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372" r:id="rId2"/>
    <p:sldId id="373" r:id="rId3"/>
    <p:sldId id="345" r:id="rId4"/>
    <p:sldId id="343" r:id="rId5"/>
    <p:sldId id="348" r:id="rId6"/>
    <p:sldId id="362" r:id="rId7"/>
    <p:sldId id="363" r:id="rId8"/>
    <p:sldId id="349" r:id="rId9"/>
    <p:sldId id="364" r:id="rId10"/>
    <p:sldId id="374" r:id="rId11"/>
    <p:sldId id="312" r:id="rId12"/>
    <p:sldId id="375" r:id="rId13"/>
    <p:sldId id="351" r:id="rId14"/>
    <p:sldId id="376" r:id="rId15"/>
    <p:sldId id="377" r:id="rId16"/>
    <p:sldId id="337" r:id="rId17"/>
    <p:sldId id="378" r:id="rId18"/>
    <p:sldId id="336" r:id="rId19"/>
    <p:sldId id="355" r:id="rId20"/>
    <p:sldId id="354" r:id="rId21"/>
    <p:sldId id="380" r:id="rId22"/>
    <p:sldId id="379" r:id="rId23"/>
    <p:sldId id="361" r:id="rId24"/>
    <p:sldId id="358" r:id="rId25"/>
    <p:sldId id="357" r:id="rId26"/>
    <p:sldId id="360" r:id="rId27"/>
    <p:sldId id="381" r:id="rId28"/>
    <p:sldId id="369" r:id="rId29"/>
    <p:sldId id="365" r:id="rId30"/>
    <p:sldId id="367" r:id="rId31"/>
    <p:sldId id="368" r:id="rId32"/>
    <p:sldId id="370" r:id="rId33"/>
    <p:sldId id="382" r:id="rId34"/>
    <p:sldId id="383" r:id="rId35"/>
    <p:sldId id="384" r:id="rId36"/>
    <p:sldId id="27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FFF"/>
    <a:srgbClr val="99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 autoAdjust="0"/>
  </p:normalViewPr>
  <p:slideViewPr>
    <p:cSldViewPr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79B18-8B84-4A90-8726-4F4733A09688}" type="datetimeFigureOut">
              <a:rPr lang="en-US" smtClean="0"/>
              <a:t>8/6/22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EA5FF-CECD-4049-AB8D-91576D3E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92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75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8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1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36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1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4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0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9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75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13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err="1"/>
              <a:t>ti</a:t>
            </a:r>
            <a:r>
              <a:rPr lang="en-US" baseline="0"/>
              <a:t>_hyb </a:t>
            </a:r>
            <a:r>
              <a:rPr lang="en-US" baseline="0" dirty="0"/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4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  <a:endParaRPr lang="en-US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C4D41FB-8AAF-4D11-8BB6-75AAFC49B67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3BA88DA-5A08-4CD2-9E62-6592BC1C69D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1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E6FBE99-549E-4F51-9B0C-41358EF58216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1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565304-0C46-4D5C-961F-E41901AC2E5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2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5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C21E2F-7186-4F6F-AC8B-F9756EC0A49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5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2C7B48-82B4-469D-A675-F42A7755A7FD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19FD4A-452E-4452-B7D3-AF4CEA771EB1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0271EA9-59D3-455B-8818-B89ECA32852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5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D96FF-B2F7-456F-AD95-43064B07E0A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5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525252"/>
                </a:solidFill>
              </a:rPr>
              <a:t>www.TIstemProjects.com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B5B314-EB64-46E4-8D40-B826BD6422F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Myriad Pro" panose="020B0503030403020204" pitchFamily="34" charset="0"/>
          <a:cs typeface="Myriad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8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4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em-team@ti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33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ti.com/en/activities/stem-projects/making-music-with-code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stem-team@ti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3791"/>
            <a:ext cx="7772400" cy="1924050"/>
          </a:xfrm>
        </p:spPr>
        <p:txBody>
          <a:bodyPr/>
          <a:lstStyle/>
          <a:p>
            <a:r>
              <a:rPr lang="en-US" dirty="0"/>
              <a:t>Meet the TI-Innovator Hub </a:t>
            </a:r>
            <a:br>
              <a:rPr lang="en-US" dirty="0"/>
            </a:br>
            <a:r>
              <a:rPr lang="en-US" sz="3200" dirty="0"/>
              <a:t>TI-</a:t>
            </a:r>
            <a:r>
              <a:rPr lang="en-US" sz="3200" dirty="0" err="1"/>
              <a:t>Nspire</a:t>
            </a:r>
            <a:r>
              <a:rPr lang="en-US" sz="3200" dirty="0"/>
              <a:t> CXII </a:t>
            </a:r>
            <a:br>
              <a:rPr lang="en-US" sz="3200" dirty="0"/>
            </a:br>
            <a:r>
              <a:rPr lang="en-US" sz="3200" dirty="0"/>
              <a:t>Python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55654"/>
            <a:ext cx="6400800" cy="1752600"/>
          </a:xfrm>
        </p:spPr>
        <p:txBody>
          <a:bodyPr/>
          <a:lstStyle/>
          <a:p>
            <a:pPr algn="l"/>
            <a:r>
              <a:rPr lang="en-US" dirty="0"/>
              <a:t>Texas Instruments</a:t>
            </a:r>
          </a:p>
          <a:p>
            <a:pPr algn="l"/>
            <a:r>
              <a:rPr lang="en-US" dirty="0"/>
              <a:t>@</a:t>
            </a:r>
            <a:r>
              <a:rPr lang="en-US" dirty="0" err="1"/>
              <a:t>ticalculators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C9578B-B12D-3D96-4427-887F32B62422}"/>
              </a:ext>
            </a:extLst>
          </p:cNvPr>
          <p:cNvSpPr txBox="1">
            <a:spLocks/>
          </p:cNvSpPr>
          <p:nvPr/>
        </p:nvSpPr>
        <p:spPr bwMode="auto">
          <a:xfrm>
            <a:off x="4838698" y="4953000"/>
            <a:ext cx="4305302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142E7-8C72-B3BF-897D-C5BD7A2A7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6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36CC2-D89E-E5E9-5B97-FB39566C69E2}"/>
              </a:ext>
            </a:extLst>
          </p:cNvPr>
          <p:cNvSpPr txBox="1"/>
          <p:nvPr/>
        </p:nvSpPr>
        <p:spPr>
          <a:xfrm>
            <a:off x="62432" y="64886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4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58958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electronics, indoor, different&#10;&#10;Description automatically generated">
            <a:extLst>
              <a:ext uri="{FF2B5EF4-FFF2-40B4-BE49-F238E27FC236}">
                <a16:creationId xmlns:a16="http://schemas.microsoft.com/office/drawing/2014/main" id="{C7C09CB0-B5F7-C624-E339-D03A1AA3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42" y="1980110"/>
            <a:ext cx="2980246" cy="4191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9F8C1-38DE-3CA8-DF31-62A1531E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56703">
            <a:off x="465761" y="5116474"/>
            <a:ext cx="4398638" cy="964943"/>
          </a:xfrm>
          <a:prstGeom prst="rect">
            <a:avLst/>
          </a:prstGeom>
        </p:spPr>
      </p:pic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19E877C-0D8D-E611-D714-29A8D2CDF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8" y="814093"/>
            <a:ext cx="3071152" cy="1800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Connecting the Hub to your calculator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14" y="3614232"/>
            <a:ext cx="212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B side of cable into USB B port of the Hub.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36760" y="4537562"/>
            <a:ext cx="277640" cy="720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9C31B2-2496-E747-948A-6F44290A8A07}"/>
              </a:ext>
            </a:extLst>
          </p:cNvPr>
          <p:cNvSpPr txBox="1"/>
          <p:nvPr/>
        </p:nvSpPr>
        <p:spPr>
          <a:xfrm>
            <a:off x="1600200" y="58964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Unit-to-unit cable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740B07-BD52-1543-A948-86F1D1DEB03C}"/>
              </a:ext>
            </a:extLst>
          </p:cNvPr>
          <p:cNvCxnSpPr>
            <a:cxnSpLocks/>
          </p:cNvCxnSpPr>
          <p:nvPr/>
        </p:nvCxnSpPr>
        <p:spPr>
          <a:xfrm flipV="1">
            <a:off x="1883984" y="2383408"/>
            <a:ext cx="480981" cy="11651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5B05E6-0525-7A42-81F9-68A472B188B9}"/>
              </a:ext>
            </a:extLst>
          </p:cNvPr>
          <p:cNvSpPr txBox="1"/>
          <p:nvPr/>
        </p:nvSpPr>
        <p:spPr>
          <a:xfrm>
            <a:off x="3029196" y="3568893"/>
            <a:ext cx="222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A side of cable into port on calculator.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EBAF58-4D33-0C47-A6AC-B5F396AC5791}"/>
              </a:ext>
            </a:extLst>
          </p:cNvPr>
          <p:cNvCxnSpPr>
            <a:cxnSpLocks/>
          </p:cNvCxnSpPr>
          <p:nvPr/>
        </p:nvCxnSpPr>
        <p:spPr>
          <a:xfrm>
            <a:off x="3886200" y="4537562"/>
            <a:ext cx="228600" cy="8697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7E2E78-2201-E046-B10C-8A9FBCB0AB08}"/>
              </a:ext>
            </a:extLst>
          </p:cNvPr>
          <p:cNvSpPr txBox="1"/>
          <p:nvPr/>
        </p:nvSpPr>
        <p:spPr>
          <a:xfrm>
            <a:off x="176455" y="335253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5F39B-BE14-5D4C-B9F1-F4745741E4D2}"/>
              </a:ext>
            </a:extLst>
          </p:cNvPr>
          <p:cNvSpPr txBox="1"/>
          <p:nvPr/>
        </p:nvSpPr>
        <p:spPr>
          <a:xfrm>
            <a:off x="4114800" y="325767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08C066-FB41-924B-AFE8-0F1A40F30B5D}"/>
              </a:ext>
            </a:extLst>
          </p:cNvPr>
          <p:cNvCxnSpPr>
            <a:cxnSpLocks/>
          </p:cNvCxnSpPr>
          <p:nvPr/>
        </p:nvCxnSpPr>
        <p:spPr>
          <a:xfrm flipV="1">
            <a:off x="4864447" y="2667000"/>
            <a:ext cx="1914590" cy="4338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D2F6FE-0EF6-A01E-A212-829AA6FCE056}"/>
              </a:ext>
            </a:extLst>
          </p:cNvPr>
          <p:cNvSpPr txBox="1"/>
          <p:nvPr/>
        </p:nvSpPr>
        <p:spPr>
          <a:xfrm>
            <a:off x="3429000" y="904571"/>
            <a:ext cx="4173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Note: </a:t>
            </a:r>
            <a:r>
              <a:rPr lang="en-US" sz="1200" dirty="0">
                <a:solidFill>
                  <a:schemeClr val="tx2"/>
                </a:solidFill>
              </a:rPr>
              <a:t>The Hub is powered by the calculator. When the cables are connected the Hub goes through a brief “boot-up” process. During the boot-up the RGB LED displays a color that indicates the Hub firmware release, in this case, orange.</a:t>
            </a:r>
          </a:p>
        </p:txBody>
      </p:sp>
    </p:spTree>
    <p:extLst>
      <p:ext uri="{BB962C8B-B14F-4D97-AF65-F5344CB8AC3E}">
        <p14:creationId xmlns:p14="http://schemas.microsoft.com/office/powerpoint/2010/main" val="90061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new TI-</a:t>
            </a:r>
            <a:r>
              <a:rPr lang="en-US" sz="4000" dirty="0" err="1"/>
              <a:t>Nspire</a:t>
            </a:r>
            <a:r>
              <a:rPr lang="en-US" sz="4000" dirty="0"/>
              <a:t> document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6A652A9D-743D-414C-B920-3E7348745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3247"/>
            <a:ext cx="1827413" cy="27432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08308" y="4262735"/>
            <a:ext cx="2101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the </a:t>
            </a:r>
            <a:r>
              <a:rPr lang="en-US" sz="1200" b="1" dirty="0"/>
              <a:t>[home/on] </a:t>
            </a:r>
            <a:r>
              <a:rPr lang="en-US" sz="1200" dirty="0"/>
              <a:t>key to</a:t>
            </a:r>
          </a:p>
          <a:p>
            <a:r>
              <a:rPr lang="en-US" sz="1200" dirty="0"/>
              <a:t>display the home screen. </a:t>
            </a:r>
          </a:p>
          <a:p>
            <a:endParaRPr lang="en-US" sz="1200" b="1" dirty="0"/>
          </a:p>
          <a:p>
            <a:r>
              <a:rPr lang="en-US" sz="1200" b="1" dirty="0"/>
              <a:t>Note: </a:t>
            </a:r>
            <a:r>
              <a:rPr lang="en-US" sz="1200" dirty="0"/>
              <a:t>If you have a document open, pressing the </a:t>
            </a:r>
            <a:r>
              <a:rPr lang="en-US" sz="1200" b="1" dirty="0"/>
              <a:t>[home/on] </a:t>
            </a:r>
            <a:r>
              <a:rPr lang="en-US" sz="1200" dirty="0"/>
              <a:t>key repeatedly toggles between the home screen and the document.</a:t>
            </a:r>
          </a:p>
          <a:p>
            <a:endParaRPr lang="en-US" sz="1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219200" y="1439447"/>
            <a:ext cx="457200" cy="33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652873" y="3549533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or</a:t>
            </a:r>
          </a:p>
          <a:p>
            <a:r>
              <a:rPr lang="en-US" sz="1200" dirty="0"/>
              <a:t>Press </a:t>
            </a:r>
            <a:r>
              <a:rPr lang="en-US" sz="1200" b="1" dirty="0"/>
              <a:t>[1] </a:t>
            </a:r>
            <a:r>
              <a:rPr lang="en-US" sz="1200" dirty="0"/>
              <a:t>to select 1 New document.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0056B-3BA4-E24D-B39B-3C78C9A7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21" y="1316468"/>
            <a:ext cx="2906979" cy="2180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E2B07-546F-C242-B726-0ED35A9A1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866" y="1316468"/>
            <a:ext cx="2895600" cy="21717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5939866" y="3580971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next slide for steps to add </a:t>
            </a:r>
          </a:p>
          <a:p>
            <a:r>
              <a:rPr lang="en-US" sz="1200" dirty="0"/>
              <a:t>a program.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228600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652873" y="9807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5951877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626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5DAB08-EDEF-050B-1E06-04B7FE40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668" y="4117459"/>
            <a:ext cx="2066277" cy="1549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E5665-2D7D-3CC4-EC55-08453C3D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53" y="4107120"/>
            <a:ext cx="2066277" cy="1549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EAA72C-36AB-EF62-BEA9-954DA9F9C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133564"/>
            <a:ext cx="2014540" cy="1510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5CA49-3B76-14DC-474F-BAF6566D1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052" y="873368"/>
            <a:ext cx="1987281" cy="14904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37B33E-C949-04D6-F523-861113DA8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55" y="886848"/>
            <a:ext cx="2014539" cy="15109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93196A-2B96-F3D8-54C1-D9DD09509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259" y="920548"/>
            <a:ext cx="2015179" cy="1511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53A6EB-0C33-81F1-E908-E56D6791D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82" y="916665"/>
            <a:ext cx="2015180" cy="1511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Hub Program - 1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-29790" y="2997205"/>
            <a:ext cx="24032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Note: You can also add a new page</a:t>
            </a:r>
          </a:p>
          <a:p>
            <a:r>
              <a:rPr lang="en-US" sz="1100" dirty="0"/>
              <a:t>to the document by pressing</a:t>
            </a:r>
          </a:p>
          <a:p>
            <a:r>
              <a:rPr lang="en-US" sz="1100" b="1" dirty="0">
                <a:solidFill>
                  <a:srgbClr val="0070C0"/>
                </a:solidFill>
              </a:rPr>
              <a:t>[</a:t>
            </a:r>
            <a:r>
              <a:rPr lang="en-US" sz="1100" b="1" dirty="0" err="1">
                <a:solidFill>
                  <a:srgbClr val="0070C0"/>
                </a:solidFill>
              </a:rPr>
              <a:t>ctlr</a:t>
            </a:r>
            <a:r>
              <a:rPr lang="en-US" sz="1100" b="1" dirty="0">
                <a:solidFill>
                  <a:srgbClr val="0070C0"/>
                </a:solidFill>
              </a:rPr>
              <a:t>] </a:t>
            </a:r>
            <a:r>
              <a:rPr lang="en-US" sz="1100" b="1" dirty="0"/>
              <a:t>[doc] </a:t>
            </a:r>
            <a:r>
              <a:rPr lang="en-US" sz="1100" b="1" dirty="0">
                <a:solidFill>
                  <a:srgbClr val="0070C0"/>
                </a:solidFill>
              </a:rPr>
              <a:t>+page</a:t>
            </a:r>
            <a:r>
              <a:rPr lang="en-US" sz="1100" b="1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to bring up a menu</a:t>
            </a:r>
          </a:p>
          <a:p>
            <a:r>
              <a:rPr lang="en-US" sz="1100" dirty="0"/>
              <a:t>of applications to add to the page.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repeatedly then press </a:t>
            </a:r>
            <a:r>
              <a:rPr lang="en-US" sz="1100" b="1" dirty="0"/>
              <a:t>[enter] </a:t>
            </a:r>
            <a:r>
              <a:rPr lang="en-US" sz="1100" dirty="0"/>
              <a:t>or </a:t>
            </a:r>
          </a:p>
          <a:p>
            <a:r>
              <a:rPr lang="en-US" sz="1100" dirty="0"/>
              <a:t>press</a:t>
            </a:r>
            <a:r>
              <a:rPr lang="en-US" sz="1100" b="1" dirty="0"/>
              <a:t> [A] </a:t>
            </a:r>
            <a:r>
              <a:rPr lang="en-US" sz="1100" dirty="0"/>
              <a:t>to select Add Python.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1: New by pressing </a:t>
            </a:r>
            <a:r>
              <a:rPr lang="en-US" sz="1100" b="1" dirty="0"/>
              <a:t>[enter] </a:t>
            </a:r>
            <a:r>
              <a:rPr lang="en-US" sz="1100" dirty="0"/>
              <a:t>or </a:t>
            </a:r>
            <a:r>
              <a:rPr lang="en-US" sz="1100" b="1" dirty="0"/>
              <a:t>[1]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85960" y="2399769"/>
            <a:ext cx="17652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Type your program name</a:t>
            </a:r>
          </a:p>
          <a:p>
            <a:r>
              <a:rPr lang="en-US" sz="1100" dirty="0"/>
              <a:t>and press </a:t>
            </a:r>
            <a:r>
              <a:rPr lang="en-US" sz="1100" b="1" dirty="0"/>
              <a:t>[enter]</a:t>
            </a:r>
            <a:r>
              <a:rPr lang="en-US" sz="11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717124"/>
            <a:ext cx="197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begin at a blank edit</a:t>
            </a:r>
          </a:p>
          <a:p>
            <a:r>
              <a:rPr lang="en-US" sz="1100" dirty="0"/>
              <a:t>screen.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E6D36-7E1C-944A-8CFF-6C572FC8F70F}"/>
              </a:ext>
            </a:extLst>
          </p:cNvPr>
          <p:cNvSpPr txBox="1"/>
          <p:nvPr/>
        </p:nvSpPr>
        <p:spPr>
          <a:xfrm>
            <a:off x="2222935" y="5748328"/>
            <a:ext cx="197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then</a:t>
            </a:r>
            <a:r>
              <a:rPr lang="en-US" sz="1100" b="1" dirty="0"/>
              <a:t> [8] </a:t>
            </a:r>
            <a:r>
              <a:rPr lang="en-US" sz="1100" dirty="0"/>
              <a:t>TI Hub </a:t>
            </a:r>
            <a:r>
              <a:rPr lang="en-US" sz="1100" b="1" dirty="0"/>
              <a:t>[1] </a:t>
            </a:r>
            <a:r>
              <a:rPr lang="en-US" sz="1100" dirty="0"/>
              <a:t>Import </a:t>
            </a:r>
            <a:r>
              <a:rPr lang="en-US" sz="1100" dirty="0" err="1"/>
              <a:t>ti_hub</a:t>
            </a:r>
            <a:r>
              <a:rPr lang="en-US" sz="11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553368-7BA0-854B-AE47-563D52818C75}"/>
              </a:ext>
            </a:extLst>
          </p:cNvPr>
          <p:cNvSpPr txBox="1"/>
          <p:nvPr/>
        </p:nvSpPr>
        <p:spPr>
          <a:xfrm>
            <a:off x="4454949" y="5728063"/>
            <a:ext cx="2139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Importing the </a:t>
            </a:r>
            <a:r>
              <a:rPr lang="en-US" sz="1100" dirty="0" err="1"/>
              <a:t>ti_hub</a:t>
            </a:r>
            <a:r>
              <a:rPr lang="en-US" sz="1100" dirty="0"/>
              <a:t> module</a:t>
            </a:r>
          </a:p>
          <a:p>
            <a:r>
              <a:rPr lang="en-US" sz="1100" dirty="0"/>
              <a:t>is required at the beginning of every Hub program.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78051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7923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BA806A-1C81-F449-8402-D7B0FD8EA029}"/>
              </a:ext>
            </a:extLst>
          </p:cNvPr>
          <p:cNvSpPr txBox="1"/>
          <p:nvPr/>
        </p:nvSpPr>
        <p:spPr>
          <a:xfrm>
            <a:off x="4572754" y="378051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43763A-F6CA-45AC-5545-40AE30116F4B}"/>
              </a:ext>
            </a:extLst>
          </p:cNvPr>
          <p:cNvSpPr txBox="1"/>
          <p:nvPr/>
        </p:nvSpPr>
        <p:spPr>
          <a:xfrm>
            <a:off x="6770720" y="5767195"/>
            <a:ext cx="1976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See step 8 on next page.</a:t>
            </a:r>
          </a:p>
        </p:txBody>
      </p:sp>
    </p:spTree>
    <p:extLst>
      <p:ext uri="{BB962C8B-B14F-4D97-AF65-F5344CB8AC3E}">
        <p14:creationId xmlns:p14="http://schemas.microsoft.com/office/powerpoint/2010/main" val="2857940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8836ED1-48C9-DE72-3D27-74D2E13F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3630043"/>
            <a:ext cx="2016473" cy="15123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4BF115-D458-6C18-CDC4-82EA4E6AF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83" y="1427980"/>
            <a:ext cx="1619543" cy="121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CA2E5-0D50-572B-8802-93D5A8963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35" y="1139166"/>
            <a:ext cx="1652674" cy="1239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FA8CF-BA93-EA49-9EC3-22233CFAA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174" y="955090"/>
            <a:ext cx="1390527" cy="1042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44AC9-1402-3F4D-1576-9A299C95A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" y="915312"/>
            <a:ext cx="1527562" cy="1145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Hub Program - 2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5401" y="2508099"/>
            <a:ext cx="3175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then</a:t>
            </a:r>
            <a:r>
              <a:rPr lang="en-US" sz="1100" b="1" dirty="0"/>
              <a:t> [8] </a:t>
            </a:r>
            <a:r>
              <a:rPr lang="en-US" sz="1100" dirty="0"/>
              <a:t>TI Hub </a:t>
            </a:r>
          </a:p>
          <a:p>
            <a:r>
              <a:rPr lang="en-US" sz="1100" b="1" dirty="0"/>
              <a:t>[2] </a:t>
            </a:r>
            <a:r>
              <a:rPr lang="en-US" sz="1100" dirty="0"/>
              <a:t>Hub Built-in Devices </a:t>
            </a:r>
            <a:r>
              <a:rPr lang="en-US" sz="1100" b="1" dirty="0"/>
              <a:t>[1] </a:t>
            </a:r>
            <a:r>
              <a:rPr lang="en-US" sz="1100" dirty="0"/>
              <a:t>Color Output</a:t>
            </a:r>
            <a:r>
              <a:rPr lang="en-US" sz="1100" b="1" dirty="0"/>
              <a:t> </a:t>
            </a:r>
          </a:p>
          <a:p>
            <a:r>
              <a:rPr lang="en-US" sz="1100" b="1" dirty="0"/>
              <a:t>[1] </a:t>
            </a:r>
            <a:r>
              <a:rPr lang="en-US" sz="1100" dirty="0" err="1"/>
              <a:t>rgb</a:t>
            </a:r>
            <a:r>
              <a:rPr lang="en-US" sz="1100" dirty="0"/>
              <a:t>(</a:t>
            </a:r>
            <a:r>
              <a:rPr lang="en-US" sz="1100" dirty="0" err="1"/>
              <a:t>red,green,blue</a:t>
            </a:r>
            <a:r>
              <a:rPr lang="en-US" sz="1100" dirty="0"/>
              <a:t>) to paste to the edit line.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5027803" y="2997580"/>
            <a:ext cx="3582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are prompted to enter values between 0 and 255 for the red, green and blue LED’s. </a:t>
            </a:r>
          </a:p>
          <a:p>
            <a:r>
              <a:rPr lang="en-US" sz="1100" dirty="0"/>
              <a:t>255 is full power and 0 is off. 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to move from prompt to prompt.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0" y="5599141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Right arrow </a:t>
            </a:r>
            <a:r>
              <a:rPr lang="en-US" sz="1100" dirty="0"/>
              <a:t>to the end of the line and press </a:t>
            </a:r>
            <a:r>
              <a:rPr lang="en-US" sz="1100" b="1" dirty="0"/>
              <a:t>[enter] </a:t>
            </a:r>
            <a:r>
              <a:rPr lang="en-US" sz="1100" dirty="0"/>
              <a:t>to complete the statement. </a:t>
            </a:r>
          </a:p>
          <a:p>
            <a:r>
              <a:rPr lang="en-US" sz="1100" dirty="0"/>
              <a:t>A faster approach is to use </a:t>
            </a:r>
            <a:r>
              <a:rPr lang="en-US" sz="1100" b="1" dirty="0"/>
              <a:t>[ctrl] [enter] </a:t>
            </a:r>
            <a:r>
              <a:rPr lang="en-US" sz="1100" dirty="0"/>
              <a:t>from any place on a line to complete the statement and move the cursor to the beginning of the line below.</a:t>
            </a:r>
          </a:p>
          <a:p>
            <a:r>
              <a:rPr lang="en-US" sz="1100" b="1" dirty="0"/>
              <a:t>Note:</a:t>
            </a:r>
            <a:r>
              <a:rPr lang="en-US" sz="1100" dirty="0"/>
              <a:t> It is important that each statement begin on a new line.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5104742" y="577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6200" y="3276600"/>
            <a:ext cx="354584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5DC093-165A-C0B2-B421-675BA51C0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752" y="1357886"/>
            <a:ext cx="1533617" cy="1150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FC6C79-6E3F-B76B-333B-08EC7AB40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4140" y="4096916"/>
            <a:ext cx="1974770" cy="1481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5A77E-A988-C3FC-D40B-E670EF588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7653" y="1892680"/>
            <a:ext cx="1473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3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541042C5-9C4A-519F-1D58-1DAA06D3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21" y="4142582"/>
            <a:ext cx="2963777" cy="1975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33427-FC0C-B729-F62B-251DEF256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034" y="4150612"/>
            <a:ext cx="2589599" cy="1942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EC4C72-2583-73CF-FA0C-945980F42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114461"/>
            <a:ext cx="1825994" cy="2737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F01E5-8D68-A806-A8FC-7BF5258DB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24" y="1114461"/>
            <a:ext cx="1022476" cy="1544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E65E4-5878-97B6-E465-DF55FE015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114462"/>
            <a:ext cx="2025806" cy="15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47F19D-02AC-2570-C2AB-5BC0E1CF8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1094584"/>
            <a:ext cx="2120724" cy="159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Running a Hub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9" y="2685127"/>
            <a:ext cx="260707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Note: </a:t>
            </a:r>
            <a:r>
              <a:rPr lang="en-US" sz="1100" b="1" dirty="0"/>
              <a:t>[ctrl] [R] </a:t>
            </a:r>
            <a:r>
              <a:rPr lang="en-US" sz="1100" dirty="0"/>
              <a:t>also checks syntax and stores program changes. </a:t>
            </a:r>
            <a:r>
              <a:rPr lang="en-US" sz="1100" b="1" dirty="0"/>
              <a:t>[ctrl] [B] is another option for checking syntax and storing. </a:t>
            </a:r>
            <a:r>
              <a:rPr lang="en-US" sz="1100" dirty="0"/>
              <a:t> * before the program name indicates that changes have not been stored.</a:t>
            </a:r>
          </a:p>
          <a:p>
            <a:endParaRPr lang="en-US" sz="1100" dirty="0"/>
          </a:p>
          <a:p>
            <a:r>
              <a:rPr lang="en-US" sz="1100" dirty="0"/>
              <a:t>Before running the program </a:t>
            </a:r>
          </a:p>
          <a:p>
            <a:r>
              <a:rPr lang="en-US" sz="1100" dirty="0"/>
              <a:t>make sure that the calculator and the Hub are connected.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19400" y="2685127"/>
            <a:ext cx="22715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 program runs in a Python shell.</a:t>
            </a:r>
          </a:p>
          <a:p>
            <a:endParaRPr lang="en-US" sz="1100" dirty="0"/>
          </a:p>
          <a:p>
            <a:r>
              <a:rPr lang="en-US" sz="1100" dirty="0"/>
              <a:t>You can re-run the program from the shell by pressing </a:t>
            </a:r>
            <a:r>
              <a:rPr lang="en-US" sz="1100" b="1" dirty="0"/>
              <a:t>[ctrl] [R] </a:t>
            </a:r>
            <a:r>
              <a:rPr lang="en-US" sz="1100" dirty="0"/>
              <a:t>again.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7651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819400" y="76518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323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49F7F7-107A-C8A8-4E1D-C5C4CA057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566" y="3844670"/>
            <a:ext cx="2042219" cy="1531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B88C2-E62B-6481-969E-90F09FADF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6" y="3834523"/>
            <a:ext cx="2057400" cy="1543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4072C-E704-FF34-978E-FB723074E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476" y="847067"/>
            <a:ext cx="2094239" cy="1570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01E17E-94DE-A06E-AA15-B3163396B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90" y="900905"/>
            <a:ext cx="2059710" cy="1544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C920B-9AC8-4667-F36D-AABB67508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196" y="900189"/>
            <a:ext cx="2060664" cy="1545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3734C-4E93-97DB-B3BE-E5F94DC1A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264" y="3826934"/>
            <a:ext cx="971970" cy="14880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2DF21C-F7ED-6519-D1C4-002E9A523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1" y="914530"/>
            <a:ext cx="2025806" cy="1519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Editing a Hub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left arrow </a:t>
            </a:r>
            <a:r>
              <a:rPr lang="en-US" sz="1100" dirty="0"/>
              <a:t>to go back to your Python editor page.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</a:t>
            </a:r>
            <a:r>
              <a:rPr lang="en-US" sz="1100" b="1" dirty="0"/>
              <a:t>arrow keys </a:t>
            </a:r>
            <a:r>
              <a:rPr lang="en-US" sz="1100" dirty="0"/>
              <a:t>to position the cursor to change the red value. Put the cursor just after the current value.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7647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repeatedly to backspace over the 255 for the red value.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654475" y="2428492"/>
            <a:ext cx="22953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a new value for red, then</a:t>
            </a:r>
          </a:p>
          <a:p>
            <a:r>
              <a:rPr lang="en-US" sz="1100" b="1" dirty="0"/>
              <a:t>right arrow</a:t>
            </a:r>
            <a:r>
              <a:rPr lang="en-US" sz="1100" dirty="0"/>
              <a:t> just past the 0 for </a:t>
            </a:r>
          </a:p>
          <a:p>
            <a:r>
              <a:rPr lang="en-US" sz="1100" dirty="0"/>
              <a:t>green, use </a:t>
            </a:r>
            <a:r>
              <a:rPr lang="en-US" sz="1100" b="1" dirty="0"/>
              <a:t>[del] </a:t>
            </a:r>
            <a:r>
              <a:rPr lang="en-US" sz="1100" dirty="0"/>
              <a:t>to backspace over the 0 and type a new value for green, then </a:t>
            </a:r>
            <a:r>
              <a:rPr lang="en-US" sz="1100" b="1" dirty="0"/>
              <a:t>right arrow</a:t>
            </a:r>
            <a:r>
              <a:rPr lang="en-US" sz="1100" dirty="0"/>
              <a:t> just past  the 0 for blue, use </a:t>
            </a:r>
            <a:r>
              <a:rPr lang="en-US" sz="1100" b="1" dirty="0"/>
              <a:t>[del] </a:t>
            </a:r>
            <a:r>
              <a:rPr lang="en-US" sz="1100" dirty="0"/>
              <a:t>to backspace  over  the 0 and type a new value for blue.</a:t>
            </a:r>
          </a:p>
          <a:p>
            <a:endParaRPr lang="en-US" sz="1100" dirty="0"/>
          </a:p>
          <a:p>
            <a:r>
              <a:rPr lang="en-US" sz="1100" dirty="0"/>
              <a:t>After entering the last change, </a:t>
            </a:r>
          </a:p>
          <a:p>
            <a:r>
              <a:rPr lang="en-US" sz="1100" b="1" dirty="0"/>
              <a:t>right arrow </a:t>
            </a:r>
            <a:r>
              <a:rPr lang="en-US" sz="1100" dirty="0"/>
              <a:t>to the end of the line </a:t>
            </a:r>
          </a:p>
          <a:p>
            <a:r>
              <a:rPr lang="en-US" sz="1100" dirty="0"/>
              <a:t>and press </a:t>
            </a:r>
            <a:r>
              <a:rPr lang="en-US" sz="1100" b="1" dirty="0"/>
              <a:t>[enter] </a:t>
            </a:r>
            <a:r>
              <a:rPr lang="en-US" sz="1100" dirty="0"/>
              <a:t>to complete the </a:t>
            </a:r>
          </a:p>
          <a:p>
            <a:r>
              <a:rPr lang="en-US" sz="1100" dirty="0"/>
              <a:t>statement. </a:t>
            </a:r>
          </a:p>
          <a:p>
            <a:endParaRPr lang="en-US" sz="1100" b="1" dirty="0"/>
          </a:p>
          <a:p>
            <a:r>
              <a:rPr lang="en-US" sz="1100" b="1" dirty="0"/>
              <a:t>Note:</a:t>
            </a:r>
            <a:r>
              <a:rPr lang="en-US" sz="1100" dirty="0"/>
              <a:t> A faster approach is to use </a:t>
            </a:r>
            <a:r>
              <a:rPr lang="en-US" sz="1100" b="1" dirty="0"/>
              <a:t>[ctrl] [enter]  </a:t>
            </a:r>
            <a:r>
              <a:rPr lang="en-US" sz="1100" dirty="0"/>
              <a:t>from any place on a line to complete the statement and move the cursor to the beginning of the line below.</a:t>
            </a:r>
          </a:p>
          <a:p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441810"/>
            <a:ext cx="1976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again from a Python shell on the next page.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50520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51704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743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03D62-6C29-5649-B6BF-04E7B6024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1262842"/>
            <a:ext cx="2035289" cy="1526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ABF3A1-B5B2-4945-A56A-9EAA62C3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99" y="1262842"/>
            <a:ext cx="2120415" cy="1590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AD0F3-3D92-2F4E-8D69-C96C4939B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45" y="1329154"/>
            <a:ext cx="2032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9A22F-A11B-ED4D-A51E-C083779B9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" y="1330902"/>
            <a:ext cx="2012841" cy="1509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Saving a TI-</a:t>
            </a:r>
            <a:r>
              <a:rPr lang="en-US" sz="4000" dirty="0" err="1"/>
              <a:t>Nspire</a:t>
            </a:r>
            <a:r>
              <a:rPr lang="en-US" sz="4000" dirty="0"/>
              <a:t> document file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[doc] </a:t>
            </a:r>
            <a:r>
              <a:rPr lang="en-US" sz="1100" dirty="0"/>
              <a:t>then select 1 File</a:t>
            </a:r>
          </a:p>
          <a:p>
            <a:r>
              <a:rPr lang="en-US" sz="1100" dirty="0"/>
              <a:t>from the menu by pressing</a:t>
            </a:r>
          </a:p>
          <a:p>
            <a:r>
              <a:rPr lang="en-US" sz="1100" b="1" dirty="0"/>
              <a:t>[enter] or [1].</a:t>
            </a:r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4 Save or 5 Save As… from the menu.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your file name using alpha and numeric characters.</a:t>
            </a:r>
          </a:p>
          <a:p>
            <a:endParaRPr lang="en-US" sz="1100" dirty="0"/>
          </a:p>
          <a:p>
            <a:r>
              <a:rPr lang="en-US" sz="1100" b="1" dirty="0"/>
              <a:t>Note: </a:t>
            </a:r>
            <a:r>
              <a:rPr lang="en-US" sz="1100" dirty="0"/>
              <a:t>The name must begin with an alpha character.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18336" y="2914233"/>
            <a:ext cx="24256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[enter] </a:t>
            </a:r>
            <a:r>
              <a:rPr lang="en-US" sz="1100" dirty="0"/>
              <a:t>to save the file to the</a:t>
            </a:r>
          </a:p>
          <a:p>
            <a:r>
              <a:rPr lang="en-US" sz="1100" dirty="0"/>
              <a:t>folder indicated above.</a:t>
            </a:r>
          </a:p>
          <a:p>
            <a:endParaRPr lang="en-US" sz="1100" dirty="0"/>
          </a:p>
          <a:p>
            <a:r>
              <a:rPr lang="en-US" sz="1100" dirty="0"/>
              <a:t>To change the folder press the</a:t>
            </a:r>
          </a:p>
          <a:p>
            <a:r>
              <a:rPr lang="en-US" sz="1100" b="1" dirty="0"/>
              <a:t>[UP] </a:t>
            </a:r>
            <a:r>
              <a:rPr lang="en-US" sz="1100" dirty="0"/>
              <a:t>arrow key and then use</a:t>
            </a:r>
          </a:p>
          <a:p>
            <a:r>
              <a:rPr lang="en-US" sz="1100" b="1" dirty="0"/>
              <a:t>arrows</a:t>
            </a:r>
            <a:r>
              <a:rPr lang="en-US" sz="1100" dirty="0"/>
              <a:t> and </a:t>
            </a:r>
            <a:r>
              <a:rPr lang="en-US" sz="1100" b="1" dirty="0"/>
              <a:t>[enter]</a:t>
            </a:r>
            <a:r>
              <a:rPr lang="en-US" sz="1100" dirty="0"/>
              <a:t> to select a </a:t>
            </a:r>
          </a:p>
          <a:p>
            <a:r>
              <a:rPr lang="en-US" sz="1100" dirty="0"/>
              <a:t>folder before pressing </a:t>
            </a:r>
            <a:r>
              <a:rPr lang="en-US" sz="1100" b="1" dirty="0"/>
              <a:t>[enter] </a:t>
            </a:r>
            <a:r>
              <a:rPr lang="en-US" sz="1100" dirty="0"/>
              <a:t>to</a:t>
            </a:r>
          </a:p>
          <a:p>
            <a:r>
              <a:rPr lang="en-US" sz="1100" dirty="0"/>
              <a:t>save the file.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[esc] </a:t>
            </a:r>
            <a:r>
              <a:rPr lang="en-US" sz="1100" dirty="0"/>
              <a:t>to cancel the save</a:t>
            </a:r>
          </a:p>
          <a:p>
            <a:r>
              <a:rPr lang="en-US" sz="1100" dirty="0"/>
              <a:t>dialogue.</a:t>
            </a:r>
          </a:p>
          <a:p>
            <a:endParaRPr lang="en-US" sz="1100" dirty="0"/>
          </a:p>
          <a:p>
            <a:r>
              <a:rPr lang="en-US" sz="1100" dirty="0"/>
              <a:t>You can use </a:t>
            </a:r>
            <a:r>
              <a:rPr lang="en-US" sz="1100" b="1" dirty="0"/>
              <a:t>[ctrl] [S] </a:t>
            </a:r>
            <a:r>
              <a:rPr lang="en-US" sz="1100" dirty="0"/>
              <a:t>as a shortcut </a:t>
            </a:r>
          </a:p>
          <a:p>
            <a:r>
              <a:rPr lang="en-US" sz="1100" dirty="0"/>
              <a:t>to save the TI-</a:t>
            </a:r>
            <a:r>
              <a:rPr lang="en-US" sz="1100" dirty="0" err="1"/>
              <a:t>Nspire</a:t>
            </a:r>
            <a:r>
              <a:rPr lang="en-US" sz="1100" dirty="0"/>
              <a:t> document file.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89364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638AE-D64F-A34A-A0CA-39545B23F057}"/>
              </a:ext>
            </a:extLst>
          </p:cNvPr>
          <p:cNvCxnSpPr>
            <a:cxnSpLocks/>
          </p:cNvCxnSpPr>
          <p:nvPr/>
        </p:nvCxnSpPr>
        <p:spPr>
          <a:xfrm flipH="1">
            <a:off x="7891359" y="998831"/>
            <a:ext cx="392194" cy="3632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BF7A60-F7A6-0C4D-9894-0108098A97DA}"/>
              </a:ext>
            </a:extLst>
          </p:cNvPr>
          <p:cNvSpPr txBox="1"/>
          <p:nvPr/>
        </p:nvSpPr>
        <p:spPr>
          <a:xfrm>
            <a:off x="7696200" y="505482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Folder where file will be saved.</a:t>
            </a:r>
          </a:p>
        </p:txBody>
      </p:sp>
    </p:spTree>
    <p:extLst>
      <p:ext uri="{BB962C8B-B14F-4D97-AF65-F5344CB8AC3E}">
        <p14:creationId xmlns:p14="http://schemas.microsoft.com/office/powerpoint/2010/main" val="3069516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7E5810-11C7-21A0-FCA7-B0C2101BF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63564"/>
            <a:ext cx="2123075" cy="1592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D75D9-1D16-1297-A17F-D5BE06E0A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2" y="1347065"/>
            <a:ext cx="2006477" cy="1504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AE7BE-3921-A5E9-83E4-14D188250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234" y="1252759"/>
            <a:ext cx="2035290" cy="15264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7F8B8B-5247-FE0A-02B9-2C2955618B8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382232" y="1336080"/>
            <a:ext cx="2042816" cy="153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and Pasting a Block of Code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 </a:t>
            </a:r>
            <a:r>
              <a:rPr lang="en-US" sz="1100" dirty="0"/>
              <a:t>to move the cursor to the beginning of row below the section of code that you want to copy.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and hold </a:t>
            </a:r>
            <a:r>
              <a:rPr lang="en-US" sz="1100" b="1" dirty="0"/>
              <a:t>[shift] </a:t>
            </a:r>
            <a:r>
              <a:rPr lang="en-US" sz="1100" dirty="0"/>
              <a:t>then press </a:t>
            </a:r>
            <a:r>
              <a:rPr lang="en-US" sz="1100" b="1" dirty="0"/>
              <a:t>UP arrow</a:t>
            </a:r>
            <a:r>
              <a:rPr lang="en-US" sz="1100" dirty="0"/>
              <a:t> repeatedly to highlight the rows to be copied. Press </a:t>
            </a:r>
            <a:r>
              <a:rPr lang="en-US" sz="1100" b="1" dirty="0"/>
              <a:t>[ctrl] [C] </a:t>
            </a:r>
            <a:r>
              <a:rPr lang="en-US" sz="1100" dirty="0"/>
              <a:t>to copy the highlighted code.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</a:t>
            </a:r>
            <a:r>
              <a:rPr lang="en-US" sz="1100" dirty="0"/>
              <a:t> to move the cursor to the location that you want to paste from.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89364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638AE-D64F-A34A-A0CA-39545B23F057}"/>
              </a:ext>
            </a:extLst>
          </p:cNvPr>
          <p:cNvCxnSpPr>
            <a:cxnSpLocks/>
          </p:cNvCxnSpPr>
          <p:nvPr/>
        </p:nvCxnSpPr>
        <p:spPr>
          <a:xfrm flipH="1" flipV="1">
            <a:off x="4681324" y="2049778"/>
            <a:ext cx="652676" cy="7294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19989B0-2A5A-9033-7862-7B9ABB92B9F6}"/>
              </a:ext>
            </a:extLst>
          </p:cNvPr>
          <p:cNvSpPr txBox="1"/>
          <p:nvPr/>
        </p:nvSpPr>
        <p:spPr>
          <a:xfrm>
            <a:off x="6972300" y="2888436"/>
            <a:ext cx="16406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[V] </a:t>
            </a:r>
            <a:r>
              <a:rPr lang="en-US" sz="1100" dirty="0"/>
              <a:t>to paste.</a:t>
            </a:r>
          </a:p>
          <a:p>
            <a:endParaRPr lang="en-US" sz="1100" dirty="0"/>
          </a:p>
          <a:p>
            <a:r>
              <a:rPr lang="en-US" sz="1100" dirty="0"/>
              <a:t>You can paste repeatedly.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598885-64DB-EC7E-4817-39A2E6F513AC}"/>
              </a:ext>
            </a:extLst>
          </p:cNvPr>
          <p:cNvCxnSpPr>
            <a:cxnSpLocks/>
          </p:cNvCxnSpPr>
          <p:nvPr/>
        </p:nvCxnSpPr>
        <p:spPr>
          <a:xfrm flipH="1" flipV="1">
            <a:off x="152400" y="2133600"/>
            <a:ext cx="495207" cy="6469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4C0E083-1070-16F0-BD23-992C18C0A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171" y="1336080"/>
            <a:ext cx="2021124" cy="151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18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78B962-0B60-A647-A08F-0E2317E3A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20" y="1365454"/>
            <a:ext cx="1614121" cy="12105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75D981-2005-7C42-9C4A-050028181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30489"/>
            <a:ext cx="1614121" cy="121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5AB3-28B1-7742-98BE-E0022D5A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913" y="1315054"/>
            <a:ext cx="2657884" cy="1993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3200" dirty="0"/>
              <a:t>Opening an existing TI-</a:t>
            </a:r>
            <a:r>
              <a:rPr lang="en-US" sz="3200" dirty="0" err="1"/>
              <a:t>Nspire</a:t>
            </a:r>
            <a:r>
              <a:rPr lang="en-US" sz="3200" dirty="0"/>
              <a:t> document file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6A652A9D-743D-414C-B920-3E7348745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363248"/>
            <a:ext cx="1603020" cy="24063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40755" y="3863281"/>
            <a:ext cx="210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the </a:t>
            </a:r>
            <a:r>
              <a:rPr lang="en-US" sz="1200" b="1" dirty="0"/>
              <a:t>[home/on] </a:t>
            </a:r>
            <a:r>
              <a:rPr lang="en-US" sz="1200" dirty="0"/>
              <a:t>key to</a:t>
            </a:r>
          </a:p>
          <a:p>
            <a:r>
              <a:rPr lang="en-US" sz="1200" dirty="0"/>
              <a:t>display the home screen. </a:t>
            </a:r>
          </a:p>
          <a:p>
            <a:endParaRPr lang="en-US" sz="1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219200" y="1439447"/>
            <a:ext cx="457200" cy="33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652873" y="3549533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or</a:t>
            </a:r>
          </a:p>
          <a:p>
            <a:r>
              <a:rPr lang="en-US" sz="1200" dirty="0"/>
              <a:t>Press </a:t>
            </a:r>
            <a:r>
              <a:rPr lang="en-US" sz="1200" b="1" dirty="0"/>
              <a:t>[2] </a:t>
            </a:r>
            <a:r>
              <a:rPr lang="en-US" sz="1200" dirty="0"/>
              <a:t>to select 2 Browse files.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6087062" y="3644534"/>
            <a:ext cx="269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to select a folder and a file.</a:t>
            </a:r>
          </a:p>
          <a:p>
            <a:endParaRPr lang="en-US" sz="1200" dirty="0"/>
          </a:p>
          <a:p>
            <a:r>
              <a:rPr lang="en-US" sz="1200" b="1" dirty="0"/>
              <a:t>Note:</a:t>
            </a:r>
            <a:r>
              <a:rPr lang="en-US" sz="1200" dirty="0"/>
              <a:t> Pressing the </a:t>
            </a:r>
            <a:r>
              <a:rPr lang="en-US" sz="1200" b="1" dirty="0"/>
              <a:t>[home/on] </a:t>
            </a:r>
            <a:r>
              <a:rPr lang="en-US" sz="1200" dirty="0"/>
              <a:t>key </a:t>
            </a:r>
          </a:p>
          <a:p>
            <a:r>
              <a:rPr lang="en-US" sz="1200" dirty="0"/>
              <a:t>repeatedly toggles between the home screen and the current document.</a:t>
            </a:r>
          </a:p>
          <a:p>
            <a:endParaRPr lang="en-US" sz="1200" dirty="0"/>
          </a:p>
          <a:p>
            <a:endParaRPr lang="en-US" sz="1200" b="1" dirty="0"/>
          </a:p>
          <a:p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228600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652873" y="9807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5951877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254639-34DA-574C-B773-9922E5A92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80" y="2267520"/>
            <a:ext cx="1614122" cy="1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2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5EF54-BC0E-933A-0234-7E9910F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877" y="1337781"/>
            <a:ext cx="1709831" cy="1282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2B361-4621-6C5E-95B0-4579EAC09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9" y="1337782"/>
            <a:ext cx="2027845" cy="152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7619F-57ED-B86F-9C0A-8E0178ECA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46" y="1324530"/>
            <a:ext cx="2044110" cy="153308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 Python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[B]</a:t>
            </a:r>
            <a:r>
              <a:rPr lang="en-US" sz="1100" dirty="0"/>
              <a:t> to compile and save your program. </a:t>
            </a:r>
          </a:p>
          <a:p>
            <a:endParaRPr lang="en-US" sz="1100" dirty="0"/>
          </a:p>
          <a:p>
            <a:r>
              <a:rPr lang="en-US" sz="1100" dirty="0"/>
              <a:t>Note: You will not be able to copy the program if you have made changes since using </a:t>
            </a:r>
            <a:r>
              <a:rPr lang="en-US" sz="1100" b="1" dirty="0"/>
              <a:t>[ctrl] [R]</a:t>
            </a:r>
            <a:r>
              <a:rPr lang="en-US" sz="1100" dirty="0"/>
              <a:t> or </a:t>
            </a:r>
            <a:r>
              <a:rPr lang="en-US" sz="1100" b="1" dirty="0"/>
              <a:t>[ctrl] [B]</a:t>
            </a:r>
            <a:r>
              <a:rPr lang="en-US" sz="11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[1]</a:t>
            </a:r>
            <a:r>
              <a:rPr lang="en-US" sz="1100" dirty="0"/>
              <a:t> Actions </a:t>
            </a:r>
          </a:p>
          <a:p>
            <a:r>
              <a:rPr lang="en-US" sz="1100" dirty="0"/>
              <a:t>[</a:t>
            </a:r>
            <a:r>
              <a:rPr lang="en-US" sz="1100" b="1" dirty="0"/>
              <a:t>3] </a:t>
            </a:r>
            <a:r>
              <a:rPr lang="en-US" sz="1100" dirty="0"/>
              <a:t>Create Copy…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your new program name. Press </a:t>
            </a:r>
            <a:r>
              <a:rPr lang="en-US" sz="1100" b="1" dirty="0"/>
              <a:t>[enter]</a:t>
            </a:r>
            <a:r>
              <a:rPr lang="en-US" sz="1100" dirty="0"/>
              <a:t> to complete the dialogue.</a:t>
            </a:r>
          </a:p>
          <a:p>
            <a:endParaRPr lang="en-US" sz="1100" dirty="0"/>
          </a:p>
          <a:p>
            <a:r>
              <a:rPr lang="en-US" sz="1100" dirty="0"/>
              <a:t>The new program is inserted on the page after the original page, in this case page 1.2.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37125-D614-3E37-0A88-71B37FEE4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855" y="1927606"/>
            <a:ext cx="1820487" cy="1365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8B339-DC4C-12B4-D7D3-192F1EE39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596" y="2971800"/>
            <a:ext cx="1698644" cy="1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26B38-61C1-A246-4350-5F0B780A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5792701" cy="4572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336" y="78830"/>
            <a:ext cx="8991600" cy="990600"/>
          </a:xfrm>
        </p:spPr>
        <p:txBody>
          <a:bodyPr/>
          <a:lstStyle/>
          <a:p>
            <a:pPr algn="ctr"/>
            <a:r>
              <a:rPr lang="en-US" dirty="0"/>
              <a:t>Meet the TI-Innovator Hub</a:t>
            </a:r>
          </a:p>
        </p:txBody>
      </p:sp>
    </p:spTree>
    <p:extLst>
      <p:ext uri="{BB962C8B-B14F-4D97-AF65-F5344CB8AC3E}">
        <p14:creationId xmlns:p14="http://schemas.microsoft.com/office/powerpoint/2010/main" val="338607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E222-7CC3-788B-5CAE-D2EA6DFA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and Edit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83ED0-EAF1-933C-B611-29D93089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" y="1417638"/>
            <a:ext cx="4344988" cy="4525963"/>
          </a:xfrm>
        </p:spPr>
        <p:txBody>
          <a:bodyPr/>
          <a:lstStyle/>
          <a:p>
            <a:r>
              <a:rPr lang="en-US" sz="1600" dirty="0"/>
              <a:t>Use </a:t>
            </a:r>
            <a:r>
              <a:rPr lang="en-US" sz="1600" b="1" dirty="0"/>
              <a:t>number key shortcuts </a:t>
            </a:r>
            <a:r>
              <a:rPr lang="en-US" sz="1600" u="sng" dirty="0"/>
              <a:t>or</a:t>
            </a:r>
            <a:r>
              <a:rPr lang="en-US" sz="1600" dirty="0"/>
              <a:t> </a:t>
            </a:r>
            <a:r>
              <a:rPr lang="en-US" sz="1600" b="1" dirty="0"/>
              <a:t>arrow keys </a:t>
            </a:r>
            <a:r>
              <a:rPr lang="en-US" sz="1600" dirty="0"/>
              <a:t>and </a:t>
            </a:r>
            <a:r>
              <a:rPr lang="en-US" sz="1600" b="1" dirty="0"/>
              <a:t>[enter] </a:t>
            </a:r>
            <a:r>
              <a:rPr lang="en-US" sz="1600" dirty="0"/>
              <a:t>to select from menus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[esc] </a:t>
            </a:r>
            <a:r>
              <a:rPr lang="en-US" sz="1600" dirty="0"/>
              <a:t>to back out of a menu or a dialogue.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[enter]</a:t>
            </a:r>
            <a:r>
              <a:rPr lang="en-US" sz="1600" dirty="0"/>
              <a:t> to complete a dialogue.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[tab] </a:t>
            </a:r>
            <a:r>
              <a:rPr lang="en-US" sz="1600" dirty="0"/>
              <a:t>to move to the next input when entering a function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arrow keys </a:t>
            </a:r>
            <a:r>
              <a:rPr lang="en-US" sz="1600" dirty="0"/>
              <a:t>to move the cursor around the screen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[del]</a:t>
            </a:r>
            <a:r>
              <a:rPr lang="en-US" sz="1600" dirty="0"/>
              <a:t> as a destructive backspace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[enter] </a:t>
            </a:r>
            <a:r>
              <a:rPr lang="en-US" sz="1600" dirty="0"/>
              <a:t>to complete a statement and move to the next line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[Z] </a:t>
            </a:r>
            <a:r>
              <a:rPr lang="en-US" sz="1600" dirty="0"/>
              <a:t>to undo an action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[S] </a:t>
            </a:r>
            <a:r>
              <a:rPr lang="en-US" sz="1600" dirty="0"/>
              <a:t>to save your file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[left arrow]</a:t>
            </a:r>
            <a:r>
              <a:rPr lang="en-US" sz="1600" dirty="0"/>
              <a:t> and </a:t>
            </a:r>
            <a:r>
              <a:rPr lang="en-US" sz="1600" b="1" dirty="0"/>
              <a:t>[ctrl] [right arrow]</a:t>
            </a:r>
            <a:r>
              <a:rPr lang="en-US" sz="1600" dirty="0"/>
              <a:t> to move from page to page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[menu]</a:t>
            </a:r>
            <a:r>
              <a:rPr lang="en-US" sz="1600" dirty="0"/>
              <a:t> to see options for the current application.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D1444-4522-7E27-FE77-51EC72706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96350"/>
            <a:ext cx="2667000" cy="575300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A2007F2-87E7-BF07-E03D-B3368A9724F3}"/>
              </a:ext>
            </a:extLst>
          </p:cNvPr>
          <p:cNvSpPr/>
          <p:nvPr/>
        </p:nvSpPr>
        <p:spPr>
          <a:xfrm>
            <a:off x="6019800" y="2590800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B7CCCF5-6EAF-27D2-376C-BFC4D56C3028}"/>
              </a:ext>
            </a:extLst>
          </p:cNvPr>
          <p:cNvSpPr/>
          <p:nvPr/>
        </p:nvSpPr>
        <p:spPr>
          <a:xfrm>
            <a:off x="6019800" y="3158552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C96042C-13F4-3ED2-C595-EAA2498A3C5F}"/>
              </a:ext>
            </a:extLst>
          </p:cNvPr>
          <p:cNvSpPr/>
          <p:nvPr/>
        </p:nvSpPr>
        <p:spPr>
          <a:xfrm>
            <a:off x="6019800" y="3566319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FBC73B6-8EC8-3715-211F-0249FFA26DEC}"/>
              </a:ext>
            </a:extLst>
          </p:cNvPr>
          <p:cNvSpPr/>
          <p:nvPr/>
        </p:nvSpPr>
        <p:spPr>
          <a:xfrm>
            <a:off x="7905679" y="3182193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12D8846-2827-0999-7845-0670E917388B}"/>
              </a:ext>
            </a:extLst>
          </p:cNvPr>
          <p:cNvSpPr/>
          <p:nvPr/>
        </p:nvSpPr>
        <p:spPr>
          <a:xfrm>
            <a:off x="7905679" y="4724400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3E808D-EEBF-5619-7988-3F3064BE86CF}"/>
              </a:ext>
            </a:extLst>
          </p:cNvPr>
          <p:cNvSpPr/>
          <p:nvPr/>
        </p:nvSpPr>
        <p:spPr>
          <a:xfrm>
            <a:off x="7923212" y="3572388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EC3434D-F89F-354C-5383-81D884A56B29}"/>
              </a:ext>
            </a:extLst>
          </p:cNvPr>
          <p:cNvSpPr/>
          <p:nvPr/>
        </p:nvSpPr>
        <p:spPr>
          <a:xfrm>
            <a:off x="7315200" y="5562601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F056B11-5B69-A9A7-9041-9CF43819BCF6}"/>
              </a:ext>
            </a:extLst>
          </p:cNvPr>
          <p:cNvSpPr/>
          <p:nvPr/>
        </p:nvSpPr>
        <p:spPr>
          <a:xfrm>
            <a:off x="7315200" y="5779777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E7A3C5E-065F-9847-CD65-E94A64652E98}"/>
              </a:ext>
            </a:extLst>
          </p:cNvPr>
          <p:cNvSpPr/>
          <p:nvPr/>
        </p:nvSpPr>
        <p:spPr>
          <a:xfrm>
            <a:off x="7021743" y="2628900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7C6A061-4ACA-C218-9F53-EC9C91EA9698}"/>
              </a:ext>
            </a:extLst>
          </p:cNvPr>
          <p:cNvSpPr/>
          <p:nvPr/>
        </p:nvSpPr>
        <p:spPr>
          <a:xfrm>
            <a:off x="7391400" y="2918619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4BE2311-D004-D476-D334-504F00853B53}"/>
              </a:ext>
            </a:extLst>
          </p:cNvPr>
          <p:cNvSpPr/>
          <p:nvPr/>
        </p:nvSpPr>
        <p:spPr>
          <a:xfrm>
            <a:off x="7038611" y="3207043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8390BC-7B7F-9B12-92F3-210D84EDF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685800"/>
            <a:ext cx="2351911" cy="17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10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D334-7401-EE40-23D9-6431D0E1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53506-131A-A36A-688A-A781E7525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07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3D7C7A-4488-0416-8349-3505AEFEC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26" y="2323090"/>
            <a:ext cx="4133997" cy="3100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1A710D-5F91-97D8-2ED0-2FA18AE5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626" y="4696187"/>
            <a:ext cx="2008517" cy="1506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2DAA64-3D21-E9D6-182F-8D03FF584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321" y="4678846"/>
            <a:ext cx="2008517" cy="1506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Set the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243145"/>
            <a:ext cx="4343400" cy="28288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Set the color output of the RGB LED.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Each color takes a value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of (0-255).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make </a:t>
            </a:r>
            <a:r>
              <a:rPr lang="en-US" sz="1800" dirty="0">
                <a:solidFill>
                  <a:srgbClr val="FFFF00"/>
                </a:solidFill>
              </a:rPr>
              <a:t>Yellow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make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Cyan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make </a:t>
            </a:r>
            <a:r>
              <a:rPr lang="en-US" sz="1800" dirty="0">
                <a:solidFill>
                  <a:srgbClr val="FF3FFF"/>
                </a:solidFill>
              </a:rPr>
              <a:t>Magenta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59412" y="4157952"/>
            <a:ext cx="37808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the </a:t>
            </a:r>
            <a:r>
              <a:rPr lang="en-US" sz="1100" dirty="0" err="1"/>
              <a:t>color_rgb</a:t>
            </a:r>
            <a:r>
              <a:rPr lang="en-US" sz="1100" dirty="0"/>
              <a:t>( ) function on the Hub Built-in Devices, Color Output menu.</a:t>
            </a:r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</p:spTree>
    <p:extLst>
      <p:ext uri="{BB962C8B-B14F-4D97-AF65-F5344CB8AC3E}">
        <p14:creationId xmlns:p14="http://schemas.microsoft.com/office/powerpoint/2010/main" val="4096049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727DC70-47FB-B7DC-4AD2-4B010F1FD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3" y="2386145"/>
            <a:ext cx="4088567" cy="306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E187E-CB0F-AC29-77E2-DD9DD422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965" y="4690570"/>
            <a:ext cx="2021391" cy="1516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B7502-6C5B-7E67-C116-24FD252E6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519" y="4682613"/>
            <a:ext cx="2032000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Create and Name a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243145"/>
            <a:ext cx="4343400" cy="226205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Create your own color and give it a name.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Print the name of your color.</a:t>
            </a:r>
            <a:endParaRPr lang="en-US" sz="1800" dirty="0">
              <a:solidFill>
                <a:srgbClr val="FF3FFF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45559" y="3602239"/>
            <a:ext cx="42622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the print() function on the Hub Built-in Device I/O (Input/Output) menu. Print your message as a text string by enclosing the characters in quotes. Add quote marks by pressing [ctrl] [x] (multiply symbol).</a:t>
            </a:r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288985" y="1371600"/>
            <a:ext cx="397897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Add to previous Program:</a:t>
            </a:r>
          </a:p>
        </p:txBody>
      </p:sp>
    </p:spTree>
    <p:extLst>
      <p:ext uri="{BB962C8B-B14F-4D97-AF65-F5344CB8AC3E}">
        <p14:creationId xmlns:p14="http://schemas.microsoft.com/office/powerpoint/2010/main" val="137070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D7DB27-1015-9C0C-A0D9-BC04C08E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06972"/>
            <a:ext cx="4173649" cy="3130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AA94B-09A8-E437-03C8-191767205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896" y="4698999"/>
            <a:ext cx="2028841" cy="1521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DDBA0-B309-5B2C-8753-8BF26EDB5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790" y="4678249"/>
            <a:ext cx="2056508" cy="154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Display a series of colors.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243145"/>
            <a:ext cx="4343400" cy="28288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Display a sequence of colors for 2 seconds each.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have your LED match the pattern of a traffic light.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have your LED turn off at the end of the sequence.</a:t>
            </a:r>
            <a:endParaRPr lang="en-US" sz="18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47334" y="4083599"/>
            <a:ext cx="378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sleep() causes the program to wait the number of seconds entered before moving to the next statement.</a:t>
            </a:r>
          </a:p>
          <a:p>
            <a:r>
              <a:rPr lang="en-US" sz="1100" dirty="0"/>
              <a:t>Find the sleep() function on the Hub Commands menu.</a:t>
            </a:r>
          </a:p>
          <a:p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E554C-0EBD-60C2-4781-28B19C421D94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78F8E-04D0-DD6F-FC46-5DBA419E1B25}"/>
              </a:ext>
            </a:extLst>
          </p:cNvPr>
          <p:cNvSpPr txBox="1"/>
          <p:nvPr/>
        </p:nvSpPr>
        <p:spPr>
          <a:xfrm>
            <a:off x="288985" y="1371600"/>
            <a:ext cx="3961341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Add to previous program: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B9114E-79C7-7868-3ABD-28BF66F439BD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573800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02416A7-6299-0002-801A-D03DAFA0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531" y="4591392"/>
            <a:ext cx="1370087" cy="1027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F0A350-E752-0EB4-34E8-A6FD26317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399" y="4594484"/>
            <a:ext cx="1389542" cy="10421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72179C-DFB7-CD62-9AB1-6D61051F5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114" y="4582350"/>
            <a:ext cx="1405721" cy="10542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1F794A-4892-3B32-7863-CA2DD5694BCD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57200" y="2306972"/>
            <a:ext cx="4173649" cy="3130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Turn the LED ON and OFF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143000"/>
            <a:ext cx="4343400" cy="28288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Set the RGB LED to a color then keep ON for 2 seconds then turn the LED off for 2 seconds.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(turn on and turn off) 4 times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4 times in 8 seconds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47334" y="3962400"/>
            <a:ext cx="378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What values for the red, green and blue inputs to the </a:t>
            </a:r>
            <a:r>
              <a:rPr lang="en-US" sz="1100" dirty="0" err="1"/>
              <a:t>color.rgb</a:t>
            </a:r>
            <a:r>
              <a:rPr lang="en-US" sz="1100" dirty="0"/>
              <a:t>() function will turn the LED off?</a:t>
            </a:r>
          </a:p>
          <a:p>
            <a:r>
              <a:rPr lang="en-US" sz="1100" dirty="0"/>
              <a:t>See below for steps to copy and paste a block of code.</a:t>
            </a:r>
          </a:p>
          <a:p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E554C-0EBD-60C2-4781-28B19C421D94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0AA0E-4A72-E37E-A275-1C53C70B3ABC}"/>
              </a:ext>
            </a:extLst>
          </p:cNvPr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C7A0CD-1D5F-071C-0CC1-2FAFE7C46934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A2421-38EA-55D3-990D-71B709CCA11A}"/>
              </a:ext>
            </a:extLst>
          </p:cNvPr>
          <p:cNvSpPr txBox="1"/>
          <p:nvPr/>
        </p:nvSpPr>
        <p:spPr>
          <a:xfrm>
            <a:off x="4739002" y="5638800"/>
            <a:ext cx="137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Use </a:t>
            </a:r>
            <a:r>
              <a:rPr lang="en-US" sz="1000" b="1" dirty="0"/>
              <a:t>arrow keys</a:t>
            </a:r>
            <a:r>
              <a:rPr lang="en-US" sz="1000" dirty="0"/>
              <a:t> to move cursor to row below the section you want to copy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2280C-1953-48A4-8763-48B0B7754AA9}"/>
              </a:ext>
            </a:extLst>
          </p:cNvPr>
          <p:cNvSpPr txBox="1"/>
          <p:nvPr/>
        </p:nvSpPr>
        <p:spPr>
          <a:xfrm>
            <a:off x="6164432" y="5638800"/>
            <a:ext cx="1377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Press and hold </a:t>
            </a:r>
            <a:r>
              <a:rPr lang="en-US" sz="1000" b="1" dirty="0"/>
              <a:t>[shift</a:t>
            </a:r>
            <a:r>
              <a:rPr lang="en-US" sz="1000" dirty="0"/>
              <a:t>], press </a:t>
            </a:r>
            <a:r>
              <a:rPr lang="en-US" sz="1000" b="1" dirty="0"/>
              <a:t>UP</a:t>
            </a:r>
            <a:r>
              <a:rPr lang="en-US" sz="1000" dirty="0"/>
              <a:t> </a:t>
            </a:r>
            <a:r>
              <a:rPr lang="en-US" sz="1000" b="1" dirty="0"/>
              <a:t>arrow</a:t>
            </a:r>
            <a:r>
              <a:rPr lang="en-US" sz="1000" dirty="0"/>
              <a:t> to highlight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DA7A4-AE5E-96EA-D482-119B79FE83AC}"/>
              </a:ext>
            </a:extLst>
          </p:cNvPr>
          <p:cNvSpPr txBox="1"/>
          <p:nvPr/>
        </p:nvSpPr>
        <p:spPr>
          <a:xfrm>
            <a:off x="7644616" y="5638800"/>
            <a:ext cx="145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[ctrl] [C] </a:t>
            </a:r>
            <a:r>
              <a:rPr lang="en-US" sz="1000" dirty="0"/>
              <a:t>to copy, move cursor to location to paste from, [</a:t>
            </a:r>
            <a:r>
              <a:rPr lang="en-US" sz="1000" b="1" dirty="0"/>
              <a:t>ctrl] [V]</a:t>
            </a:r>
            <a:r>
              <a:rPr lang="en-US" sz="1000" dirty="0"/>
              <a:t> to paste.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DCE3C-C1C4-7803-AFEE-5439E51C8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4594484"/>
            <a:ext cx="1365964" cy="10244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59403C-5008-12B1-2058-D29A60F42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69" y="2303690"/>
            <a:ext cx="4173649" cy="31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72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83AB0-1874-A9BC-B613-B6DEFEF1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08" y="4698086"/>
            <a:ext cx="2056508" cy="1542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51388-0662-2A91-A78A-9D9C9CE7C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82658"/>
            <a:ext cx="4173649" cy="313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7158F-1E8C-3019-D4D9-2D58B2188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475" y="4706019"/>
            <a:ext cx="2056508" cy="154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Blink the LED Repeatedly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243145"/>
            <a:ext cx="4343400" cy="271925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Set the RGB LED to a color and then blink 10 times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(ON for 2 seconds then OFF for 2 seconds)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30 times in a minute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60 times in a minute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29096" y="4114800"/>
            <a:ext cx="4173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</a:t>
            </a:r>
            <a:r>
              <a:rPr lang="en-US" sz="1100" dirty="0">
                <a:solidFill>
                  <a:srgbClr val="0070C0"/>
                </a:solidFill>
              </a:rPr>
              <a:t>for</a:t>
            </a:r>
            <a:r>
              <a:rPr lang="en-US" sz="1100" dirty="0"/>
              <a:t> index </a:t>
            </a:r>
            <a:r>
              <a:rPr lang="en-US" sz="1100" dirty="0">
                <a:solidFill>
                  <a:srgbClr val="0070C0"/>
                </a:solidFill>
              </a:rPr>
              <a:t>in</a:t>
            </a:r>
            <a:r>
              <a:rPr lang="en-US" sz="1100" dirty="0"/>
              <a:t> range(size): on the Built-ins Control menu.</a:t>
            </a:r>
          </a:p>
          <a:p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E554C-0EBD-60C2-4781-28B19C421D94}"/>
              </a:ext>
            </a:extLst>
          </p:cNvPr>
          <p:cNvSpPr txBox="1"/>
          <p:nvPr/>
        </p:nvSpPr>
        <p:spPr>
          <a:xfrm>
            <a:off x="76200" y="5499100"/>
            <a:ext cx="45546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Enter </a:t>
            </a:r>
            <a:r>
              <a:rPr lang="en-US" sz="1100" i="1" dirty="0"/>
              <a:t>n</a:t>
            </a:r>
            <a:r>
              <a:rPr lang="en-US" sz="1100" dirty="0"/>
              <a:t> as the loop counter variable and 10 as the value for the </a:t>
            </a:r>
            <a:r>
              <a:rPr lang="en-US" sz="1100"/>
              <a:t>loop size. </a:t>
            </a:r>
            <a:r>
              <a:rPr lang="en-US" sz="1100" i="1" dirty="0"/>
              <a:t>n</a:t>
            </a:r>
            <a:r>
              <a:rPr lang="en-US" sz="1100" dirty="0"/>
              <a:t> starts with a value of 0. Each time the loop completes </a:t>
            </a:r>
            <a:r>
              <a:rPr lang="en-US" sz="1100" i="1" dirty="0"/>
              <a:t>n</a:t>
            </a:r>
            <a:r>
              <a:rPr lang="en-US" sz="1100" dirty="0"/>
              <a:t> is increased by 1. If </a:t>
            </a:r>
            <a:r>
              <a:rPr lang="en-US" sz="1100" i="1" dirty="0"/>
              <a:t>n</a:t>
            </a:r>
            <a:r>
              <a:rPr lang="en-US" sz="1100" dirty="0"/>
              <a:t> is less than loop size value looping continues, otherwise looping stops and the program moves to the next statement after the block.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0AA0E-4A72-E37E-A275-1C53C70B3ABC}"/>
              </a:ext>
            </a:extLst>
          </p:cNvPr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FCFADC-2C62-A84C-35A7-6830D462E54F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4179816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F2F0-3770-DD19-16F3-2E43CE7A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328F5-1316-62A7-64E8-95A2A15D2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02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90E3CA-1B04-2DF9-6F0C-8202EF12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63395"/>
            <a:ext cx="4086871" cy="3065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C5222-7BEA-83A9-51C8-5C812731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236" y="4897863"/>
            <a:ext cx="1592423" cy="1194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F6751-D051-1EBE-881D-FF7969BA6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380" y="4897863"/>
            <a:ext cx="1599576" cy="1199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029"/>
            <a:ext cx="8229600" cy="1143000"/>
          </a:xfrm>
        </p:spPr>
        <p:txBody>
          <a:bodyPr/>
          <a:lstStyle/>
          <a:p>
            <a:r>
              <a:rPr lang="en-US" dirty="0"/>
              <a:t>Play a Sound Tone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4157" y="1103574"/>
            <a:ext cx="4343400" cy="2914807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Task: Play a sound tone by entering a value for frequency (sound vibrations per second) and a value for time in seconds to play the tone.</a:t>
            </a:r>
          </a:p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</a:rPr>
              <a:t>Note: Human voices tend to be in the 85 to 255 Hertz (vibrations per second) range.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What is the lowest tone that you can hear?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What is the highest tone that you 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can hear?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39534" y="3994317"/>
            <a:ext cx="423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the </a:t>
            </a:r>
            <a:r>
              <a:rPr lang="en-US" sz="1100" dirty="0" err="1"/>
              <a:t>sound.tone</a:t>
            </a:r>
            <a:r>
              <a:rPr lang="en-US" sz="1100" dirty="0"/>
              <a:t>( ) function on the Hub Built-in Devices, sound Output menu.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</p:spTree>
    <p:extLst>
      <p:ext uri="{BB962C8B-B14F-4D97-AF65-F5344CB8AC3E}">
        <p14:creationId xmlns:p14="http://schemas.microsoft.com/office/powerpoint/2010/main" val="4108777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C4EA68-738A-89D0-FBFE-C24B7091F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8" y="2069762"/>
            <a:ext cx="4059327" cy="3044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0CFED9-C694-C54A-536A-8B6404312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815" y="5114257"/>
            <a:ext cx="1585897" cy="1189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43B2B-1E93-EF86-EF64-BBD3D0D14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626" y="5102909"/>
            <a:ext cx="1585897" cy="1189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029"/>
            <a:ext cx="8229600" cy="1143000"/>
          </a:xfrm>
        </p:spPr>
        <p:txBody>
          <a:bodyPr/>
          <a:lstStyle/>
          <a:p>
            <a:r>
              <a:rPr lang="en-US" dirty="0"/>
              <a:t>Find your Favorite Sound Tone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4157" y="1103574"/>
            <a:ext cx="4343400" cy="2914807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Task: Play a sound tone by entering a value for frequency (sound vibrations per second) and a value for time in seconds to play the tone.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Find your favorite frequency.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Give your frequency a name and print the name.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39534" y="3994317"/>
            <a:ext cx="4232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the </a:t>
            </a:r>
            <a:r>
              <a:rPr lang="en-US" sz="1100" dirty="0" err="1"/>
              <a:t>sound.tone</a:t>
            </a:r>
            <a:r>
              <a:rPr lang="en-US" sz="1100" dirty="0"/>
              <a:t>( ) function on the Hub Built-in Devices, sound Output menu.</a:t>
            </a:r>
          </a:p>
          <a:p>
            <a:r>
              <a:rPr lang="en-US" sz="1100" dirty="0"/>
              <a:t>Find the print() function on the Hub Built-in Device I/O (Input/Output) menu. Print your message as a text string by enclosing the characters in quotes. Add quote marks by pressing </a:t>
            </a:r>
            <a:r>
              <a:rPr lang="en-US" sz="1100" b="1" dirty="0"/>
              <a:t>[ctrl] [x] (multiply symbol)</a:t>
            </a:r>
            <a:r>
              <a:rPr lang="en-US" sz="1100" dirty="0"/>
              <a:t>.</a:t>
            </a:r>
            <a:endParaRPr lang="en-US" sz="1100" b="1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288985" y="1371600"/>
            <a:ext cx="397897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Add to previous Program: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D9B063-2819-3048-2295-632D97966FC7}"/>
              </a:ext>
            </a:extLst>
          </p:cNvPr>
          <p:cNvSpPr txBox="1"/>
          <p:nvPr/>
        </p:nvSpPr>
        <p:spPr>
          <a:xfrm>
            <a:off x="2286000" y="32476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</a:rPr>
              <a:t>avo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9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957FC80D-D026-55B4-DA94-CD5E516A8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76200"/>
            <a:ext cx="4763092" cy="6016928"/>
          </a:xfrm>
          <a:prstGeom prst="rect">
            <a:avLst/>
          </a:prstGeom>
        </p:spPr>
      </p:pic>
      <p:sp>
        <p:nvSpPr>
          <p:cNvPr id="24" name="AutoShape 2" descr="Border">
            <a:extLst>
              <a:ext uri="{FF2B5EF4-FFF2-40B4-BE49-F238E27FC236}">
                <a16:creationId xmlns:a16="http://schemas.microsoft.com/office/drawing/2014/main" id="{2FE48E12-1B0B-D698-69BC-BD3B8A0E84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9798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3E9BC4-415A-7294-5C17-EC89563C092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741890" y="1837115"/>
            <a:ext cx="1482332" cy="33950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7307AE-8E0E-7ED2-3014-6EB3BF9E7445}"/>
              </a:ext>
            </a:extLst>
          </p:cNvPr>
          <p:cNvSpPr txBox="1"/>
          <p:nvPr/>
        </p:nvSpPr>
        <p:spPr>
          <a:xfrm>
            <a:off x="6363292" y="1800519"/>
            <a:ext cx="2485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 Graphing Calculator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DD535A-46C0-F619-A472-F5A68B9915D8}"/>
              </a:ext>
            </a:extLst>
          </p:cNvPr>
          <p:cNvSpPr txBox="1"/>
          <p:nvPr/>
        </p:nvSpPr>
        <p:spPr>
          <a:xfrm>
            <a:off x="4333157" y="5682583"/>
            <a:ext cx="232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External Sensor Input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894FA0-45D1-C453-8FFA-8A0F409E79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880960" y="2136658"/>
            <a:ext cx="1156330" cy="8654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E2C0DA-28C2-7DC3-A370-FA08D62E6DE7}"/>
              </a:ext>
            </a:extLst>
          </p:cNvPr>
          <p:cNvSpPr txBox="1"/>
          <p:nvPr/>
        </p:nvSpPr>
        <p:spPr>
          <a:xfrm>
            <a:off x="3551070" y="2370192"/>
            <a:ext cx="1173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Built-in RGB LED Output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A346C-1454-6761-55D2-BACDDDB3F515}"/>
              </a:ext>
            </a:extLst>
          </p:cNvPr>
          <p:cNvSpPr txBox="1"/>
          <p:nvPr/>
        </p:nvSpPr>
        <p:spPr>
          <a:xfrm>
            <a:off x="1570384" y="2921842"/>
            <a:ext cx="2310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TI-Innovator™ Hub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0A7FA0-A719-FB9A-9503-C55C6B60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230" y="1837115"/>
            <a:ext cx="1482332" cy="3490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535500-EFB4-CC94-B1F7-A3D03E12D738}"/>
              </a:ext>
            </a:extLst>
          </p:cNvPr>
          <p:cNvSpPr/>
          <p:nvPr/>
        </p:nvSpPr>
        <p:spPr>
          <a:xfrm>
            <a:off x="4880960" y="2065493"/>
            <a:ext cx="1156330" cy="991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07626A-8127-6991-6BAD-E9BB7A24F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83" y="2131981"/>
            <a:ext cx="1132911" cy="8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3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0fcd3704cd0414a8783988a78fd8032.ashx (2180×580)">
            <a:extLst>
              <a:ext uri="{FF2B5EF4-FFF2-40B4-BE49-F238E27FC236}">
                <a16:creationId xmlns:a16="http://schemas.microsoft.com/office/drawing/2014/main" id="{4D1B8447-9D37-8660-429C-564AA9AC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9" y="1653552"/>
            <a:ext cx="8869441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26097-2C45-C9DA-BC60-B1B73E00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" y="1143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Sound Frequencies and </a:t>
            </a:r>
            <a:br>
              <a:rPr lang="en-US" dirty="0"/>
            </a:br>
            <a:r>
              <a:rPr lang="en-US" dirty="0"/>
              <a:t>Musical Notes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0E6A4-7BA7-FC92-3264-023885612D7D}"/>
              </a:ext>
            </a:extLst>
          </p:cNvPr>
          <p:cNvSpPr txBox="1"/>
          <p:nvPr/>
        </p:nvSpPr>
        <p:spPr>
          <a:xfrm>
            <a:off x="304800" y="4572000"/>
            <a:ext cx="84818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Sound tone frequencies map to musical notes.</a:t>
            </a:r>
          </a:p>
          <a:p>
            <a:r>
              <a:rPr lang="en-US" dirty="0"/>
              <a:t>Middle C (C4) on the piano keyboard has a frequency of 261.6 Hertz.</a:t>
            </a:r>
          </a:p>
          <a:p>
            <a:r>
              <a:rPr lang="en-US" dirty="0"/>
              <a:t>A440 (A4) is used by orchestras for tuning.</a:t>
            </a:r>
          </a:p>
          <a:p>
            <a:endParaRPr lang="en-US" dirty="0"/>
          </a:p>
          <a:p>
            <a:r>
              <a:rPr lang="en-US" dirty="0"/>
              <a:t>See Coding the Sounds of Music project for an in-depth treatment of digital music</a:t>
            </a:r>
          </a:p>
          <a:p>
            <a:r>
              <a:rPr lang="en-US" dirty="0"/>
              <a:t>with the Hub. </a:t>
            </a:r>
            <a:r>
              <a:rPr lang="en-US" sz="1600" dirty="0">
                <a:hlinkClick r:id="rId3"/>
              </a:rPr>
              <a:t>https://education.ti.com/en/activities/stem-projects/making-music-with-code</a:t>
            </a:r>
            <a:r>
              <a:rPr lang="en-US" sz="1600" dirty="0"/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58A531-6688-C92F-977C-CA9EA467DE84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5A2E85-F876-B521-743C-F8B7DC590C2A}"/>
              </a:ext>
            </a:extLst>
          </p:cNvPr>
          <p:cNvCxnSpPr>
            <a:cxnSpLocks/>
          </p:cNvCxnSpPr>
          <p:nvPr/>
        </p:nvCxnSpPr>
        <p:spPr>
          <a:xfrm flipV="1">
            <a:off x="4114800" y="3914001"/>
            <a:ext cx="0" cy="3473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05B3E3-803B-0CCA-8E92-F08985EB954F}"/>
              </a:ext>
            </a:extLst>
          </p:cNvPr>
          <p:cNvSpPr txBox="1"/>
          <p:nvPr/>
        </p:nvSpPr>
        <p:spPr>
          <a:xfrm>
            <a:off x="3706801" y="4218801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Middle 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B3B86-8D0A-4432-D57F-756A33771D70}"/>
              </a:ext>
            </a:extLst>
          </p:cNvPr>
          <p:cNvCxnSpPr>
            <a:cxnSpLocks/>
          </p:cNvCxnSpPr>
          <p:nvPr/>
        </p:nvCxnSpPr>
        <p:spPr>
          <a:xfrm flipV="1">
            <a:off x="4979999" y="3914001"/>
            <a:ext cx="0" cy="3473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8CCDB4-26E8-3FEF-561F-5BC4904D7D05}"/>
              </a:ext>
            </a:extLst>
          </p:cNvPr>
          <p:cNvSpPr txBox="1"/>
          <p:nvPr/>
        </p:nvSpPr>
        <p:spPr>
          <a:xfrm>
            <a:off x="4715664" y="421880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A440</a:t>
            </a:r>
          </a:p>
        </p:txBody>
      </p:sp>
    </p:spTree>
    <p:extLst>
      <p:ext uri="{BB962C8B-B14F-4D97-AF65-F5344CB8AC3E}">
        <p14:creationId xmlns:p14="http://schemas.microsoft.com/office/powerpoint/2010/main" val="718949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1EB49C-8645-89BB-75F8-777A2456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50" y="5088400"/>
            <a:ext cx="1648267" cy="123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6433C4-7F97-C2D4-0239-BF6832E9A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51" y="2403012"/>
            <a:ext cx="4075192" cy="3056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Play a Musical Note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143000"/>
            <a:ext cx="4343400" cy="226205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Task: Enter and play the doorbell tones using the </a:t>
            </a:r>
            <a:r>
              <a:rPr lang="en-US" sz="1800" b="1" dirty="0" err="1">
                <a:solidFill>
                  <a:schemeClr val="bg1"/>
                </a:solidFill>
              </a:rPr>
              <a:t>sound.note</a:t>
            </a:r>
            <a:r>
              <a:rPr lang="en-US" sz="1800" b="1" dirty="0">
                <a:solidFill>
                  <a:schemeClr val="bg1"/>
                </a:solidFill>
              </a:rPr>
              <a:t>() function.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Create your own doorbell tone.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59412" y="3429000"/>
            <a:ext cx="426221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It is important to pause the program with a sleep() function between sounds. This allows the sound to play completely before the program starts the next sound. (Try playing multiple sounds without sleep() functions.)</a:t>
            </a:r>
          </a:p>
          <a:p>
            <a:r>
              <a:rPr lang="en-US" sz="1100" dirty="0"/>
              <a:t>If you want to have a short silence between sounds add an additional .1 seconds to the sleep function, sleep(.5+.1) or insert an additional sleep(.1) between sounds.</a:t>
            </a:r>
          </a:p>
          <a:p>
            <a:endParaRPr lang="en-US" sz="1100" dirty="0"/>
          </a:p>
          <a:p>
            <a:r>
              <a:rPr lang="en-US" sz="1100" dirty="0"/>
              <a:t>Find the sleep() function on the Hub Commands menu.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E9CE65-709F-BD6E-7C4B-11D3E22D5697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41E1-6581-44DE-4D31-79A43BB8D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933" y="5088400"/>
            <a:ext cx="1648267" cy="12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68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979191-A3B3-7B29-B618-FD4DA87E8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838" y="4642679"/>
            <a:ext cx="1372591" cy="1029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6E729-5F50-D07B-5385-84D0BDB55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24" y="4642679"/>
            <a:ext cx="1384700" cy="10385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87F1C5-8905-75E8-B1C3-32FDD9C4D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002" y="4647732"/>
            <a:ext cx="1377963" cy="103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05A9A7-D264-0706-9C2B-115C8DC2E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34" y="2403011"/>
            <a:ext cx="4111185" cy="3083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DF01B0-7283-C84B-15A7-CFB86EFC9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2" y="3429000"/>
            <a:ext cx="4571997" cy="783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39" y="92218"/>
            <a:ext cx="8229600" cy="1143000"/>
          </a:xfrm>
        </p:spPr>
        <p:txBody>
          <a:bodyPr/>
          <a:lstStyle/>
          <a:p>
            <a:r>
              <a:rPr lang="en-US" dirty="0"/>
              <a:t>Play the Notes of an Octave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243145"/>
            <a:ext cx="4343400" cy="218585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Task: Write a program to play each note of Do-Re-Mi-Fa-Sol-La-Si-Do as whole notes.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This is an entire octave.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Recall at 100 BPM a whole note lasts for 2.4 seconds. The first note Do is "C4" and the last note Do is "C5".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Include a .1 second rest between notes.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E9CE65-709F-BD6E-7C4B-11D3E22D5697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442710-7806-FBB5-2FDB-657C25D6FDE8}"/>
              </a:ext>
            </a:extLst>
          </p:cNvPr>
          <p:cNvSpPr txBox="1"/>
          <p:nvPr/>
        </p:nvSpPr>
        <p:spPr>
          <a:xfrm>
            <a:off x="4739002" y="5692914"/>
            <a:ext cx="137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Use </a:t>
            </a:r>
            <a:r>
              <a:rPr lang="en-US" sz="1000" b="1" dirty="0"/>
              <a:t>arrow keys</a:t>
            </a:r>
            <a:r>
              <a:rPr lang="en-US" sz="1000" dirty="0"/>
              <a:t> to move cursor to row below the section you want to copy.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50A26-15CB-DD55-1017-B9837A98CA30}"/>
              </a:ext>
            </a:extLst>
          </p:cNvPr>
          <p:cNvSpPr txBox="1"/>
          <p:nvPr/>
        </p:nvSpPr>
        <p:spPr>
          <a:xfrm>
            <a:off x="6164432" y="5692914"/>
            <a:ext cx="1377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Press and hold </a:t>
            </a:r>
            <a:r>
              <a:rPr lang="en-US" sz="1000" b="1" dirty="0"/>
              <a:t>[shift</a:t>
            </a:r>
            <a:r>
              <a:rPr lang="en-US" sz="1000" dirty="0"/>
              <a:t>], press </a:t>
            </a:r>
            <a:r>
              <a:rPr lang="en-US" sz="1000" b="1" dirty="0"/>
              <a:t>UP</a:t>
            </a:r>
            <a:r>
              <a:rPr lang="en-US" sz="1000" dirty="0"/>
              <a:t> </a:t>
            </a:r>
            <a:r>
              <a:rPr lang="en-US" sz="1000" b="1" dirty="0"/>
              <a:t>arrow</a:t>
            </a:r>
            <a:r>
              <a:rPr lang="en-US" sz="1000" dirty="0"/>
              <a:t> to highlight.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373E5B-D019-3358-181D-CDD01C8E9A98}"/>
              </a:ext>
            </a:extLst>
          </p:cNvPr>
          <p:cNvSpPr txBox="1"/>
          <p:nvPr/>
        </p:nvSpPr>
        <p:spPr>
          <a:xfrm>
            <a:off x="7644616" y="5692914"/>
            <a:ext cx="145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[ctrl] [C] </a:t>
            </a:r>
            <a:r>
              <a:rPr lang="en-US" sz="1000" dirty="0"/>
              <a:t>to copy, move cursor to location to paste from, [</a:t>
            </a:r>
            <a:r>
              <a:rPr lang="en-US" sz="1000" b="1" dirty="0"/>
              <a:t>ctrl] [V]</a:t>
            </a:r>
            <a:r>
              <a:rPr lang="en-US" sz="1000" dirty="0"/>
              <a:t> to paste.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919CA8-5BE5-3923-BFC5-558EB2692E2E}"/>
              </a:ext>
            </a:extLst>
          </p:cNvPr>
          <p:cNvSpPr txBox="1"/>
          <p:nvPr/>
        </p:nvSpPr>
        <p:spPr>
          <a:xfrm>
            <a:off x="4653185" y="4343712"/>
            <a:ext cx="4262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steps for copying and pasting blocks of code may be helpful.</a:t>
            </a:r>
          </a:p>
        </p:txBody>
      </p:sp>
    </p:spTree>
    <p:extLst>
      <p:ext uri="{BB962C8B-B14F-4D97-AF65-F5344CB8AC3E}">
        <p14:creationId xmlns:p14="http://schemas.microsoft.com/office/powerpoint/2010/main" val="3972971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06C7-1129-60B7-1C86-6ECBC480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(LIGHT Level)</a:t>
            </a:r>
            <a:br>
              <a:rPr lang="en-US" dirty="0"/>
            </a:br>
            <a:r>
              <a:rPr lang="en-US" dirty="0"/>
              <a:t>inputs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7B8AD-0D9B-9D80-7BD9-BEF099D96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19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7E8E3-8F80-D865-C317-0ACB352F0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07" y="5060303"/>
            <a:ext cx="1607897" cy="1205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BC87E6-8ADA-0893-8B92-D34DFFFB9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372" y="5041436"/>
            <a:ext cx="1607897" cy="1205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E125C-478D-4BA8-8A5B-FBADBE50D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8" y="2000317"/>
            <a:ext cx="3125569" cy="2344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029"/>
            <a:ext cx="8229600" cy="1143000"/>
          </a:xfrm>
        </p:spPr>
        <p:txBody>
          <a:bodyPr/>
          <a:lstStyle/>
          <a:p>
            <a:r>
              <a:rPr lang="en-US" dirty="0"/>
              <a:t>Measure Brightness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4157" y="1103575"/>
            <a:ext cx="4343400" cy="215540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Task: Enter and run the program to measure brightness.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What is the light level in your room?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Try shining a light on the brightness sensor.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Try covering the brightness sensor.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672142" y="3377665"/>
            <a:ext cx="439565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while </a:t>
            </a:r>
            <a:r>
              <a:rPr lang="en-US" sz="1100" dirty="0" err="1"/>
              <a:t>get_key</a:t>
            </a:r>
            <a:r>
              <a:rPr lang="en-US" sz="1100" dirty="0"/>
              <a:t>() != "esc": on the Hub Commands menu. This sets up a loop that will run until the escape key is pressed.</a:t>
            </a:r>
          </a:p>
          <a:p>
            <a:endParaRPr lang="en-US" sz="1100" dirty="0"/>
          </a:p>
          <a:p>
            <a:r>
              <a:rPr lang="en-US" sz="1100" dirty="0"/>
              <a:t>Find the </a:t>
            </a:r>
            <a:r>
              <a:rPr lang="en-US" sz="1100" dirty="0" err="1"/>
              <a:t>brightness.measurement</a:t>
            </a:r>
            <a:r>
              <a:rPr lang="en-US" sz="1100" dirty="0"/>
              <a:t>() function on the Hub Built-in Devices, Brightness Input menu. </a:t>
            </a:r>
          </a:p>
          <a:p>
            <a:r>
              <a:rPr lang="en-US" sz="1100" dirty="0"/>
              <a:t>Store the result to a variable named b. </a:t>
            </a:r>
          </a:p>
          <a:p>
            <a:r>
              <a:rPr lang="en-US" sz="1100" dirty="0"/>
              <a:t>Start your statements with b=, then add </a:t>
            </a:r>
            <a:r>
              <a:rPr lang="en-US" sz="1100" dirty="0" err="1"/>
              <a:t>brightness.measurement</a:t>
            </a:r>
            <a:r>
              <a:rPr lang="en-US" sz="1100" dirty="0"/>
              <a:t>().</a:t>
            </a:r>
          </a:p>
          <a:p>
            <a:endParaRPr lang="en-US" sz="1100" dirty="0"/>
          </a:p>
          <a:p>
            <a:r>
              <a:rPr lang="en-US" sz="1100" dirty="0"/>
              <a:t>Find print( ) on the Built-ins I/O (Inputs/Outputs) menu.</a:t>
            </a:r>
          </a:p>
          <a:p>
            <a:endParaRPr lang="en-US" sz="1100" dirty="0"/>
          </a:p>
          <a:p>
            <a:r>
              <a:rPr lang="en-US" sz="1100" dirty="0"/>
              <a:t>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4E4EE-92EC-3A3F-8490-1C2D2E3B8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898" y="4548408"/>
            <a:ext cx="2070383" cy="7836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B578E0-8FE1-E4C6-5831-FA9FF9F675F2}"/>
              </a:ext>
            </a:extLst>
          </p:cNvPr>
          <p:cNvCxnSpPr>
            <a:cxnSpLocks/>
          </p:cNvCxnSpPr>
          <p:nvPr/>
        </p:nvCxnSpPr>
        <p:spPr>
          <a:xfrm flipV="1">
            <a:off x="2021368" y="5046310"/>
            <a:ext cx="546505" cy="1339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B18D62-F78D-7307-4812-8D241F2B1CEB}"/>
              </a:ext>
            </a:extLst>
          </p:cNvPr>
          <p:cNvSpPr txBox="1"/>
          <p:nvPr/>
        </p:nvSpPr>
        <p:spPr>
          <a:xfrm>
            <a:off x="1031407" y="4963884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Brightness</a:t>
            </a:r>
          </a:p>
          <a:p>
            <a:r>
              <a:rPr lang="en-US" sz="1200" dirty="0"/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2532697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007884-7275-BD9D-9BD7-72501D0C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78" y="5042477"/>
            <a:ext cx="1600955" cy="120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47E216-0046-FE3E-9772-C8FEB9C67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206" y="5042477"/>
            <a:ext cx="1607897" cy="1205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917248-88B9-5CBC-6E3A-BD41D5FF5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8" y="2010339"/>
            <a:ext cx="3138352" cy="2353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531A1-0DD4-56E4-5199-390EECD3C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8" y="2010339"/>
            <a:ext cx="3124989" cy="2343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029"/>
            <a:ext cx="8229600" cy="1143000"/>
          </a:xfrm>
        </p:spPr>
        <p:txBody>
          <a:bodyPr/>
          <a:lstStyle/>
          <a:p>
            <a:r>
              <a:rPr lang="en-US" sz="2400" dirty="0"/>
              <a:t>Control an RGB LED with Brightness Measurements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142" y="946967"/>
            <a:ext cx="4431998" cy="328607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Task: Add </a:t>
            </a:r>
            <a:r>
              <a:rPr lang="en-US" sz="1400" b="1" dirty="0" err="1">
                <a:solidFill>
                  <a:schemeClr val="bg1"/>
                </a:solidFill>
              </a:rPr>
              <a:t>brightness.range</a:t>
            </a:r>
            <a:r>
              <a:rPr lang="en-US" sz="1400" b="1" dirty="0">
                <a:solidFill>
                  <a:schemeClr val="bg1"/>
                </a:solidFill>
              </a:rPr>
              <a:t>(0,255) to the program to set brightness measurements to be from 0 to 255 instead of 0 to 100.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Use the brightness values stored in variable b as inputs for some or all of the </a:t>
            </a:r>
            <a:r>
              <a:rPr lang="en-US" sz="1400" b="1" dirty="0" err="1">
                <a:solidFill>
                  <a:schemeClr val="bg1"/>
                </a:solidFill>
              </a:rPr>
              <a:t>color.rgb</a:t>
            </a:r>
            <a:r>
              <a:rPr lang="en-US" sz="1400" b="1" dirty="0">
                <a:solidFill>
                  <a:schemeClr val="bg1"/>
                </a:solidFill>
              </a:rPr>
              <a:t>(</a:t>
            </a:r>
            <a:r>
              <a:rPr lang="en-US" sz="1400" b="1" dirty="0" err="1">
                <a:solidFill>
                  <a:schemeClr val="bg1"/>
                </a:solidFill>
              </a:rPr>
              <a:t>red,green</a:t>
            </a:r>
            <a:r>
              <a:rPr lang="en-US" sz="1400" b="1" dirty="0">
                <a:solidFill>
                  <a:schemeClr val="bg1"/>
                </a:solidFill>
              </a:rPr>
              <a:t>, blue) inputs. 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Try shining a light onto the Brightness sensor.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Challenge Task: 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Try to make a night light that sets the </a:t>
            </a:r>
            <a:r>
              <a:rPr lang="en-US" sz="1400" b="1" dirty="0" err="1">
                <a:solidFill>
                  <a:schemeClr val="bg1"/>
                </a:solidFill>
              </a:rPr>
              <a:t>color.rgb</a:t>
            </a:r>
            <a:r>
              <a:rPr lang="en-US" sz="1400" b="1" dirty="0">
                <a:solidFill>
                  <a:schemeClr val="bg1"/>
                </a:solidFill>
              </a:rPr>
              <a:t>() to gets brighter as the light level dims.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672142" y="4233043"/>
            <a:ext cx="43080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the </a:t>
            </a:r>
            <a:r>
              <a:rPr lang="en-US" sz="1100" dirty="0" err="1"/>
              <a:t>brightness.range</a:t>
            </a:r>
            <a:r>
              <a:rPr lang="en-US" sz="1100" dirty="0"/>
              <a:t>() function on the Hub Built-in Devices, Brightness Input menu. If you do not set the range in your program the brightness values will be 0 to 100.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76200" y="1371599"/>
            <a:ext cx="397897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Add to previous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4E4EE-92EC-3A3F-8490-1C2D2E3B8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898" y="4548408"/>
            <a:ext cx="2070383" cy="7836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B578E0-8FE1-E4C6-5831-FA9FF9F675F2}"/>
              </a:ext>
            </a:extLst>
          </p:cNvPr>
          <p:cNvCxnSpPr>
            <a:cxnSpLocks/>
          </p:cNvCxnSpPr>
          <p:nvPr/>
        </p:nvCxnSpPr>
        <p:spPr>
          <a:xfrm flipV="1">
            <a:off x="2021368" y="5046310"/>
            <a:ext cx="546505" cy="1339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B18D62-F78D-7307-4812-8D241F2B1CEB}"/>
              </a:ext>
            </a:extLst>
          </p:cNvPr>
          <p:cNvSpPr txBox="1"/>
          <p:nvPr/>
        </p:nvSpPr>
        <p:spPr>
          <a:xfrm>
            <a:off x="1031407" y="4963884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Brightness</a:t>
            </a:r>
          </a:p>
          <a:p>
            <a:r>
              <a:rPr lang="en-US" sz="1200" dirty="0"/>
              <a:t>sensor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2B70E6-505C-0046-0980-1CD51D54C75C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[tab] </a:t>
            </a:r>
            <a:r>
              <a:rPr lang="en-US" sz="1100" dirty="0"/>
              <a:t>key to move to the next input in a function.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crtl</a:t>
            </a:r>
            <a:r>
              <a:rPr lang="en-US" sz="1100" b="1" dirty="0"/>
              <a:t>] [enter]</a:t>
            </a:r>
            <a:r>
              <a:rPr lang="en-US" sz="1100" dirty="0"/>
              <a:t> to complete a statement and move to the next line.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2900193-CE3B-110F-B2F8-87369EA90D01}"/>
              </a:ext>
            </a:extLst>
          </p:cNvPr>
          <p:cNvSpPr/>
          <p:nvPr/>
        </p:nvSpPr>
        <p:spPr>
          <a:xfrm>
            <a:off x="7608310" y="3918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167883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43B-D840-7A41-9B69-078389EB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" y="1184476"/>
            <a:ext cx="8458200" cy="1102519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A72FE-4ECF-C042-9E88-25CCA96F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4343401"/>
            <a:ext cx="4305302" cy="1447799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7A692-F3D2-A54B-BDB3-BA0606F3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133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896B-9D47-6047-A1E3-D1A75D952772}"/>
              </a:ext>
            </a:extLst>
          </p:cNvPr>
          <p:cNvSpPr txBox="1"/>
          <p:nvPr/>
        </p:nvSpPr>
        <p:spPr>
          <a:xfrm>
            <a:off x="62431" y="6019800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79776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BE410A9-1B3C-0BE7-4A4C-591CA8EE0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65" y="1661419"/>
            <a:ext cx="4769975" cy="37649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D1012E-00AF-F148-8339-4C4693D6A18C}"/>
              </a:ext>
            </a:extLst>
          </p:cNvPr>
          <p:cNvSpPr txBox="1"/>
          <p:nvPr/>
        </p:nvSpPr>
        <p:spPr>
          <a:xfrm>
            <a:off x="6019800" y="2102045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Red-Green-Blue (RGB) Color LED</a:t>
            </a:r>
          </a:p>
          <a:p>
            <a:r>
              <a:rPr lang="en-US" b="1" dirty="0">
                <a:solidFill>
                  <a:srgbClr val="0070C0"/>
                </a:solidFill>
              </a:rPr>
              <a:t>(Built-in)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EC5F73-BCD0-E34F-AA23-BCF19A887851}"/>
              </a:ext>
            </a:extLst>
          </p:cNvPr>
          <p:cNvCxnSpPr>
            <a:cxnSpLocks/>
          </p:cNvCxnSpPr>
          <p:nvPr/>
        </p:nvCxnSpPr>
        <p:spPr>
          <a:xfrm flipH="1">
            <a:off x="5205412" y="2514600"/>
            <a:ext cx="814388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6279721" y="490485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USB Port (mini) to connect to calculator and computer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CE645C-FC43-3D49-80BC-567ED9136D41}"/>
              </a:ext>
            </a:extLst>
          </p:cNvPr>
          <p:cNvCxnSpPr>
            <a:cxnSpLocks/>
          </p:cNvCxnSpPr>
          <p:nvPr/>
        </p:nvCxnSpPr>
        <p:spPr>
          <a:xfrm flipH="1" flipV="1">
            <a:off x="5634768" y="4467000"/>
            <a:ext cx="1289907" cy="208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Front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721857" y="5502509"/>
            <a:ext cx="1463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Brightness Sensor (Built-in)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2293938" y="4953000"/>
            <a:ext cx="1058862" cy="5300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H="1" flipV="1">
            <a:off x="4686996" y="5195446"/>
            <a:ext cx="64632" cy="6302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3543300" y="588748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I2C Port used to</a:t>
            </a:r>
          </a:p>
          <a:p>
            <a:r>
              <a:rPr lang="en-US" b="1" dirty="0">
                <a:solidFill>
                  <a:srgbClr val="0070C0"/>
                </a:solidFill>
              </a:rPr>
              <a:t>connect to Rover</a:t>
            </a:r>
          </a:p>
        </p:txBody>
      </p:sp>
    </p:spTree>
    <p:extLst>
      <p:ext uri="{BB962C8B-B14F-4D97-AF65-F5344CB8AC3E}">
        <p14:creationId xmlns:p14="http://schemas.microsoft.com/office/powerpoint/2010/main" val="206279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AC86885-8A3B-AB2F-2DC1-07A4DE113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10" y="990600"/>
            <a:ext cx="2783746" cy="4191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Bottom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2971800" y="5684588"/>
            <a:ext cx="146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Speaker</a:t>
            </a:r>
          </a:p>
          <a:p>
            <a:r>
              <a:rPr lang="en-US" b="1" dirty="0">
                <a:solidFill>
                  <a:srgbClr val="0070C0"/>
                </a:solidFill>
              </a:rPr>
              <a:t>(Built-in)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3552831" y="4546912"/>
            <a:ext cx="13252" cy="10156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95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B778423C-01EF-9FE0-CB04-B11B5B2F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" y="3658300"/>
            <a:ext cx="1475544" cy="90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E51DCAC9-1048-9DCA-FAB4-1065EF5E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10" y="4847669"/>
            <a:ext cx="1740969" cy="10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64380A0-CA93-81B4-5F1E-43963DB2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39" y="3214356"/>
            <a:ext cx="1340872" cy="108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9B0F0FB-B31C-96EB-D274-88D9D0EC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78" y="4800820"/>
            <a:ext cx="1438373" cy="8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C75B474-2650-E975-E917-55A33178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2" y="5142339"/>
            <a:ext cx="1576988" cy="9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A29F86-F01D-ED2F-AFEB-0FCF61E8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77" y="5077410"/>
            <a:ext cx="1438371" cy="88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48B89-86AC-0026-7CE8-1DC0B9394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30" y="5046568"/>
            <a:ext cx="1592561" cy="98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BD446-B79E-0DA2-FC74-98E79E7CF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1414084"/>
            <a:ext cx="5446975" cy="17940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3783772" y="3446256"/>
            <a:ext cx="272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3.3 Volt ports, IN 1 and IN 2, required for Ranger and DHT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side – input ports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H="1" flipV="1">
            <a:off x="3219421" y="3161008"/>
            <a:ext cx="500585" cy="6660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543974" y="830648"/>
            <a:ext cx="623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Input ports for external sensors with Grove connectors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3E81BB-4BC1-8251-6ECA-6A300A67CE51}"/>
              </a:ext>
            </a:extLst>
          </p:cNvPr>
          <p:cNvSpPr txBox="1"/>
          <p:nvPr/>
        </p:nvSpPr>
        <p:spPr>
          <a:xfrm>
            <a:off x="7780609" y="5864656"/>
            <a:ext cx="1057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Ranger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710C2-4F06-6314-DBA3-3ADF1A6D8F6F}"/>
              </a:ext>
            </a:extLst>
          </p:cNvPr>
          <p:cNvSpPr txBox="1"/>
          <p:nvPr/>
        </p:nvSpPr>
        <p:spPr>
          <a:xfrm>
            <a:off x="5406694" y="5808663"/>
            <a:ext cx="167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Digital Temperature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and Humidity (DHT)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A0C003-45DD-05F9-8973-B784DD81540E}"/>
              </a:ext>
            </a:extLst>
          </p:cNvPr>
          <p:cNvSpPr txBox="1"/>
          <p:nvPr/>
        </p:nvSpPr>
        <p:spPr>
          <a:xfrm>
            <a:off x="-24576" y="6038755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Temperature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B1736-D528-4347-AC6E-4A1202A3A1D7}"/>
              </a:ext>
            </a:extLst>
          </p:cNvPr>
          <p:cNvSpPr txBox="1"/>
          <p:nvPr/>
        </p:nvSpPr>
        <p:spPr>
          <a:xfrm>
            <a:off x="1628736" y="5993235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Moisture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17A6C4-94E4-4EA2-581F-5159F59E99F8}"/>
              </a:ext>
            </a:extLst>
          </p:cNvPr>
          <p:cNvSpPr txBox="1"/>
          <p:nvPr/>
        </p:nvSpPr>
        <p:spPr>
          <a:xfrm>
            <a:off x="3480588" y="6000256"/>
            <a:ext cx="1112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Light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16B453-6B17-3D76-041F-7316827DED8B}"/>
              </a:ext>
            </a:extLst>
          </p:cNvPr>
          <p:cNvSpPr txBox="1"/>
          <p:nvPr/>
        </p:nvSpPr>
        <p:spPr>
          <a:xfrm>
            <a:off x="-16174" y="4495800"/>
            <a:ext cx="1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Magnetic Field (Hall Effect)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D95F64-18D8-5AD4-9C3E-49B0CB5CDB20}"/>
              </a:ext>
            </a:extLst>
          </p:cNvPr>
          <p:cNvSpPr txBox="1"/>
          <p:nvPr/>
        </p:nvSpPr>
        <p:spPr>
          <a:xfrm>
            <a:off x="7481386" y="4336066"/>
            <a:ext cx="1586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Vernier </a:t>
            </a:r>
            <a:r>
              <a:rPr lang="en-US" sz="1200" b="1" dirty="0" err="1">
                <a:solidFill>
                  <a:srgbClr val="0070C0"/>
                </a:solidFill>
              </a:rPr>
              <a:t>SensorLink</a:t>
            </a:r>
            <a:endParaRPr lang="en-US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Adaptor</a:t>
            </a:r>
          </a:p>
        </p:txBody>
      </p:sp>
    </p:spTree>
    <p:extLst>
      <p:ext uri="{BB962C8B-B14F-4D97-AF65-F5344CB8AC3E}">
        <p14:creationId xmlns:p14="http://schemas.microsoft.com/office/powerpoint/2010/main" val="111066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60807CB2-F9AD-0DD4-FB6E-A51236B4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62" y="5024196"/>
            <a:ext cx="1476626" cy="9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FE21355-04F4-D79B-24CC-8F38ACB8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44" y="4791559"/>
            <a:ext cx="1610853" cy="9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0AA96D-CE7B-794D-37E8-736F522B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58" y="4778549"/>
            <a:ext cx="1875499" cy="11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6E418D-350B-6F15-A4DD-9776837C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90" y="4997474"/>
            <a:ext cx="1720041" cy="10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8FEE40-D256-F0F5-842E-6D4D9232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6" y="4581225"/>
            <a:ext cx="1556375" cy="9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631F3B4-B7C9-545B-028A-1E8D81F28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8" y="1682237"/>
            <a:ext cx="5284932" cy="172923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side – Output ports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V="1">
            <a:off x="4176253" y="3363373"/>
            <a:ext cx="867693" cy="550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543974" y="830648"/>
            <a:ext cx="6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Output ports for external motors and other outputs with Grove connectors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917BE1-6899-9607-A3FE-EAE6AF660368}"/>
              </a:ext>
            </a:extLst>
          </p:cNvPr>
          <p:cNvSpPr txBox="1"/>
          <p:nvPr/>
        </p:nvSpPr>
        <p:spPr>
          <a:xfrm>
            <a:off x="2409482" y="3753201"/>
            <a:ext cx="197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 Volt port, OUT 3,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required for motors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0013E-E35D-5D69-B1B5-052620467C86}"/>
              </a:ext>
            </a:extLst>
          </p:cNvPr>
          <p:cNvSpPr txBox="1"/>
          <p:nvPr/>
        </p:nvSpPr>
        <p:spPr>
          <a:xfrm>
            <a:off x="7312987" y="5783609"/>
            <a:ext cx="167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Vibration Motor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D5BCE3-9192-68E8-99B5-C12A9697B9A0}"/>
              </a:ext>
            </a:extLst>
          </p:cNvPr>
          <p:cNvSpPr txBox="1"/>
          <p:nvPr/>
        </p:nvSpPr>
        <p:spPr>
          <a:xfrm>
            <a:off x="5812968" y="5942736"/>
            <a:ext cx="111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Continuous Servo Motor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BD6358-4C04-19F2-FB60-CECE0866E620}"/>
              </a:ext>
            </a:extLst>
          </p:cNvPr>
          <p:cNvSpPr txBox="1"/>
          <p:nvPr/>
        </p:nvSpPr>
        <p:spPr>
          <a:xfrm>
            <a:off x="2343796" y="6137704"/>
            <a:ext cx="931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Pump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4CCB3D-07E7-2C7C-6501-BEE20D021C08}"/>
              </a:ext>
            </a:extLst>
          </p:cNvPr>
          <p:cNvSpPr txBox="1"/>
          <p:nvPr/>
        </p:nvSpPr>
        <p:spPr>
          <a:xfrm>
            <a:off x="76200" y="5786451"/>
            <a:ext cx="185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MOSFET controls power level to pump and other devices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87E516-3C88-A491-7A56-3C30EFF75B50}"/>
              </a:ext>
            </a:extLst>
          </p:cNvPr>
          <p:cNvSpPr txBox="1"/>
          <p:nvPr/>
        </p:nvSpPr>
        <p:spPr>
          <a:xfrm>
            <a:off x="3866600" y="6056768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External LED</a:t>
            </a:r>
          </a:p>
        </p:txBody>
      </p:sp>
    </p:spTree>
    <p:extLst>
      <p:ext uri="{BB962C8B-B14F-4D97-AF65-F5344CB8AC3E}">
        <p14:creationId xmlns:p14="http://schemas.microsoft.com/office/powerpoint/2010/main" val="345759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CF6AAC4-5F89-6239-7099-3A561B8E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3" y="4217267"/>
            <a:ext cx="1791748" cy="1545554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26062F40-F5A7-D083-796A-DFAC265B3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29621"/>
            <a:ext cx="1974212" cy="1528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8D3CFD-BB6F-A7FB-C532-B8FD12DE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8" y="4863403"/>
            <a:ext cx="3345880" cy="1053596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4CC748-E13E-D59A-4517-BE95B4DA1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966232"/>
            <a:ext cx="5587998" cy="28153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sz="4000" dirty="0"/>
              <a:t>Hub from the Back – breadboard ports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1907727" y="1862382"/>
            <a:ext cx="1600201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V="1">
            <a:off x="5297540" y="3245642"/>
            <a:ext cx="0" cy="7167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4114800" y="3962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Breadboard 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A8DB1B-BD4D-BAA0-2178-A2DAFAD0FC96}"/>
              </a:ext>
            </a:extLst>
          </p:cNvPr>
          <p:cNvSpPr txBox="1"/>
          <p:nvPr/>
        </p:nvSpPr>
        <p:spPr>
          <a:xfrm>
            <a:off x="76200" y="990600"/>
            <a:ext cx="213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USB Port (micro) connects to external batteries and wall socket.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Connects to computer for updating Hub firmware.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C0E51-E6AA-3C31-CA33-502AA37C959B}"/>
              </a:ext>
            </a:extLst>
          </p:cNvPr>
          <p:cNvSpPr txBox="1"/>
          <p:nvPr/>
        </p:nvSpPr>
        <p:spPr>
          <a:xfrm>
            <a:off x="866367" y="6060074"/>
            <a:ext cx="1012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RGB 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98E797-A7B3-EA50-2655-863B8F6A03B1}"/>
              </a:ext>
            </a:extLst>
          </p:cNvPr>
          <p:cNvSpPr txBox="1"/>
          <p:nvPr/>
        </p:nvSpPr>
        <p:spPr>
          <a:xfrm>
            <a:off x="4059382" y="6058523"/>
            <a:ext cx="15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Four-Chambered Heart Project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43F8E9-A4A5-CA07-7B04-BAE1F4B2393D}"/>
              </a:ext>
            </a:extLst>
          </p:cNvPr>
          <p:cNvSpPr txBox="1"/>
          <p:nvPr/>
        </p:nvSpPr>
        <p:spPr>
          <a:xfrm>
            <a:off x="6665774" y="5779174"/>
            <a:ext cx="212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Path to STEM Projects with breadboard </a:t>
            </a:r>
          </a:p>
        </p:txBody>
      </p:sp>
    </p:spTree>
    <p:extLst>
      <p:ext uri="{BB962C8B-B14F-4D97-AF65-F5344CB8AC3E}">
        <p14:creationId xmlns:p14="http://schemas.microsoft.com/office/powerpoint/2010/main" val="381196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9CE7C5-ECAB-C0F9-379A-11436364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68400"/>
            <a:ext cx="8890000" cy="492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90E509-89B8-03E0-F57F-919956E05AA6}"/>
              </a:ext>
            </a:extLst>
          </p:cNvPr>
          <p:cNvSpPr txBox="1"/>
          <p:nvPr/>
        </p:nvSpPr>
        <p:spPr>
          <a:xfrm>
            <a:off x="2725882" y="548383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Light Level 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Sensor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BCD6E-421C-30E0-9E00-98DC90DBD359}"/>
              </a:ext>
            </a:extLst>
          </p:cNvPr>
          <p:cNvSpPr txBox="1"/>
          <p:nvPr/>
        </p:nvSpPr>
        <p:spPr>
          <a:xfrm>
            <a:off x="685800" y="524350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Temperature and Humidity Sensor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3E073-C01B-85CD-E09D-3154E11FDEC2}"/>
              </a:ext>
            </a:extLst>
          </p:cNvPr>
          <p:cNvSpPr txBox="1"/>
          <p:nvPr/>
        </p:nvSpPr>
        <p:spPr>
          <a:xfrm>
            <a:off x="152400" y="4488074"/>
            <a:ext cx="1233055" cy="591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Moisture Sensor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F6D46D-60C7-617A-564E-5E913065DB78}"/>
              </a:ext>
            </a:extLst>
          </p:cNvPr>
          <p:cNvCxnSpPr>
            <a:cxnSpLocks/>
          </p:cNvCxnSpPr>
          <p:nvPr/>
        </p:nvCxnSpPr>
        <p:spPr>
          <a:xfrm flipV="1">
            <a:off x="1295400" y="3717237"/>
            <a:ext cx="1066800" cy="9138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7B8830A-8689-7A8E-B11E-CC2CAD8DCF00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915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Myriad Pro" panose="020B0503030403020204" pitchFamily="34" charset="0"/>
                <a:cs typeface="Myriad Pro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9pPr>
          </a:lstStyle>
          <a:p>
            <a:pPr algn="ctr"/>
            <a:r>
              <a:rPr lang="en-US" sz="3200" dirty="0"/>
              <a:t>Putting Inputs and Outputs together </a:t>
            </a:r>
          </a:p>
          <a:p>
            <a:pPr algn="ctr"/>
            <a:r>
              <a:rPr lang="en-US" sz="3200" dirty="0"/>
              <a:t>in a Smart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2EC6A4-2F2F-0315-6739-79557C164D8A}"/>
              </a:ext>
            </a:extLst>
          </p:cNvPr>
          <p:cNvSpPr txBox="1"/>
          <p:nvPr/>
        </p:nvSpPr>
        <p:spPr>
          <a:xfrm>
            <a:off x="152400" y="111381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Smart Irrigation Project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58F0F-C404-4AE9-FC8B-920C3900F4A9}"/>
              </a:ext>
            </a:extLst>
          </p:cNvPr>
          <p:cNvSpPr txBox="1"/>
          <p:nvPr/>
        </p:nvSpPr>
        <p:spPr>
          <a:xfrm>
            <a:off x="4724400" y="354796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MOSFET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CEBB6-A9AD-3290-8416-BD9041791502}"/>
              </a:ext>
            </a:extLst>
          </p:cNvPr>
          <p:cNvSpPr txBox="1"/>
          <p:nvPr/>
        </p:nvSpPr>
        <p:spPr>
          <a:xfrm>
            <a:off x="4568687" y="2310065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Pump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017F44-1732-F83D-32D8-866D4E50B295}"/>
              </a:ext>
            </a:extLst>
          </p:cNvPr>
          <p:cNvCxnSpPr>
            <a:cxnSpLocks/>
          </p:cNvCxnSpPr>
          <p:nvPr/>
        </p:nvCxnSpPr>
        <p:spPr>
          <a:xfrm flipH="1">
            <a:off x="4783282" y="2817341"/>
            <a:ext cx="152400" cy="5627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921980"/>
      </p:ext>
    </p:extLst>
  </p:cSld>
  <p:clrMapOvr>
    <a:masterClrMapping/>
  </p:clrMapOvr>
</p:sld>
</file>

<file path=ppt/theme/theme1.xml><?xml version="1.0" encoding="utf-8"?>
<a:theme xmlns:a="http://schemas.openxmlformats.org/drawingml/2006/main" name="1_ET_new">
  <a:themeElements>
    <a:clrScheme name="Custom 1">
      <a:dk1>
        <a:srgbClr val="525252"/>
      </a:dk1>
      <a:lt1>
        <a:srgbClr val="FFFFFF"/>
      </a:lt1>
      <a:dk2>
        <a:srgbClr val="000000"/>
      </a:dk2>
      <a:lt2>
        <a:srgbClr val="FFFFFF"/>
      </a:lt2>
      <a:accent1>
        <a:srgbClr val="D1282E"/>
      </a:accent1>
      <a:accent2>
        <a:srgbClr val="363636"/>
      </a:accent2>
      <a:accent3>
        <a:srgbClr val="888888"/>
      </a:accent3>
      <a:accent4>
        <a:srgbClr val="8064A2"/>
      </a:accent4>
      <a:accent5>
        <a:srgbClr val="4BACC6"/>
      </a:accent5>
      <a:accent6>
        <a:srgbClr val="F79646"/>
      </a:accent6>
      <a:hlink>
        <a:srgbClr val="1973B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18141</TotalTime>
  <Words>3988</Words>
  <Application>Microsoft Macintosh PowerPoint</Application>
  <PresentationFormat>On-screen Show (4:3)</PresentationFormat>
  <Paragraphs>478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Lucida Grande</vt:lpstr>
      <vt:lpstr>1_ET_new</vt:lpstr>
      <vt:lpstr>Meet the TI-Innovator Hub  TI-Nspire CXII  Python</vt:lpstr>
      <vt:lpstr>Meet the TI-Innovator Hub</vt:lpstr>
      <vt:lpstr>PowerPoint Presentation</vt:lpstr>
      <vt:lpstr>Hub from the Front</vt:lpstr>
      <vt:lpstr>Hub from the Bottom</vt:lpstr>
      <vt:lpstr>Hub from the side – input ports</vt:lpstr>
      <vt:lpstr>Hub from the side – Output ports</vt:lpstr>
      <vt:lpstr>Hub from the Back – breadboard ports</vt:lpstr>
      <vt:lpstr>PowerPoint Presentation</vt:lpstr>
      <vt:lpstr>Connecting the Hub to your calculator</vt:lpstr>
      <vt:lpstr>Creating a new TI-Nspire document</vt:lpstr>
      <vt:lpstr>Creating a Hub Program - 1</vt:lpstr>
      <vt:lpstr>Creating a Hub Program - 2</vt:lpstr>
      <vt:lpstr>Running a Hub Program</vt:lpstr>
      <vt:lpstr>Editing a Hub Program</vt:lpstr>
      <vt:lpstr>Saving a TI-Nspire document file</vt:lpstr>
      <vt:lpstr>Copying and Pasting a Block of Code</vt:lpstr>
      <vt:lpstr>Opening an existing TI-Nspire document file</vt:lpstr>
      <vt:lpstr>Copying a Python Program</vt:lpstr>
      <vt:lpstr>Entry and Edit Tips</vt:lpstr>
      <vt:lpstr>Color Outputs</vt:lpstr>
      <vt:lpstr>Set the color</vt:lpstr>
      <vt:lpstr>Create and Name a Color</vt:lpstr>
      <vt:lpstr>Display a series of colors.</vt:lpstr>
      <vt:lpstr>Turn the LED ON and OFF</vt:lpstr>
      <vt:lpstr>Blink the LED Repeatedly</vt:lpstr>
      <vt:lpstr>Sound Outputs</vt:lpstr>
      <vt:lpstr>Play a Sound Tone</vt:lpstr>
      <vt:lpstr>Find your Favorite Sound Tone</vt:lpstr>
      <vt:lpstr>Sound Frequencies and  Musical Notes</vt:lpstr>
      <vt:lpstr>Play a Musical Note </vt:lpstr>
      <vt:lpstr>Play the Notes of an Octave</vt:lpstr>
      <vt:lpstr>BRIGHTNESS (LIGHT Level) inputs</vt:lpstr>
      <vt:lpstr>Measure Brightness</vt:lpstr>
      <vt:lpstr>Control an RGB LED with Brightness Measurements</vt:lpstr>
      <vt:lpstr>Thank You  </vt:lpstr>
    </vt:vector>
  </TitlesOfParts>
  <Company>Texas Instruments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Coding to</dc:title>
  <dc:creator>Brown, Curtis</dc:creator>
  <cp:lastModifiedBy>David Santucci</cp:lastModifiedBy>
  <cp:revision>359</cp:revision>
  <dcterms:created xsi:type="dcterms:W3CDTF">2017-10-17T15:34:02Z</dcterms:created>
  <dcterms:modified xsi:type="dcterms:W3CDTF">2022-08-06T19:02:35Z</dcterms:modified>
</cp:coreProperties>
</file>