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937" r:id="rId2"/>
    <p:sldId id="951" r:id="rId3"/>
    <p:sldId id="979" r:id="rId4"/>
    <p:sldId id="982" r:id="rId5"/>
    <p:sldId id="958" r:id="rId6"/>
    <p:sldId id="987" r:id="rId7"/>
    <p:sldId id="286" r:id="rId8"/>
    <p:sldId id="289" r:id="rId9"/>
    <p:sldId id="290" r:id="rId10"/>
    <p:sldId id="291" r:id="rId11"/>
    <p:sldId id="950" r:id="rId12"/>
    <p:sldId id="900" r:id="rId13"/>
    <p:sldId id="984" r:id="rId14"/>
    <p:sldId id="301" r:id="rId15"/>
    <p:sldId id="988" r:id="rId16"/>
    <p:sldId id="296" r:id="rId17"/>
    <p:sldId id="292" r:id="rId18"/>
    <p:sldId id="297" r:id="rId19"/>
    <p:sldId id="293" r:id="rId20"/>
    <p:sldId id="294" r:id="rId21"/>
    <p:sldId id="883" r:id="rId22"/>
    <p:sldId id="884" r:id="rId23"/>
    <p:sldId id="985" r:id="rId24"/>
    <p:sldId id="986" r:id="rId25"/>
    <p:sldId id="932" r:id="rId26"/>
    <p:sldId id="944" r:id="rId27"/>
    <p:sldId id="957" r:id="rId28"/>
    <p:sldId id="907" r:id="rId29"/>
    <p:sldId id="908" r:id="rId30"/>
    <p:sldId id="874" r:id="rId31"/>
    <p:sldId id="906" r:id="rId32"/>
    <p:sldId id="893" r:id="rId33"/>
    <p:sldId id="894" r:id="rId34"/>
    <p:sldId id="895" r:id="rId35"/>
    <p:sldId id="897" r:id="rId36"/>
    <p:sldId id="896" r:id="rId37"/>
    <p:sldId id="799" r:id="rId38"/>
    <p:sldId id="876" r:id="rId39"/>
    <p:sldId id="877" r:id="rId40"/>
    <p:sldId id="878" r:id="rId41"/>
    <p:sldId id="879" r:id="rId42"/>
    <p:sldId id="881" r:id="rId43"/>
    <p:sldId id="885" r:id="rId44"/>
    <p:sldId id="886" r:id="rId45"/>
    <p:sldId id="887" r:id="rId46"/>
    <p:sldId id="888" r:id="rId47"/>
    <p:sldId id="889" r:id="rId48"/>
  </p:sldIdLst>
  <p:sldSz cx="9144000" cy="6858000" type="screen4x3"/>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Project Overview" id="{A88CC22B-7596-AE4B-B791-990613B1925D}">
          <p14:sldIdLst>
            <p14:sldId id="937"/>
            <p14:sldId id="951"/>
            <p14:sldId id="979"/>
            <p14:sldId id="982"/>
            <p14:sldId id="958"/>
          </p14:sldIdLst>
        </p14:section>
        <p14:section name="Project Concepts and Resources" id="{D6E78944-BB2D-C84B-AAA0-7CB283768525}">
          <p14:sldIdLst>
            <p14:sldId id="987"/>
            <p14:sldId id="286"/>
            <p14:sldId id="289"/>
            <p14:sldId id="290"/>
            <p14:sldId id="291"/>
            <p14:sldId id="950"/>
            <p14:sldId id="900"/>
            <p14:sldId id="984"/>
            <p14:sldId id="301"/>
          </p14:sldIdLst>
        </p14:section>
        <p14:section name="Final Challenge" id="{59195E56-F092-1848-BE37-2BED77C87765}">
          <p14:sldIdLst>
            <p14:sldId id="988"/>
            <p14:sldId id="296"/>
            <p14:sldId id="292"/>
            <p14:sldId id="297"/>
            <p14:sldId id="293"/>
            <p14:sldId id="294"/>
          </p14:sldIdLst>
        </p14:section>
        <p14:section name="Engineering Design" id="{F82D5EB2-156D-3D42-B211-8185DF95CE33}">
          <p14:sldIdLst>
            <p14:sldId id="883"/>
            <p14:sldId id="884"/>
            <p14:sldId id="985"/>
            <p14:sldId id="986"/>
            <p14:sldId id="932"/>
            <p14:sldId id="944"/>
            <p14:sldId id="957"/>
          </p14:sldIdLst>
        </p14:section>
        <p14:section name="Quick Code Reference" id="{CA2FF3BC-F86B-FA4C-AE88-B08CBCD85045}">
          <p14:sldIdLst>
            <p14:sldId id="907"/>
            <p14:sldId id="908"/>
            <p14:sldId id="874"/>
            <p14:sldId id="906"/>
            <p14:sldId id="893"/>
            <p14:sldId id="894"/>
            <p14:sldId id="895"/>
            <p14:sldId id="897"/>
            <p14:sldId id="896"/>
            <p14:sldId id="799"/>
            <p14:sldId id="876"/>
            <p14:sldId id="877"/>
            <p14:sldId id="878"/>
            <p14:sldId id="879"/>
            <p14:sldId id="881"/>
            <p14:sldId id="885"/>
            <p14:sldId id="886"/>
            <p14:sldId id="887"/>
            <p14:sldId id="888"/>
            <p14:sldId id="889"/>
          </p14:sldIdLst>
        </p14:section>
      </p14:sectionLst>
    </p:ext>
    <p:ext uri="{EFAFB233-063F-42B5-8137-9DF3F51BA10A}">
      <p15:sldGuideLst xmlns:p15="http://schemas.microsoft.com/office/powerpoint/2012/main">
        <p15:guide id="1" orient="horz" pos="2160">
          <p15:clr>
            <a:srgbClr val="A4A3A4"/>
          </p15:clr>
        </p15:guide>
        <p15:guide id="2" pos="2878">
          <p15:clr>
            <a:srgbClr val="A4A3A4"/>
          </p15:clr>
        </p15:guide>
        <p15:guide id="3" pos="2880">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50000" autoAdjust="0"/>
  </p:normalViewPr>
  <p:slideViewPr>
    <p:cSldViewPr snapToGrid="0" snapToObjects="1">
      <p:cViewPr varScale="1">
        <p:scale>
          <a:sx n="128" d="100"/>
          <a:sy n="128" d="100"/>
        </p:scale>
        <p:origin x="1704" y="176"/>
      </p:cViewPr>
      <p:guideLst>
        <p:guide orient="horz" pos="2160"/>
        <p:guide pos="2878"/>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739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739775"/>
          </a:xfrm>
          <a:prstGeom prst="rect">
            <a:avLst/>
          </a:prstGeom>
        </p:spPr>
        <p:txBody>
          <a:bodyPr vert="horz" lIns="91440" tIns="45720" rIns="91440" bIns="45720" rtlCol="0"/>
          <a:lstStyle>
            <a:lvl1pPr algn="r">
              <a:defRPr sz="1200"/>
            </a:lvl1pPr>
          </a:lstStyle>
          <a:p>
            <a:fld id="{A307210E-2295-5343-A703-5541E762583A}" type="datetimeFigureOut">
              <a:rPr lang="en-US" smtClean="0"/>
              <a:t>8/6/19</a:t>
            </a:fld>
            <a:endParaRPr lang="en-US"/>
          </a:p>
        </p:txBody>
      </p:sp>
      <p:sp>
        <p:nvSpPr>
          <p:cNvPr id="4" name="Slide Image Placeholder 3"/>
          <p:cNvSpPr>
            <a:spLocks noGrp="1" noRot="1" noChangeAspect="1"/>
          </p:cNvSpPr>
          <p:nvPr>
            <p:ph type="sldImg" idx="2"/>
          </p:nvPr>
        </p:nvSpPr>
        <p:spPr>
          <a:xfrm>
            <a:off x="1325563" y="1846263"/>
            <a:ext cx="6645275" cy="498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7108825"/>
            <a:ext cx="7435850" cy="5815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030325"/>
            <a:ext cx="4029075" cy="7397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14030325"/>
            <a:ext cx="4029075" cy="739775"/>
          </a:xfrm>
          <a:prstGeom prst="rect">
            <a:avLst/>
          </a:prstGeom>
        </p:spPr>
        <p:txBody>
          <a:bodyPr vert="horz" lIns="91440" tIns="45720" rIns="91440" bIns="45720" rtlCol="0" anchor="b"/>
          <a:lstStyle>
            <a:lvl1pPr algn="r">
              <a:defRPr sz="1200"/>
            </a:lvl1pPr>
          </a:lstStyle>
          <a:p>
            <a:fld id="{507CB133-F85F-6044-AC19-3459C09AE081}" type="slidenum">
              <a:rPr lang="en-US" smtClean="0"/>
              <a:t>‹#›</a:t>
            </a:fld>
            <a:endParaRPr lang="en-US"/>
          </a:p>
        </p:txBody>
      </p:sp>
    </p:spTree>
    <p:extLst>
      <p:ext uri="{BB962C8B-B14F-4D97-AF65-F5344CB8AC3E}">
        <p14:creationId xmlns:p14="http://schemas.microsoft.com/office/powerpoint/2010/main" val="23280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1yrtW9Licd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deavengers.com/notes/planning/flowchart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draw.i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Introductory mini-project for feedback and control systems. The project includes external inputs (temperature sensor), decision logic based on the temperature sensor reading and an output (Red-Green-Blue LED).</a:t>
            </a:r>
          </a:p>
          <a:p>
            <a:endParaRPr lang="en-US" sz="1200" dirty="0"/>
          </a:p>
          <a:p>
            <a:endParaRPr lang="en-US" sz="1200" dirty="0"/>
          </a:p>
          <a:p>
            <a:endParaRPr lang="en-US" sz="1200" dirty="0"/>
          </a:p>
          <a:p>
            <a:br>
              <a:rPr lang="en-US" sz="1200" dirty="0"/>
            </a:b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a:t>
            </a:fld>
            <a:endParaRPr lang="en-US"/>
          </a:p>
        </p:txBody>
      </p:sp>
    </p:spTree>
    <p:extLst>
      <p:ext uri="{BB962C8B-B14F-4D97-AF65-F5344CB8AC3E}">
        <p14:creationId xmlns:p14="http://schemas.microsoft.com/office/powerpoint/2010/main" val="96722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3</a:t>
            </a:fld>
            <a:endParaRPr lang="en-US"/>
          </a:p>
        </p:txBody>
      </p:sp>
    </p:spTree>
    <p:extLst>
      <p:ext uri="{BB962C8B-B14F-4D97-AF65-F5344CB8AC3E}">
        <p14:creationId xmlns:p14="http://schemas.microsoft.com/office/powerpoint/2010/main" val="166913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project is an ideal introduction</a:t>
            </a:r>
            <a:r>
              <a:rPr lang="en-US" sz="1200" baseline="0" dirty="0"/>
              <a:t> for students using the TI-Innovator for the first time. The “DIY- </a:t>
            </a:r>
            <a:r>
              <a:rPr lang="en-US" sz="1200" dirty="0"/>
              <a:t>Mood Ring”  project includes many of the fundamental concepts that are used in feedback and control projects. The project sets the stage for working through the more advanced Pet Car Alarm and Smart Irrigation projects.</a:t>
            </a:r>
          </a:p>
          <a:p>
            <a:r>
              <a:rPr lang="en-US" dirty="0"/>
              <a:t>Objectives  that will be covered:</a:t>
            </a:r>
          </a:p>
          <a:p>
            <a:pPr marL="628650" lvl="1" indent="-171450">
              <a:buFont typeface="Arial" panose="020B0604020202020204" pitchFamily="34" charset="0"/>
              <a:buChar char="•"/>
            </a:pPr>
            <a:r>
              <a:rPr lang="en-US" dirty="0"/>
              <a:t>Science Concepts: additive color model, electromagnetic spectrum (optional)</a:t>
            </a:r>
          </a:p>
          <a:p>
            <a:pPr marL="628650" lvl="1" indent="-171450">
              <a:buFont typeface="Arial" panose="020B0604020202020204" pitchFamily="34" charset="0"/>
              <a:buChar char="•"/>
            </a:pPr>
            <a:r>
              <a:rPr lang="en-US" dirty="0"/>
              <a:t>TI-Technology Concepts: TI-Innovator™ overview, connecting TI-Innovator™ to handheld with unit-to-unit cable (connector with B label in the DATA port of the TI-Innovator), Hub menu for creating commands to send to the TI-Innovator™</a:t>
            </a:r>
          </a:p>
          <a:p>
            <a:pPr marL="628650" lvl="1" indent="-171450">
              <a:buFont typeface="Arial" panose="020B0604020202020204" pitchFamily="34" charset="0"/>
              <a:buChar char="•"/>
            </a:pPr>
            <a:r>
              <a:rPr lang="en-US" dirty="0"/>
              <a:t>Computing Concepts: physical outputs, numeric arguments for commands</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4</a:t>
            </a:fld>
            <a:endParaRPr lang="en-US"/>
          </a:p>
        </p:txBody>
      </p:sp>
    </p:spTree>
    <p:extLst>
      <p:ext uri="{BB962C8B-B14F-4D97-AF65-F5344CB8AC3E}">
        <p14:creationId xmlns:p14="http://schemas.microsoft.com/office/powerpoint/2010/main" val="157768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5</a:t>
            </a:fld>
            <a:endParaRPr lang="en-US"/>
          </a:p>
        </p:txBody>
      </p:sp>
    </p:spTree>
    <p:extLst>
      <p:ext uri="{BB962C8B-B14F-4D97-AF65-F5344CB8AC3E}">
        <p14:creationId xmlns:p14="http://schemas.microsoft.com/office/powerpoint/2010/main" val="10043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Other</a:t>
            </a:r>
            <a:r>
              <a:rPr lang="en-US" sz="1200" kern="1200" baseline="0" dirty="0">
                <a:solidFill>
                  <a:schemeClr val="tx1"/>
                </a:solidFill>
                <a:effectLst/>
                <a:latin typeface="+mn-lt"/>
                <a:ea typeface="+mn-ea"/>
                <a:cs typeface="+mn-cs"/>
              </a:rPr>
              <a:t> Relevant connections/Discussion</a:t>
            </a:r>
          </a:p>
          <a:p>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The physics of the actual liquid crystal address MS-PS1-1</a:t>
            </a:r>
          </a:p>
          <a:p>
            <a:pPr lvl="0"/>
            <a:r>
              <a:rPr lang="en-US" sz="1200" u="sng" kern="1200" dirty="0">
                <a:solidFill>
                  <a:schemeClr val="tx1"/>
                </a:solidFill>
                <a:effectLst/>
                <a:latin typeface="+mn-lt"/>
                <a:ea typeface="+mn-ea"/>
                <a:cs typeface="+mn-cs"/>
                <a:hlinkClick r:id="rId3"/>
              </a:rPr>
              <a:t>https://www.youtube.com/watch?v=1yrtW9Licdo</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biology of blood flow and mood is a life science topic. The flight or fight autonomic response.</a:t>
            </a:r>
          </a:p>
          <a:p>
            <a:pPr lvl="0"/>
            <a:r>
              <a:rPr lang="en-US" sz="1200" kern="1200" dirty="0">
                <a:solidFill>
                  <a:schemeClr val="tx1"/>
                </a:solidFill>
                <a:effectLst/>
                <a:latin typeface="+mn-lt"/>
                <a:ea typeface="+mn-ea"/>
                <a:cs typeface="+mn-cs"/>
              </a:rPr>
              <a:t>This is a basic example of an engineering feedback and control system, a fundamental programming structure used in all Hub projects. </a:t>
            </a:r>
          </a:p>
          <a:p>
            <a:pPr lvl="0"/>
            <a:r>
              <a:rPr lang="en-US" sz="1200" kern="1200" dirty="0">
                <a:solidFill>
                  <a:schemeClr val="tx1"/>
                </a:solidFill>
                <a:effectLst/>
                <a:latin typeface="+mn-lt"/>
                <a:ea typeface="+mn-ea"/>
                <a:cs typeface="+mn-cs"/>
              </a:rPr>
              <a:t>It has a crosscutting concept with the human body’s homeostasis system.</a:t>
            </a:r>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11</a:t>
            </a:fld>
            <a:endParaRPr lang="en-US"/>
          </a:p>
        </p:txBody>
      </p:sp>
    </p:spTree>
    <p:extLst>
      <p:ext uri="{BB962C8B-B14F-4D97-AF65-F5344CB8AC3E}">
        <p14:creationId xmlns:p14="http://schemas.microsoft.com/office/powerpoint/2010/main" val="34557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human</a:t>
            </a:r>
            <a:r>
              <a:rPr lang="en-US" sz="1200" kern="1200" baseline="0" dirty="0">
                <a:solidFill>
                  <a:schemeClr val="tx1"/>
                </a:solidFill>
                <a:effectLst/>
                <a:latin typeface="+mn-lt"/>
                <a:ea typeface="+mn-ea"/>
                <a:cs typeface="+mn-cs"/>
              </a:rPr>
              <a:t> eye has three different types of ‘cones’ on the retina- Red, Blue, and Green. These cones will be activated differently, by different wavelengths of light.   </a:t>
            </a:r>
          </a:p>
          <a:p>
            <a:r>
              <a:rPr lang="en-US" sz="1200" kern="1200" baseline="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All the colors of the visible light spectrum shine on the leaf,</a:t>
            </a:r>
            <a:r>
              <a:rPr lang="en-US" sz="1200" kern="1200" baseline="0" dirty="0">
                <a:solidFill>
                  <a:schemeClr val="tx1"/>
                </a:solidFill>
                <a:effectLst/>
                <a:latin typeface="+mn-lt"/>
                <a:ea typeface="+mn-ea"/>
                <a:cs typeface="+mn-cs"/>
              </a:rPr>
              <a:t> but in this case, only light with 520 nm (green light) bounce off.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The surface of a green leaf absorbs all of the other colors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spectrum, except for green, and reflects green to the human eye. Green light reflected stimulates the eye’s cone cells to varying</a:t>
            </a:r>
            <a:r>
              <a:rPr lang="en-US" sz="1200" kern="1200" baseline="0" dirty="0">
                <a:solidFill>
                  <a:schemeClr val="tx1"/>
                </a:solidFill>
                <a:effectLst/>
                <a:latin typeface="+mn-lt"/>
                <a:ea typeface="+mn-ea"/>
                <a:cs typeface="+mn-cs"/>
              </a:rPr>
              <a:t> degrees. </a:t>
            </a:r>
            <a:r>
              <a:rPr lang="en-US" sz="1200" b="0" i="0" kern="1200" dirty="0">
                <a:solidFill>
                  <a:schemeClr val="tx1"/>
                </a:solidFill>
                <a:effectLst/>
                <a:latin typeface="+mn-lt"/>
                <a:ea typeface="+mn-ea"/>
                <a:cs typeface="+mn-cs"/>
              </a:rPr>
              <a:t>Which wavelengths are reflected or absorbed depends on the properties of the object.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Humans would not be able to see color or objects without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LIGHT! Light has to reflect off an object in order to see it.</a:t>
            </a:r>
            <a:endParaRPr lang="en-US" dirty="0"/>
          </a:p>
          <a:p>
            <a:r>
              <a:rPr lang="en-US" dirty="0"/>
              <a:t>Different combinations (%) of activation</a:t>
            </a:r>
            <a:r>
              <a:rPr lang="en-US" baseline="0" dirty="0"/>
              <a:t> of the 3 types of rods will </a:t>
            </a:r>
            <a:r>
              <a:rPr lang="en-US" sz="1200" b="0" i="0" kern="1200" dirty="0">
                <a:solidFill>
                  <a:schemeClr val="tx1"/>
                </a:solidFill>
                <a:effectLst/>
                <a:latin typeface="+mn-lt"/>
                <a:ea typeface="+mn-ea"/>
                <a:cs typeface="+mn-cs"/>
              </a:rPr>
              <a:t>allow the brain to perceive signals from the retina as different colors. Some estimate that humans are able to distinguish about 10 million colors.</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13</a:t>
            </a:fld>
            <a:endParaRPr lang="en-US"/>
          </a:p>
        </p:txBody>
      </p:sp>
    </p:spTree>
    <p:extLst>
      <p:ext uri="{BB962C8B-B14F-4D97-AF65-F5344CB8AC3E}">
        <p14:creationId xmlns:p14="http://schemas.microsoft.com/office/powerpoint/2010/main" val="258357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Permission received</a:t>
            </a:r>
            <a:r>
              <a:rPr lang="en-US" baseline="0" dirty="0"/>
              <a:t> from NGSS. </a:t>
            </a:r>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23</a:t>
            </a:fld>
            <a:endParaRPr lang="en-US"/>
          </a:p>
        </p:txBody>
      </p:sp>
    </p:spTree>
    <p:extLst>
      <p:ext uri="{BB962C8B-B14F-4D97-AF65-F5344CB8AC3E}">
        <p14:creationId xmlns:p14="http://schemas.microsoft.com/office/powerpoint/2010/main" val="3389566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Flowcharts</a:t>
            </a:r>
            <a:r>
              <a:rPr lang="en-US" baseline="0" dirty="0"/>
              <a:t> can be helpful tools to think through what the program needs to do. </a:t>
            </a:r>
          </a:p>
          <a:p>
            <a:r>
              <a:rPr lang="en-US" sz="1200" dirty="0"/>
              <a:t>More about using Flowcharts for planning:</a:t>
            </a:r>
          </a:p>
          <a:p>
            <a:r>
              <a:rPr lang="en-US" sz="1200" dirty="0">
                <a:hlinkClick r:id="rId3"/>
              </a:rPr>
              <a:t>https://www.codeavengers.com/notes/planning/flowcharts</a:t>
            </a:r>
            <a:endParaRPr lang="en-US" sz="1200" dirty="0"/>
          </a:p>
          <a:p>
            <a:endParaRPr lang="en-US" sz="1200" dirty="0"/>
          </a:p>
          <a:p>
            <a:pPr fontAlgn="base"/>
            <a:r>
              <a:rPr lang="en-US" sz="1200" b="1" dirty="0">
                <a:hlinkClick r:id="rId4"/>
              </a:rPr>
              <a:t>draw.io</a:t>
            </a:r>
            <a:r>
              <a:rPr lang="en-US" sz="1200" dirty="0"/>
              <a:t> is a good online tool you can use to create flowcharts. You can logon with a Google Drive account.</a:t>
            </a:r>
          </a:p>
          <a:p>
            <a:endParaRPr lang="en-US" dirty="0"/>
          </a:p>
          <a:p>
            <a:endParaRPr lang="en-US" dirty="0"/>
          </a:p>
        </p:txBody>
      </p:sp>
      <p:sp>
        <p:nvSpPr>
          <p:cNvPr id="4" name="Slide Number Placeholder 3"/>
          <p:cNvSpPr>
            <a:spLocks noGrp="1"/>
          </p:cNvSpPr>
          <p:nvPr>
            <p:ph type="sldNum" sz="quarter" idx="10"/>
          </p:nvPr>
        </p:nvSpPr>
        <p:spPr/>
        <p:txBody>
          <a:bodyPr/>
          <a:lstStyle/>
          <a:p>
            <a:fld id="{0FAE5487-C7FC-C846-9ED1-66E7B5A87751}" type="slidenum">
              <a:rPr lang="en-US" smtClean="0"/>
              <a:t>27</a:t>
            </a:fld>
            <a:endParaRPr lang="en-US"/>
          </a:p>
        </p:txBody>
      </p:sp>
    </p:spTree>
    <p:extLst>
      <p:ext uri="{BB962C8B-B14F-4D97-AF65-F5344CB8AC3E}">
        <p14:creationId xmlns:p14="http://schemas.microsoft.com/office/powerpoint/2010/main" val="253175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03BA23CF-AA30-4A18-B744-605C3E9DBF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8" y="1185865"/>
            <a:ext cx="4157663"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1185865"/>
            <a:ext cx="4157662"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31" y="2174876"/>
            <a:ext cx="4041775"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3"/>
            <a:ext cx="5111750" cy="5853113"/>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3" y="1435100"/>
            <a:ext cx="3008313" cy="4691064"/>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7"/>
          </a:xfrm>
        </p:spPr>
        <p:txBody>
          <a:bodyPr anchor="b"/>
          <a:lstStyle>
            <a:lvl1pPr algn="l">
              <a:defRPr sz="23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6"/>
            <a:ext cx="5486400" cy="41148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9"/>
            <a:ext cx="5486400" cy="804863"/>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6" y="142876"/>
            <a:ext cx="2141537" cy="5735637"/>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1775" y="142876"/>
            <a:ext cx="6275388" cy="5735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7355571E-02C7-4909-A943-092A83DD3418}" type="slidenum">
              <a:rPr lang="en-US"/>
              <a:pPr>
                <a:defRPr/>
              </a:pPr>
              <a:t>‹#›</a:t>
            </a:fld>
            <a:endParaRPr lang="en-US"/>
          </a:p>
        </p:txBody>
      </p:sp>
      <p:grpSp>
        <p:nvGrpSpPr>
          <p:cNvPr id="10" name="Group 9"/>
          <p:cNvGrpSpPr/>
          <p:nvPr userDrawn="1"/>
        </p:nvGrpSpPr>
        <p:grpSpPr>
          <a:xfrm>
            <a:off x="0" y="6248400"/>
            <a:ext cx="8826500" cy="388620"/>
            <a:chOff x="0" y="6321425"/>
            <a:chExt cx="10591800" cy="466344"/>
          </a:xfrm>
        </p:grpSpPr>
        <p:sp>
          <p:nvSpPr>
            <p:cNvPr id="11" name="Rectangle 1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8" y="2"/>
            <a:ext cx="9136069" cy="6852052"/>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01677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74"/>
            <a:ext cx="9147965" cy="6860974"/>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75720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43"/>
            <a:ext cx="9166281" cy="6874711"/>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08734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74"/>
            <a:ext cx="9147965" cy="6860974"/>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21112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74"/>
            <a:ext cx="9147965" cy="6860974"/>
          </a:xfrm>
          <a:prstGeom prst="rect">
            <a:avLst/>
          </a:prstGeom>
        </p:spPr>
      </p:pic>
      <p:sp>
        <p:nvSpPr>
          <p:cNvPr id="3074" name="Rectangle 2"/>
          <p:cNvSpPr>
            <a:spLocks noGrp="1" noChangeArrowheads="1"/>
          </p:cNvSpPr>
          <p:nvPr>
            <p:ph type="ctrTitle"/>
          </p:nvPr>
        </p:nvSpPr>
        <p:spPr>
          <a:xfrm>
            <a:off x="342900" y="1943110"/>
            <a:ext cx="8458200" cy="1470025"/>
          </a:xfrm>
        </p:spPr>
        <p:txBody>
          <a:bodyPr/>
          <a:lstStyle>
            <a:lvl1pPr>
              <a:defRPr sz="33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6642100" y="6038849"/>
            <a:ext cx="2133600" cy="206376"/>
          </a:xfrm>
        </p:spPr>
        <p:txBody>
          <a:bodyPr/>
          <a:lstStyle>
            <a:lvl1pPr>
              <a:defRPr/>
            </a:lvl1pPr>
          </a:lstStyle>
          <a:p>
            <a:pPr>
              <a:defRPr/>
            </a:pPr>
            <a:fld id="{3C7E7816-A48B-4805-9A47-CE865F4F101F}" type="slidenum">
              <a:rPr lang="en-US"/>
              <a:pPr>
                <a:defRPr/>
              </a:pPr>
              <a:t>‹#›</a:t>
            </a:fld>
            <a:endParaRPr lang="en-US"/>
          </a:p>
        </p:txBody>
      </p:sp>
      <p:grpSp>
        <p:nvGrpSpPr>
          <p:cNvPr id="9" name="Group 8"/>
          <p:cNvGrpSpPr/>
          <p:nvPr userDrawn="1"/>
        </p:nvGrpSpPr>
        <p:grpSpPr>
          <a:xfrm>
            <a:off x="0" y="6248400"/>
            <a:ext cx="8826500" cy="388620"/>
            <a:chOff x="0" y="6321425"/>
            <a:chExt cx="10591800" cy="466344"/>
          </a:xfrm>
        </p:grpSpPr>
        <p:sp>
          <p:nvSpPr>
            <p:cNvPr id="10" name="Rectangle 9"/>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27374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400"/>
            <a:ext cx="9144000" cy="6858000"/>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81" y="1048478"/>
            <a:ext cx="8467725" cy="4945932"/>
          </a:xfrm>
        </p:spPr>
        <p:txBody>
          <a:bodyPr/>
          <a:lstStyle>
            <a:lvl1pPr>
              <a:spcBef>
                <a:spcPts val="667"/>
              </a:spcBef>
              <a:defRPr/>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grpSp>
        <p:nvGrpSpPr>
          <p:cNvPr id="12" name="Group 11"/>
          <p:cNvGrpSpPr/>
          <p:nvPr userDrawn="1"/>
        </p:nvGrpSpPr>
        <p:grpSpPr>
          <a:xfrm>
            <a:off x="0" y="6248400"/>
            <a:ext cx="8826500" cy="388620"/>
            <a:chOff x="0" y="6321425"/>
            <a:chExt cx="10591800" cy="466344"/>
          </a:xfrm>
        </p:grpSpPr>
        <p:sp>
          <p:nvSpPr>
            <p:cNvPr id="13" name="Rectangle 12"/>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3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6"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026" name="Rectangle 2"/>
          <p:cNvSpPr>
            <a:spLocks noGrp="1" noChangeArrowheads="1"/>
          </p:cNvSpPr>
          <p:nvPr>
            <p:ph type="title"/>
          </p:nvPr>
        </p:nvSpPr>
        <p:spPr bwMode="auto">
          <a:xfrm>
            <a:off x="231775" y="142886"/>
            <a:ext cx="84582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81" y="1058868"/>
            <a:ext cx="8467725"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42100" y="6049963"/>
            <a:ext cx="21336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grpSp>
        <p:nvGrpSpPr>
          <p:cNvPr id="16" name="Group 15"/>
          <p:cNvGrpSpPr/>
          <p:nvPr/>
        </p:nvGrpSpPr>
        <p:grpSpPr>
          <a:xfrm>
            <a:off x="0" y="6248400"/>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7" descr="ti_logo_powerpoint_1_line.png"/>
            <p:cNvPicPr>
              <a:picLocks noChangeAspect="1"/>
            </p:cNvPicPr>
            <p:nvPr userDrawn="1"/>
          </p:nvPicPr>
          <p:blipFill>
            <a:blip r:embed="rId19" cstate="print"/>
            <a:srcRect/>
            <a:stretch>
              <a:fillRect/>
            </a:stretch>
          </p:blipFill>
          <p:spPr bwMode="auto">
            <a:xfrm>
              <a:off x="8593138" y="6440488"/>
              <a:ext cx="1874837" cy="2317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3" r:id="rId3"/>
    <p:sldLayoutId id="2147483725" r:id="rId4"/>
    <p:sldLayoutId id="2147483729" r:id="rId5"/>
    <p:sldLayoutId id="2147483727" r:id="rId6"/>
    <p:sldLayoutId id="214748372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ti.com/en/activities/ti-codes/nspire/teacher-lounge" TargetMode="External"/><Relationship Id="rId7" Type="http://schemas.openxmlformats.org/officeDocument/2006/relationships/hyperlink" Target="https://www.youtube.com/watch?v=2jjncu8Aba0" TargetMode="External"/><Relationship Id="rId2" Type="http://schemas.openxmlformats.org/officeDocument/2006/relationships/hyperlink" Target="https://www.youtube.com/playlist?list=PL17Fe0ZmhCR_j09b202PUI0wfaRYSLQka" TargetMode="External"/><Relationship Id="rId1" Type="http://schemas.openxmlformats.org/officeDocument/2006/relationships/slideLayout" Target="../slideLayouts/slideLayout8.xml"/><Relationship Id="rId6" Type="http://schemas.openxmlformats.org/officeDocument/2006/relationships/hyperlink" Target="https://education.ti.com/html/webhelp/EG_TINspireCode/EN/index.html" TargetMode="External"/><Relationship Id="rId5" Type="http://schemas.openxmlformats.org/officeDocument/2006/relationships/hyperlink" Target="https://education.ti.com/html/webhelp/EG_Innovator/EN/content/eg_innovsys/resources/pdf/ti-innovator_hub_commands_en.pdf" TargetMode="External"/><Relationship Id="rId4" Type="http://schemas.openxmlformats.org/officeDocument/2006/relationships/hyperlink" Target="https://education.ti.com/html/webhelp/EG_Innovator/EN/index.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www.nextgenscience.org/sites/default/files/Appendix%20I%20-%20Engineering%20Design%20in%20NGSS%20-%20FINAL_V2.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hyperlink" Target="http://ngss.nsta.org/Practices.aspx?id=5"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 Id="rId5" Type="http://schemas.openxmlformats.org/officeDocument/2006/relationships/image" Target="../media/image41.tmp"/><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t3europe.eu/t3europe-home/?resource_id=1890" TargetMode="External"/><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hyperlink" Target="https://resources.t3europe.eu/t3europe-home/?resource_id=1890"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Overview</a:t>
            </a:r>
          </a:p>
        </p:txBody>
      </p:sp>
    </p:spTree>
    <p:extLst>
      <p:ext uri="{BB962C8B-B14F-4D97-AF65-F5344CB8AC3E}">
        <p14:creationId xmlns:p14="http://schemas.microsoft.com/office/powerpoint/2010/main" val="1742892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TI-</a:t>
            </a:r>
            <a:r>
              <a:rPr lang="en-US" dirty="0" err="1"/>
              <a:t>Nspire</a:t>
            </a:r>
            <a:r>
              <a:rPr lang="en-US" dirty="0"/>
              <a:t> concepts and skills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sp>
        <p:nvSpPr>
          <p:cNvPr id="5" name="Content Placeholder 2"/>
          <p:cNvSpPr txBox="1">
            <a:spLocks/>
          </p:cNvSpPr>
          <p:nvPr/>
        </p:nvSpPr>
        <p:spPr>
          <a:xfrm>
            <a:off x="62925" y="1073994"/>
            <a:ext cx="4229067" cy="5182345"/>
          </a:xfrm>
          <a:prstGeom prst="rect">
            <a:avLst/>
          </a:prstGeom>
        </p:spPr>
        <p:txBody>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r>
              <a:rPr lang="en-US" sz="1200" dirty="0"/>
              <a:t>Home/On key to turn the calculator on and to return to the home screen, which is a jumping off point for managing the calculator.</a:t>
            </a:r>
          </a:p>
          <a:p>
            <a:r>
              <a:rPr lang="en-US" sz="1200" dirty="0"/>
              <a:t>TI-</a:t>
            </a:r>
            <a:r>
              <a:rPr lang="en-US" sz="1200" dirty="0" err="1"/>
              <a:t>Nspire</a:t>
            </a:r>
            <a:r>
              <a:rPr lang="en-US" sz="1200" dirty="0"/>
              <a:t> document files combine a set of pages containing apps. Apps include calculator, program editor, </a:t>
            </a:r>
            <a:r>
              <a:rPr lang="en-US" sz="1200" dirty="0" err="1"/>
              <a:t>grapher</a:t>
            </a:r>
            <a:r>
              <a:rPr lang="en-US" sz="1200" dirty="0"/>
              <a:t> and others.</a:t>
            </a:r>
          </a:p>
          <a:p>
            <a:r>
              <a:rPr lang="en-US" sz="1200" dirty="0"/>
              <a:t>Home screen document management includes</a:t>
            </a:r>
          </a:p>
          <a:p>
            <a:pPr lvl="1"/>
            <a:r>
              <a:rPr lang="en-US" sz="1200" dirty="0"/>
              <a:t>New document to start a new document file</a:t>
            </a:r>
          </a:p>
          <a:p>
            <a:pPr lvl="1"/>
            <a:r>
              <a:rPr lang="en-US" sz="1200" dirty="0"/>
              <a:t>My Documents to view and manage documents</a:t>
            </a:r>
          </a:p>
          <a:p>
            <a:pPr lvl="1"/>
            <a:r>
              <a:rPr lang="en-US" sz="1200" dirty="0"/>
              <a:t>Current returns to the document that is open</a:t>
            </a:r>
          </a:p>
          <a:p>
            <a:r>
              <a:rPr lang="en-US" sz="1200" dirty="0"/>
              <a:t>Select from menus using arrow keys and enter or by the shortcut of the number or letter preceding the menu item</a:t>
            </a:r>
          </a:p>
          <a:p>
            <a:r>
              <a:rPr lang="en-US" sz="1200" dirty="0"/>
              <a:t>The keyboard is divided into three sections:</a:t>
            </a:r>
          </a:p>
          <a:p>
            <a:pPr lvl="1"/>
            <a:r>
              <a:rPr lang="en-US" sz="1000" dirty="0"/>
              <a:t>Alpha entry (bottom)</a:t>
            </a:r>
          </a:p>
          <a:p>
            <a:pPr lvl="1"/>
            <a:r>
              <a:rPr lang="en-US" sz="1000" dirty="0"/>
              <a:t>Math entry (middle)</a:t>
            </a:r>
          </a:p>
          <a:p>
            <a:pPr lvl="1"/>
            <a:r>
              <a:rPr lang="en-US" sz="1000" dirty="0"/>
              <a:t>Navigation and document management (top)</a:t>
            </a:r>
          </a:p>
          <a:p>
            <a:r>
              <a:rPr lang="en-US" sz="1200" dirty="0"/>
              <a:t>Press and release the ctrl key to access function labeled  above the keys.</a:t>
            </a:r>
          </a:p>
          <a:p>
            <a:r>
              <a:rPr lang="en-US" sz="1200" dirty="0"/>
              <a:t>esc key to back out of menus and dialogues</a:t>
            </a:r>
          </a:p>
          <a:p>
            <a:r>
              <a:rPr lang="en-US" sz="1200" dirty="0"/>
              <a:t>ctrl-z to undo, ctrl-c to copy, ctrl-x to cut, ctrl-v to paste</a:t>
            </a:r>
          </a:p>
          <a:p>
            <a:r>
              <a:rPr lang="en-US" sz="1200" dirty="0"/>
              <a:t>ctrl-s to save the document</a:t>
            </a:r>
          </a:p>
          <a:p>
            <a:r>
              <a:rPr lang="en-US" sz="1200" dirty="0"/>
              <a:t>The delete key is a destructive backspace</a:t>
            </a:r>
          </a:p>
          <a:p>
            <a:endParaRPr lang="en-US" dirty="0"/>
          </a:p>
          <a:p>
            <a:pPr lvl="1"/>
            <a:endParaRPr lang="en-US" dirty="0"/>
          </a:p>
        </p:txBody>
      </p:sp>
      <p:sp>
        <p:nvSpPr>
          <p:cNvPr id="6" name="Content Placeholder 2"/>
          <p:cNvSpPr txBox="1">
            <a:spLocks/>
          </p:cNvSpPr>
          <p:nvPr/>
        </p:nvSpPr>
        <p:spPr bwMode="auto">
          <a:xfrm>
            <a:off x="4360737" y="1073994"/>
            <a:ext cx="4562725" cy="517162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189124" lvl="1" indent="-189124">
              <a:spcBef>
                <a:spcPts val="667"/>
              </a:spcBef>
              <a:buFontTx/>
              <a:buChar char="•"/>
            </a:pPr>
            <a:r>
              <a:rPr lang="en-US" sz="1200" dirty="0"/>
              <a:t>ctrl-doc key (+page) to add a page to a document</a:t>
            </a:r>
          </a:p>
          <a:p>
            <a:pPr marL="189124" lvl="1" indent="-189124">
              <a:spcBef>
                <a:spcPts val="667"/>
              </a:spcBef>
              <a:buFontTx/>
              <a:buChar char="•"/>
            </a:pPr>
            <a:r>
              <a:rPr lang="en-US" sz="1200" dirty="0"/>
              <a:t>Move from page to page in a document by using ctrl left arrow and ctrl right arrow or by using the touchpad to move the pointer to the page number tab and center clicking</a:t>
            </a:r>
          </a:p>
          <a:p>
            <a:pPr marL="189124" lvl="1" indent="-189124">
              <a:spcBef>
                <a:spcPts val="667"/>
              </a:spcBef>
              <a:buFontTx/>
              <a:buChar char="•"/>
            </a:pPr>
            <a:r>
              <a:rPr lang="en-US" sz="1200" dirty="0"/>
              <a:t>The menu key brings up selections that are available in each app</a:t>
            </a:r>
          </a:p>
          <a:p>
            <a:r>
              <a:rPr lang="en-US" sz="1200" dirty="0"/>
              <a:t>Use the program editor app to create and edit programs.</a:t>
            </a:r>
          </a:p>
          <a:p>
            <a:r>
              <a:rPr lang="en-US" sz="1200" dirty="0"/>
              <a:t>Use Check Syntax and Store to update changes made to programs before running the program.</a:t>
            </a:r>
          </a:p>
          <a:p>
            <a:pPr lvl="1"/>
            <a:r>
              <a:rPr lang="en-US" sz="1200" dirty="0"/>
              <a:t>ctrl-r and ctrl-b are useful shortcuts on the Check Syntax and Store menu.</a:t>
            </a:r>
          </a:p>
          <a:p>
            <a:pPr lvl="1"/>
            <a:r>
              <a:rPr lang="en-US" sz="1200" dirty="0"/>
              <a:t>ctrl-r, Run, checks syntax, stores and pastes the program name to a calculator page</a:t>
            </a:r>
          </a:p>
          <a:p>
            <a:r>
              <a:rPr lang="en-US" sz="1200" dirty="0"/>
              <a:t>Programs are run on the calculator app</a:t>
            </a:r>
          </a:p>
          <a:p>
            <a:pPr lvl="1"/>
            <a:r>
              <a:rPr lang="en-US" sz="1000" dirty="0"/>
              <a:t>Type or paste the program name on a blank row, then press enter to run the program</a:t>
            </a:r>
          </a:p>
          <a:p>
            <a:r>
              <a:rPr lang="en-US" sz="1200" dirty="0"/>
              <a:t>Use the </a:t>
            </a:r>
            <a:r>
              <a:rPr lang="en-US" sz="1200" dirty="0" err="1"/>
              <a:t>var</a:t>
            </a:r>
            <a:r>
              <a:rPr lang="en-US" sz="1200" dirty="0"/>
              <a:t>, variable, key to view and access the variables in a document</a:t>
            </a:r>
          </a:p>
          <a:p>
            <a:r>
              <a:rPr lang="en-US" sz="1200" dirty="0"/>
              <a:t>Use the catalog (book symbol) key to see a menu of all the functions in the calculator</a:t>
            </a:r>
          </a:p>
          <a:p>
            <a:endParaRPr lang="en-US" sz="1000" dirty="0"/>
          </a:p>
          <a:p>
            <a:endParaRPr lang="en-US" sz="1200" dirty="0"/>
          </a:p>
          <a:p>
            <a:endParaRPr lang="en-US" sz="1200" dirty="0"/>
          </a:p>
          <a:p>
            <a:endParaRPr lang="en-US" sz="1200" dirty="0"/>
          </a:p>
          <a:p>
            <a:pPr lvl="1"/>
            <a:endParaRPr lang="en-US" sz="1000" dirty="0"/>
          </a:p>
          <a:p>
            <a:endParaRPr lang="en-US" sz="1200" dirty="0"/>
          </a:p>
          <a:p>
            <a:pPr marL="284347" lvl="1" indent="0">
              <a:buNone/>
            </a:pPr>
            <a:endParaRPr lang="en-US" sz="1000" dirty="0"/>
          </a:p>
          <a:p>
            <a:pPr marL="284347" lvl="1" indent="0">
              <a:buNone/>
            </a:pPr>
            <a:endParaRPr lang="en-US" sz="1000" dirty="0"/>
          </a:p>
          <a:p>
            <a:endParaRPr lang="en-US" sz="1200" dirty="0"/>
          </a:p>
          <a:p>
            <a:pPr lvl="1"/>
            <a:endParaRPr lang="en-US" dirty="0"/>
          </a:p>
          <a:p>
            <a:pPr lvl="1"/>
            <a:endParaRPr lang="en-US" dirty="0"/>
          </a:p>
        </p:txBody>
      </p:sp>
    </p:spTree>
    <p:extLst>
      <p:ext uri="{BB962C8B-B14F-4D97-AF65-F5344CB8AC3E}">
        <p14:creationId xmlns:p14="http://schemas.microsoft.com/office/powerpoint/2010/main" val="149431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a:t>
            </a:r>
          </a:p>
        </p:txBody>
      </p:sp>
      <p:sp>
        <p:nvSpPr>
          <p:cNvPr id="3" name="Content Placeholder 2"/>
          <p:cNvSpPr>
            <a:spLocks noGrp="1"/>
          </p:cNvSpPr>
          <p:nvPr>
            <p:ph idx="1"/>
          </p:nvPr>
        </p:nvSpPr>
        <p:spPr/>
        <p:txBody>
          <a:bodyPr>
            <a:normAutofit/>
          </a:bodyPr>
          <a:lstStyle/>
          <a:p>
            <a:r>
              <a:rPr lang="en-US" dirty="0"/>
              <a:t>NGSS 3-D Standards</a:t>
            </a:r>
          </a:p>
          <a:p>
            <a:pPr lvl="1"/>
            <a:r>
              <a:rPr lang="en-US" sz="2600" dirty="0"/>
              <a:t>MS-PS1-1 Matter and its Interactions</a:t>
            </a:r>
          </a:p>
          <a:p>
            <a:pPr lvl="2"/>
            <a:r>
              <a:rPr lang="en-US" dirty="0"/>
              <a:t>PS1-A Structure and Properties of Matter- solids may be formed from molecules, or they may be extended structures with repeating subunits (e.g., crystals</a:t>
            </a:r>
          </a:p>
          <a:p>
            <a:pPr lvl="1"/>
            <a:r>
              <a:rPr lang="en-US" sz="2600" dirty="0"/>
              <a:t>Science and Engineering Practice:</a:t>
            </a:r>
          </a:p>
          <a:p>
            <a:pPr lvl="2"/>
            <a:r>
              <a:rPr lang="en-US" dirty="0"/>
              <a:t>Developing and using Models</a:t>
            </a:r>
          </a:p>
          <a:p>
            <a:pPr lvl="3"/>
            <a:r>
              <a:rPr lang="en-US" dirty="0"/>
              <a:t>Develop a model to predict and/or describe a phenomenon</a:t>
            </a:r>
          </a:p>
          <a:p>
            <a:pPr lvl="1"/>
            <a:r>
              <a:rPr lang="en-US" sz="2600" dirty="0"/>
              <a:t>Crosscutting Concept:</a:t>
            </a:r>
          </a:p>
          <a:p>
            <a:pPr lvl="2"/>
            <a:r>
              <a:rPr lang="en-US" dirty="0"/>
              <a:t>Within a natural system, the transfer of energy drives the motion of matter</a:t>
            </a:r>
          </a:p>
          <a:p>
            <a:pPr lvl="2"/>
            <a:endParaRPr lang="en-US" dirty="0"/>
          </a:p>
        </p:txBody>
      </p:sp>
    </p:spTree>
    <p:extLst>
      <p:ext uri="{BB962C8B-B14F-4D97-AF65-F5344CB8AC3E}">
        <p14:creationId xmlns:p14="http://schemas.microsoft.com/office/powerpoint/2010/main" val="220710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00FF"/>
                </a:solidFill>
              </a:rPr>
              <a:t>Background: </a:t>
            </a:r>
            <a:r>
              <a:rPr lang="en-US" sz="3200" dirty="0"/>
              <a:t>The Electromagnetic Spectrum</a:t>
            </a:r>
          </a:p>
        </p:txBody>
      </p:sp>
      <p:sp>
        <p:nvSpPr>
          <p:cNvPr id="4" name="TextBox 3"/>
          <p:cNvSpPr txBox="1"/>
          <p:nvPr/>
        </p:nvSpPr>
        <p:spPr>
          <a:xfrm>
            <a:off x="927100" y="6134100"/>
            <a:ext cx="184666" cy="369332"/>
          </a:xfrm>
          <a:prstGeom prst="rect">
            <a:avLst/>
          </a:prstGeom>
          <a:noFill/>
        </p:spPr>
        <p:txBody>
          <a:bodyPr wrap="none" rtlCol="0">
            <a:spAutoFit/>
          </a:bodyPr>
          <a:lstStyle/>
          <a:p>
            <a:r>
              <a:rPr lang="en-US" dirty="0"/>
              <a:t> </a:t>
            </a:r>
          </a:p>
        </p:txBody>
      </p:sp>
      <p:pic>
        <p:nvPicPr>
          <p:cNvPr id="7" name="Picture 2" descr="C:\Users\a0870037\AppData\Local\Microsoft\Windows\Temporary Internet Files\Content.Outlook\PJ5TU0BP\CL13165 electromagnetic spectrum.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9035" y="1219200"/>
            <a:ext cx="6047899" cy="50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644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4184"/>
            <a:ext cx="9144000" cy="4560031"/>
          </a:xfrm>
          <a:prstGeom prst="rect">
            <a:avLst/>
          </a:prstGeom>
        </p:spPr>
      </p:pic>
    </p:spTree>
    <p:extLst>
      <p:ext uri="{BB962C8B-B14F-4D97-AF65-F5344CB8AC3E}">
        <p14:creationId xmlns:p14="http://schemas.microsoft.com/office/powerpoint/2010/main" val="2709017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TI-Nspire CX Resources:</a:t>
            </a:r>
          </a:p>
        </p:txBody>
      </p:sp>
      <p:sp>
        <p:nvSpPr>
          <p:cNvPr id="3" name="Content Placeholder 2"/>
          <p:cNvSpPr>
            <a:spLocks noGrp="1"/>
          </p:cNvSpPr>
          <p:nvPr>
            <p:ph idx="1"/>
          </p:nvPr>
        </p:nvSpPr>
        <p:spPr>
          <a:xfrm>
            <a:off x="457200" y="1095375"/>
            <a:ext cx="8229600" cy="5636501"/>
          </a:xfrm>
        </p:spPr>
        <p:txBody>
          <a:bodyPr>
            <a:normAutofit fontScale="85000" lnSpcReduction="20000"/>
          </a:bodyPr>
          <a:lstStyle/>
          <a:p>
            <a:pPr>
              <a:buFont typeface="Wingdings" panose="05000000000000000000" pitchFamily="2" charset="2"/>
              <a:buChar char="Ø"/>
            </a:pPr>
            <a:r>
              <a:rPr lang="en-US" dirty="0"/>
              <a:t>Step-by Step YouTube videos designed for the teacher with a detailed, demonstration of each challenge. The videos are intended to guide those new programming in general, programming on the TI-84 Plus CE and programming with the TI-Innovator Hub. </a:t>
            </a:r>
          </a:p>
          <a:p>
            <a:pPr marL="289639" lvl="1" indent="0">
              <a:buNone/>
            </a:pPr>
            <a:r>
              <a:rPr lang="en-US" dirty="0">
                <a:hlinkClick r:id="rId2"/>
              </a:rPr>
              <a:t>https://www.youtube.com/playlist?list=PL17Fe0ZmhCR_j09b202PUI0wfaRYSLQka</a:t>
            </a:r>
            <a:endParaRPr lang="en-US" dirty="0"/>
          </a:p>
          <a:p>
            <a:pPr marL="0" indent="0">
              <a:buNone/>
            </a:pPr>
            <a:endParaRPr lang="en-US" i="1" dirty="0"/>
          </a:p>
          <a:p>
            <a:pPr>
              <a:buFont typeface="Wingdings" panose="05000000000000000000" pitchFamily="2" charset="2"/>
              <a:buChar char="Ø"/>
            </a:pPr>
            <a:r>
              <a:rPr lang="en-US" dirty="0"/>
              <a:t>10 Minutes of Code Teacher’s Lounge (TI-Nspire CX): For a single download of all lessons for 10 Minute of Codes for  the TI-Nspire CX in PDF’s:</a:t>
            </a:r>
          </a:p>
          <a:p>
            <a:pPr marL="400050" lvl="1" indent="0">
              <a:buNone/>
            </a:pPr>
            <a:r>
              <a:rPr lang="en-US" u="sng" dirty="0">
                <a:hlinkClick r:id="rId3"/>
              </a:rPr>
              <a:t>https://education.ti.com/en/activities/ti-codes/nspire/teacher-lounge</a:t>
            </a:r>
            <a:r>
              <a:rPr lang="en-US" dirty="0"/>
              <a:t> </a:t>
            </a:r>
          </a:p>
          <a:p>
            <a:pPr marL="0" indent="0">
              <a:buNone/>
            </a:pPr>
            <a:endParaRPr lang="en-US" dirty="0"/>
          </a:p>
          <a:p>
            <a:pPr>
              <a:buFont typeface="Wingdings" panose="05000000000000000000" pitchFamily="2" charset="2"/>
              <a:buChar char="Ø"/>
            </a:pPr>
            <a:r>
              <a:rPr lang="en-US" dirty="0"/>
              <a:t>TI-Innovator Technology </a:t>
            </a:r>
            <a:r>
              <a:rPr lang="en-US" dirty="0" err="1"/>
              <a:t>eGuide</a:t>
            </a:r>
            <a:endParaRPr lang="en-US" dirty="0"/>
          </a:p>
          <a:p>
            <a:pPr marL="400050" lvl="1" indent="0">
              <a:buNone/>
            </a:pPr>
            <a:r>
              <a:rPr lang="en-US" u="sng" dirty="0">
                <a:hlinkClick r:id="rId4"/>
              </a:rPr>
              <a:t>https://education.ti.com/html/webhelp/EG_Innovator/EN/index.html</a:t>
            </a:r>
            <a:r>
              <a:rPr lang="en-US" dirty="0"/>
              <a:t> </a:t>
            </a:r>
          </a:p>
          <a:p>
            <a:pPr marL="0" indent="0">
              <a:buNone/>
            </a:pPr>
            <a:endParaRPr lang="en-US" dirty="0"/>
          </a:p>
          <a:p>
            <a:pPr>
              <a:buFont typeface="Wingdings" panose="05000000000000000000" pitchFamily="2" charset="2"/>
              <a:buChar char="Ø"/>
            </a:pPr>
            <a:r>
              <a:rPr lang="en-US" dirty="0"/>
              <a:t>TI-Innovator Hub Commands</a:t>
            </a:r>
          </a:p>
          <a:p>
            <a:pPr marL="400050" lvl="1" indent="0">
              <a:buNone/>
            </a:pPr>
            <a:r>
              <a:rPr lang="en-US" u="sng" dirty="0">
                <a:hlinkClick r:id="rId5"/>
              </a:rPr>
              <a:t>https://education.ti.com/html/webhelp/EG_Innovator/EN/content/eg_innovsys/resources/pdf/ti-innovator_hub_commands_en.pdf</a:t>
            </a: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TI-Nspire CX Programming Editor Guide</a:t>
            </a:r>
          </a:p>
          <a:p>
            <a:pPr marL="400050" lvl="1" indent="0">
              <a:buNone/>
            </a:pPr>
            <a:r>
              <a:rPr lang="en-US" u="sng" dirty="0">
                <a:hlinkClick r:id="rId6"/>
              </a:rPr>
              <a:t>https://education.ti.com/html/webhelp/EG_TINspireCode/EN/index.html</a:t>
            </a:r>
            <a:r>
              <a:rPr lang="en-US" dirty="0"/>
              <a:t> </a:t>
            </a:r>
          </a:p>
          <a:p>
            <a:pPr>
              <a:buFont typeface="Wingdings" panose="05000000000000000000" pitchFamily="2" charset="2"/>
              <a:buChar char="Ø"/>
            </a:pPr>
            <a:endParaRPr lang="en-US" dirty="0"/>
          </a:p>
          <a:p>
            <a:pPr>
              <a:buFont typeface="Wingdings" panose="05000000000000000000" pitchFamily="2" charset="2"/>
              <a:buChar char="Ø"/>
            </a:pPr>
            <a:r>
              <a:rPr lang="en-US" dirty="0"/>
              <a:t>YouTube Video (informal, but TI produced) gives you the basics of writing and running TI-Nspire programs that control the TI-Innovator.</a:t>
            </a:r>
          </a:p>
          <a:p>
            <a:pPr marL="400050" lvl="1" indent="0">
              <a:buNone/>
            </a:pPr>
            <a:r>
              <a:rPr lang="en-US" u="sng" dirty="0">
                <a:hlinkClick r:id="rId7"/>
              </a:rPr>
              <a:t>https://www.youtube.com/watch?v=2jjncu8Aba0</a:t>
            </a: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079021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Final Challenge</a:t>
            </a:r>
          </a:p>
        </p:txBody>
      </p:sp>
    </p:spTree>
    <p:extLst>
      <p:ext uri="{BB962C8B-B14F-4D97-AF65-F5344CB8AC3E}">
        <p14:creationId xmlns:p14="http://schemas.microsoft.com/office/powerpoint/2010/main" val="1379332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190028"/>
            <a:ext cx="8618220" cy="1470025"/>
          </a:xfrm>
        </p:spPr>
        <p:txBody>
          <a:bodyPr/>
          <a:lstStyle/>
          <a:p>
            <a:r>
              <a:rPr lang="en-US" sz="3200" dirty="0"/>
              <a:t>Final Challenge</a:t>
            </a:r>
            <a:br>
              <a:rPr lang="en-US" sz="3200" dirty="0"/>
            </a:br>
            <a:br>
              <a:rPr lang="en-US" sz="3200" dirty="0"/>
            </a:br>
            <a:r>
              <a:rPr lang="en-US" sz="3200" dirty="0"/>
              <a:t>Digital Mood Ring with TI-</a:t>
            </a:r>
            <a:r>
              <a:rPr lang="en-US" sz="3200" dirty="0" err="1"/>
              <a:t>Nspire</a:t>
            </a:r>
            <a:r>
              <a:rPr lang="en-US" sz="3200" dirty="0"/>
              <a:t> and </a:t>
            </a:r>
            <a:br>
              <a:rPr lang="en-US" sz="3200" dirty="0"/>
            </a:br>
            <a:r>
              <a:rPr lang="en-US" sz="3200" dirty="0"/>
              <a:t>TI-Innovator™ Hub student STEM project</a:t>
            </a:r>
          </a:p>
        </p:txBody>
      </p:sp>
      <p:sp>
        <p:nvSpPr>
          <p:cNvPr id="4" name="Slide Number Placeholder 3"/>
          <p:cNvSpPr>
            <a:spLocks noGrp="1"/>
          </p:cNvSpPr>
          <p:nvPr>
            <p:ph type="sldNum" sz="quarter" idx="10"/>
          </p:nvPr>
        </p:nvSpPr>
        <p:spPr/>
        <p:txBody>
          <a:bodyPr/>
          <a:lstStyle/>
          <a:p>
            <a:pPr>
              <a:defRPr/>
            </a:pPr>
            <a:fld id="{03BA23CF-AA30-4A18-B744-605C3E9DBF07}" type="slidenum">
              <a:rPr lang="en-US" smtClean="0"/>
              <a:pPr>
                <a:defRPr/>
              </a:pPr>
              <a:t>16</a:t>
            </a:fld>
            <a:endParaRPr lang="en-US"/>
          </a:p>
        </p:txBody>
      </p:sp>
      <p:pic>
        <p:nvPicPr>
          <p:cNvPr id="5" name="Picture 4"/>
          <p:cNvPicPr>
            <a:picLocks noChangeAspect="1"/>
          </p:cNvPicPr>
          <p:nvPr/>
        </p:nvPicPr>
        <p:blipFill>
          <a:blip r:embed="rId2"/>
          <a:stretch>
            <a:fillRect/>
          </a:stretch>
        </p:blipFill>
        <p:spPr>
          <a:xfrm>
            <a:off x="6338037" y="151835"/>
            <a:ext cx="2623083" cy="1885341"/>
          </a:xfrm>
          <a:prstGeom prst="rect">
            <a:avLst/>
          </a:prstGeom>
        </p:spPr>
      </p:pic>
      <p:sp>
        <p:nvSpPr>
          <p:cNvPr id="7" name="Title 1"/>
          <p:cNvSpPr txBox="1">
            <a:spLocks/>
          </p:cNvSpPr>
          <p:nvPr/>
        </p:nvSpPr>
        <p:spPr bwMode="auto">
          <a:xfrm>
            <a:off x="157480" y="4364846"/>
            <a:ext cx="8618220" cy="1470025"/>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lvl1pPr algn="l" rtl="0" eaLnBrk="1" fontAlgn="base" hangingPunct="1">
              <a:lnSpc>
                <a:spcPct val="85000"/>
              </a:lnSpc>
              <a:spcBef>
                <a:spcPct val="0"/>
              </a:spcBef>
              <a:spcAft>
                <a:spcPct val="0"/>
              </a:spcAft>
              <a:defRPr sz="33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a:lstStyle>
          <a:p>
            <a:r>
              <a:rPr lang="en-US" sz="2400" dirty="0">
                <a:solidFill>
                  <a:srgbClr val="000000"/>
                </a:solidFill>
              </a:rPr>
              <a:t>Final Challenge: </a:t>
            </a:r>
            <a:r>
              <a:rPr lang="en-US" sz="2400" b="0" dirty="0">
                <a:solidFill>
                  <a:srgbClr val="000000"/>
                </a:solidFill>
              </a:rPr>
              <a:t>Build a mood ring</a:t>
            </a:r>
            <a:r>
              <a:rPr lang="en-US" sz="2400" b="0" i="1" dirty="0">
                <a:solidFill>
                  <a:srgbClr val="000000"/>
                </a:solidFill>
              </a:rPr>
              <a:t> </a:t>
            </a:r>
            <a:r>
              <a:rPr lang="en-US" sz="2400" b="0" dirty="0">
                <a:solidFill>
                  <a:srgbClr val="000000"/>
                </a:solidFill>
              </a:rPr>
              <a:t>to repeatedly read a temperature sensor, determine the mood of the person, display the temperature value and display the mood. </a:t>
            </a:r>
          </a:p>
        </p:txBody>
      </p:sp>
    </p:spTree>
    <p:extLst>
      <p:ext uri="{BB962C8B-B14F-4D97-AF65-F5344CB8AC3E}">
        <p14:creationId xmlns:p14="http://schemas.microsoft.com/office/powerpoint/2010/main" val="2154805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Chenille Wire (AKA “Pipe Cleaner”)</a:t>
            </a:r>
          </a:p>
        </p:txBody>
      </p:sp>
      <p:sp>
        <p:nvSpPr>
          <p:cNvPr id="3" name="Slide Number Placeholder 2"/>
          <p:cNvSpPr>
            <a:spLocks noGrp="1"/>
          </p:cNvSpPr>
          <p:nvPr>
            <p:ph type="sldNum" sz="quarter" idx="10"/>
          </p:nvPr>
        </p:nvSpPr>
        <p:spPr/>
        <p:txBody>
          <a:bodyPr/>
          <a:lstStyle/>
          <a:p>
            <a:pPr>
              <a:defRPr/>
            </a:pPr>
            <a:fld id="{D4C52F08-588C-488E-A5AB-DF69250DE862}" type="slidenum">
              <a:rPr lang="en-US" smtClean="0"/>
              <a:pPr>
                <a:defRPr/>
              </a:pPr>
              <a:t>17</a:t>
            </a:fld>
            <a:endParaRPr lang="en-US"/>
          </a:p>
        </p:txBody>
      </p:sp>
      <p:grpSp>
        <p:nvGrpSpPr>
          <p:cNvPr id="5" name="Group 4"/>
          <p:cNvGrpSpPr/>
          <p:nvPr/>
        </p:nvGrpSpPr>
        <p:grpSpPr>
          <a:xfrm>
            <a:off x="1060314" y="1334945"/>
            <a:ext cx="4642743" cy="4097367"/>
            <a:chOff x="3235708" y="3896342"/>
            <a:chExt cx="2220413" cy="2271204"/>
          </a:xfrm>
        </p:grpSpPr>
        <p:pic>
          <p:nvPicPr>
            <p:cNvPr id="6" name="Picture 5" descr="grove tem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708" y="3896342"/>
              <a:ext cx="2220413" cy="1665310"/>
            </a:xfrm>
            <a:prstGeom prst="rect">
              <a:avLst/>
            </a:prstGeom>
          </p:spPr>
        </p:pic>
        <p:pic>
          <p:nvPicPr>
            <p:cNvPr id="7" name="Picture 6" descr="mood r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339" y="4521727"/>
              <a:ext cx="1100517" cy="1645819"/>
            </a:xfrm>
            <a:prstGeom prst="rect">
              <a:avLst/>
            </a:prstGeom>
          </p:spPr>
        </p:pic>
      </p:grpSp>
    </p:spTree>
    <p:extLst>
      <p:ext uri="{BB962C8B-B14F-4D97-AF65-F5344CB8AC3E}">
        <p14:creationId xmlns:p14="http://schemas.microsoft.com/office/powerpoint/2010/main" val="93056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A3EE-DA3D-F04A-8A1D-52C6616D3F86}"/>
              </a:ext>
            </a:extLst>
          </p:cNvPr>
          <p:cNvSpPr>
            <a:spLocks noGrp="1"/>
          </p:cNvSpPr>
          <p:nvPr>
            <p:ph type="title"/>
          </p:nvPr>
        </p:nvSpPr>
        <p:spPr/>
        <p:txBody>
          <a:bodyPr/>
          <a:lstStyle/>
          <a:p>
            <a:r>
              <a:rPr lang="en-US" dirty="0"/>
              <a:t>Defining your digital mood ring</a:t>
            </a:r>
          </a:p>
        </p:txBody>
      </p:sp>
      <p:sp>
        <p:nvSpPr>
          <p:cNvPr id="4" name="Slide Number Placeholder 3">
            <a:extLst>
              <a:ext uri="{FF2B5EF4-FFF2-40B4-BE49-F238E27FC236}">
                <a16:creationId xmlns:a16="http://schemas.microsoft.com/office/drawing/2014/main" id="{E41F76EA-054F-4543-BAFA-518C1A74B73A}"/>
              </a:ext>
            </a:extLst>
          </p:cNvPr>
          <p:cNvSpPr>
            <a:spLocks noGrp="1"/>
          </p:cNvSpPr>
          <p:nvPr>
            <p:ph type="sldNum" sz="quarter" idx="10"/>
          </p:nvPr>
        </p:nvSpPr>
        <p:spPr/>
        <p:txBody>
          <a:bodyPr/>
          <a:lstStyle/>
          <a:p>
            <a:pPr>
              <a:defRPr/>
            </a:pPr>
            <a:fld id="{2B97888F-6AF7-4263-B69D-592D8C33BAC7}" type="slidenum">
              <a:rPr lang="en-US" smtClean="0"/>
              <a:pPr>
                <a:defRPr/>
              </a:pPr>
              <a:t>18</a:t>
            </a:fld>
            <a:endParaRPr lang="en-US"/>
          </a:p>
        </p:txBody>
      </p:sp>
      <p:pic>
        <p:nvPicPr>
          <p:cNvPr id="6" name="Picture 5" descr="DMRtablewithoptions.jpeg">
            <a:extLst>
              <a:ext uri="{FF2B5EF4-FFF2-40B4-BE49-F238E27FC236}">
                <a16:creationId xmlns:a16="http://schemas.microsoft.com/office/drawing/2014/main" id="{C8FFFE2C-FDD9-B644-BF2E-B24CDC856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8601"/>
            <a:ext cx="9144000" cy="1678265"/>
          </a:xfrm>
          <a:prstGeom prst="rect">
            <a:avLst/>
          </a:prstGeom>
        </p:spPr>
      </p:pic>
      <p:grpSp>
        <p:nvGrpSpPr>
          <p:cNvPr id="19" name="Group 18">
            <a:extLst>
              <a:ext uri="{FF2B5EF4-FFF2-40B4-BE49-F238E27FC236}">
                <a16:creationId xmlns:a16="http://schemas.microsoft.com/office/drawing/2014/main" id="{A9874204-49B5-1D4B-89CF-DDEA4607FC35}"/>
              </a:ext>
            </a:extLst>
          </p:cNvPr>
          <p:cNvGrpSpPr/>
          <p:nvPr/>
        </p:nvGrpSpPr>
        <p:grpSpPr>
          <a:xfrm>
            <a:off x="0" y="1963389"/>
            <a:ext cx="9144000" cy="1678265"/>
            <a:chOff x="0" y="1539322"/>
            <a:chExt cx="9144000" cy="1678265"/>
          </a:xfrm>
        </p:grpSpPr>
        <p:pic>
          <p:nvPicPr>
            <p:cNvPr id="5" name="Picture 4" descr="DMRtablewithoptions.jpeg">
              <a:extLst>
                <a:ext uri="{FF2B5EF4-FFF2-40B4-BE49-F238E27FC236}">
                  <a16:creationId xmlns:a16="http://schemas.microsoft.com/office/drawing/2014/main" id="{10AD025C-3E61-D94A-80C3-C399B09AC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9322"/>
              <a:ext cx="9144000" cy="1678265"/>
            </a:xfrm>
            <a:prstGeom prst="rect">
              <a:avLst/>
            </a:prstGeom>
          </p:spPr>
        </p:pic>
        <p:sp>
          <p:nvSpPr>
            <p:cNvPr id="7" name="Rectangle 6">
              <a:extLst>
                <a:ext uri="{FF2B5EF4-FFF2-40B4-BE49-F238E27FC236}">
                  <a16:creationId xmlns:a16="http://schemas.microsoft.com/office/drawing/2014/main" id="{FD2ED748-64FF-5243-94C3-F00EA7B65AEB}"/>
                </a:ext>
              </a:extLst>
            </p:cNvPr>
            <p:cNvSpPr/>
            <p:nvPr/>
          </p:nvSpPr>
          <p:spPr>
            <a:xfrm>
              <a:off x="2028825" y="2390586"/>
              <a:ext cx="1850232"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5E5CA3-0AC7-D248-9830-BD676235B532}"/>
                </a:ext>
              </a:extLst>
            </p:cNvPr>
            <p:cNvSpPr/>
            <p:nvPr/>
          </p:nvSpPr>
          <p:spPr>
            <a:xfrm>
              <a:off x="2016917" y="2628714"/>
              <a:ext cx="1850232"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79C49A-4E1A-FC44-B948-A6FF666DC34C}"/>
                </a:ext>
              </a:extLst>
            </p:cNvPr>
            <p:cNvSpPr/>
            <p:nvPr/>
          </p:nvSpPr>
          <p:spPr>
            <a:xfrm>
              <a:off x="2028825" y="2873415"/>
              <a:ext cx="1850232"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A23E4E-A14C-4847-BEBF-C174DBA8BC9F}"/>
                </a:ext>
              </a:extLst>
            </p:cNvPr>
            <p:cNvSpPr/>
            <p:nvPr/>
          </p:nvSpPr>
          <p:spPr>
            <a:xfrm>
              <a:off x="4536280" y="240468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725DC0-D00B-4145-9F37-9EC182C87817}"/>
                </a:ext>
              </a:extLst>
            </p:cNvPr>
            <p:cNvSpPr/>
            <p:nvPr/>
          </p:nvSpPr>
          <p:spPr>
            <a:xfrm>
              <a:off x="4531512" y="262852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E6B357-BFAF-FC41-95CF-584F463B79B7}"/>
                </a:ext>
              </a:extLst>
            </p:cNvPr>
            <p:cNvSpPr/>
            <p:nvPr/>
          </p:nvSpPr>
          <p:spPr>
            <a:xfrm>
              <a:off x="4531516" y="285712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3B7837-CC55-DD4D-ADFA-982213218445}"/>
                </a:ext>
              </a:extLst>
            </p:cNvPr>
            <p:cNvSpPr/>
            <p:nvPr/>
          </p:nvSpPr>
          <p:spPr>
            <a:xfrm>
              <a:off x="6341268" y="2398006"/>
              <a:ext cx="8239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5033F2-5A27-BD43-9B09-06157A1789F9}"/>
                </a:ext>
              </a:extLst>
            </p:cNvPr>
            <p:cNvSpPr/>
            <p:nvPr/>
          </p:nvSpPr>
          <p:spPr>
            <a:xfrm>
              <a:off x="6357937" y="2621846"/>
              <a:ext cx="8239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7EF53B-B14A-0F48-8192-EA0F8F583944}"/>
                </a:ext>
              </a:extLst>
            </p:cNvPr>
            <p:cNvSpPr/>
            <p:nvPr/>
          </p:nvSpPr>
          <p:spPr>
            <a:xfrm>
              <a:off x="6350794" y="2879021"/>
              <a:ext cx="8239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71C479-4625-F349-ACB7-6DEB418F29A0}"/>
                </a:ext>
              </a:extLst>
            </p:cNvPr>
            <p:cNvSpPr/>
            <p:nvPr/>
          </p:nvSpPr>
          <p:spPr>
            <a:xfrm>
              <a:off x="174623" y="240468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97B1A32-1059-4949-A785-85A59EEF9D66}"/>
                </a:ext>
              </a:extLst>
            </p:cNvPr>
            <p:cNvSpPr/>
            <p:nvPr/>
          </p:nvSpPr>
          <p:spPr>
            <a:xfrm>
              <a:off x="169858" y="2628527"/>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6087B2-C93C-C34E-A9E9-8529EFFCE21A}"/>
                </a:ext>
              </a:extLst>
            </p:cNvPr>
            <p:cNvSpPr/>
            <p:nvPr/>
          </p:nvSpPr>
          <p:spPr>
            <a:xfrm>
              <a:off x="174623" y="2861891"/>
              <a:ext cx="1547813" cy="1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9148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11647" y="53978"/>
            <a:ext cx="3573463" cy="6159500"/>
          </a:xfrm>
          <a:solidFill>
            <a:schemeClr val="bg1">
              <a:lumMod val="85000"/>
            </a:schemeClr>
          </a:solidFill>
        </p:spPr>
        <p:txBody>
          <a:bodyPr/>
          <a:lstStyle/>
          <a:p>
            <a:pPr marL="0" indent="0">
              <a:buNone/>
            </a:pPr>
            <a:r>
              <a:rPr lang="en-US" sz="1200" dirty="0"/>
              <a:t>Send "CONNECT TEMPERATURE 1 TO IN 1"</a:t>
            </a:r>
          </a:p>
          <a:p>
            <a:pPr marL="0" indent="0">
              <a:buNone/>
            </a:pPr>
            <a:r>
              <a:rPr lang="en-US" sz="1200" i="1" dirty="0"/>
              <a:t>key</a:t>
            </a:r>
            <a:r>
              <a:rPr lang="en-US" sz="1200" dirty="0"/>
              <a:t>:=” "</a:t>
            </a:r>
          </a:p>
          <a:p>
            <a:pPr marL="0" indent="0">
              <a:buNone/>
            </a:pPr>
            <a:r>
              <a:rPr lang="en-US" sz="1200" dirty="0" err="1"/>
              <a:t>DispAt</a:t>
            </a:r>
            <a:r>
              <a:rPr lang="en-US" sz="1200" dirty="0"/>
              <a:t> 8,”Press esc key to quit”</a:t>
            </a:r>
          </a:p>
          <a:p>
            <a:pPr marL="0" indent="0">
              <a:buNone/>
            </a:pPr>
            <a:r>
              <a:rPr lang="en-US" sz="1200" dirty="0"/>
              <a:t>While </a:t>
            </a:r>
            <a:r>
              <a:rPr lang="en-US" sz="1200" dirty="0" err="1"/>
              <a:t>key≠"esc</a:t>
            </a:r>
            <a:r>
              <a:rPr lang="en-US" sz="1200" dirty="0"/>
              <a:t>”</a:t>
            </a:r>
          </a:p>
          <a:p>
            <a:pPr marL="0" indent="0">
              <a:buNone/>
            </a:pPr>
            <a:r>
              <a:rPr lang="en-US" sz="1200" i="1" dirty="0"/>
              <a:t> key</a:t>
            </a:r>
            <a:r>
              <a:rPr lang="en-US" sz="1200" dirty="0"/>
              <a:t>:=</a:t>
            </a:r>
            <a:r>
              <a:rPr lang="en-US" sz="1200" dirty="0" err="1"/>
              <a:t>getKey</a:t>
            </a:r>
            <a:r>
              <a:rPr lang="en-US" sz="1200" dirty="0"/>
              <a:t>()</a:t>
            </a:r>
          </a:p>
          <a:p>
            <a:pPr marL="0" indent="0">
              <a:buNone/>
            </a:pPr>
            <a:r>
              <a:rPr lang="en-US" sz="1200" dirty="0"/>
              <a:t> Send "READ TEMPERATURE 1”</a:t>
            </a:r>
          </a:p>
          <a:p>
            <a:pPr marL="0" indent="0">
              <a:buNone/>
            </a:pPr>
            <a:r>
              <a:rPr lang="en-US" sz="1200" dirty="0"/>
              <a:t> Get </a:t>
            </a:r>
            <a:r>
              <a:rPr lang="en-US" sz="1200" i="1" dirty="0"/>
              <a:t>t</a:t>
            </a:r>
            <a:endParaRPr lang="en-US" sz="1200" dirty="0"/>
          </a:p>
          <a:p>
            <a:pPr marL="0" indent="0">
              <a:buNone/>
            </a:pPr>
            <a:r>
              <a:rPr lang="en-US" sz="1200" dirty="0"/>
              <a:t> </a:t>
            </a:r>
            <a:r>
              <a:rPr lang="en-US" sz="1200" dirty="0" err="1"/>
              <a:t>DispAt</a:t>
            </a:r>
            <a:r>
              <a:rPr lang="en-US" sz="1200" dirty="0"/>
              <a:t> 4,"Temp =",</a:t>
            </a:r>
            <a:r>
              <a:rPr lang="en-US" sz="1200" i="1" dirty="0" err="1"/>
              <a:t>t</a:t>
            </a:r>
            <a:r>
              <a:rPr lang="en-US" sz="1200" dirty="0" err="1"/>
              <a:t>,"°C</a:t>
            </a:r>
            <a:r>
              <a:rPr lang="en-US" sz="1200" dirty="0"/>
              <a:t>”</a:t>
            </a:r>
          </a:p>
          <a:p>
            <a:pPr marL="0" indent="0">
              <a:buNone/>
            </a:pPr>
            <a:r>
              <a:rPr lang="en-US" sz="1200" dirty="0"/>
              <a:t> If </a:t>
            </a:r>
            <a:r>
              <a:rPr lang="en-US" sz="1200" i="1" dirty="0"/>
              <a:t>t</a:t>
            </a:r>
            <a:r>
              <a:rPr lang="en-US" sz="1200" dirty="0"/>
              <a:t>&lt;24 Then</a:t>
            </a:r>
          </a:p>
          <a:p>
            <a:pPr marL="0" indent="0">
              <a:buNone/>
            </a:pPr>
            <a:r>
              <a:rPr lang="en-US" sz="1200" dirty="0"/>
              <a:t>  Send "SET COLOR 0 0 0”</a:t>
            </a:r>
          </a:p>
          <a:p>
            <a:pPr marL="0" indent="0">
              <a:buNone/>
            </a:pPr>
            <a:r>
              <a:rPr lang="en-US" sz="1200" dirty="0"/>
              <a:t>  </a:t>
            </a:r>
            <a:r>
              <a:rPr lang="en-US" sz="1200" dirty="0" err="1"/>
              <a:t>DispAt</a:t>
            </a:r>
            <a:r>
              <a:rPr lang="en-US" sz="1200" dirty="0"/>
              <a:t> 5,"You are STRESSED”</a:t>
            </a:r>
          </a:p>
          <a:p>
            <a:pPr marL="0" indent="0">
              <a:buNone/>
            </a:pPr>
            <a:r>
              <a:rPr lang="en-US" sz="1200" dirty="0"/>
              <a:t> </a:t>
            </a:r>
            <a:r>
              <a:rPr lang="en-US" sz="1200" dirty="0" err="1"/>
              <a:t>EndIf</a:t>
            </a:r>
            <a:endParaRPr lang="en-US" sz="1200" dirty="0"/>
          </a:p>
          <a:p>
            <a:pPr marL="0" indent="0">
              <a:buNone/>
            </a:pPr>
            <a:r>
              <a:rPr lang="en-US" sz="1200" dirty="0"/>
              <a:t> If </a:t>
            </a:r>
            <a:r>
              <a:rPr lang="en-US" sz="1200" i="1" dirty="0"/>
              <a:t>t</a:t>
            </a:r>
            <a:r>
              <a:rPr lang="en-US" sz="1200" dirty="0"/>
              <a:t>≥24 and </a:t>
            </a:r>
            <a:r>
              <a:rPr lang="en-US" sz="1200" i="1" dirty="0"/>
              <a:t>t</a:t>
            </a:r>
            <a:r>
              <a:rPr lang="en-US" sz="1200" dirty="0"/>
              <a:t>&lt;26 Then</a:t>
            </a:r>
          </a:p>
          <a:p>
            <a:pPr marL="0" indent="0">
              <a:buNone/>
            </a:pPr>
            <a:r>
              <a:rPr lang="en-US" sz="1200" dirty="0"/>
              <a:t>  Send "SET COLOR 255 0 0”</a:t>
            </a:r>
          </a:p>
          <a:p>
            <a:pPr marL="0" indent="0">
              <a:buNone/>
            </a:pPr>
            <a:r>
              <a:rPr lang="en-US" sz="1200" dirty="0"/>
              <a:t>  </a:t>
            </a:r>
            <a:r>
              <a:rPr lang="en-US" sz="1200" dirty="0" err="1"/>
              <a:t>DispAt</a:t>
            </a:r>
            <a:r>
              <a:rPr lang="en-US" sz="1200" dirty="0"/>
              <a:t> 5,"You are NERVOUS”</a:t>
            </a:r>
          </a:p>
          <a:p>
            <a:pPr marL="0" indent="0">
              <a:buNone/>
            </a:pPr>
            <a:r>
              <a:rPr lang="en-US" sz="1200" dirty="0"/>
              <a:t> </a:t>
            </a:r>
            <a:r>
              <a:rPr lang="en-US" sz="1200" dirty="0" err="1"/>
              <a:t>EndIf</a:t>
            </a:r>
            <a:endParaRPr lang="en-US" sz="1200" dirty="0"/>
          </a:p>
          <a:p>
            <a:pPr marL="0" indent="0">
              <a:buNone/>
            </a:pPr>
            <a:r>
              <a:rPr lang="en-US" sz="1200" dirty="0"/>
              <a:t> If </a:t>
            </a:r>
            <a:r>
              <a:rPr lang="en-US" sz="1200" i="1" dirty="0"/>
              <a:t>t</a:t>
            </a:r>
            <a:r>
              <a:rPr lang="en-US" sz="1200" dirty="0"/>
              <a:t>≥26 Then</a:t>
            </a:r>
          </a:p>
          <a:p>
            <a:pPr marL="0" indent="0">
              <a:buNone/>
            </a:pPr>
            <a:r>
              <a:rPr lang="en-US" sz="1200" dirty="0"/>
              <a:t>  Send "SET COLOR 255 0 255”</a:t>
            </a:r>
          </a:p>
          <a:p>
            <a:pPr marL="0" indent="0">
              <a:buNone/>
            </a:pPr>
            <a:r>
              <a:rPr lang="en-US" sz="1200" dirty="0"/>
              <a:t>  </a:t>
            </a:r>
            <a:r>
              <a:rPr lang="en-US" sz="1200" dirty="0" err="1"/>
              <a:t>DispAt</a:t>
            </a:r>
            <a:r>
              <a:rPr lang="en-US" sz="1200" dirty="0"/>
              <a:t> 5,"You are CALM”</a:t>
            </a:r>
          </a:p>
          <a:p>
            <a:pPr marL="0" indent="0">
              <a:buNone/>
            </a:pPr>
            <a:r>
              <a:rPr lang="en-US" sz="1200" dirty="0"/>
              <a:t> </a:t>
            </a:r>
            <a:r>
              <a:rPr lang="en-US" sz="1200" dirty="0" err="1"/>
              <a:t>EndIf</a:t>
            </a:r>
            <a:endParaRPr lang="en-US" sz="1200" dirty="0"/>
          </a:p>
          <a:p>
            <a:pPr marL="0" indent="0">
              <a:buNone/>
            </a:pPr>
            <a:r>
              <a:rPr lang="en-US" sz="1200" dirty="0"/>
              <a:t>Wait 0.5</a:t>
            </a:r>
          </a:p>
          <a:p>
            <a:pPr marL="0" indent="0">
              <a:buNone/>
            </a:pPr>
            <a:r>
              <a:rPr lang="en-US" sz="1200" dirty="0" err="1"/>
              <a:t>EndWhile</a:t>
            </a:r>
            <a:endParaRPr lang="en-US" sz="1200" dirty="0"/>
          </a:p>
          <a:p>
            <a:pPr marL="0" indent="0">
              <a:buNone/>
            </a:pPr>
            <a:r>
              <a:rPr lang="en-US" sz="1200" dirty="0"/>
              <a:t>Send "SET COLOR 0 0 0”</a:t>
            </a:r>
          </a:p>
          <a:p>
            <a:pPr marL="0" indent="0">
              <a:buNone/>
            </a:pPr>
            <a:endParaRPr lang="en-US" sz="1000" dirty="0"/>
          </a:p>
          <a:p>
            <a:pPr marL="0" indent="0">
              <a:buNone/>
            </a:pPr>
            <a:endParaRPr lang="en-US" sz="1000" dirty="0"/>
          </a:p>
          <a:p>
            <a:pPr marL="0" indent="0">
              <a:buNone/>
            </a:pPr>
            <a:endParaRPr lang="en-US" sz="1200" dirty="0"/>
          </a:p>
          <a:p>
            <a:pPr marL="0" indent="0">
              <a:buNone/>
            </a:pPr>
            <a:endParaRPr lang="en-US" sz="1400" dirty="0"/>
          </a:p>
          <a:p>
            <a:pPr marL="0" indent="0">
              <a:buNone/>
            </a:pPr>
            <a:endParaRPr lang="en-US" sz="1400" dirty="0"/>
          </a:p>
          <a:p>
            <a:pPr marL="0" indent="0">
              <a:buNone/>
            </a:pPr>
            <a:endParaRPr lang="en-US" dirty="0"/>
          </a:p>
        </p:txBody>
      </p:sp>
      <p:sp>
        <p:nvSpPr>
          <p:cNvPr id="5" name="Slide Number Placeholder 4"/>
          <p:cNvSpPr>
            <a:spLocks noGrp="1"/>
          </p:cNvSpPr>
          <p:nvPr>
            <p:ph type="sldNum" sz="quarter" idx="10"/>
          </p:nvPr>
        </p:nvSpPr>
        <p:spPr>
          <a:xfrm>
            <a:off x="6524510" y="6049963"/>
            <a:ext cx="2133600" cy="206376"/>
          </a:xfrm>
        </p:spPr>
        <p:txBody>
          <a:bodyPr/>
          <a:lstStyle/>
          <a:p>
            <a:pPr>
              <a:defRPr/>
            </a:pPr>
            <a:fld id="{B53548F6-AAA9-4A8D-A869-511B3DFE3256}" type="slidenum">
              <a:rPr lang="en-US" smtClean="0"/>
              <a:pPr>
                <a:defRPr/>
              </a:pPr>
              <a:t>19</a:t>
            </a:fld>
            <a:endParaRPr lang="en-US"/>
          </a:p>
        </p:txBody>
      </p:sp>
      <p:sp>
        <p:nvSpPr>
          <p:cNvPr id="6" name="Title 1"/>
          <p:cNvSpPr>
            <a:spLocks noGrp="1"/>
          </p:cNvSpPr>
          <p:nvPr>
            <p:ph type="title"/>
          </p:nvPr>
        </p:nvSpPr>
        <p:spPr>
          <a:xfrm>
            <a:off x="582772" y="53978"/>
            <a:ext cx="2959100" cy="1076314"/>
          </a:xfrm>
        </p:spPr>
        <p:txBody>
          <a:bodyPr anchor="t" anchorCtr="0"/>
          <a:lstStyle/>
          <a:p>
            <a:r>
              <a:rPr lang="en-US" sz="1800" dirty="0"/>
              <a:t>Digital Mood Ring </a:t>
            </a:r>
            <a:br>
              <a:rPr lang="en-US" sz="1800" dirty="0"/>
            </a:br>
            <a:r>
              <a:rPr lang="en-US" sz="1800" dirty="0"/>
              <a:t>for TI-</a:t>
            </a:r>
            <a:r>
              <a:rPr lang="en-US" sz="1800" dirty="0" err="1"/>
              <a:t>Nspire</a:t>
            </a:r>
            <a:br>
              <a:rPr lang="en-US" sz="1800" dirty="0"/>
            </a:br>
            <a:r>
              <a:rPr lang="en-US" sz="1800" dirty="0"/>
              <a:t>Simple Example Program</a:t>
            </a:r>
          </a:p>
        </p:txBody>
      </p:sp>
    </p:spTree>
    <p:extLst>
      <p:ext uri="{BB962C8B-B14F-4D97-AF65-F5344CB8AC3E}">
        <p14:creationId xmlns:p14="http://schemas.microsoft.com/office/powerpoint/2010/main" val="3335892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900" dirty="0"/>
              <a:t>Mood</a:t>
            </a:r>
            <a:r>
              <a:rPr lang="en-US" dirty="0"/>
              <a:t> Rings: How do they work?</a:t>
            </a:r>
          </a:p>
        </p:txBody>
      </p:sp>
      <p:sp>
        <p:nvSpPr>
          <p:cNvPr id="3" name="Rectangle 2"/>
          <p:cNvSpPr/>
          <p:nvPr/>
        </p:nvSpPr>
        <p:spPr>
          <a:xfrm>
            <a:off x="233450" y="1348143"/>
            <a:ext cx="5015883" cy="4909036"/>
          </a:xfrm>
          <a:prstGeom prst="rect">
            <a:avLst/>
          </a:prstGeom>
        </p:spPr>
        <p:txBody>
          <a:bodyPr wrap="square">
            <a:spAutoFit/>
          </a:bodyPr>
          <a:lstStyle/>
          <a:p>
            <a:pPr>
              <a:spcBef>
                <a:spcPts val="600"/>
              </a:spcBef>
            </a:pPr>
            <a:r>
              <a:rPr lang="en-US" sz="2200" b="1" dirty="0"/>
              <a:t>Background:</a:t>
            </a:r>
            <a:r>
              <a:rPr lang="en-US" sz="2200" dirty="0"/>
              <a:t> </a:t>
            </a:r>
          </a:p>
          <a:p>
            <a:pPr>
              <a:spcBef>
                <a:spcPts val="600"/>
              </a:spcBef>
            </a:pPr>
            <a:r>
              <a:rPr lang="en-US" sz="2200" dirty="0"/>
              <a:t>The mood ring was invented by Joshua Reynolds. Mood rings enjoyed fad popularity in the 1970s and are still around today. The stone of the ring changes color, supposedly according to the mood of the wearer. The 'stone' of a mood ring is really a hollow glass shell containing </a:t>
            </a:r>
            <a:r>
              <a:rPr lang="en-US" sz="2200" i="1" dirty="0" err="1"/>
              <a:t>thermotropic</a:t>
            </a:r>
            <a:r>
              <a:rPr lang="en-US" sz="2200" dirty="0"/>
              <a:t> liquid crystals. Modern mood rings are made from a flat plastic strip containing liquid crystals that is inserted into the hollow glass and mounted within the bezel of the mood ring.</a:t>
            </a: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106"/>
          <a:stretch/>
        </p:blipFill>
        <p:spPr bwMode="auto">
          <a:xfrm>
            <a:off x="5249333" y="1913462"/>
            <a:ext cx="3851098" cy="274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55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11647" y="53978"/>
            <a:ext cx="3573463" cy="6159500"/>
          </a:xfrm>
          <a:solidFill>
            <a:schemeClr val="bg1">
              <a:lumMod val="85000"/>
            </a:schemeClr>
          </a:solidFill>
        </p:spPr>
        <p:txBody>
          <a:bodyPr/>
          <a:lstStyle/>
          <a:p>
            <a:pPr marL="0" indent="0">
              <a:buNone/>
            </a:pPr>
            <a:r>
              <a:rPr lang="en-US" sz="1200" dirty="0"/>
              <a:t>Send "CONNECT TEMPERATURE 1 TO IN 1"</a:t>
            </a:r>
          </a:p>
          <a:p>
            <a:pPr marL="0" indent="0">
              <a:buNone/>
            </a:pPr>
            <a:r>
              <a:rPr lang="en-US" sz="1200" i="1" dirty="0"/>
              <a:t>key</a:t>
            </a:r>
            <a:r>
              <a:rPr lang="en-US" sz="1200" dirty="0"/>
              <a:t>:=” "</a:t>
            </a:r>
          </a:p>
          <a:p>
            <a:pPr marL="0" indent="0">
              <a:buNone/>
            </a:pPr>
            <a:r>
              <a:rPr lang="en-US" sz="1200" dirty="0" err="1"/>
              <a:t>DispAt</a:t>
            </a:r>
            <a:r>
              <a:rPr lang="en-US" sz="1200" dirty="0"/>
              <a:t> 8,”Press esc key to quit”</a:t>
            </a:r>
          </a:p>
          <a:p>
            <a:pPr marL="0" indent="0">
              <a:buNone/>
            </a:pPr>
            <a:r>
              <a:rPr lang="en-US" sz="1200" dirty="0"/>
              <a:t>While </a:t>
            </a:r>
            <a:r>
              <a:rPr lang="en-US" sz="1200" dirty="0" err="1"/>
              <a:t>key≠"esc</a:t>
            </a:r>
            <a:r>
              <a:rPr lang="en-US" sz="1200" dirty="0"/>
              <a:t>”</a:t>
            </a:r>
          </a:p>
          <a:p>
            <a:pPr marL="0" indent="0">
              <a:buNone/>
            </a:pPr>
            <a:r>
              <a:rPr lang="en-US" sz="1200" i="1" dirty="0"/>
              <a:t> key</a:t>
            </a:r>
            <a:r>
              <a:rPr lang="en-US" sz="1200" dirty="0"/>
              <a:t>:=</a:t>
            </a:r>
            <a:r>
              <a:rPr lang="en-US" sz="1200" dirty="0" err="1"/>
              <a:t>getKey</a:t>
            </a:r>
            <a:r>
              <a:rPr lang="en-US" sz="1200" dirty="0"/>
              <a:t>()</a:t>
            </a:r>
          </a:p>
          <a:p>
            <a:pPr marL="0" indent="0">
              <a:buNone/>
            </a:pPr>
            <a:r>
              <a:rPr lang="en-US" sz="1200" dirty="0"/>
              <a:t> Send "READ TEMPERATURE 1”</a:t>
            </a:r>
          </a:p>
          <a:p>
            <a:pPr marL="0" indent="0">
              <a:buNone/>
            </a:pPr>
            <a:r>
              <a:rPr lang="en-US" sz="1200" dirty="0"/>
              <a:t> Get </a:t>
            </a:r>
            <a:r>
              <a:rPr lang="en-US" sz="1200" i="1" dirty="0"/>
              <a:t>t</a:t>
            </a:r>
            <a:endParaRPr lang="en-US" sz="1200" dirty="0"/>
          </a:p>
          <a:p>
            <a:pPr marL="0" indent="0">
              <a:buNone/>
            </a:pPr>
            <a:r>
              <a:rPr lang="en-US" sz="1200" dirty="0"/>
              <a:t> </a:t>
            </a:r>
            <a:r>
              <a:rPr lang="en-US" sz="1200" dirty="0" err="1"/>
              <a:t>DispAt</a:t>
            </a:r>
            <a:r>
              <a:rPr lang="en-US" sz="1200" dirty="0"/>
              <a:t> 4,"Temp =",</a:t>
            </a:r>
            <a:r>
              <a:rPr lang="en-US" sz="1200" i="1" dirty="0" err="1"/>
              <a:t>t</a:t>
            </a:r>
            <a:r>
              <a:rPr lang="en-US" sz="1200" dirty="0" err="1"/>
              <a:t>,"°C</a:t>
            </a:r>
            <a:r>
              <a:rPr lang="en-US" sz="1200" dirty="0"/>
              <a:t>”</a:t>
            </a:r>
          </a:p>
          <a:p>
            <a:pPr marL="0" indent="0">
              <a:buNone/>
            </a:pPr>
            <a:r>
              <a:rPr lang="en-US" sz="1200" dirty="0"/>
              <a:t> If </a:t>
            </a:r>
            <a:r>
              <a:rPr lang="en-US" sz="1200" i="1" dirty="0"/>
              <a:t>t</a:t>
            </a:r>
            <a:r>
              <a:rPr lang="en-US" sz="1200" dirty="0"/>
              <a:t>&lt;24 Then</a:t>
            </a:r>
          </a:p>
          <a:p>
            <a:pPr marL="0" indent="0">
              <a:buNone/>
            </a:pPr>
            <a:r>
              <a:rPr lang="en-US" sz="1200" dirty="0"/>
              <a:t>  Send "SET COLOR 0 0 0”</a:t>
            </a:r>
          </a:p>
          <a:p>
            <a:pPr marL="0" indent="0">
              <a:buNone/>
            </a:pPr>
            <a:r>
              <a:rPr lang="en-US" sz="1200" dirty="0"/>
              <a:t>  </a:t>
            </a:r>
            <a:r>
              <a:rPr lang="en-US" sz="1200" dirty="0" err="1"/>
              <a:t>DispAt</a:t>
            </a:r>
            <a:r>
              <a:rPr lang="en-US" sz="1200" dirty="0"/>
              <a:t> 5,"You are STRESSED”</a:t>
            </a:r>
          </a:p>
          <a:p>
            <a:pPr marL="0" indent="0">
              <a:buNone/>
            </a:pPr>
            <a:r>
              <a:rPr lang="en-US" sz="1200" dirty="0"/>
              <a:t> </a:t>
            </a:r>
            <a:r>
              <a:rPr lang="en-US" sz="1200" dirty="0" err="1"/>
              <a:t>EndIf</a:t>
            </a:r>
            <a:endParaRPr lang="en-US" sz="1200" dirty="0"/>
          </a:p>
          <a:p>
            <a:pPr marL="0" indent="0">
              <a:buNone/>
            </a:pPr>
            <a:r>
              <a:rPr lang="en-US" sz="1200" dirty="0"/>
              <a:t> If </a:t>
            </a:r>
            <a:r>
              <a:rPr lang="en-US" sz="1200" i="1" dirty="0"/>
              <a:t>t</a:t>
            </a:r>
            <a:r>
              <a:rPr lang="en-US" sz="1200" dirty="0"/>
              <a:t>≥24 and </a:t>
            </a:r>
            <a:r>
              <a:rPr lang="en-US" sz="1200" i="1" dirty="0"/>
              <a:t>t</a:t>
            </a:r>
            <a:r>
              <a:rPr lang="en-US" sz="1200" dirty="0"/>
              <a:t>&lt;26 Then</a:t>
            </a:r>
          </a:p>
          <a:p>
            <a:pPr marL="0" indent="0">
              <a:buNone/>
            </a:pPr>
            <a:r>
              <a:rPr lang="en-US" sz="1200" dirty="0"/>
              <a:t>  Send "SET COLOR 255 0 0”</a:t>
            </a:r>
          </a:p>
          <a:p>
            <a:pPr marL="0" indent="0">
              <a:buNone/>
            </a:pPr>
            <a:r>
              <a:rPr lang="en-US" sz="1200" dirty="0"/>
              <a:t>  </a:t>
            </a:r>
            <a:r>
              <a:rPr lang="en-US" sz="1200" dirty="0" err="1"/>
              <a:t>DispAt</a:t>
            </a:r>
            <a:r>
              <a:rPr lang="en-US" sz="1200" dirty="0"/>
              <a:t> 5,"You are NERVOUS”</a:t>
            </a:r>
          </a:p>
          <a:p>
            <a:pPr marL="0" indent="0">
              <a:buNone/>
            </a:pPr>
            <a:r>
              <a:rPr lang="en-US" sz="1200" dirty="0"/>
              <a:t> </a:t>
            </a:r>
            <a:r>
              <a:rPr lang="en-US" sz="1200" dirty="0" err="1"/>
              <a:t>EndIf</a:t>
            </a:r>
            <a:endParaRPr lang="en-US" sz="1200" dirty="0"/>
          </a:p>
          <a:p>
            <a:pPr marL="0" indent="0">
              <a:buNone/>
            </a:pPr>
            <a:r>
              <a:rPr lang="en-US" sz="1200" dirty="0"/>
              <a:t>If </a:t>
            </a:r>
            <a:r>
              <a:rPr lang="en-US" sz="1200" i="1" dirty="0"/>
              <a:t>t</a:t>
            </a:r>
            <a:r>
              <a:rPr lang="en-US" sz="1200" dirty="0"/>
              <a:t>≥26 Then</a:t>
            </a:r>
          </a:p>
          <a:p>
            <a:pPr marL="0" indent="0">
              <a:buNone/>
            </a:pPr>
            <a:r>
              <a:rPr lang="en-US" sz="1200" dirty="0"/>
              <a:t>  Send "SET COLOR 255 0 255”</a:t>
            </a:r>
          </a:p>
          <a:p>
            <a:pPr marL="0" indent="0">
              <a:buNone/>
            </a:pPr>
            <a:r>
              <a:rPr lang="en-US" sz="1200" dirty="0"/>
              <a:t>  </a:t>
            </a:r>
            <a:r>
              <a:rPr lang="en-US" sz="1200" dirty="0" err="1"/>
              <a:t>DispAt</a:t>
            </a:r>
            <a:r>
              <a:rPr lang="en-US" sz="1200" dirty="0"/>
              <a:t> 5,"You are CALM”</a:t>
            </a:r>
          </a:p>
          <a:p>
            <a:pPr marL="0" indent="0">
              <a:buNone/>
            </a:pPr>
            <a:r>
              <a:rPr lang="en-US" sz="1200" dirty="0"/>
              <a:t> </a:t>
            </a:r>
            <a:r>
              <a:rPr lang="en-US" sz="1200" dirty="0" err="1"/>
              <a:t>EndIf</a:t>
            </a:r>
            <a:endParaRPr lang="en-US" sz="1200" dirty="0"/>
          </a:p>
          <a:p>
            <a:pPr marL="0" indent="0">
              <a:buNone/>
            </a:pPr>
            <a:r>
              <a:rPr lang="en-US" sz="1200" dirty="0"/>
              <a:t>Wait 0.5</a:t>
            </a:r>
          </a:p>
          <a:p>
            <a:pPr marL="0" indent="0">
              <a:buNone/>
            </a:pPr>
            <a:r>
              <a:rPr lang="en-US" sz="1200" dirty="0" err="1"/>
              <a:t>EndWhile</a:t>
            </a:r>
            <a:endParaRPr lang="en-US" sz="1200" dirty="0"/>
          </a:p>
          <a:p>
            <a:pPr marL="0" indent="0">
              <a:buNone/>
            </a:pPr>
            <a:r>
              <a:rPr lang="en-US" sz="1200" dirty="0"/>
              <a:t>Send "SET COLOR 0 0 0”</a:t>
            </a:r>
          </a:p>
          <a:p>
            <a:pPr marL="0" indent="0">
              <a:buNone/>
            </a:pPr>
            <a:endParaRPr lang="en-US" sz="1000" dirty="0"/>
          </a:p>
          <a:p>
            <a:pPr marL="0" indent="0">
              <a:buNone/>
            </a:pPr>
            <a:endParaRPr lang="en-US" sz="1000" dirty="0"/>
          </a:p>
          <a:p>
            <a:pPr marL="0" indent="0">
              <a:buNone/>
            </a:pPr>
            <a:endParaRPr lang="en-US" sz="1200" dirty="0"/>
          </a:p>
          <a:p>
            <a:pPr marL="0" indent="0">
              <a:buNone/>
            </a:pPr>
            <a:endParaRPr lang="en-US" sz="1400" dirty="0"/>
          </a:p>
          <a:p>
            <a:pPr marL="0" indent="0">
              <a:buNone/>
            </a:pPr>
            <a:endParaRPr lang="en-US" sz="1400" dirty="0"/>
          </a:p>
          <a:p>
            <a:pPr marL="0" indent="0">
              <a:buNone/>
            </a:pPr>
            <a:endParaRPr lang="en-US" dirty="0"/>
          </a:p>
        </p:txBody>
      </p:sp>
      <p:sp>
        <p:nvSpPr>
          <p:cNvPr id="5" name="Slide Number Placeholder 4"/>
          <p:cNvSpPr>
            <a:spLocks noGrp="1"/>
          </p:cNvSpPr>
          <p:nvPr>
            <p:ph type="sldNum" sz="quarter" idx="10"/>
          </p:nvPr>
        </p:nvSpPr>
        <p:spPr>
          <a:xfrm>
            <a:off x="6524510" y="6049963"/>
            <a:ext cx="2133600" cy="206376"/>
          </a:xfrm>
        </p:spPr>
        <p:txBody>
          <a:bodyPr/>
          <a:lstStyle/>
          <a:p>
            <a:pPr>
              <a:defRPr/>
            </a:pPr>
            <a:fld id="{B53548F6-AAA9-4A8D-A869-511B3DFE3256}" type="slidenum">
              <a:rPr lang="en-US" smtClean="0"/>
              <a:pPr>
                <a:defRPr/>
              </a:pPr>
              <a:t>20</a:t>
            </a:fld>
            <a:endParaRPr lang="en-US"/>
          </a:p>
        </p:txBody>
      </p:sp>
      <p:sp>
        <p:nvSpPr>
          <p:cNvPr id="6" name="Title 1"/>
          <p:cNvSpPr>
            <a:spLocks noGrp="1"/>
          </p:cNvSpPr>
          <p:nvPr>
            <p:ph type="title"/>
          </p:nvPr>
        </p:nvSpPr>
        <p:spPr>
          <a:xfrm>
            <a:off x="582772" y="53978"/>
            <a:ext cx="2959100" cy="1076314"/>
          </a:xfrm>
        </p:spPr>
        <p:txBody>
          <a:bodyPr anchor="t" anchorCtr="0"/>
          <a:lstStyle/>
          <a:p>
            <a:r>
              <a:rPr lang="en-US" sz="1800" dirty="0"/>
              <a:t>Digital Mood Ring </a:t>
            </a:r>
            <a:br>
              <a:rPr lang="en-US" sz="1800" dirty="0"/>
            </a:br>
            <a:r>
              <a:rPr lang="en-US" sz="1800" dirty="0"/>
              <a:t>for TI-</a:t>
            </a:r>
            <a:r>
              <a:rPr lang="en-US" sz="1800" dirty="0" err="1"/>
              <a:t>Nspire</a:t>
            </a:r>
            <a:br>
              <a:rPr lang="en-US" sz="1800" dirty="0"/>
            </a:br>
            <a:r>
              <a:rPr lang="en-US" sz="1800" dirty="0"/>
              <a:t>Simple Example Program</a:t>
            </a:r>
          </a:p>
        </p:txBody>
      </p:sp>
      <p:sp>
        <p:nvSpPr>
          <p:cNvPr id="7" name="Left Bracket 6"/>
          <p:cNvSpPr/>
          <p:nvPr/>
        </p:nvSpPr>
        <p:spPr>
          <a:xfrm>
            <a:off x="4906847" y="160020"/>
            <a:ext cx="304800" cy="716280"/>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8" name="Left Bracket 7"/>
          <p:cNvSpPr/>
          <p:nvPr/>
        </p:nvSpPr>
        <p:spPr>
          <a:xfrm>
            <a:off x="3670183" y="990592"/>
            <a:ext cx="1439863" cy="4787900"/>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9" name="TextBox 8"/>
          <p:cNvSpPr txBox="1"/>
          <p:nvPr/>
        </p:nvSpPr>
        <p:spPr>
          <a:xfrm>
            <a:off x="3916247" y="329812"/>
            <a:ext cx="888999" cy="307777"/>
          </a:xfrm>
          <a:prstGeom prst="rect">
            <a:avLst/>
          </a:prstGeom>
          <a:noFill/>
        </p:spPr>
        <p:txBody>
          <a:bodyPr wrap="square" rtlCol="0">
            <a:spAutoFit/>
          </a:bodyPr>
          <a:lstStyle/>
          <a:p>
            <a:r>
              <a:rPr lang="en-US" sz="1400" b="1" dirty="0"/>
              <a:t>Setup</a:t>
            </a:r>
            <a:endParaRPr lang="en-US" sz="1400" dirty="0"/>
          </a:p>
        </p:txBody>
      </p:sp>
      <p:sp>
        <p:nvSpPr>
          <p:cNvPr id="10" name="Left Bracket 9"/>
          <p:cNvSpPr/>
          <p:nvPr/>
        </p:nvSpPr>
        <p:spPr>
          <a:xfrm>
            <a:off x="4805246" y="6049963"/>
            <a:ext cx="304800" cy="206376"/>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1" name="TextBox 10"/>
          <p:cNvSpPr txBox="1"/>
          <p:nvPr/>
        </p:nvSpPr>
        <p:spPr>
          <a:xfrm>
            <a:off x="2501784" y="2927358"/>
            <a:ext cx="1325563" cy="307777"/>
          </a:xfrm>
          <a:prstGeom prst="rect">
            <a:avLst/>
          </a:prstGeom>
          <a:noFill/>
        </p:spPr>
        <p:txBody>
          <a:bodyPr wrap="square" rtlCol="0">
            <a:spAutoFit/>
          </a:bodyPr>
          <a:lstStyle/>
          <a:p>
            <a:r>
              <a:rPr lang="en-US" sz="1400" b="1" dirty="0"/>
              <a:t>While Loop</a:t>
            </a:r>
          </a:p>
        </p:txBody>
      </p:sp>
      <p:sp>
        <p:nvSpPr>
          <p:cNvPr id="12" name="TextBox 11"/>
          <p:cNvSpPr txBox="1"/>
          <p:nvPr/>
        </p:nvSpPr>
        <p:spPr>
          <a:xfrm>
            <a:off x="3738447" y="5978725"/>
            <a:ext cx="1066799" cy="307777"/>
          </a:xfrm>
          <a:prstGeom prst="rect">
            <a:avLst/>
          </a:prstGeom>
          <a:noFill/>
        </p:spPr>
        <p:txBody>
          <a:bodyPr wrap="square" rtlCol="0">
            <a:spAutoFit/>
          </a:bodyPr>
          <a:lstStyle/>
          <a:p>
            <a:r>
              <a:rPr lang="en-US" sz="1400" b="1" dirty="0"/>
              <a:t>Clean up</a:t>
            </a:r>
            <a:endParaRPr lang="en-US" sz="1400" dirty="0"/>
          </a:p>
        </p:txBody>
      </p:sp>
      <p:sp>
        <p:nvSpPr>
          <p:cNvPr id="13" name="Left Bracket 12"/>
          <p:cNvSpPr/>
          <p:nvPr/>
        </p:nvSpPr>
        <p:spPr>
          <a:xfrm>
            <a:off x="4906847" y="1252220"/>
            <a:ext cx="304800" cy="687891"/>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4" name="TextBox 13"/>
          <p:cNvSpPr txBox="1"/>
          <p:nvPr/>
        </p:nvSpPr>
        <p:spPr>
          <a:xfrm>
            <a:off x="4017848" y="1523612"/>
            <a:ext cx="888999" cy="307777"/>
          </a:xfrm>
          <a:prstGeom prst="rect">
            <a:avLst/>
          </a:prstGeom>
          <a:noFill/>
        </p:spPr>
        <p:txBody>
          <a:bodyPr wrap="square" rtlCol="0">
            <a:spAutoFit/>
          </a:bodyPr>
          <a:lstStyle/>
          <a:p>
            <a:r>
              <a:rPr lang="en-US" sz="1400" b="1" dirty="0"/>
              <a:t>Inputs</a:t>
            </a:r>
            <a:endParaRPr lang="en-US" sz="1400" dirty="0"/>
          </a:p>
        </p:txBody>
      </p:sp>
      <p:sp>
        <p:nvSpPr>
          <p:cNvPr id="15" name="Left Bracket 14"/>
          <p:cNvSpPr/>
          <p:nvPr/>
        </p:nvSpPr>
        <p:spPr>
          <a:xfrm>
            <a:off x="4906847" y="2081210"/>
            <a:ext cx="203199" cy="3240089"/>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6" name="TextBox 15"/>
          <p:cNvSpPr txBox="1"/>
          <p:nvPr/>
        </p:nvSpPr>
        <p:spPr>
          <a:xfrm>
            <a:off x="3916247" y="3081246"/>
            <a:ext cx="888999" cy="307777"/>
          </a:xfrm>
          <a:prstGeom prst="rect">
            <a:avLst/>
          </a:prstGeom>
          <a:noFill/>
        </p:spPr>
        <p:txBody>
          <a:bodyPr wrap="square" rtlCol="0">
            <a:spAutoFit/>
          </a:bodyPr>
          <a:lstStyle/>
          <a:p>
            <a:r>
              <a:rPr lang="en-US" sz="1400" b="1" dirty="0"/>
              <a:t>Outputs</a:t>
            </a:r>
            <a:endParaRPr lang="en-US" sz="1400" dirty="0"/>
          </a:p>
        </p:txBody>
      </p:sp>
    </p:spTree>
    <p:extLst>
      <p:ext uri="{BB962C8B-B14F-4D97-AF65-F5344CB8AC3E}">
        <p14:creationId xmlns:p14="http://schemas.microsoft.com/office/powerpoint/2010/main" val="334867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of Engineering DESIGN and COMPUTATIONAL THINKING</a:t>
            </a:r>
          </a:p>
        </p:txBody>
      </p:sp>
    </p:spTree>
    <p:extLst>
      <p:ext uri="{BB962C8B-B14F-4D97-AF65-F5344CB8AC3E}">
        <p14:creationId xmlns:p14="http://schemas.microsoft.com/office/powerpoint/2010/main" val="3902430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Engineering Design Process</a:t>
            </a:r>
          </a:p>
        </p:txBody>
      </p:sp>
      <p:sp>
        <p:nvSpPr>
          <p:cNvPr id="3" name="Content Placeholder 2"/>
          <p:cNvSpPr>
            <a:spLocks noGrp="1"/>
          </p:cNvSpPr>
          <p:nvPr>
            <p:ph idx="1"/>
          </p:nvPr>
        </p:nvSpPr>
        <p:spPr>
          <a:xfrm>
            <a:off x="457200" y="1435100"/>
            <a:ext cx="8229600" cy="4495800"/>
          </a:xfrm>
        </p:spPr>
        <p:txBody>
          <a:bodyPr>
            <a:normAutofit/>
          </a:bodyPr>
          <a:lstStyle/>
          <a:p>
            <a:r>
              <a:rPr lang="en-US" dirty="0"/>
              <a:t>Define Problem</a:t>
            </a:r>
          </a:p>
          <a:p>
            <a:r>
              <a:rPr lang="en-US" dirty="0"/>
              <a:t>Design a proposed solution</a:t>
            </a:r>
          </a:p>
          <a:p>
            <a:r>
              <a:rPr lang="en-US" dirty="0"/>
              <a:t>Present group’s design to class.</a:t>
            </a:r>
          </a:p>
          <a:p>
            <a:r>
              <a:rPr lang="en-US" dirty="0"/>
              <a:t>Listen to feedback and make appropriate changes.</a:t>
            </a:r>
          </a:p>
          <a:p>
            <a:r>
              <a:rPr lang="en-US" dirty="0"/>
              <a:t>Build and test the design.</a:t>
            </a:r>
          </a:p>
          <a:p>
            <a:r>
              <a:rPr lang="en-US" dirty="0"/>
              <a:t>Use test results to make appropriate and informed changes to design.</a:t>
            </a:r>
          </a:p>
          <a:p>
            <a:r>
              <a:rPr lang="en-US" dirty="0"/>
              <a:t>Present your solution to class.</a:t>
            </a:r>
          </a:p>
        </p:txBody>
      </p:sp>
    </p:spTree>
    <p:extLst>
      <p:ext uri="{BB962C8B-B14F-4D97-AF65-F5344CB8AC3E}">
        <p14:creationId xmlns:p14="http://schemas.microsoft.com/office/powerpoint/2010/main" val="3645212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Engineering Design Process</a:t>
            </a:r>
          </a:p>
        </p:txBody>
      </p:sp>
      <p:sp>
        <p:nvSpPr>
          <p:cNvPr id="4" name="TextBox 3"/>
          <p:cNvSpPr txBox="1"/>
          <p:nvPr/>
        </p:nvSpPr>
        <p:spPr>
          <a:xfrm>
            <a:off x="4165600" y="5722868"/>
            <a:ext cx="4864100" cy="677108"/>
          </a:xfrm>
          <a:prstGeom prst="rect">
            <a:avLst/>
          </a:prstGeom>
          <a:noFill/>
        </p:spPr>
        <p:txBody>
          <a:bodyPr wrap="square" rtlCol="0">
            <a:spAutoFit/>
          </a:bodyPr>
          <a:lstStyle/>
          <a:p>
            <a:r>
              <a:rPr lang="en-US" dirty="0">
                <a:solidFill>
                  <a:schemeClr val="tx2"/>
                </a:solidFill>
              </a:rPr>
              <a:t>Source: Next Generation Science Standards</a:t>
            </a:r>
          </a:p>
          <a:p>
            <a:r>
              <a:rPr lang="en-US" sz="1000" dirty="0">
                <a:solidFill>
                  <a:schemeClr val="tx2"/>
                </a:solidFill>
                <a:hlinkClick r:id="rId3" invalidUrl="http://www.nextgenscience.org/sites/default/files/Appendix I - Engineering Design in NGSS - FINAL_V2.pdf"/>
              </a:rPr>
              <a:t>http://www.nextgenscience.org/sites/default/files/Appendix%20I%20-</a:t>
            </a:r>
            <a:r>
              <a:rPr lang="en-US" sz="1000" dirty="0">
                <a:solidFill>
                  <a:srgbClr val="FF0000"/>
                </a:solidFill>
                <a:hlinkClick r:id="rId3" invalidUrl="http://www.nextgenscience.org/sites/default/files/Appendix I - Engineering Design in NGSS - FINAL_V2.pdf"/>
              </a:rPr>
              <a:t>%20Engineering%20Design%20in%20NGSS%20-%20FINAL_V2.pdf</a:t>
            </a:r>
            <a:r>
              <a:rPr lang="en-US" sz="1000" dirty="0">
                <a:solidFill>
                  <a:srgbClr val="FF0000"/>
                </a:solidFill>
              </a:rPr>
              <a:t> </a:t>
            </a:r>
          </a:p>
        </p:txBody>
      </p:sp>
      <p:sp>
        <p:nvSpPr>
          <p:cNvPr id="5" name="Content Placeholder 4"/>
          <p:cNvSpPr>
            <a:spLocks noGrp="1"/>
          </p:cNvSpPr>
          <p:nvPr>
            <p:ph idx="1"/>
          </p:nvPr>
        </p:nvSpPr>
        <p:spPr>
          <a:xfrm>
            <a:off x="457200" y="1130300"/>
            <a:ext cx="3708400" cy="5269676"/>
          </a:xfrm>
        </p:spPr>
        <p:txBody>
          <a:bodyPr>
            <a:normAutofit fontScale="85000" lnSpcReduction="20000"/>
          </a:bodyPr>
          <a:lstStyle/>
          <a:p>
            <a:r>
              <a:rPr lang="en-US" b="1" dirty="0"/>
              <a:t>Defining</a:t>
            </a:r>
            <a:r>
              <a:rPr lang="en-US" dirty="0"/>
              <a:t> and delimiting engineering problems involves stating the problem to be solved as clearly as possible in terms of criteria for success, and constraints or limits. </a:t>
            </a:r>
          </a:p>
          <a:p>
            <a:r>
              <a:rPr lang="en-US" b="1" dirty="0"/>
              <a:t>Designing</a:t>
            </a:r>
            <a:r>
              <a:rPr lang="en-US" dirty="0"/>
              <a:t> solutions to engineering problems begins with generating a number of different possible solutions, then evaluating potential solutions to see which ones best meet the criteria and constraints of the problem. </a:t>
            </a:r>
          </a:p>
          <a:p>
            <a:r>
              <a:rPr lang="en-US" b="1" dirty="0"/>
              <a:t>Optimizing</a:t>
            </a:r>
            <a:r>
              <a:rPr lang="en-US" dirty="0"/>
              <a:t> the design solution involves a process in which solutions are systematically tested and refined and the final design is improved by trading off less important features for those that are more important. </a:t>
            </a:r>
          </a:p>
          <a:p>
            <a:r>
              <a:rPr lang="en-US" dirty="0"/>
              <a:t>It is important to point out that these component ideas do not always follow in order, any more than do the “steps” of scientific inquiry. At any stage, a problem-solver can redefine the problem or generate new solutions to replace an idea that just isn’t working out.</a:t>
            </a:r>
          </a:p>
        </p:txBody>
      </p:sp>
      <p:pic>
        <p:nvPicPr>
          <p:cNvPr id="6" name="Picture 5"/>
          <p:cNvPicPr>
            <a:picLocks noChangeAspect="1"/>
          </p:cNvPicPr>
          <p:nvPr/>
        </p:nvPicPr>
        <p:blipFill>
          <a:blip r:embed="rId4"/>
          <a:stretch>
            <a:fillRect/>
          </a:stretch>
        </p:blipFill>
        <p:spPr>
          <a:xfrm>
            <a:off x="4165600" y="1019984"/>
            <a:ext cx="4811773" cy="4275916"/>
          </a:xfrm>
          <a:prstGeom prst="rect">
            <a:avLst/>
          </a:prstGeom>
        </p:spPr>
      </p:pic>
      <p:sp>
        <p:nvSpPr>
          <p:cNvPr id="8" name="Rectangle 7"/>
          <p:cNvSpPr/>
          <p:nvPr/>
        </p:nvSpPr>
        <p:spPr>
          <a:xfrm>
            <a:off x="4149804" y="5274031"/>
            <a:ext cx="4572000" cy="461665"/>
          </a:xfrm>
          <a:prstGeom prst="rect">
            <a:avLst/>
          </a:prstGeom>
          <a:solidFill>
            <a:schemeClr val="bg1"/>
          </a:solidFill>
        </p:spPr>
        <p:txBody>
          <a:bodyPr>
            <a:spAutoFit/>
          </a:bodyPr>
          <a:lstStyle/>
          <a:p>
            <a:r>
              <a:rPr lang="en-US" sz="800" b="1" dirty="0"/>
              <a:t>Authors: </a:t>
            </a:r>
            <a:r>
              <a:rPr lang="en-US" sz="800" dirty="0"/>
              <a:t>NGSS Lead States</a:t>
            </a:r>
          </a:p>
          <a:p>
            <a:r>
              <a:rPr lang="en-US" sz="800" b="1" dirty="0"/>
              <a:t>Title: </a:t>
            </a:r>
            <a:r>
              <a:rPr lang="en-US" sz="800" dirty="0"/>
              <a:t>Next Generation Science Standards: For States, By States </a:t>
            </a:r>
            <a:r>
              <a:rPr lang="mr-IN" sz="800" dirty="0"/>
              <a:t>–</a:t>
            </a:r>
            <a:r>
              <a:rPr lang="en-US" sz="800" dirty="0"/>
              <a:t> Engineering Design</a:t>
            </a:r>
          </a:p>
          <a:p>
            <a:r>
              <a:rPr lang="en-US" sz="800" b="1" dirty="0"/>
              <a:t>Copyright Date: </a:t>
            </a:r>
            <a:r>
              <a:rPr lang="en-US" sz="800" dirty="0"/>
              <a:t>2013</a:t>
            </a:r>
          </a:p>
        </p:txBody>
      </p:sp>
    </p:spTree>
    <p:extLst>
      <p:ext uri="{BB962C8B-B14F-4D97-AF65-F5344CB8AC3E}">
        <p14:creationId xmlns:p14="http://schemas.microsoft.com/office/powerpoint/2010/main" val="2756051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Computational Thinking </a:t>
            </a:r>
          </a:p>
        </p:txBody>
      </p:sp>
      <p:sp>
        <p:nvSpPr>
          <p:cNvPr id="3" name="Content Placeholder 2"/>
          <p:cNvSpPr>
            <a:spLocks noGrp="1"/>
          </p:cNvSpPr>
          <p:nvPr>
            <p:ph idx="1"/>
          </p:nvPr>
        </p:nvSpPr>
        <p:spPr/>
        <p:txBody>
          <a:bodyPr>
            <a:normAutofit/>
          </a:bodyPr>
          <a:lstStyle/>
          <a:p>
            <a:pPr marL="0" indent="0">
              <a:buNone/>
            </a:pPr>
            <a:r>
              <a:rPr lang="en-US" b="1" dirty="0"/>
              <a:t>NGSS Science and Engineering Practices</a:t>
            </a:r>
          </a:p>
          <a:p>
            <a:pPr marL="0" indent="0">
              <a:buNone/>
            </a:pPr>
            <a:endParaRPr lang="en-US" sz="2400" b="1" dirty="0"/>
          </a:p>
          <a:p>
            <a:pPr marL="0" indent="0">
              <a:buNone/>
            </a:pPr>
            <a:r>
              <a:rPr lang="en-US" sz="2400" b="1" dirty="0"/>
              <a:t>Using Mathematics and Computational Thinking</a:t>
            </a:r>
          </a:p>
          <a:p>
            <a:pPr marL="0" indent="0">
              <a:buNone/>
            </a:pPr>
            <a:r>
              <a:rPr lang="en-US" sz="2400" dirty="0">
                <a:hlinkClick r:id="rId2"/>
              </a:rPr>
              <a:t>http://ngss.nsta.org/Practices.aspx?id=5</a:t>
            </a:r>
            <a:r>
              <a:rPr lang="en-US" sz="2400" dirty="0"/>
              <a:t> </a:t>
            </a:r>
          </a:p>
          <a:p>
            <a:pPr marL="0" indent="0">
              <a:buNone/>
            </a:pPr>
            <a:endParaRPr lang="en-US" strike="sngStrike" dirty="0"/>
          </a:p>
        </p:txBody>
      </p:sp>
    </p:spTree>
    <p:extLst>
      <p:ext uri="{BB962C8B-B14F-4D97-AF65-F5344CB8AC3E}">
        <p14:creationId xmlns:p14="http://schemas.microsoft.com/office/powerpoint/2010/main" val="1365080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of Pseudocode</a:t>
            </a:r>
          </a:p>
        </p:txBody>
      </p:sp>
      <p:sp>
        <p:nvSpPr>
          <p:cNvPr id="3" name="Content Placeholder 2"/>
          <p:cNvSpPr>
            <a:spLocks noGrp="1"/>
          </p:cNvSpPr>
          <p:nvPr>
            <p:ph idx="1"/>
          </p:nvPr>
        </p:nvSpPr>
        <p:spPr/>
        <p:txBody>
          <a:bodyPr>
            <a:normAutofit fontScale="92500"/>
          </a:bodyPr>
          <a:lstStyle/>
          <a:p>
            <a:pPr marL="0" indent="0">
              <a:buNone/>
            </a:pPr>
            <a:endParaRPr lang="en-US" dirty="0"/>
          </a:p>
          <a:p>
            <a:r>
              <a:rPr lang="en-US" sz="3800" b="1" dirty="0"/>
              <a:t>What is Pseudo code?</a:t>
            </a:r>
          </a:p>
          <a:p>
            <a:endParaRPr lang="en-US" dirty="0"/>
          </a:p>
          <a:p>
            <a:r>
              <a:rPr lang="en-US" dirty="0"/>
              <a:t>Pseudo code is basically written instructions of what a program should do to complete an operation. The pseudo code is written in your speaking language. You simply write down the steps of an algorithm or procedure to make it easier for you or someone else to read it and convert it to a real programming language.</a:t>
            </a:r>
          </a:p>
          <a:p>
            <a:endParaRPr lang="en-US" sz="3800" b="1" dirty="0"/>
          </a:p>
          <a:p>
            <a:r>
              <a:rPr lang="en-US" sz="3800" b="1" dirty="0"/>
              <a:t>Why was it made/is it used?</a:t>
            </a:r>
          </a:p>
          <a:p>
            <a:endParaRPr lang="en-US" dirty="0"/>
          </a:p>
          <a:p>
            <a:r>
              <a:rPr lang="en-US" dirty="0"/>
              <a:t>It was made to help you specify the steps of a procedure, process or an algorithm without using a programming language. One possible alternative is to use flowcharts.</a:t>
            </a:r>
          </a:p>
          <a:p>
            <a:endParaRPr lang="en-US" dirty="0"/>
          </a:p>
        </p:txBody>
      </p:sp>
    </p:spTree>
    <p:extLst>
      <p:ext uri="{BB962C8B-B14F-4D97-AF65-F5344CB8AC3E}">
        <p14:creationId xmlns:p14="http://schemas.microsoft.com/office/powerpoint/2010/main" val="3448522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your program</a:t>
            </a:r>
          </a:p>
        </p:txBody>
      </p:sp>
      <p:graphicFrame>
        <p:nvGraphicFramePr>
          <p:cNvPr id="10" name="Content Placeholder 9"/>
          <p:cNvGraphicFramePr>
            <a:graphicFrameLocks noGrp="1"/>
          </p:cNvGraphicFramePr>
          <p:nvPr>
            <p:ph sz="half" idx="2"/>
            <p:extLst/>
          </p:nvPr>
        </p:nvGraphicFramePr>
        <p:xfrm>
          <a:off x="139700" y="1409700"/>
          <a:ext cx="8547100" cy="4813302"/>
        </p:xfrm>
        <a:graphic>
          <a:graphicData uri="http://schemas.openxmlformats.org/drawingml/2006/table">
            <a:tbl>
              <a:tblPr firstRow="1" bandRow="1">
                <a:tableStyleId>{0505E3EF-67EA-436B-97B2-0124C06EBD24}</a:tableStyleId>
              </a:tblPr>
              <a:tblGrid>
                <a:gridCol w="4273550">
                  <a:extLst>
                    <a:ext uri="{9D8B030D-6E8A-4147-A177-3AD203B41FA5}">
                      <a16:colId xmlns:a16="http://schemas.microsoft.com/office/drawing/2014/main" val="20000"/>
                    </a:ext>
                  </a:extLst>
                </a:gridCol>
                <a:gridCol w="4273550">
                  <a:extLst>
                    <a:ext uri="{9D8B030D-6E8A-4147-A177-3AD203B41FA5}">
                      <a16:colId xmlns:a16="http://schemas.microsoft.com/office/drawing/2014/main" val="20001"/>
                    </a:ext>
                  </a:extLst>
                </a:gridCol>
              </a:tblGrid>
              <a:tr h="802217">
                <a:tc>
                  <a:txBody>
                    <a:bodyPr/>
                    <a:lstStyle/>
                    <a:p>
                      <a:r>
                        <a:rPr lang="en-US" dirty="0"/>
                        <a:t>Important steps</a:t>
                      </a:r>
                      <a:r>
                        <a:rPr lang="en-US" baseline="0" dirty="0"/>
                        <a:t> in your program</a:t>
                      </a:r>
                      <a:endParaRPr lang="en-US" dirty="0"/>
                    </a:p>
                  </a:txBody>
                  <a:tcPr/>
                </a:tc>
                <a:tc>
                  <a:txBody>
                    <a:bodyPr/>
                    <a:lstStyle/>
                    <a:p>
                      <a:r>
                        <a:rPr lang="en-US" dirty="0"/>
                        <a:t>TI-Basic commands to implement</a:t>
                      </a:r>
                      <a:r>
                        <a:rPr lang="en-US" baseline="0" dirty="0"/>
                        <a:t> steps in your program</a:t>
                      </a:r>
                      <a:endParaRPr lang="en-US" dirty="0"/>
                    </a:p>
                  </a:txBody>
                  <a:tcPr/>
                </a:tc>
                <a:extLst>
                  <a:ext uri="{0D108BD9-81ED-4DB2-BD59-A6C34878D82A}">
                    <a16:rowId xmlns:a16="http://schemas.microsoft.com/office/drawing/2014/main" val="10000"/>
                  </a:ext>
                </a:extLst>
              </a:tr>
              <a:tr h="802217">
                <a:tc>
                  <a:txBody>
                    <a:bodyPr/>
                    <a:lstStyle/>
                    <a:p>
                      <a:r>
                        <a:rPr lang="en-US" dirty="0"/>
                        <a:t>1.</a:t>
                      </a:r>
                    </a:p>
                  </a:txBody>
                  <a:tcPr/>
                </a:tc>
                <a:tc>
                  <a:txBody>
                    <a:bodyPr/>
                    <a:lstStyle/>
                    <a:p>
                      <a:endParaRPr lang="en-US"/>
                    </a:p>
                  </a:txBody>
                  <a:tcPr/>
                </a:tc>
                <a:extLst>
                  <a:ext uri="{0D108BD9-81ED-4DB2-BD59-A6C34878D82A}">
                    <a16:rowId xmlns:a16="http://schemas.microsoft.com/office/drawing/2014/main" val="10001"/>
                  </a:ext>
                </a:extLst>
              </a:tr>
              <a:tr h="802217">
                <a:tc>
                  <a:txBody>
                    <a:bodyPr/>
                    <a:lstStyle/>
                    <a:p>
                      <a:r>
                        <a:rPr lang="en-US" dirty="0"/>
                        <a:t>2.</a:t>
                      </a:r>
                    </a:p>
                  </a:txBody>
                  <a:tcPr/>
                </a:tc>
                <a:tc>
                  <a:txBody>
                    <a:bodyPr/>
                    <a:lstStyle/>
                    <a:p>
                      <a:endParaRPr lang="en-US"/>
                    </a:p>
                  </a:txBody>
                  <a:tcPr/>
                </a:tc>
                <a:extLst>
                  <a:ext uri="{0D108BD9-81ED-4DB2-BD59-A6C34878D82A}">
                    <a16:rowId xmlns:a16="http://schemas.microsoft.com/office/drawing/2014/main" val="10002"/>
                  </a:ext>
                </a:extLst>
              </a:tr>
              <a:tr h="802217">
                <a:tc>
                  <a:txBody>
                    <a:bodyPr/>
                    <a:lstStyle/>
                    <a:p>
                      <a:r>
                        <a:rPr lang="en-US" dirty="0"/>
                        <a:t>3.</a:t>
                      </a:r>
                    </a:p>
                  </a:txBody>
                  <a:tcPr/>
                </a:tc>
                <a:tc>
                  <a:txBody>
                    <a:bodyPr/>
                    <a:lstStyle/>
                    <a:p>
                      <a:endParaRPr lang="en-US"/>
                    </a:p>
                  </a:txBody>
                  <a:tcPr/>
                </a:tc>
                <a:extLst>
                  <a:ext uri="{0D108BD9-81ED-4DB2-BD59-A6C34878D82A}">
                    <a16:rowId xmlns:a16="http://schemas.microsoft.com/office/drawing/2014/main" val="10003"/>
                  </a:ext>
                </a:extLst>
              </a:tr>
              <a:tr h="802217">
                <a:tc>
                  <a:txBody>
                    <a:bodyPr/>
                    <a:lstStyle/>
                    <a:p>
                      <a:r>
                        <a:rPr lang="en-US" dirty="0"/>
                        <a:t>4.</a:t>
                      </a:r>
                    </a:p>
                  </a:txBody>
                  <a:tcPr/>
                </a:tc>
                <a:tc>
                  <a:txBody>
                    <a:bodyPr/>
                    <a:lstStyle/>
                    <a:p>
                      <a:endParaRPr lang="en-US"/>
                    </a:p>
                  </a:txBody>
                  <a:tcPr/>
                </a:tc>
                <a:extLst>
                  <a:ext uri="{0D108BD9-81ED-4DB2-BD59-A6C34878D82A}">
                    <a16:rowId xmlns:a16="http://schemas.microsoft.com/office/drawing/2014/main" val="10004"/>
                  </a:ext>
                </a:extLst>
              </a:tr>
              <a:tr h="802217">
                <a:tc>
                  <a:txBody>
                    <a:bodyPr/>
                    <a:lstStyle/>
                    <a:p>
                      <a:r>
                        <a:rPr lang="en-US" dirty="0"/>
                        <a:t>5</a:t>
                      </a:r>
                      <a:r>
                        <a:rPr lang="mr-IN" dirty="0"/>
                        <a:t>…</a:t>
                      </a:r>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72610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flowchart to plan:</a:t>
            </a:r>
          </a:p>
        </p:txBody>
      </p:sp>
      <p:pic>
        <p:nvPicPr>
          <p:cNvPr id="4" name="Content Placeholder 3"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t="10328"/>
          <a:stretch/>
        </p:blipFill>
        <p:spPr>
          <a:xfrm>
            <a:off x="603849" y="1932317"/>
            <a:ext cx="3889052" cy="4044394"/>
          </a:xfrm>
          <a:prstGeom prst="rect">
            <a:avLst/>
          </a:prstGeom>
        </p:spPr>
      </p:pic>
      <p:sp>
        <p:nvSpPr>
          <p:cNvPr id="5" name="Left Arrow 4"/>
          <p:cNvSpPr/>
          <p:nvPr/>
        </p:nvSpPr>
        <p:spPr>
          <a:xfrm>
            <a:off x="3336963" y="2838091"/>
            <a:ext cx="2691442" cy="2932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11152" y="2800074"/>
            <a:ext cx="2270208" cy="369332"/>
          </a:xfrm>
          <a:prstGeom prst="rect">
            <a:avLst/>
          </a:prstGeom>
          <a:noFill/>
        </p:spPr>
        <p:txBody>
          <a:bodyPr wrap="square" rtlCol="0">
            <a:spAutoFit/>
          </a:bodyPr>
          <a:lstStyle/>
          <a:p>
            <a:r>
              <a:rPr lang="en-US" dirty="0"/>
              <a:t>Input</a:t>
            </a:r>
          </a:p>
        </p:txBody>
      </p:sp>
      <p:sp>
        <p:nvSpPr>
          <p:cNvPr id="7" name="Left Arrow 6"/>
          <p:cNvSpPr/>
          <p:nvPr/>
        </p:nvSpPr>
        <p:spPr>
          <a:xfrm>
            <a:off x="3285204" y="3490823"/>
            <a:ext cx="2691442" cy="2932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28405" y="3463673"/>
            <a:ext cx="2270208" cy="369332"/>
          </a:xfrm>
          <a:prstGeom prst="rect">
            <a:avLst/>
          </a:prstGeom>
          <a:noFill/>
        </p:spPr>
        <p:txBody>
          <a:bodyPr wrap="square" rtlCol="0">
            <a:spAutoFit/>
          </a:bodyPr>
          <a:lstStyle/>
          <a:p>
            <a:r>
              <a:rPr lang="en-US" dirty="0"/>
              <a:t>Decision Point</a:t>
            </a:r>
          </a:p>
        </p:txBody>
      </p:sp>
      <p:sp>
        <p:nvSpPr>
          <p:cNvPr id="9" name="Left Arrow 8"/>
          <p:cNvSpPr/>
          <p:nvPr/>
        </p:nvSpPr>
        <p:spPr>
          <a:xfrm>
            <a:off x="4024200" y="4419601"/>
            <a:ext cx="2691442" cy="2932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73792" y="4371051"/>
            <a:ext cx="2270208" cy="369332"/>
          </a:xfrm>
          <a:prstGeom prst="rect">
            <a:avLst/>
          </a:prstGeom>
          <a:noFill/>
        </p:spPr>
        <p:txBody>
          <a:bodyPr wrap="square" rtlCol="0">
            <a:spAutoFit/>
          </a:bodyPr>
          <a:lstStyle/>
          <a:p>
            <a:r>
              <a:rPr lang="en-US" dirty="0"/>
              <a:t>Output</a:t>
            </a:r>
          </a:p>
        </p:txBody>
      </p:sp>
      <p:sp>
        <p:nvSpPr>
          <p:cNvPr id="11" name="TextBox 10"/>
          <p:cNvSpPr txBox="1"/>
          <p:nvPr/>
        </p:nvSpPr>
        <p:spPr>
          <a:xfrm>
            <a:off x="603849" y="1372568"/>
            <a:ext cx="3889052" cy="461665"/>
          </a:xfrm>
          <a:prstGeom prst="rect">
            <a:avLst/>
          </a:prstGeom>
          <a:noFill/>
        </p:spPr>
        <p:txBody>
          <a:bodyPr wrap="square" rtlCol="0">
            <a:spAutoFit/>
          </a:bodyPr>
          <a:lstStyle/>
          <a:p>
            <a:r>
              <a:rPr lang="en-US" sz="2400" dirty="0"/>
              <a:t>Sample, simple flowchart:</a:t>
            </a:r>
          </a:p>
        </p:txBody>
      </p:sp>
    </p:spTree>
    <p:extLst>
      <p:ext uri="{BB962C8B-B14F-4D97-AF65-F5344CB8AC3E}">
        <p14:creationId xmlns:p14="http://schemas.microsoft.com/office/powerpoint/2010/main" val="1008811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Quick Code Reference</a:t>
            </a:r>
          </a:p>
        </p:txBody>
      </p:sp>
    </p:spTree>
    <p:extLst>
      <p:ext uri="{BB962C8B-B14F-4D97-AF65-F5344CB8AC3E}">
        <p14:creationId xmlns:p14="http://schemas.microsoft.com/office/powerpoint/2010/main" val="969399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AE7C526-676C-7449-AC1D-16421F666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939" y="2171908"/>
            <a:ext cx="3450755" cy="2589860"/>
          </a:xfrm>
          <a:prstGeom prst="rect">
            <a:avLst/>
          </a:prstGeom>
          <a:ln>
            <a:solidFill>
              <a:schemeClr val="tx1"/>
            </a:solidFill>
          </a:ln>
        </p:spPr>
      </p:pic>
      <p:sp>
        <p:nvSpPr>
          <p:cNvPr id="2" name="Title 1"/>
          <p:cNvSpPr>
            <a:spLocks noGrp="1"/>
          </p:cNvSpPr>
          <p:nvPr>
            <p:ph type="title"/>
          </p:nvPr>
        </p:nvSpPr>
        <p:spPr/>
        <p:txBody>
          <a:bodyPr>
            <a:normAutofit/>
          </a:bodyPr>
          <a:lstStyle/>
          <a:p>
            <a:r>
              <a:rPr lang="en-US" dirty="0">
                <a:solidFill>
                  <a:srgbClr val="0000FF"/>
                </a:solidFill>
              </a:rPr>
              <a:t>Background: </a:t>
            </a:r>
            <a:r>
              <a:rPr lang="en-US" sz="2800" dirty="0" err="1"/>
              <a:t>Input/Output</a:t>
            </a:r>
            <a:r>
              <a:rPr lang="en-US" sz="2800" dirty="0"/>
              <a:t> Commands for Displaying text strings and numeric values</a:t>
            </a:r>
            <a:endParaRPr lang="en-US" dirty="0"/>
          </a:p>
        </p:txBody>
      </p:sp>
      <p:sp>
        <p:nvSpPr>
          <p:cNvPr id="6" name="Rectangle 5"/>
          <p:cNvSpPr/>
          <p:nvPr/>
        </p:nvSpPr>
        <p:spPr>
          <a:xfrm>
            <a:off x="93886" y="1020233"/>
            <a:ext cx="8317308" cy="1846659"/>
          </a:xfrm>
          <a:prstGeom prst="rect">
            <a:avLst/>
          </a:prstGeom>
        </p:spPr>
        <p:txBody>
          <a:bodyPr wrap="square">
            <a:spAutoFit/>
          </a:bodyPr>
          <a:lstStyle/>
          <a:p>
            <a:r>
              <a:rPr lang="en-US" dirty="0"/>
              <a:t>The </a:t>
            </a:r>
            <a:r>
              <a:rPr lang="en-US" b="1" dirty="0" err="1"/>
              <a:t>DispAt</a:t>
            </a:r>
            <a:r>
              <a:rPr lang="en-US" dirty="0"/>
              <a:t> command allows you to control the text and values that are displayed on the rows of the Calculator application.</a:t>
            </a:r>
            <a:endParaRPr lang="en-US" sz="1600" dirty="0"/>
          </a:p>
          <a:p>
            <a:endParaRPr lang="en-US" sz="1600" b="1" dirty="0"/>
          </a:p>
          <a:p>
            <a:r>
              <a:rPr lang="en-US" sz="1600" b="1" dirty="0" err="1"/>
              <a:t>DispAt</a:t>
            </a:r>
            <a:r>
              <a:rPr lang="en-US" sz="1600" dirty="0"/>
              <a:t> </a:t>
            </a:r>
            <a:r>
              <a:rPr lang="en-US" sz="1600" i="1" dirty="0"/>
              <a:t>row</a:t>
            </a:r>
            <a:r>
              <a:rPr lang="en-US" sz="1600" dirty="0"/>
              <a:t> value, text string or numeric value</a:t>
            </a:r>
          </a:p>
          <a:p>
            <a:endParaRPr lang="en-US" dirty="0"/>
          </a:p>
          <a:p>
            <a:r>
              <a:rPr lang="en-US" sz="1400" dirty="0"/>
              <a:t>Notes: </a:t>
            </a:r>
          </a:p>
          <a:p>
            <a:pPr marL="285750" indent="-285750">
              <a:buFont typeface="Arial"/>
              <a:buChar char="•"/>
            </a:pPr>
            <a:r>
              <a:rPr lang="en-US" sz="1400" i="1" dirty="0"/>
              <a:t>Row values </a:t>
            </a:r>
            <a:r>
              <a:rPr lang="en-US" sz="1400" dirty="0"/>
              <a:t>are integers from 1 to 8</a:t>
            </a:r>
          </a:p>
        </p:txBody>
      </p:sp>
      <p:sp>
        <p:nvSpPr>
          <p:cNvPr id="9" name="TextBox 8"/>
          <p:cNvSpPr txBox="1"/>
          <p:nvPr/>
        </p:nvSpPr>
        <p:spPr>
          <a:xfrm>
            <a:off x="60722" y="3099745"/>
            <a:ext cx="2574047" cy="1323439"/>
          </a:xfrm>
          <a:prstGeom prst="rect">
            <a:avLst/>
          </a:prstGeom>
          <a:solidFill>
            <a:schemeClr val="bg1">
              <a:lumMod val="95000"/>
            </a:schemeClr>
          </a:solidFill>
          <a:ln>
            <a:solidFill>
              <a:schemeClr val="tx1"/>
            </a:solidFill>
          </a:ln>
        </p:spPr>
        <p:txBody>
          <a:bodyPr wrap="square" rtlCol="0">
            <a:spAutoFit/>
          </a:bodyPr>
          <a:lstStyle/>
          <a:p>
            <a:r>
              <a:rPr lang="en-US" sz="1600" dirty="0" err="1">
                <a:latin typeface="TI-Nspire Regular"/>
                <a:cs typeface="TI-Nspire Regular"/>
              </a:rPr>
              <a:t>DispAt</a:t>
            </a:r>
            <a:r>
              <a:rPr lang="en-US" sz="1600" dirty="0">
                <a:latin typeface="TI-Nspire Regular"/>
                <a:cs typeface="TI-Nspire Regular"/>
              </a:rPr>
              <a:t> 3,”Hello World”</a:t>
            </a:r>
          </a:p>
          <a:p>
            <a:endParaRPr lang="en-US" sz="1600" dirty="0">
              <a:latin typeface="TI-Nspire Regular"/>
              <a:cs typeface="TI-Nspire Regular"/>
            </a:endParaRPr>
          </a:p>
          <a:p>
            <a:r>
              <a:rPr lang="en-US" sz="1600" dirty="0" err="1">
                <a:latin typeface="TI-Nspire Regular"/>
                <a:cs typeface="TI-Nspire Regular"/>
              </a:rPr>
              <a:t>DispAt</a:t>
            </a:r>
            <a:r>
              <a:rPr lang="en-US" sz="1600" dirty="0">
                <a:latin typeface="TI-Nspire Regular"/>
                <a:cs typeface="TI-Nspire Regular"/>
              </a:rPr>
              <a:t> 4, 2+3</a:t>
            </a:r>
          </a:p>
          <a:p>
            <a:endParaRPr lang="en-US" sz="1600" dirty="0">
              <a:latin typeface="TI-Nspire Regular"/>
              <a:cs typeface="TI-Nspire Regular"/>
            </a:endParaRPr>
          </a:p>
          <a:p>
            <a:r>
              <a:rPr lang="en-US" sz="1600" dirty="0" err="1">
                <a:latin typeface="TI-Nspire Regular"/>
                <a:cs typeface="TI-Nspire Regular"/>
              </a:rPr>
              <a:t>DispAt</a:t>
            </a:r>
            <a:r>
              <a:rPr lang="en-US" sz="1600" dirty="0">
                <a:latin typeface="TI-Nspire Regular"/>
                <a:cs typeface="TI-Nspire Regular"/>
              </a:rPr>
              <a:t> 5,”Temperature= “,t</a:t>
            </a:r>
          </a:p>
        </p:txBody>
      </p:sp>
      <p:cxnSp>
        <p:nvCxnSpPr>
          <p:cNvPr id="13" name="Straight Arrow Connector 12"/>
          <p:cNvCxnSpPr/>
          <p:nvPr/>
        </p:nvCxnSpPr>
        <p:spPr>
          <a:xfrm flipH="1">
            <a:off x="2235208" y="3099745"/>
            <a:ext cx="831933" cy="185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171035" y="2961610"/>
            <a:ext cx="2219869" cy="307777"/>
          </a:xfrm>
          <a:prstGeom prst="rect">
            <a:avLst/>
          </a:prstGeom>
          <a:noFill/>
        </p:spPr>
        <p:txBody>
          <a:bodyPr wrap="square" rtlCol="0">
            <a:spAutoFit/>
          </a:bodyPr>
          <a:lstStyle/>
          <a:p>
            <a:r>
              <a:rPr lang="en-US" sz="1400" dirty="0">
                <a:solidFill>
                  <a:srgbClr val="FF0000"/>
                </a:solidFill>
              </a:rPr>
              <a:t>Displays string on row 3.</a:t>
            </a:r>
          </a:p>
        </p:txBody>
      </p:sp>
      <p:cxnSp>
        <p:nvCxnSpPr>
          <p:cNvPr id="15" name="Straight Arrow Connector 14"/>
          <p:cNvCxnSpPr/>
          <p:nvPr/>
        </p:nvCxnSpPr>
        <p:spPr>
          <a:xfrm flipH="1">
            <a:off x="1403277" y="3792972"/>
            <a:ext cx="147470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877979" y="3603537"/>
            <a:ext cx="2512925" cy="307777"/>
          </a:xfrm>
          <a:prstGeom prst="rect">
            <a:avLst/>
          </a:prstGeom>
          <a:noFill/>
        </p:spPr>
        <p:txBody>
          <a:bodyPr wrap="square" rtlCol="0">
            <a:spAutoFit/>
          </a:bodyPr>
          <a:lstStyle/>
          <a:p>
            <a:r>
              <a:rPr lang="en-US" sz="1400" dirty="0">
                <a:solidFill>
                  <a:srgbClr val="FF0000"/>
                </a:solidFill>
              </a:rPr>
              <a:t>Displays calculation on row 4</a:t>
            </a:r>
          </a:p>
        </p:txBody>
      </p:sp>
      <p:cxnSp>
        <p:nvCxnSpPr>
          <p:cNvPr id="19" name="Straight Arrow Connector 18"/>
          <p:cNvCxnSpPr/>
          <p:nvPr/>
        </p:nvCxnSpPr>
        <p:spPr>
          <a:xfrm flipH="1">
            <a:off x="2523468" y="4234264"/>
            <a:ext cx="70902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171035" y="4063714"/>
            <a:ext cx="2512925" cy="523220"/>
          </a:xfrm>
          <a:prstGeom prst="rect">
            <a:avLst/>
          </a:prstGeom>
          <a:noFill/>
        </p:spPr>
        <p:txBody>
          <a:bodyPr wrap="square" rtlCol="0">
            <a:spAutoFit/>
          </a:bodyPr>
          <a:lstStyle/>
          <a:p>
            <a:r>
              <a:rPr lang="en-US" sz="1400" dirty="0">
                <a:solidFill>
                  <a:srgbClr val="FF0000"/>
                </a:solidFill>
              </a:rPr>
              <a:t>Displays label and variable value on row 5</a:t>
            </a:r>
          </a:p>
        </p:txBody>
      </p:sp>
      <p:pic>
        <p:nvPicPr>
          <p:cNvPr id="22" name="Picture 21" descr="09-18-2017 Image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8" y="4559914"/>
            <a:ext cx="2560535" cy="1920402"/>
          </a:xfrm>
          <a:prstGeom prst="rect">
            <a:avLst/>
          </a:prstGeom>
        </p:spPr>
      </p:pic>
    </p:spTree>
    <p:extLst>
      <p:ext uri="{BB962C8B-B14F-4D97-AF65-F5344CB8AC3E}">
        <p14:creationId xmlns:p14="http://schemas.microsoft.com/office/powerpoint/2010/main" val="1068949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37071" y="1600200"/>
            <a:ext cx="4419600" cy="5257800"/>
          </a:xfrm>
        </p:spPr>
        <p:txBody>
          <a:bodyPr>
            <a:normAutofit fontScale="25000" lnSpcReduction="20000"/>
          </a:bodyPr>
          <a:lstStyle/>
          <a:p>
            <a:pPr>
              <a:lnSpc>
                <a:spcPct val="120000"/>
              </a:lnSpc>
            </a:pPr>
            <a:r>
              <a:rPr lang="en-US" sz="8000" dirty="0"/>
              <a:t>The crystals respond to changes in temperature by twisting in a regular way. The twisting changes their molecular geometry, which alters the wavelengths of light that are reflected from the crystals. </a:t>
            </a:r>
          </a:p>
          <a:p>
            <a:pPr>
              <a:lnSpc>
                <a:spcPct val="120000"/>
              </a:lnSpc>
            </a:pPr>
            <a:r>
              <a:rPr lang="en-US" sz="8000" dirty="0">
                <a:solidFill>
                  <a:srgbClr val="FF0000"/>
                </a:solidFill>
              </a:rPr>
              <a:t>Wavelengths</a:t>
            </a:r>
            <a:r>
              <a:rPr lang="en-US" sz="8000" dirty="0"/>
              <a:t> of light are another way of saying color, so when the temperature of the liquid crystals change, so does the color reflected from the stone. Thus, the ring changes color with the hand temperature of the wearer.</a:t>
            </a:r>
          </a:p>
          <a:p>
            <a:endParaRPr lang="en-US" dirty="0"/>
          </a:p>
        </p:txBody>
      </p:sp>
      <p:pic>
        <p:nvPicPr>
          <p:cNvPr id="2050" name="Picture 2" descr="C:\Users\a0870037\AppData\Local\Microsoft\Windows\Temporary Internet Files\Content.Outlook\PJ5TU0BP\CL13165 electromagnetic spectru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37034" y="1727199"/>
            <a:ext cx="4202075" cy="353906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p:txBody>
          <a:bodyPr>
            <a:normAutofit/>
          </a:bodyPr>
          <a:lstStyle/>
          <a:p>
            <a:pPr algn="ctr"/>
            <a:r>
              <a:rPr lang="en-US" sz="4900" dirty="0"/>
              <a:t>Mood</a:t>
            </a:r>
            <a:r>
              <a:rPr lang="en-US" dirty="0"/>
              <a:t> Rings: How do they work?</a:t>
            </a:r>
          </a:p>
        </p:txBody>
      </p:sp>
    </p:spTree>
    <p:extLst>
      <p:ext uri="{BB962C8B-B14F-4D97-AF65-F5344CB8AC3E}">
        <p14:creationId xmlns:p14="http://schemas.microsoft.com/office/powerpoint/2010/main" val="673815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X 5.3 I-O Menu.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6193" y="1341276"/>
            <a:ext cx="3450756" cy="2588067"/>
          </a:xfrm>
          <a:prstGeom prst="rect">
            <a:avLst/>
          </a:prstGeom>
        </p:spPr>
      </p:pic>
      <p:sp>
        <p:nvSpPr>
          <p:cNvPr id="2" name="Title 1"/>
          <p:cNvSpPr>
            <a:spLocks noGrp="1"/>
          </p:cNvSpPr>
          <p:nvPr>
            <p:ph type="title"/>
          </p:nvPr>
        </p:nvSpPr>
        <p:spPr>
          <a:xfrm>
            <a:off x="457200" y="-120420"/>
            <a:ext cx="8229600" cy="1143000"/>
          </a:xfrm>
        </p:spPr>
        <p:txBody>
          <a:bodyPr>
            <a:noAutofit/>
          </a:bodyPr>
          <a:lstStyle/>
          <a:p>
            <a:pPr algn="ctr"/>
            <a:r>
              <a:rPr lang="en-US" sz="2400" dirty="0">
                <a:solidFill>
                  <a:srgbClr val="0000FF"/>
                </a:solidFill>
              </a:rPr>
              <a:t>Background: </a:t>
            </a:r>
            <a:r>
              <a:rPr lang="en-US" sz="2400" dirty="0" err="1"/>
              <a:t>Input/Output</a:t>
            </a:r>
            <a:r>
              <a:rPr lang="en-US" sz="2400" dirty="0"/>
              <a:t> Commands for Displaying and Requesting text strings and numeric values</a:t>
            </a:r>
          </a:p>
        </p:txBody>
      </p:sp>
      <p:sp>
        <p:nvSpPr>
          <p:cNvPr id="6" name="Rectangle 5"/>
          <p:cNvSpPr/>
          <p:nvPr/>
        </p:nvSpPr>
        <p:spPr>
          <a:xfrm>
            <a:off x="116193" y="4117895"/>
            <a:ext cx="4128764" cy="2308324"/>
          </a:xfrm>
          <a:prstGeom prst="rect">
            <a:avLst/>
          </a:prstGeom>
          <a:solidFill>
            <a:schemeClr val="bg1">
              <a:lumMod val="85000"/>
            </a:schemeClr>
          </a:solidFill>
          <a:ln>
            <a:solidFill>
              <a:schemeClr val="tx1"/>
            </a:solidFill>
          </a:ln>
        </p:spPr>
        <p:txBody>
          <a:bodyPr wrap="square">
            <a:spAutoFit/>
          </a:bodyPr>
          <a:lstStyle/>
          <a:p>
            <a:r>
              <a:rPr lang="en-US" dirty="0" err="1"/>
              <a:t>Disp</a:t>
            </a:r>
            <a:r>
              <a:rPr lang="en-US" dirty="0"/>
              <a:t> "hello world”</a:t>
            </a:r>
          </a:p>
          <a:p>
            <a:r>
              <a:rPr lang="en-US" dirty="0" err="1"/>
              <a:t>Disp</a:t>
            </a:r>
            <a:r>
              <a:rPr lang="en-US" dirty="0"/>
              <a:t> 2+3</a:t>
            </a:r>
          </a:p>
          <a:p>
            <a:endParaRPr lang="en-US" dirty="0"/>
          </a:p>
          <a:p>
            <a:r>
              <a:rPr lang="en-US" dirty="0"/>
              <a:t>Request "Input a </a:t>
            </a:r>
            <a:r>
              <a:rPr lang="en-US" dirty="0" err="1"/>
              <a:t>number",n</a:t>
            </a:r>
            <a:endParaRPr lang="en-US" dirty="0"/>
          </a:p>
          <a:p>
            <a:r>
              <a:rPr lang="en-US" dirty="0" err="1"/>
              <a:t>Disp</a:t>
            </a:r>
            <a:r>
              <a:rPr lang="en-US" dirty="0"/>
              <a:t> n</a:t>
            </a:r>
          </a:p>
          <a:p>
            <a:endParaRPr lang="en-US" dirty="0"/>
          </a:p>
          <a:p>
            <a:r>
              <a:rPr lang="en-US" dirty="0" err="1"/>
              <a:t>RequestStr</a:t>
            </a:r>
            <a:r>
              <a:rPr lang="en-US" dirty="0"/>
              <a:t> "Input a </a:t>
            </a:r>
            <a:r>
              <a:rPr lang="en-US" dirty="0" err="1"/>
              <a:t>string”,s</a:t>
            </a:r>
            <a:endParaRPr lang="en-US" dirty="0"/>
          </a:p>
          <a:p>
            <a:r>
              <a:rPr lang="en-US" dirty="0" err="1"/>
              <a:t>Disp</a:t>
            </a:r>
            <a:r>
              <a:rPr lang="en-US" dirty="0"/>
              <a:t> s</a:t>
            </a:r>
          </a:p>
        </p:txBody>
      </p:sp>
      <p:cxnSp>
        <p:nvCxnSpPr>
          <p:cNvPr id="8" name="Straight Arrow Connector 7"/>
          <p:cNvCxnSpPr/>
          <p:nvPr/>
        </p:nvCxnSpPr>
        <p:spPr>
          <a:xfrm flipH="1">
            <a:off x="2093082" y="3929343"/>
            <a:ext cx="2151874" cy="3700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197919" y="3700879"/>
            <a:ext cx="1762622" cy="369332"/>
          </a:xfrm>
          <a:prstGeom prst="rect">
            <a:avLst/>
          </a:prstGeom>
          <a:noFill/>
        </p:spPr>
        <p:txBody>
          <a:bodyPr wrap="none" rtlCol="0">
            <a:spAutoFit/>
          </a:bodyPr>
          <a:lstStyle/>
          <a:p>
            <a:r>
              <a:rPr lang="en-US" dirty="0">
                <a:solidFill>
                  <a:srgbClr val="FF0000"/>
                </a:solidFill>
              </a:rPr>
              <a:t>Display a string</a:t>
            </a:r>
          </a:p>
        </p:txBody>
      </p:sp>
      <p:cxnSp>
        <p:nvCxnSpPr>
          <p:cNvPr id="11" name="Straight Arrow Connector 10"/>
          <p:cNvCxnSpPr/>
          <p:nvPr/>
        </p:nvCxnSpPr>
        <p:spPr>
          <a:xfrm flipH="1">
            <a:off x="1222460" y="4432862"/>
            <a:ext cx="3269432" cy="1569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468374" y="4224010"/>
            <a:ext cx="2635119" cy="369332"/>
          </a:xfrm>
          <a:prstGeom prst="rect">
            <a:avLst/>
          </a:prstGeom>
          <a:noFill/>
        </p:spPr>
        <p:txBody>
          <a:bodyPr wrap="none" rtlCol="0">
            <a:spAutoFit/>
          </a:bodyPr>
          <a:lstStyle/>
          <a:p>
            <a:r>
              <a:rPr lang="en-US" dirty="0">
                <a:solidFill>
                  <a:srgbClr val="FF0000"/>
                </a:solidFill>
              </a:rPr>
              <a:t>Display a numeric value</a:t>
            </a:r>
          </a:p>
        </p:txBody>
      </p:sp>
      <p:cxnSp>
        <p:nvCxnSpPr>
          <p:cNvPr id="15" name="Straight Arrow Connector 14"/>
          <p:cNvCxnSpPr/>
          <p:nvPr/>
        </p:nvCxnSpPr>
        <p:spPr>
          <a:xfrm flipH="1">
            <a:off x="3339291" y="5141985"/>
            <a:ext cx="15171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56649" y="4933803"/>
            <a:ext cx="3302707" cy="369332"/>
          </a:xfrm>
          <a:prstGeom prst="rect">
            <a:avLst/>
          </a:prstGeom>
          <a:noFill/>
        </p:spPr>
        <p:txBody>
          <a:bodyPr wrap="none" rtlCol="0">
            <a:spAutoFit/>
          </a:bodyPr>
          <a:lstStyle/>
          <a:p>
            <a:r>
              <a:rPr lang="en-US" dirty="0">
                <a:solidFill>
                  <a:srgbClr val="FF0000"/>
                </a:solidFill>
              </a:rPr>
              <a:t>Request a numeric value input</a:t>
            </a:r>
          </a:p>
        </p:txBody>
      </p:sp>
      <p:cxnSp>
        <p:nvCxnSpPr>
          <p:cNvPr id="19" name="Straight Arrow Connector 18"/>
          <p:cNvCxnSpPr/>
          <p:nvPr/>
        </p:nvCxnSpPr>
        <p:spPr>
          <a:xfrm flipH="1" flipV="1">
            <a:off x="2093084" y="5282790"/>
            <a:ext cx="223416" cy="23183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316500" y="5339809"/>
            <a:ext cx="763337" cy="369332"/>
          </a:xfrm>
          <a:prstGeom prst="rect">
            <a:avLst/>
          </a:prstGeom>
          <a:noFill/>
        </p:spPr>
        <p:txBody>
          <a:bodyPr wrap="none" rtlCol="0">
            <a:spAutoFit/>
          </a:bodyPr>
          <a:lstStyle/>
          <a:p>
            <a:r>
              <a:rPr lang="en-US" sz="1400" dirty="0">
                <a:solidFill>
                  <a:srgbClr val="0000FF"/>
                </a:solidFill>
              </a:rPr>
              <a:t>Prompt</a:t>
            </a:r>
            <a:r>
              <a:rPr lang="en-US" dirty="0">
                <a:solidFill>
                  <a:srgbClr val="FF0000"/>
                </a:solidFill>
              </a:rPr>
              <a:t> </a:t>
            </a:r>
          </a:p>
        </p:txBody>
      </p:sp>
      <p:cxnSp>
        <p:nvCxnSpPr>
          <p:cNvPr id="23" name="Straight Arrow Connector 22"/>
          <p:cNvCxnSpPr/>
          <p:nvPr/>
        </p:nvCxnSpPr>
        <p:spPr>
          <a:xfrm flipH="1" flipV="1">
            <a:off x="3251101" y="5259274"/>
            <a:ext cx="376714" cy="23183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574246" y="5327597"/>
            <a:ext cx="3008443" cy="307777"/>
          </a:xfrm>
          <a:prstGeom prst="rect">
            <a:avLst/>
          </a:prstGeom>
          <a:noFill/>
        </p:spPr>
        <p:txBody>
          <a:bodyPr wrap="none" rtlCol="0">
            <a:spAutoFit/>
          </a:bodyPr>
          <a:lstStyle/>
          <a:p>
            <a:r>
              <a:rPr lang="en-US" sz="1400" dirty="0">
                <a:solidFill>
                  <a:srgbClr val="0000FF"/>
                </a:solidFill>
              </a:rPr>
              <a:t>Variable for the input numeric value</a:t>
            </a:r>
            <a:r>
              <a:rPr lang="en-US" sz="1400" dirty="0">
                <a:solidFill>
                  <a:srgbClr val="FF0000"/>
                </a:solidFill>
              </a:rPr>
              <a:t> </a:t>
            </a:r>
          </a:p>
        </p:txBody>
      </p:sp>
      <p:cxnSp>
        <p:nvCxnSpPr>
          <p:cNvPr id="26" name="Straight Arrow Connector 25"/>
          <p:cNvCxnSpPr/>
          <p:nvPr/>
        </p:nvCxnSpPr>
        <p:spPr>
          <a:xfrm flipH="1">
            <a:off x="4150653" y="5947467"/>
            <a:ext cx="9755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126409" y="5739285"/>
            <a:ext cx="2430210" cy="369332"/>
          </a:xfrm>
          <a:prstGeom prst="rect">
            <a:avLst/>
          </a:prstGeom>
          <a:noFill/>
        </p:spPr>
        <p:txBody>
          <a:bodyPr wrap="none" rtlCol="0">
            <a:spAutoFit/>
          </a:bodyPr>
          <a:lstStyle/>
          <a:p>
            <a:r>
              <a:rPr lang="en-US" dirty="0">
                <a:solidFill>
                  <a:srgbClr val="FF0000"/>
                </a:solidFill>
              </a:rPr>
              <a:t>Request a string input</a:t>
            </a:r>
          </a:p>
        </p:txBody>
      </p:sp>
      <p:sp>
        <p:nvSpPr>
          <p:cNvPr id="30" name="TextBox 29"/>
          <p:cNvSpPr txBox="1"/>
          <p:nvPr/>
        </p:nvSpPr>
        <p:spPr>
          <a:xfrm>
            <a:off x="69157" y="1002722"/>
            <a:ext cx="3558486" cy="338554"/>
          </a:xfrm>
          <a:prstGeom prst="rect">
            <a:avLst/>
          </a:prstGeom>
          <a:noFill/>
        </p:spPr>
        <p:txBody>
          <a:bodyPr wrap="none" rtlCol="0">
            <a:spAutoFit/>
          </a:bodyPr>
          <a:lstStyle/>
          <a:p>
            <a:r>
              <a:rPr lang="en-US" sz="1600" b="1" dirty="0"/>
              <a:t>Program Editor </a:t>
            </a:r>
            <a:r>
              <a:rPr lang="en-US" sz="1600" b="1" dirty="0" err="1"/>
              <a:t>Input/Output</a:t>
            </a:r>
            <a:r>
              <a:rPr lang="en-US" sz="1600" b="1" dirty="0"/>
              <a:t> Menu</a:t>
            </a:r>
          </a:p>
        </p:txBody>
      </p:sp>
      <p:cxnSp>
        <p:nvCxnSpPr>
          <p:cNvPr id="18" name="Straight Arrow Connector 17"/>
          <p:cNvCxnSpPr/>
          <p:nvPr/>
        </p:nvCxnSpPr>
        <p:spPr>
          <a:xfrm flipH="1" flipV="1">
            <a:off x="2127894" y="6070122"/>
            <a:ext cx="223416" cy="23183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351310" y="6127141"/>
            <a:ext cx="763337" cy="369332"/>
          </a:xfrm>
          <a:prstGeom prst="rect">
            <a:avLst/>
          </a:prstGeom>
          <a:noFill/>
        </p:spPr>
        <p:txBody>
          <a:bodyPr wrap="none" rtlCol="0">
            <a:spAutoFit/>
          </a:bodyPr>
          <a:lstStyle/>
          <a:p>
            <a:r>
              <a:rPr lang="en-US" sz="1400" dirty="0">
                <a:solidFill>
                  <a:srgbClr val="0000FF"/>
                </a:solidFill>
              </a:rPr>
              <a:t>Prompt</a:t>
            </a:r>
            <a:r>
              <a:rPr lang="en-US" dirty="0">
                <a:solidFill>
                  <a:srgbClr val="FF0000"/>
                </a:solidFill>
              </a:rPr>
              <a:t> </a:t>
            </a:r>
          </a:p>
        </p:txBody>
      </p:sp>
      <p:cxnSp>
        <p:nvCxnSpPr>
          <p:cNvPr id="21" name="Straight Arrow Connector 20"/>
          <p:cNvCxnSpPr/>
          <p:nvPr/>
        </p:nvCxnSpPr>
        <p:spPr>
          <a:xfrm flipH="1" flipV="1">
            <a:off x="4120800" y="6081880"/>
            <a:ext cx="376714" cy="23183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443945" y="6103171"/>
            <a:ext cx="2669095" cy="307777"/>
          </a:xfrm>
          <a:prstGeom prst="rect">
            <a:avLst/>
          </a:prstGeom>
          <a:noFill/>
        </p:spPr>
        <p:txBody>
          <a:bodyPr wrap="none" rtlCol="0">
            <a:spAutoFit/>
          </a:bodyPr>
          <a:lstStyle/>
          <a:p>
            <a:r>
              <a:rPr lang="en-US" sz="1400" dirty="0">
                <a:solidFill>
                  <a:srgbClr val="0000FF"/>
                </a:solidFill>
              </a:rPr>
              <a:t>Variable for the input text string</a:t>
            </a:r>
            <a:r>
              <a:rPr lang="en-US" sz="1400" dirty="0">
                <a:solidFill>
                  <a:srgbClr val="FF0000"/>
                </a:solidFill>
              </a:rPr>
              <a:t> </a:t>
            </a:r>
          </a:p>
        </p:txBody>
      </p:sp>
    </p:spTree>
    <p:extLst>
      <p:ext uri="{BB962C8B-B14F-4D97-AF65-F5344CB8AC3E}">
        <p14:creationId xmlns:p14="http://schemas.microsoft.com/office/powerpoint/2010/main" val="2124718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50DC8CDD-A7B0-7B48-BA0C-289A8F502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12" y="1345471"/>
            <a:ext cx="3439838" cy="2581666"/>
          </a:xfrm>
          <a:prstGeom prst="rect">
            <a:avLst/>
          </a:prstGeom>
          <a:ln>
            <a:solidFill>
              <a:schemeClr val="tx1"/>
            </a:solidFill>
          </a:ln>
        </p:spPr>
      </p:pic>
      <p:sp>
        <p:nvSpPr>
          <p:cNvPr id="2" name="Title 1"/>
          <p:cNvSpPr>
            <a:spLocks noGrp="1"/>
          </p:cNvSpPr>
          <p:nvPr>
            <p:ph type="title"/>
          </p:nvPr>
        </p:nvSpPr>
        <p:spPr>
          <a:xfrm>
            <a:off x="457200" y="-120420"/>
            <a:ext cx="8229600" cy="1143000"/>
          </a:xfrm>
        </p:spPr>
        <p:txBody>
          <a:bodyPr>
            <a:noAutofit/>
          </a:bodyPr>
          <a:lstStyle/>
          <a:p>
            <a:pPr algn="ctr"/>
            <a:r>
              <a:rPr lang="en-US" sz="2400" dirty="0">
                <a:solidFill>
                  <a:srgbClr val="0000FF"/>
                </a:solidFill>
              </a:rPr>
              <a:t>Background: </a:t>
            </a:r>
            <a:r>
              <a:rPr lang="en-US" sz="2400" dirty="0"/>
              <a:t>Inserting a Comment from the Actions Menu</a:t>
            </a:r>
          </a:p>
        </p:txBody>
      </p:sp>
      <p:sp>
        <p:nvSpPr>
          <p:cNvPr id="6" name="Rectangle 5"/>
          <p:cNvSpPr/>
          <p:nvPr/>
        </p:nvSpPr>
        <p:spPr>
          <a:xfrm>
            <a:off x="127112" y="4346495"/>
            <a:ext cx="4128764" cy="646331"/>
          </a:xfrm>
          <a:prstGeom prst="rect">
            <a:avLst/>
          </a:prstGeom>
          <a:solidFill>
            <a:schemeClr val="bg1">
              <a:lumMod val="85000"/>
            </a:schemeClr>
          </a:solidFill>
          <a:ln>
            <a:solidFill>
              <a:schemeClr val="tx1"/>
            </a:solidFill>
          </a:ln>
        </p:spPr>
        <p:txBody>
          <a:bodyPr wrap="square">
            <a:spAutoFit/>
          </a:bodyPr>
          <a:lstStyle/>
          <a:p>
            <a:r>
              <a:rPr lang="en-US" dirty="0"/>
              <a:t>© comment to explain the code</a:t>
            </a:r>
          </a:p>
          <a:p>
            <a:endParaRPr lang="en-US" dirty="0"/>
          </a:p>
        </p:txBody>
      </p:sp>
      <p:sp>
        <p:nvSpPr>
          <p:cNvPr id="30" name="TextBox 29"/>
          <p:cNvSpPr txBox="1"/>
          <p:nvPr/>
        </p:nvSpPr>
        <p:spPr>
          <a:xfrm>
            <a:off x="69157" y="1002722"/>
            <a:ext cx="3073662" cy="338554"/>
          </a:xfrm>
          <a:prstGeom prst="rect">
            <a:avLst/>
          </a:prstGeom>
          <a:noFill/>
        </p:spPr>
        <p:txBody>
          <a:bodyPr wrap="none" rtlCol="0">
            <a:spAutoFit/>
          </a:bodyPr>
          <a:lstStyle/>
          <a:p>
            <a:r>
              <a:rPr lang="en-US" sz="1600" b="1" dirty="0"/>
              <a:t>Program Editor Actions Menu</a:t>
            </a:r>
          </a:p>
        </p:txBody>
      </p:sp>
      <p:sp>
        <p:nvSpPr>
          <p:cNvPr id="28" name="TextBox 27">
            <a:extLst>
              <a:ext uri="{FF2B5EF4-FFF2-40B4-BE49-F238E27FC236}">
                <a16:creationId xmlns:a16="http://schemas.microsoft.com/office/drawing/2014/main" id="{ABE3C514-352C-CD4C-89F1-9941FC9B6627}"/>
              </a:ext>
            </a:extLst>
          </p:cNvPr>
          <p:cNvSpPr txBox="1"/>
          <p:nvPr/>
        </p:nvSpPr>
        <p:spPr>
          <a:xfrm>
            <a:off x="4405745" y="1341276"/>
            <a:ext cx="4042064" cy="2246769"/>
          </a:xfrm>
          <a:prstGeom prst="rect">
            <a:avLst/>
          </a:prstGeom>
          <a:noFill/>
        </p:spPr>
        <p:txBody>
          <a:bodyPr wrap="square" rtlCol="0">
            <a:spAutoFit/>
          </a:bodyPr>
          <a:lstStyle/>
          <a:p>
            <a:r>
              <a:rPr lang="en-US" sz="1400" dirty="0"/>
              <a:t>Comments are notes to explain your program. Commenting your code is a best practice for programming.</a:t>
            </a:r>
          </a:p>
          <a:p>
            <a:endParaRPr lang="en-US" sz="1400" dirty="0"/>
          </a:p>
          <a:p>
            <a:r>
              <a:rPr lang="en-US" sz="1400" dirty="0"/>
              <a:t>Insert a comment from the Program Editor Actions Menu. The Comment row is indicated by a ©.</a:t>
            </a:r>
          </a:p>
          <a:p>
            <a:endParaRPr lang="en-US" sz="1400" dirty="0"/>
          </a:p>
          <a:p>
            <a:r>
              <a:rPr lang="en-US" sz="1400" dirty="0"/>
              <a:t>When you Run the program comment rows are ignored.</a:t>
            </a:r>
          </a:p>
        </p:txBody>
      </p:sp>
    </p:spTree>
    <p:extLst>
      <p:ext uri="{BB962C8B-B14F-4D97-AF65-F5344CB8AC3E}">
        <p14:creationId xmlns:p14="http://schemas.microsoft.com/office/powerpoint/2010/main" val="351780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420"/>
            <a:ext cx="8229600" cy="1143000"/>
          </a:xfrm>
        </p:spPr>
        <p:txBody>
          <a:bodyPr>
            <a:noAutofit/>
          </a:bodyPr>
          <a:lstStyle/>
          <a:p>
            <a:pPr algn="ctr"/>
            <a:r>
              <a:rPr lang="en-US" sz="2400" dirty="0">
                <a:solidFill>
                  <a:srgbClr val="0000FF"/>
                </a:solidFill>
              </a:rPr>
              <a:t>Background: </a:t>
            </a:r>
            <a:r>
              <a:rPr lang="en-US" sz="2400" dirty="0"/>
              <a:t>For Loop</a:t>
            </a:r>
          </a:p>
        </p:txBody>
      </p:sp>
      <p:cxnSp>
        <p:nvCxnSpPr>
          <p:cNvPr id="19" name="Straight Arrow Connector 18"/>
          <p:cNvCxnSpPr/>
          <p:nvPr/>
        </p:nvCxnSpPr>
        <p:spPr>
          <a:xfrm flipH="1">
            <a:off x="1260927" y="4410974"/>
            <a:ext cx="337655" cy="33888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41768" y="3738451"/>
            <a:ext cx="875561" cy="584775"/>
          </a:xfrm>
          <a:prstGeom prst="rect">
            <a:avLst/>
          </a:prstGeom>
          <a:noFill/>
        </p:spPr>
        <p:txBody>
          <a:bodyPr wrap="none" rtlCol="0">
            <a:spAutoFit/>
          </a:bodyPr>
          <a:lstStyle/>
          <a:p>
            <a:r>
              <a:rPr lang="en-US" sz="1400" dirty="0">
                <a:solidFill>
                  <a:srgbClr val="0000FF"/>
                </a:solidFill>
              </a:rPr>
              <a:t>Control</a:t>
            </a:r>
            <a:br>
              <a:rPr lang="en-US" sz="1400" dirty="0">
                <a:solidFill>
                  <a:srgbClr val="0000FF"/>
                </a:solidFill>
              </a:rPr>
            </a:br>
            <a:r>
              <a:rPr lang="en-US" sz="1400" dirty="0">
                <a:solidFill>
                  <a:srgbClr val="0000FF"/>
                </a:solidFill>
              </a:rPr>
              <a:t>variable</a:t>
            </a:r>
            <a:r>
              <a:rPr lang="en-US" dirty="0">
                <a:solidFill>
                  <a:srgbClr val="FF0000"/>
                </a:solidFill>
              </a:rPr>
              <a:t> </a:t>
            </a:r>
          </a:p>
        </p:txBody>
      </p:sp>
      <p:cxnSp>
        <p:nvCxnSpPr>
          <p:cNvPr id="23" name="Straight Arrow Connector 22"/>
          <p:cNvCxnSpPr/>
          <p:nvPr/>
        </p:nvCxnSpPr>
        <p:spPr>
          <a:xfrm flipH="1">
            <a:off x="894477" y="4215381"/>
            <a:ext cx="376714" cy="505193"/>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637641" y="4227911"/>
            <a:ext cx="1237326" cy="307777"/>
          </a:xfrm>
          <a:prstGeom prst="rect">
            <a:avLst/>
          </a:prstGeom>
          <a:noFill/>
        </p:spPr>
        <p:txBody>
          <a:bodyPr wrap="none" rtlCol="0">
            <a:spAutoFit/>
          </a:bodyPr>
          <a:lstStyle/>
          <a:p>
            <a:r>
              <a:rPr lang="en-US" sz="1400" dirty="0">
                <a:solidFill>
                  <a:srgbClr val="0000FF"/>
                </a:solidFill>
              </a:rPr>
              <a:t>Ending Value</a:t>
            </a:r>
            <a:endParaRPr lang="en-US" sz="1400" dirty="0">
              <a:solidFill>
                <a:srgbClr val="FF0000"/>
              </a:solidFill>
            </a:endParaRPr>
          </a:p>
        </p:txBody>
      </p:sp>
      <p:sp>
        <p:nvSpPr>
          <p:cNvPr id="30" name="TextBox 29"/>
          <p:cNvSpPr txBox="1"/>
          <p:nvPr/>
        </p:nvSpPr>
        <p:spPr>
          <a:xfrm>
            <a:off x="69157" y="1002722"/>
            <a:ext cx="3058851" cy="338554"/>
          </a:xfrm>
          <a:prstGeom prst="rect">
            <a:avLst/>
          </a:prstGeom>
          <a:noFill/>
        </p:spPr>
        <p:txBody>
          <a:bodyPr wrap="none" rtlCol="0">
            <a:spAutoFit/>
          </a:bodyPr>
          <a:lstStyle/>
          <a:p>
            <a:r>
              <a:rPr lang="en-US" sz="1600" b="1" dirty="0"/>
              <a:t>Program Editor Control Menu</a:t>
            </a:r>
          </a:p>
        </p:txBody>
      </p:sp>
      <p:cxnSp>
        <p:nvCxnSpPr>
          <p:cNvPr id="18" name="Straight Arrow Connector 17"/>
          <p:cNvCxnSpPr/>
          <p:nvPr/>
        </p:nvCxnSpPr>
        <p:spPr>
          <a:xfrm>
            <a:off x="579549" y="4381800"/>
            <a:ext cx="91347" cy="39734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127053" y="3783752"/>
            <a:ext cx="1161985" cy="369332"/>
          </a:xfrm>
          <a:prstGeom prst="rect">
            <a:avLst/>
          </a:prstGeom>
          <a:noFill/>
        </p:spPr>
        <p:txBody>
          <a:bodyPr wrap="none" rtlCol="0">
            <a:spAutoFit/>
          </a:bodyPr>
          <a:lstStyle/>
          <a:p>
            <a:r>
              <a:rPr lang="en-US" sz="1400" dirty="0">
                <a:solidFill>
                  <a:srgbClr val="0000FF"/>
                </a:solidFill>
              </a:rPr>
              <a:t>Initial Value</a:t>
            </a:r>
            <a:r>
              <a:rPr lang="en-US" dirty="0">
                <a:solidFill>
                  <a:srgbClr val="FF0000"/>
                </a:solidFill>
              </a:rPr>
              <a:t> </a:t>
            </a:r>
          </a:p>
        </p:txBody>
      </p:sp>
      <p:pic>
        <p:nvPicPr>
          <p:cNvPr id="28" name="Picture 27"/>
          <p:cNvPicPr>
            <a:picLocks noChangeAspect="1"/>
          </p:cNvPicPr>
          <p:nvPr/>
        </p:nvPicPr>
        <p:blipFill rotWithShape="1">
          <a:blip r:embed="rId2"/>
          <a:srcRect b="25123"/>
          <a:stretch/>
        </p:blipFill>
        <p:spPr>
          <a:xfrm>
            <a:off x="152965" y="1287479"/>
            <a:ext cx="3474850" cy="1957589"/>
          </a:xfrm>
          <a:prstGeom prst="rect">
            <a:avLst/>
          </a:prstGeom>
        </p:spPr>
      </p:pic>
      <p:sp>
        <p:nvSpPr>
          <p:cNvPr id="29" name="Rectangle 28"/>
          <p:cNvSpPr/>
          <p:nvPr/>
        </p:nvSpPr>
        <p:spPr>
          <a:xfrm>
            <a:off x="167611" y="4779148"/>
            <a:ext cx="5671497" cy="1477328"/>
          </a:xfrm>
          <a:prstGeom prst="rect">
            <a:avLst/>
          </a:prstGeom>
          <a:solidFill>
            <a:schemeClr val="bg1">
              <a:lumMod val="85000"/>
            </a:schemeClr>
          </a:solidFill>
          <a:ln>
            <a:solidFill>
              <a:schemeClr val="tx1"/>
            </a:solidFill>
          </a:ln>
        </p:spPr>
        <p:txBody>
          <a:bodyPr>
            <a:spAutoFit/>
          </a:bodyPr>
          <a:lstStyle/>
          <a:p>
            <a:r>
              <a:rPr lang="da-DK" dirty="0"/>
              <a:t>For c,1,3  </a:t>
            </a:r>
          </a:p>
          <a:p>
            <a:endParaRPr lang="da-DK" dirty="0"/>
          </a:p>
          <a:p>
            <a:r>
              <a:rPr lang="da-DK" dirty="0"/>
              <a:t>  © Insert code to be repeated</a:t>
            </a:r>
          </a:p>
          <a:p>
            <a:endParaRPr lang="da-DK" dirty="0"/>
          </a:p>
          <a:p>
            <a:r>
              <a:rPr lang="da-DK" dirty="0"/>
              <a:t>EndFor</a:t>
            </a:r>
            <a:endParaRPr lang="en-US" dirty="0"/>
          </a:p>
        </p:txBody>
      </p:sp>
    </p:spTree>
    <p:extLst>
      <p:ext uri="{BB962C8B-B14F-4D97-AF65-F5344CB8AC3E}">
        <p14:creationId xmlns:p14="http://schemas.microsoft.com/office/powerpoint/2010/main" val="3163960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01" y="-180550"/>
            <a:ext cx="8468814" cy="1143000"/>
          </a:xfrm>
        </p:spPr>
        <p:txBody>
          <a:bodyPr>
            <a:normAutofit/>
          </a:bodyPr>
          <a:lstStyle/>
          <a:p>
            <a:r>
              <a:rPr lang="en-US" sz="2800" dirty="0">
                <a:solidFill>
                  <a:srgbClr val="0000FF"/>
                </a:solidFill>
              </a:rPr>
              <a:t>Background: </a:t>
            </a:r>
            <a:r>
              <a:rPr lang="en-US" sz="2800" dirty="0"/>
              <a:t>Decision Making and Logic Statements</a:t>
            </a:r>
          </a:p>
        </p:txBody>
      </p:sp>
      <p:grpSp>
        <p:nvGrpSpPr>
          <p:cNvPr id="5" name="Group 4"/>
          <p:cNvGrpSpPr/>
          <p:nvPr/>
        </p:nvGrpSpPr>
        <p:grpSpPr>
          <a:xfrm>
            <a:off x="60720" y="1102034"/>
            <a:ext cx="4187927" cy="1470716"/>
            <a:chOff x="60721" y="1336285"/>
            <a:chExt cx="3874374" cy="1470716"/>
          </a:xfrm>
        </p:grpSpPr>
        <p:sp>
          <p:nvSpPr>
            <p:cNvPr id="3" name="Rectangle 2"/>
            <p:cNvSpPr/>
            <p:nvPr/>
          </p:nvSpPr>
          <p:spPr>
            <a:xfrm>
              <a:off x="60721" y="1729783"/>
              <a:ext cx="3874374" cy="1077218"/>
            </a:xfrm>
            <a:prstGeom prst="rect">
              <a:avLst/>
            </a:prstGeom>
            <a:solidFill>
              <a:schemeClr val="bg1">
                <a:lumMod val="95000"/>
              </a:schemeClr>
            </a:solidFill>
            <a:ln>
              <a:solidFill>
                <a:schemeClr val="tx1"/>
              </a:solidFill>
            </a:ln>
          </p:spPr>
          <p:txBody>
            <a:bodyPr wrap="square">
              <a:spAutoFit/>
            </a:bodyPr>
            <a:lstStyle/>
            <a:p>
              <a:r>
                <a:rPr lang="en-US" sz="1600" b="1" dirty="0">
                  <a:latin typeface="TI-Nspire Regular"/>
                  <a:cs typeface="TI-Nspire Regular"/>
                </a:rPr>
                <a:t>If</a:t>
              </a:r>
              <a:r>
                <a:rPr lang="en-US" sz="1600" dirty="0">
                  <a:latin typeface="TI-Nspire Regular"/>
                  <a:cs typeface="TI-Nspire Regular"/>
                </a:rPr>
                <a:t> b&gt;10 </a:t>
              </a:r>
              <a:r>
                <a:rPr lang="en-US" sz="1600" b="1" dirty="0">
                  <a:latin typeface="TI-Nspire Regular"/>
                  <a:cs typeface="TI-Nspire Regular"/>
                </a:rPr>
                <a:t>Then</a:t>
              </a:r>
            </a:p>
            <a:p>
              <a:r>
                <a:rPr lang="en-US" sz="1600" dirty="0">
                  <a:latin typeface="TI-Nspire Regular"/>
                  <a:cs typeface="TI-Nspire Regular"/>
                </a:rPr>
                <a:t>© set of commands executed if statement is true</a:t>
              </a:r>
            </a:p>
            <a:p>
              <a:endParaRPr lang="en-US" sz="1600" dirty="0">
                <a:latin typeface="TI-Nspire Regular"/>
                <a:cs typeface="TI-Nspire Regular"/>
              </a:endParaRPr>
            </a:p>
            <a:p>
              <a:r>
                <a:rPr lang="en-US" sz="1600" b="1" dirty="0" err="1">
                  <a:latin typeface="TI-Nspire Regular"/>
                  <a:cs typeface="TI-Nspire Regular"/>
                </a:rPr>
                <a:t>EndIf</a:t>
              </a:r>
              <a:endParaRPr lang="en-US" sz="1600" b="1" dirty="0">
                <a:latin typeface="TI-Nspire Regular"/>
                <a:cs typeface="TI-Nspire Regular"/>
              </a:endParaRPr>
            </a:p>
          </p:txBody>
        </p:sp>
        <p:sp>
          <p:nvSpPr>
            <p:cNvPr id="4" name="TextBox 3"/>
            <p:cNvSpPr txBox="1"/>
            <p:nvPr/>
          </p:nvSpPr>
          <p:spPr>
            <a:xfrm>
              <a:off x="60721" y="1336285"/>
              <a:ext cx="1993567" cy="369332"/>
            </a:xfrm>
            <a:prstGeom prst="rect">
              <a:avLst/>
            </a:prstGeom>
            <a:noFill/>
          </p:spPr>
          <p:txBody>
            <a:bodyPr wrap="none" rtlCol="0">
              <a:spAutoFit/>
            </a:bodyPr>
            <a:lstStyle/>
            <a:p>
              <a:r>
                <a:rPr lang="en-US" dirty="0"/>
                <a:t>If-Then command</a:t>
              </a:r>
            </a:p>
          </p:txBody>
        </p:sp>
      </p:grpSp>
      <p:grpSp>
        <p:nvGrpSpPr>
          <p:cNvPr id="6" name="Group 5"/>
          <p:cNvGrpSpPr/>
          <p:nvPr/>
        </p:nvGrpSpPr>
        <p:grpSpPr>
          <a:xfrm>
            <a:off x="60721" y="3016082"/>
            <a:ext cx="4313348" cy="2306356"/>
            <a:chOff x="60721" y="1336285"/>
            <a:chExt cx="3874374" cy="1850344"/>
          </a:xfrm>
        </p:grpSpPr>
        <p:sp>
          <p:nvSpPr>
            <p:cNvPr id="7" name="Rectangle 6"/>
            <p:cNvSpPr/>
            <p:nvPr/>
          </p:nvSpPr>
          <p:spPr>
            <a:xfrm>
              <a:off x="60721" y="1729783"/>
              <a:ext cx="3874374" cy="1456846"/>
            </a:xfrm>
            <a:prstGeom prst="rect">
              <a:avLst/>
            </a:prstGeom>
            <a:solidFill>
              <a:schemeClr val="bg1">
                <a:lumMod val="95000"/>
              </a:schemeClr>
            </a:solidFill>
            <a:ln>
              <a:solidFill>
                <a:schemeClr val="tx1"/>
              </a:solidFill>
            </a:ln>
          </p:spPr>
          <p:txBody>
            <a:bodyPr wrap="square">
              <a:spAutoFit/>
            </a:bodyPr>
            <a:lstStyle/>
            <a:p>
              <a:r>
                <a:rPr lang="en-US" sz="1600" b="1" dirty="0">
                  <a:latin typeface="TI-Nspire Regular"/>
                  <a:cs typeface="TI-Nspire Regular"/>
                </a:rPr>
                <a:t>If</a:t>
              </a:r>
              <a:r>
                <a:rPr lang="en-US" sz="1600" dirty="0">
                  <a:latin typeface="TI-Nspire Regular"/>
                  <a:cs typeface="TI-Nspire Regular"/>
                </a:rPr>
                <a:t> b&gt;10 </a:t>
              </a:r>
              <a:r>
                <a:rPr lang="en-US" sz="1600" b="1" dirty="0">
                  <a:latin typeface="TI-Nspire Regular"/>
                  <a:cs typeface="TI-Nspire Regular"/>
                </a:rPr>
                <a:t>Then</a:t>
              </a:r>
            </a:p>
            <a:p>
              <a:r>
                <a:rPr lang="en-US" sz="1600" dirty="0">
                  <a:latin typeface="TI-Nspire Regular"/>
                  <a:cs typeface="TI-Nspire Regular"/>
                </a:rPr>
                <a:t>© set of commands executed if statement is true</a:t>
              </a:r>
              <a:endParaRPr lang="en-US" sz="1600" b="1" dirty="0">
                <a:latin typeface="TI-Nspire Regular"/>
                <a:cs typeface="TI-Nspire Regular"/>
              </a:endParaRPr>
            </a:p>
            <a:p>
              <a:endParaRPr lang="en-US" sz="1600" dirty="0">
                <a:latin typeface="TI-Nspire Regular"/>
                <a:cs typeface="TI-Nspire Regular"/>
              </a:endParaRPr>
            </a:p>
            <a:p>
              <a:r>
                <a:rPr lang="en-US" sz="1600" b="1" dirty="0">
                  <a:latin typeface="TI-Nspire Regular"/>
                  <a:cs typeface="TI-Nspire Regular"/>
                </a:rPr>
                <a:t>Else</a:t>
              </a:r>
            </a:p>
            <a:p>
              <a:r>
                <a:rPr lang="en-US" sz="1600" dirty="0">
                  <a:latin typeface="TI-Nspire Regular"/>
                  <a:cs typeface="TI-Nspire Regular"/>
                </a:rPr>
                <a:t>© set of commands executed if statement is false</a:t>
              </a:r>
              <a:endParaRPr lang="en-US" sz="1600" b="1" dirty="0">
                <a:latin typeface="TI-Nspire Regular"/>
                <a:cs typeface="TI-Nspire Regular"/>
              </a:endParaRPr>
            </a:p>
            <a:p>
              <a:endParaRPr lang="en-US" sz="1600" dirty="0">
                <a:latin typeface="TI-Nspire Regular"/>
                <a:cs typeface="TI-Nspire Regular"/>
              </a:endParaRPr>
            </a:p>
            <a:p>
              <a:r>
                <a:rPr lang="en-US" sz="1600" b="1" dirty="0" err="1">
                  <a:latin typeface="TI-Nspire Regular"/>
                  <a:cs typeface="TI-Nspire Regular"/>
                </a:rPr>
                <a:t>EndIf</a:t>
              </a:r>
              <a:endParaRPr lang="en-US" sz="1600" b="1" dirty="0">
                <a:latin typeface="TI-Nspire Regular"/>
                <a:cs typeface="TI-Nspire Regular"/>
              </a:endParaRPr>
            </a:p>
          </p:txBody>
        </p:sp>
        <p:sp>
          <p:nvSpPr>
            <p:cNvPr id="8" name="TextBox 7"/>
            <p:cNvSpPr txBox="1"/>
            <p:nvPr/>
          </p:nvSpPr>
          <p:spPr>
            <a:xfrm>
              <a:off x="60721" y="1336285"/>
              <a:ext cx="2519477" cy="369332"/>
            </a:xfrm>
            <a:prstGeom prst="rect">
              <a:avLst/>
            </a:prstGeom>
            <a:noFill/>
          </p:spPr>
          <p:txBody>
            <a:bodyPr wrap="none" rtlCol="0">
              <a:spAutoFit/>
            </a:bodyPr>
            <a:lstStyle/>
            <a:p>
              <a:r>
                <a:rPr lang="en-US" dirty="0"/>
                <a:t>If-Then-Else command</a:t>
              </a:r>
            </a:p>
          </p:txBody>
        </p:sp>
      </p:grpSp>
      <p:grpSp>
        <p:nvGrpSpPr>
          <p:cNvPr id="9" name="Group 8"/>
          <p:cNvGrpSpPr/>
          <p:nvPr/>
        </p:nvGrpSpPr>
        <p:grpSpPr>
          <a:xfrm>
            <a:off x="4604988" y="1102034"/>
            <a:ext cx="4311227" cy="1347605"/>
            <a:chOff x="60721" y="1336285"/>
            <a:chExt cx="3988442" cy="1347605"/>
          </a:xfrm>
        </p:grpSpPr>
        <p:sp>
          <p:nvSpPr>
            <p:cNvPr id="10" name="Rectangle 9"/>
            <p:cNvSpPr/>
            <p:nvPr/>
          </p:nvSpPr>
          <p:spPr>
            <a:xfrm>
              <a:off x="60721" y="1729783"/>
              <a:ext cx="3988442" cy="954107"/>
            </a:xfrm>
            <a:prstGeom prst="rect">
              <a:avLst/>
            </a:prstGeom>
            <a:solidFill>
              <a:schemeClr val="bg1">
                <a:lumMod val="95000"/>
              </a:schemeClr>
            </a:solidFill>
            <a:ln>
              <a:solidFill>
                <a:schemeClr val="tx1"/>
              </a:solidFill>
            </a:ln>
          </p:spPr>
          <p:txBody>
            <a:bodyPr wrap="square">
              <a:spAutoFit/>
            </a:bodyPr>
            <a:lstStyle/>
            <a:p>
              <a:r>
                <a:rPr lang="en-US" sz="1400" b="1" dirty="0">
                  <a:latin typeface="TI-Nspire Regular"/>
                  <a:cs typeface="TI-Nspire Regular"/>
                </a:rPr>
                <a:t>If</a:t>
              </a:r>
              <a:r>
                <a:rPr lang="en-US" sz="1400" dirty="0">
                  <a:latin typeface="TI-Nspire Regular"/>
                  <a:cs typeface="TI-Nspire Regular"/>
                </a:rPr>
                <a:t> b&gt;10 and c&gt;100 </a:t>
              </a:r>
              <a:r>
                <a:rPr lang="en-US" sz="1400" b="1" dirty="0">
                  <a:latin typeface="TI-Nspire Regular"/>
                  <a:cs typeface="TI-Nspire Regular"/>
                </a:rPr>
                <a:t>Then</a:t>
              </a:r>
            </a:p>
            <a:p>
              <a:r>
                <a:rPr lang="en-US" sz="1400" dirty="0">
                  <a:latin typeface="TI-Nspire Regular"/>
                  <a:cs typeface="TI-Nspire Regular"/>
                </a:rPr>
                <a:t>© set of commands executed if both statements are true</a:t>
              </a:r>
            </a:p>
            <a:p>
              <a:endParaRPr lang="en-US" sz="1400" dirty="0">
                <a:latin typeface="TI-Nspire Regular"/>
                <a:cs typeface="TI-Nspire Regular"/>
              </a:endParaRPr>
            </a:p>
            <a:p>
              <a:r>
                <a:rPr lang="en-US" sz="1400" b="1" dirty="0" err="1">
                  <a:latin typeface="TI-Nspire Regular"/>
                  <a:cs typeface="TI-Nspire Regular"/>
                </a:rPr>
                <a:t>EndIf</a:t>
              </a:r>
              <a:endParaRPr lang="en-US" sz="1400" b="1" dirty="0">
                <a:latin typeface="TI-Nspire Regular"/>
                <a:cs typeface="TI-Nspire Regular"/>
              </a:endParaRPr>
            </a:p>
          </p:txBody>
        </p:sp>
        <p:sp>
          <p:nvSpPr>
            <p:cNvPr id="11" name="TextBox 10"/>
            <p:cNvSpPr txBox="1"/>
            <p:nvPr/>
          </p:nvSpPr>
          <p:spPr>
            <a:xfrm>
              <a:off x="60721" y="1336285"/>
              <a:ext cx="674058" cy="369332"/>
            </a:xfrm>
            <a:prstGeom prst="rect">
              <a:avLst/>
            </a:prstGeom>
            <a:noFill/>
          </p:spPr>
          <p:txBody>
            <a:bodyPr wrap="none" rtlCol="0">
              <a:spAutoFit/>
            </a:bodyPr>
            <a:lstStyle/>
            <a:p>
              <a:r>
                <a:rPr lang="en-US" dirty="0"/>
                <a:t>“and” </a:t>
              </a:r>
            </a:p>
          </p:txBody>
        </p:sp>
      </p:grpSp>
      <p:grpSp>
        <p:nvGrpSpPr>
          <p:cNvPr id="12" name="Group 11"/>
          <p:cNvGrpSpPr/>
          <p:nvPr/>
        </p:nvGrpSpPr>
        <p:grpSpPr>
          <a:xfrm>
            <a:off x="4604988" y="3016082"/>
            <a:ext cx="4187927" cy="1347605"/>
            <a:chOff x="60721" y="1336285"/>
            <a:chExt cx="3874374" cy="1347605"/>
          </a:xfrm>
        </p:grpSpPr>
        <p:sp>
          <p:nvSpPr>
            <p:cNvPr id="13" name="Rectangle 12"/>
            <p:cNvSpPr/>
            <p:nvPr/>
          </p:nvSpPr>
          <p:spPr>
            <a:xfrm>
              <a:off x="60721" y="1729783"/>
              <a:ext cx="3874374" cy="954107"/>
            </a:xfrm>
            <a:prstGeom prst="rect">
              <a:avLst/>
            </a:prstGeom>
            <a:solidFill>
              <a:schemeClr val="bg1">
                <a:lumMod val="95000"/>
              </a:schemeClr>
            </a:solidFill>
            <a:ln>
              <a:solidFill>
                <a:schemeClr val="tx1"/>
              </a:solidFill>
            </a:ln>
          </p:spPr>
          <p:txBody>
            <a:bodyPr wrap="square">
              <a:spAutoFit/>
            </a:bodyPr>
            <a:lstStyle/>
            <a:p>
              <a:r>
                <a:rPr lang="en-US" sz="1400" b="1" dirty="0">
                  <a:latin typeface="TI-Nspire Regular"/>
                  <a:cs typeface="TI-Nspire Regular"/>
                </a:rPr>
                <a:t>If</a:t>
              </a:r>
              <a:r>
                <a:rPr lang="en-US" sz="1400" dirty="0">
                  <a:latin typeface="TI-Nspire Regular"/>
                  <a:cs typeface="TI-Nspire Regular"/>
                </a:rPr>
                <a:t> b&gt;10 or c&gt;100 </a:t>
              </a:r>
              <a:r>
                <a:rPr lang="en-US" sz="1400" b="1" dirty="0">
                  <a:latin typeface="TI-Nspire Regular"/>
                  <a:cs typeface="TI-Nspire Regular"/>
                </a:rPr>
                <a:t>Then</a:t>
              </a:r>
            </a:p>
            <a:p>
              <a:r>
                <a:rPr lang="en-US" sz="1400" dirty="0">
                  <a:latin typeface="TI-Nspire Regular"/>
                  <a:cs typeface="TI-Nspire Regular"/>
                </a:rPr>
                <a:t>© set of commands executed if either of the statements </a:t>
              </a:r>
            </a:p>
            <a:p>
              <a:endParaRPr lang="en-US" sz="1400" b="1" dirty="0">
                <a:latin typeface="TI-Nspire Regular"/>
                <a:cs typeface="TI-Nspire Regular"/>
              </a:endParaRPr>
            </a:p>
            <a:p>
              <a:r>
                <a:rPr lang="en-US" sz="1400" b="1" dirty="0" err="1">
                  <a:latin typeface="TI-Nspire Regular"/>
                  <a:cs typeface="TI-Nspire Regular"/>
                </a:rPr>
                <a:t>EndIf</a:t>
              </a:r>
              <a:endParaRPr lang="en-US" sz="1400" b="1" dirty="0">
                <a:latin typeface="TI-Nspire Regular"/>
                <a:cs typeface="TI-Nspire Regular"/>
              </a:endParaRPr>
            </a:p>
          </p:txBody>
        </p:sp>
        <p:sp>
          <p:nvSpPr>
            <p:cNvPr id="14" name="TextBox 13"/>
            <p:cNvSpPr txBox="1"/>
            <p:nvPr/>
          </p:nvSpPr>
          <p:spPr>
            <a:xfrm>
              <a:off x="60721" y="1336285"/>
              <a:ext cx="503029" cy="369332"/>
            </a:xfrm>
            <a:prstGeom prst="rect">
              <a:avLst/>
            </a:prstGeom>
            <a:noFill/>
          </p:spPr>
          <p:txBody>
            <a:bodyPr wrap="none" rtlCol="0">
              <a:spAutoFit/>
            </a:bodyPr>
            <a:lstStyle/>
            <a:p>
              <a:r>
                <a:rPr lang="en-US" dirty="0"/>
                <a:t>“or” </a:t>
              </a:r>
            </a:p>
          </p:txBody>
        </p:sp>
      </p:grpSp>
      <p:sp>
        <p:nvSpPr>
          <p:cNvPr id="15" name="TextBox 14"/>
          <p:cNvSpPr txBox="1"/>
          <p:nvPr/>
        </p:nvSpPr>
        <p:spPr>
          <a:xfrm>
            <a:off x="5148727" y="788263"/>
            <a:ext cx="1902947" cy="369332"/>
          </a:xfrm>
          <a:prstGeom prst="rect">
            <a:avLst/>
          </a:prstGeom>
          <a:noFill/>
        </p:spPr>
        <p:txBody>
          <a:bodyPr wrap="none" rtlCol="0">
            <a:spAutoFit/>
          </a:bodyPr>
          <a:lstStyle/>
          <a:p>
            <a:r>
              <a:rPr lang="en-US" b="1" dirty="0"/>
              <a:t>Logic functions</a:t>
            </a:r>
          </a:p>
        </p:txBody>
      </p:sp>
      <p:sp>
        <p:nvSpPr>
          <p:cNvPr id="16" name="TextBox 15"/>
          <p:cNvSpPr txBox="1"/>
          <p:nvPr/>
        </p:nvSpPr>
        <p:spPr>
          <a:xfrm>
            <a:off x="60721" y="782287"/>
            <a:ext cx="3327165" cy="369332"/>
          </a:xfrm>
          <a:prstGeom prst="rect">
            <a:avLst/>
          </a:prstGeom>
          <a:noFill/>
        </p:spPr>
        <p:txBody>
          <a:bodyPr wrap="none" rtlCol="0">
            <a:spAutoFit/>
          </a:bodyPr>
          <a:lstStyle/>
          <a:p>
            <a:r>
              <a:rPr lang="en-US" b="1" dirty="0"/>
              <a:t>Decision Making Commands</a:t>
            </a:r>
          </a:p>
        </p:txBody>
      </p:sp>
      <p:pic>
        <p:nvPicPr>
          <p:cNvPr id="18" name="Picture 17"/>
          <p:cNvPicPr>
            <a:picLocks noChangeAspect="1"/>
          </p:cNvPicPr>
          <p:nvPr/>
        </p:nvPicPr>
        <p:blipFill>
          <a:blip r:embed="rId2"/>
          <a:stretch>
            <a:fillRect/>
          </a:stretch>
        </p:blipFill>
        <p:spPr>
          <a:xfrm>
            <a:off x="6607157" y="4947211"/>
            <a:ext cx="1285948" cy="902420"/>
          </a:xfrm>
          <a:prstGeom prst="rect">
            <a:avLst/>
          </a:prstGeom>
        </p:spPr>
      </p:pic>
      <p:pic>
        <p:nvPicPr>
          <p:cNvPr id="19" name="Picture 18"/>
          <p:cNvPicPr>
            <a:picLocks noChangeAspect="1"/>
          </p:cNvPicPr>
          <p:nvPr/>
        </p:nvPicPr>
        <p:blipFill>
          <a:blip r:embed="rId3"/>
          <a:stretch>
            <a:fillRect/>
          </a:stretch>
        </p:blipFill>
        <p:spPr>
          <a:xfrm>
            <a:off x="8016405" y="4947211"/>
            <a:ext cx="1127595" cy="685954"/>
          </a:xfrm>
          <a:prstGeom prst="rect">
            <a:avLst/>
          </a:prstGeom>
        </p:spPr>
      </p:pic>
      <p:sp>
        <p:nvSpPr>
          <p:cNvPr id="20" name="TextBox 19"/>
          <p:cNvSpPr txBox="1"/>
          <p:nvPr/>
        </p:nvSpPr>
        <p:spPr>
          <a:xfrm>
            <a:off x="4599908" y="4963365"/>
            <a:ext cx="1920047" cy="1384995"/>
          </a:xfrm>
          <a:prstGeom prst="rect">
            <a:avLst/>
          </a:prstGeom>
          <a:noFill/>
        </p:spPr>
        <p:txBody>
          <a:bodyPr wrap="square" rtlCol="0">
            <a:spAutoFit/>
          </a:bodyPr>
          <a:lstStyle/>
          <a:p>
            <a:r>
              <a:rPr lang="en-US" sz="1200" dirty="0"/>
              <a:t>Note: Relational operators can be found on the keyboard using [=] and ctrl [=]. Logic functions, and, or, not, etc. can be typed or found in the catalog.</a:t>
            </a:r>
          </a:p>
        </p:txBody>
      </p:sp>
    </p:spTree>
    <p:extLst>
      <p:ext uri="{BB962C8B-B14F-4D97-AF65-F5344CB8AC3E}">
        <p14:creationId xmlns:p14="http://schemas.microsoft.com/office/powerpoint/2010/main" val="3782264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76200"/>
            <a:ext cx="8416344" cy="1143000"/>
          </a:xfrm>
        </p:spPr>
        <p:txBody>
          <a:bodyPr>
            <a:normAutofit/>
          </a:bodyPr>
          <a:lstStyle/>
          <a:p>
            <a:r>
              <a:rPr lang="en-US" dirty="0">
                <a:solidFill>
                  <a:srgbClr val="0000FF"/>
                </a:solidFill>
              </a:rPr>
              <a:t>Background: </a:t>
            </a:r>
            <a:r>
              <a:rPr lang="en-US" dirty="0"/>
              <a:t>While</a:t>
            </a:r>
            <a:r>
              <a:rPr lang="mr-IN" dirty="0"/>
              <a:t>…</a:t>
            </a:r>
            <a:r>
              <a:rPr lang="en-US" dirty="0" err="1"/>
              <a:t>EndWhile</a:t>
            </a:r>
            <a:r>
              <a:rPr lang="en-US" dirty="0"/>
              <a:t> loop</a:t>
            </a:r>
          </a:p>
        </p:txBody>
      </p:sp>
      <p:sp>
        <p:nvSpPr>
          <p:cNvPr id="3" name="Rectangle 2"/>
          <p:cNvSpPr/>
          <p:nvPr/>
        </p:nvSpPr>
        <p:spPr>
          <a:xfrm>
            <a:off x="101600" y="1169094"/>
            <a:ext cx="8585200" cy="1877437"/>
          </a:xfrm>
          <a:prstGeom prst="rect">
            <a:avLst/>
          </a:prstGeom>
        </p:spPr>
        <p:txBody>
          <a:bodyPr wrap="square">
            <a:spAutoFit/>
          </a:bodyPr>
          <a:lstStyle/>
          <a:p>
            <a:r>
              <a:rPr lang="en-US" dirty="0"/>
              <a:t>The While loop repeats a set of commands as long as the While condition is true.</a:t>
            </a:r>
          </a:p>
          <a:p>
            <a:endParaRPr lang="en-US" sz="1600" dirty="0"/>
          </a:p>
          <a:p>
            <a:r>
              <a:rPr lang="en-US" sz="1600" dirty="0"/>
              <a:t>Command Syntax:</a:t>
            </a:r>
          </a:p>
          <a:p>
            <a:r>
              <a:rPr lang="en-US" sz="1600" b="1" dirty="0"/>
              <a:t>While</a:t>
            </a:r>
            <a:r>
              <a:rPr lang="en-US" sz="1600" dirty="0"/>
              <a:t> </a:t>
            </a:r>
            <a:r>
              <a:rPr lang="en-US" sz="1600" i="1" dirty="0"/>
              <a:t>condition</a:t>
            </a:r>
            <a:endParaRPr lang="en-US" sz="1600" dirty="0"/>
          </a:p>
          <a:p>
            <a:r>
              <a:rPr lang="en-US" sz="1600" dirty="0"/>
              <a:t>Commands in While block</a:t>
            </a:r>
          </a:p>
          <a:p>
            <a:r>
              <a:rPr lang="en-US" sz="1600" b="1" dirty="0" err="1"/>
              <a:t>EndWhile</a:t>
            </a:r>
            <a:endParaRPr lang="en-US" sz="1600" b="1" dirty="0"/>
          </a:p>
          <a:p>
            <a:endParaRPr lang="en-US" dirty="0"/>
          </a:p>
        </p:txBody>
      </p:sp>
      <p:sp>
        <p:nvSpPr>
          <p:cNvPr id="5" name="Rectangle 4"/>
          <p:cNvSpPr/>
          <p:nvPr/>
        </p:nvSpPr>
        <p:spPr>
          <a:xfrm>
            <a:off x="3617532" y="2031869"/>
            <a:ext cx="3566974" cy="2062103"/>
          </a:xfrm>
          <a:prstGeom prst="rect">
            <a:avLst/>
          </a:prstGeom>
          <a:solidFill>
            <a:schemeClr val="bg1">
              <a:lumMod val="95000"/>
            </a:schemeClr>
          </a:solidFill>
          <a:ln>
            <a:solidFill>
              <a:schemeClr val="tx1"/>
            </a:solidFill>
          </a:ln>
        </p:spPr>
        <p:txBody>
          <a:bodyPr wrap="square">
            <a:spAutoFit/>
          </a:bodyPr>
          <a:lstStyle/>
          <a:p>
            <a:r>
              <a:rPr lang="en-US" sz="1600" dirty="0">
                <a:latin typeface="TI-Nspire Regular"/>
                <a:cs typeface="TI-Nspire Regular"/>
              </a:rPr>
              <a:t>b:=1</a:t>
            </a:r>
          </a:p>
          <a:p>
            <a:r>
              <a:rPr lang="en-US" sz="1600" b="1" dirty="0">
                <a:solidFill>
                  <a:srgbClr val="4D1BCB"/>
                </a:solidFill>
                <a:latin typeface="TI-Nspire Regular"/>
                <a:cs typeface="TI-Nspire Regular"/>
              </a:rPr>
              <a:t>While</a:t>
            </a:r>
            <a:r>
              <a:rPr lang="en-US" sz="1600" dirty="0">
                <a:latin typeface="TI-Nspire Regular"/>
                <a:cs typeface="TI-Nspire Regular"/>
              </a:rPr>
              <a:t> b&gt;.25</a:t>
            </a:r>
          </a:p>
          <a:p>
            <a:r>
              <a:rPr lang="en-US" sz="1600" dirty="0">
                <a:latin typeface="TI-Nspire Regular"/>
                <a:cs typeface="TI-Nspire Regular"/>
              </a:rPr>
              <a:t>Send "READ BRIGHTNESS ”</a:t>
            </a:r>
          </a:p>
          <a:p>
            <a:r>
              <a:rPr lang="en-US" sz="1600" dirty="0">
                <a:latin typeface="TI-Nspire Regular"/>
                <a:cs typeface="TI-Nspire Regular"/>
              </a:rPr>
              <a:t>Get b</a:t>
            </a:r>
          </a:p>
          <a:p>
            <a:r>
              <a:rPr lang="en-US" sz="1600" dirty="0" err="1">
                <a:latin typeface="TI-Nspire Regular"/>
                <a:cs typeface="TI-Nspire Regular"/>
              </a:rPr>
              <a:t>Disp</a:t>
            </a:r>
            <a:r>
              <a:rPr lang="en-US" sz="1600" dirty="0">
                <a:latin typeface="TI-Nspire Regular"/>
                <a:cs typeface="TI-Nspire Regular"/>
              </a:rPr>
              <a:t> b</a:t>
            </a:r>
          </a:p>
          <a:p>
            <a:endParaRPr lang="en-US" sz="1600" b="1" dirty="0">
              <a:solidFill>
                <a:srgbClr val="0000FF"/>
              </a:solidFill>
              <a:latin typeface="TI-Nspire Regular"/>
              <a:cs typeface="TI-Nspire Regular"/>
            </a:endParaRPr>
          </a:p>
          <a:p>
            <a:r>
              <a:rPr lang="en-US" sz="1600" b="1" dirty="0" err="1">
                <a:solidFill>
                  <a:srgbClr val="4D1BCB"/>
                </a:solidFill>
                <a:latin typeface="TI-Nspire Regular"/>
                <a:cs typeface="TI-Nspire Regular"/>
              </a:rPr>
              <a:t>EndWhile</a:t>
            </a:r>
            <a:endParaRPr lang="en-US" sz="1600" b="1" dirty="0">
              <a:solidFill>
                <a:srgbClr val="4D1BCB"/>
              </a:solidFill>
              <a:latin typeface="TI-Nspire Regular"/>
              <a:cs typeface="TI-Nspire Regular"/>
            </a:endParaRPr>
          </a:p>
          <a:p>
            <a:endParaRPr lang="en-US" sz="1600" dirty="0">
              <a:latin typeface="TI-Nspire Regular"/>
              <a:cs typeface="TI-Nspire Regular"/>
            </a:endParaRPr>
          </a:p>
        </p:txBody>
      </p:sp>
      <p:sp>
        <p:nvSpPr>
          <p:cNvPr id="10" name="TextBox 9"/>
          <p:cNvSpPr txBox="1"/>
          <p:nvPr/>
        </p:nvSpPr>
        <p:spPr>
          <a:xfrm>
            <a:off x="3520971" y="4694009"/>
            <a:ext cx="4288147" cy="1200329"/>
          </a:xfrm>
          <a:prstGeom prst="rect">
            <a:avLst/>
          </a:prstGeom>
          <a:noFill/>
        </p:spPr>
        <p:txBody>
          <a:bodyPr wrap="square" rtlCol="0">
            <a:spAutoFit/>
          </a:bodyPr>
          <a:lstStyle/>
          <a:p>
            <a:r>
              <a:rPr lang="en-US" dirty="0"/>
              <a:t>Note: This program uses the BRIGHTNESS sensor as a control for the While loop. If you completely cover the sensor the While loop will stop.</a:t>
            </a:r>
          </a:p>
        </p:txBody>
      </p:sp>
    </p:spTree>
    <p:extLst>
      <p:ext uri="{BB962C8B-B14F-4D97-AF65-F5344CB8AC3E}">
        <p14:creationId xmlns:p14="http://schemas.microsoft.com/office/powerpoint/2010/main" val="1191228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76200"/>
            <a:ext cx="8416344" cy="1143000"/>
          </a:xfrm>
        </p:spPr>
        <p:txBody>
          <a:bodyPr>
            <a:normAutofit/>
          </a:bodyPr>
          <a:lstStyle/>
          <a:p>
            <a:r>
              <a:rPr lang="en-US" dirty="0">
                <a:solidFill>
                  <a:srgbClr val="0000FF"/>
                </a:solidFill>
              </a:rPr>
              <a:t>Background: </a:t>
            </a:r>
            <a:r>
              <a:rPr lang="en-US" dirty="0"/>
              <a:t>Advanced Version</a:t>
            </a:r>
            <a:br>
              <a:rPr lang="en-US" dirty="0"/>
            </a:br>
            <a:r>
              <a:rPr lang="en-US" dirty="0"/>
              <a:t>Ending a loop using a keypress</a:t>
            </a:r>
          </a:p>
        </p:txBody>
      </p:sp>
      <p:sp>
        <p:nvSpPr>
          <p:cNvPr id="3" name="Rectangle 2"/>
          <p:cNvSpPr/>
          <p:nvPr/>
        </p:nvSpPr>
        <p:spPr>
          <a:xfrm>
            <a:off x="101600" y="1318676"/>
            <a:ext cx="8585200" cy="615553"/>
          </a:xfrm>
          <a:prstGeom prst="rect">
            <a:avLst/>
          </a:prstGeom>
        </p:spPr>
        <p:txBody>
          <a:bodyPr wrap="square">
            <a:spAutoFit/>
          </a:bodyPr>
          <a:lstStyle/>
          <a:p>
            <a:r>
              <a:rPr lang="en-US" sz="1600" dirty="0"/>
              <a:t>Initialize default value.</a:t>
            </a:r>
          </a:p>
          <a:p>
            <a:r>
              <a:rPr lang="en-US" dirty="0"/>
              <a:t>Continually set the value of keys pressed.</a:t>
            </a:r>
          </a:p>
        </p:txBody>
      </p:sp>
      <p:sp>
        <p:nvSpPr>
          <p:cNvPr id="7" name="Rectangle 6"/>
          <p:cNvSpPr/>
          <p:nvPr/>
        </p:nvSpPr>
        <p:spPr>
          <a:xfrm>
            <a:off x="1444456" y="2356632"/>
            <a:ext cx="5355590" cy="2308324"/>
          </a:xfrm>
          <a:prstGeom prst="rect">
            <a:avLst/>
          </a:prstGeom>
          <a:solidFill>
            <a:schemeClr val="bg1">
              <a:lumMod val="95000"/>
            </a:schemeClr>
          </a:solidFill>
          <a:ln>
            <a:solidFill>
              <a:schemeClr val="tx1"/>
            </a:solidFill>
          </a:ln>
        </p:spPr>
        <p:txBody>
          <a:bodyPr wrap="square">
            <a:spAutoFit/>
          </a:bodyPr>
          <a:lstStyle/>
          <a:p>
            <a:r>
              <a:rPr lang="en-US" sz="1600" dirty="0">
                <a:latin typeface="TI-Nspire Regular"/>
                <a:cs typeface="TI-Nspire Regular"/>
              </a:rPr>
              <a:t>key:=“ "</a:t>
            </a:r>
          </a:p>
          <a:p>
            <a:endParaRPr lang="en-US" sz="1600" dirty="0">
              <a:latin typeface="TI-Nspire Regular"/>
            </a:endParaRPr>
          </a:p>
          <a:p>
            <a:r>
              <a:rPr lang="en-US" sz="1600" dirty="0">
                <a:solidFill>
                  <a:srgbClr val="4D1BCB"/>
                </a:solidFill>
              </a:rPr>
              <a:t>While</a:t>
            </a:r>
            <a:r>
              <a:rPr lang="en-US" sz="1600" dirty="0"/>
              <a:t> </a:t>
            </a:r>
            <a:r>
              <a:rPr lang="en-US" sz="1600" dirty="0" err="1"/>
              <a:t>key≠"esc</a:t>
            </a:r>
            <a:r>
              <a:rPr lang="en-US" sz="1600" dirty="0"/>
              <a:t>“</a:t>
            </a:r>
          </a:p>
          <a:p>
            <a:endParaRPr lang="en-US" sz="1600" dirty="0"/>
          </a:p>
          <a:p>
            <a:r>
              <a:rPr lang="en-US" sz="1600" dirty="0"/>
              <a:t>key:=</a:t>
            </a:r>
            <a:r>
              <a:rPr lang="en-US" sz="1600" dirty="0" err="1"/>
              <a:t>getKey</a:t>
            </a:r>
            <a:r>
              <a:rPr lang="en-US" sz="1600" dirty="0"/>
              <a:t>():</a:t>
            </a:r>
          </a:p>
          <a:p>
            <a:endParaRPr lang="en-US" sz="1600" dirty="0"/>
          </a:p>
          <a:p>
            <a:r>
              <a:rPr lang="en-US" sz="1600" dirty="0">
                <a:latin typeface="TI-Nspire Regular"/>
                <a:cs typeface="TI-Nspire Regular"/>
              </a:rPr>
              <a:t>© set of commands executed while escape key isn’t pressed</a:t>
            </a:r>
          </a:p>
          <a:p>
            <a:endParaRPr lang="en-US" sz="1600" dirty="0"/>
          </a:p>
          <a:p>
            <a:r>
              <a:rPr lang="en-US" sz="1600" dirty="0" err="1">
                <a:solidFill>
                  <a:srgbClr val="4D1BCB"/>
                </a:solidFill>
              </a:rPr>
              <a:t>EndWhile</a:t>
            </a:r>
            <a:endParaRPr lang="en-US" sz="1600" dirty="0"/>
          </a:p>
        </p:txBody>
      </p:sp>
    </p:spTree>
    <p:extLst>
      <p:ext uri="{BB962C8B-B14F-4D97-AF65-F5344CB8AC3E}">
        <p14:creationId xmlns:p14="http://schemas.microsoft.com/office/powerpoint/2010/main" val="549177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76200"/>
            <a:ext cx="8416344" cy="1143000"/>
          </a:xfrm>
        </p:spPr>
        <p:txBody>
          <a:bodyPr>
            <a:normAutofit/>
          </a:bodyPr>
          <a:lstStyle/>
          <a:p>
            <a:r>
              <a:rPr lang="en-US" dirty="0">
                <a:solidFill>
                  <a:srgbClr val="0000FF"/>
                </a:solidFill>
              </a:rPr>
              <a:t>Background: </a:t>
            </a:r>
            <a:r>
              <a:rPr lang="en-US" dirty="0"/>
              <a:t>Advanced Version</a:t>
            </a:r>
            <a:br>
              <a:rPr lang="en-US" dirty="0"/>
            </a:br>
            <a:r>
              <a:rPr lang="en-US" dirty="0"/>
              <a:t>Storing Data in an Array</a:t>
            </a:r>
          </a:p>
        </p:txBody>
      </p:sp>
      <p:sp>
        <p:nvSpPr>
          <p:cNvPr id="3" name="Rectangle 2"/>
          <p:cNvSpPr/>
          <p:nvPr/>
        </p:nvSpPr>
        <p:spPr>
          <a:xfrm>
            <a:off x="101600" y="1318676"/>
            <a:ext cx="8585200" cy="861774"/>
          </a:xfrm>
          <a:prstGeom prst="rect">
            <a:avLst/>
          </a:prstGeom>
        </p:spPr>
        <p:txBody>
          <a:bodyPr wrap="square">
            <a:spAutoFit/>
          </a:bodyPr>
          <a:lstStyle/>
          <a:p>
            <a:r>
              <a:rPr lang="en-US" sz="1600" dirty="0"/>
              <a:t>Declare an array variable</a:t>
            </a:r>
          </a:p>
          <a:p>
            <a:endParaRPr lang="en-US" sz="1600" dirty="0"/>
          </a:p>
          <a:p>
            <a:r>
              <a:rPr lang="en-US" dirty="0"/>
              <a:t>Inside a loop store a calculation           or        Store a value from a sensor</a:t>
            </a:r>
          </a:p>
        </p:txBody>
      </p:sp>
      <p:sp>
        <p:nvSpPr>
          <p:cNvPr id="5" name="Rectangle 4"/>
          <p:cNvSpPr/>
          <p:nvPr/>
        </p:nvSpPr>
        <p:spPr>
          <a:xfrm>
            <a:off x="101600" y="2834672"/>
            <a:ext cx="3566974" cy="1815882"/>
          </a:xfrm>
          <a:prstGeom prst="rect">
            <a:avLst/>
          </a:prstGeom>
          <a:solidFill>
            <a:schemeClr val="bg1">
              <a:lumMod val="95000"/>
            </a:schemeClr>
          </a:solidFill>
          <a:ln>
            <a:solidFill>
              <a:schemeClr val="tx1"/>
            </a:solidFill>
          </a:ln>
        </p:spPr>
        <p:txBody>
          <a:bodyPr wrap="square">
            <a:spAutoFit/>
          </a:bodyPr>
          <a:lstStyle/>
          <a:p>
            <a:r>
              <a:rPr lang="en-US" sz="1600" dirty="0" err="1">
                <a:latin typeface="TI-Nspire Regular"/>
                <a:cs typeface="TI-Nspire Regular"/>
              </a:rPr>
              <a:t>myarray</a:t>
            </a:r>
            <a:r>
              <a:rPr lang="en-US" sz="1600" dirty="0">
                <a:latin typeface="TI-Nspire Regular"/>
                <a:cs typeface="TI-Nspire Regular"/>
              </a:rPr>
              <a:t>:={}</a:t>
            </a:r>
          </a:p>
          <a:p>
            <a:endParaRPr lang="da-DK" sz="1600" dirty="0"/>
          </a:p>
          <a:p>
            <a:r>
              <a:rPr lang="da-DK" sz="1600" dirty="0"/>
              <a:t>For c,1,3  </a:t>
            </a:r>
          </a:p>
          <a:p>
            <a:endParaRPr lang="en-US" sz="1600" dirty="0">
              <a:latin typeface="TI-Nspire Regular"/>
              <a:cs typeface="TI-Nspire Regular"/>
            </a:endParaRPr>
          </a:p>
          <a:p>
            <a:r>
              <a:rPr lang="pt-BR" sz="1600" dirty="0">
                <a:latin typeface="TI-Nspire Regular"/>
                <a:cs typeface="TI-Nspire Regular"/>
              </a:rPr>
              <a:t>myarray[c]:=c*2:</a:t>
            </a:r>
          </a:p>
          <a:p>
            <a:endParaRPr lang="en-US" sz="1600" dirty="0">
              <a:latin typeface="TI-Nspire Regular"/>
              <a:cs typeface="TI-Nspire Regular"/>
            </a:endParaRPr>
          </a:p>
          <a:p>
            <a:r>
              <a:rPr lang="da-DK" sz="1600" dirty="0"/>
              <a:t>EndFor</a:t>
            </a:r>
            <a:endParaRPr lang="en-US" sz="1600" dirty="0"/>
          </a:p>
        </p:txBody>
      </p:sp>
      <p:sp>
        <p:nvSpPr>
          <p:cNvPr id="7" name="Rectangle 6"/>
          <p:cNvSpPr/>
          <p:nvPr/>
        </p:nvSpPr>
        <p:spPr>
          <a:xfrm>
            <a:off x="4806689" y="2588451"/>
            <a:ext cx="3566974" cy="2308324"/>
          </a:xfrm>
          <a:prstGeom prst="rect">
            <a:avLst/>
          </a:prstGeom>
          <a:solidFill>
            <a:schemeClr val="bg1">
              <a:lumMod val="95000"/>
            </a:schemeClr>
          </a:solidFill>
          <a:ln>
            <a:solidFill>
              <a:schemeClr val="tx1"/>
            </a:solidFill>
          </a:ln>
        </p:spPr>
        <p:txBody>
          <a:bodyPr wrap="square">
            <a:spAutoFit/>
          </a:bodyPr>
          <a:lstStyle/>
          <a:p>
            <a:r>
              <a:rPr lang="en-US" sz="1600" dirty="0" err="1">
                <a:latin typeface="TI-Nspire Regular"/>
                <a:cs typeface="TI-Nspire Regular"/>
              </a:rPr>
              <a:t>myarray</a:t>
            </a:r>
            <a:r>
              <a:rPr lang="en-US" sz="1600" dirty="0">
                <a:latin typeface="TI-Nspire Regular"/>
                <a:cs typeface="TI-Nspire Regular"/>
              </a:rPr>
              <a:t>:={}</a:t>
            </a:r>
          </a:p>
          <a:p>
            <a:endParaRPr lang="da-DK" sz="1600" dirty="0"/>
          </a:p>
          <a:p>
            <a:r>
              <a:rPr lang="da-DK" sz="1600" dirty="0"/>
              <a:t>For c,1,3  </a:t>
            </a:r>
          </a:p>
          <a:p>
            <a:endParaRPr lang="en-US" sz="1600" dirty="0">
              <a:latin typeface="TI-Nspire Regular"/>
              <a:cs typeface="TI-Nspire Regular"/>
            </a:endParaRPr>
          </a:p>
          <a:p>
            <a:r>
              <a:rPr lang="en-US" sz="1600" dirty="0">
                <a:latin typeface="TI-Nspire Regular"/>
                <a:cs typeface="TI-Nspire Regular"/>
              </a:rPr>
              <a:t>Send "READ BRIGHTNESS ”</a:t>
            </a:r>
          </a:p>
          <a:p>
            <a:r>
              <a:rPr lang="en-US" sz="1600" dirty="0">
                <a:latin typeface="TI-Nspire Regular"/>
                <a:cs typeface="TI-Nspire Regular"/>
              </a:rPr>
              <a:t>Get b</a:t>
            </a:r>
          </a:p>
          <a:p>
            <a:r>
              <a:rPr lang="pt-BR" sz="1600" dirty="0">
                <a:latin typeface="TI-Nspire Regular"/>
                <a:cs typeface="TI-Nspire Regular"/>
              </a:rPr>
              <a:t>myarray[c]:=b</a:t>
            </a:r>
          </a:p>
          <a:p>
            <a:endParaRPr lang="en-US" sz="1600" dirty="0">
              <a:latin typeface="TI-Nspire Regular"/>
              <a:cs typeface="TI-Nspire Regular"/>
            </a:endParaRPr>
          </a:p>
          <a:p>
            <a:r>
              <a:rPr lang="da-DK" sz="1600" dirty="0"/>
              <a:t>EndFor</a:t>
            </a:r>
            <a:endParaRPr lang="en-US" sz="1600" dirty="0"/>
          </a:p>
        </p:txBody>
      </p:sp>
      <p:sp>
        <p:nvSpPr>
          <p:cNvPr id="8" name="Rectangle 7"/>
          <p:cNvSpPr/>
          <p:nvPr/>
        </p:nvSpPr>
        <p:spPr>
          <a:xfrm>
            <a:off x="101600" y="5306550"/>
            <a:ext cx="8926490" cy="338554"/>
          </a:xfrm>
          <a:prstGeom prst="rect">
            <a:avLst/>
          </a:prstGeom>
        </p:spPr>
        <p:txBody>
          <a:bodyPr wrap="square">
            <a:spAutoFit/>
          </a:bodyPr>
          <a:lstStyle/>
          <a:p>
            <a:r>
              <a:rPr lang="en-US" sz="1600" dirty="0"/>
              <a:t>Values can be plotted on a data and statistics page, graphs page, or used in other calculations.</a:t>
            </a:r>
            <a:endParaRPr lang="en-US" dirty="0"/>
          </a:p>
        </p:txBody>
      </p:sp>
    </p:spTree>
    <p:extLst>
      <p:ext uri="{BB962C8B-B14F-4D97-AF65-F5344CB8AC3E}">
        <p14:creationId xmlns:p14="http://schemas.microsoft.com/office/powerpoint/2010/main" val="2856981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Creating, Editing and Running Programs on the TI-</a:t>
            </a:r>
            <a:r>
              <a:rPr lang="en-US" sz="2800" dirty="0" err="1"/>
              <a:t>Nspire</a:t>
            </a:r>
            <a:endParaRPr lang="en-US" sz="2800" dirty="0"/>
          </a:p>
        </p:txBody>
      </p:sp>
    </p:spTree>
    <p:extLst>
      <p:ext uri="{BB962C8B-B14F-4D97-AF65-F5344CB8AC3E}">
        <p14:creationId xmlns:p14="http://schemas.microsoft.com/office/powerpoint/2010/main" val="3684492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document</a:t>
            </a:r>
          </a:p>
        </p:txBody>
      </p:sp>
      <p:pic>
        <p:nvPicPr>
          <p:cNvPr id="3" name="Picture 2" descr="01-17-2017 Image009.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00408" y="1646526"/>
            <a:ext cx="5591474" cy="4193605"/>
          </a:xfrm>
          <a:prstGeom prst="rect">
            <a:avLst/>
          </a:prstGeom>
        </p:spPr>
      </p:pic>
      <p:pic>
        <p:nvPicPr>
          <p:cNvPr id="5" name="Picture 4"/>
          <p:cNvPicPr>
            <a:picLocks noChangeAspect="1"/>
          </p:cNvPicPr>
          <p:nvPr/>
        </p:nvPicPr>
        <p:blipFill>
          <a:blip r:embed="rId3"/>
          <a:stretch>
            <a:fillRect/>
          </a:stretch>
        </p:blipFill>
        <p:spPr>
          <a:xfrm>
            <a:off x="133526" y="1646526"/>
            <a:ext cx="2542954" cy="3997285"/>
          </a:xfrm>
          <a:prstGeom prst="rect">
            <a:avLst/>
          </a:prstGeom>
        </p:spPr>
      </p:pic>
      <p:sp>
        <p:nvSpPr>
          <p:cNvPr id="6" name="TextBox 5"/>
          <p:cNvSpPr txBox="1"/>
          <p:nvPr/>
        </p:nvSpPr>
        <p:spPr>
          <a:xfrm>
            <a:off x="291066" y="5979605"/>
            <a:ext cx="2146742" cy="369332"/>
          </a:xfrm>
          <a:prstGeom prst="rect">
            <a:avLst/>
          </a:prstGeom>
          <a:noFill/>
        </p:spPr>
        <p:txBody>
          <a:bodyPr wrap="none" rtlCol="0">
            <a:spAutoFit/>
          </a:bodyPr>
          <a:lstStyle/>
          <a:p>
            <a:r>
              <a:rPr lang="en-US" b="1" dirty="0">
                <a:solidFill>
                  <a:schemeClr val="accent2"/>
                </a:solidFill>
              </a:rPr>
              <a:t>Press [Home] key</a:t>
            </a:r>
          </a:p>
        </p:txBody>
      </p:sp>
      <p:sp>
        <p:nvSpPr>
          <p:cNvPr id="7" name="TextBox 6"/>
          <p:cNvSpPr txBox="1"/>
          <p:nvPr/>
        </p:nvSpPr>
        <p:spPr>
          <a:xfrm>
            <a:off x="3612634" y="5971755"/>
            <a:ext cx="4532836" cy="369332"/>
          </a:xfrm>
          <a:prstGeom prst="rect">
            <a:avLst/>
          </a:prstGeom>
          <a:noFill/>
        </p:spPr>
        <p:txBody>
          <a:bodyPr wrap="none" rtlCol="0">
            <a:spAutoFit/>
          </a:bodyPr>
          <a:lstStyle/>
          <a:p>
            <a:r>
              <a:rPr lang="en-US" b="1" dirty="0">
                <a:solidFill>
                  <a:schemeClr val="accent2"/>
                </a:solidFill>
              </a:rPr>
              <a:t>Select New Document from home menu</a:t>
            </a:r>
          </a:p>
        </p:txBody>
      </p:sp>
    </p:spTree>
    <p:extLst>
      <p:ext uri="{BB962C8B-B14F-4D97-AF65-F5344CB8AC3E}">
        <p14:creationId xmlns:p14="http://schemas.microsoft.com/office/powerpoint/2010/main" val="1135824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146117" y="502532"/>
            <a:ext cx="4140200" cy="6350115"/>
            <a:chOff x="0" y="118533"/>
            <a:chExt cx="4140200" cy="6451600"/>
          </a:xfrm>
        </p:grpSpPr>
        <p:pic>
          <p:nvPicPr>
            <p:cNvPr id="2" name="Picture 1"/>
            <p:cNvPicPr>
              <a:picLocks noChangeAspect="1"/>
            </p:cNvPicPr>
            <p:nvPr/>
          </p:nvPicPr>
          <p:blipFill>
            <a:blip r:embed="rId2"/>
            <a:stretch>
              <a:fillRect/>
            </a:stretch>
          </p:blipFill>
          <p:spPr>
            <a:xfrm>
              <a:off x="0" y="118533"/>
              <a:ext cx="4140200" cy="6451600"/>
            </a:xfrm>
            <a:prstGeom prst="rect">
              <a:avLst/>
            </a:prstGeom>
          </p:spPr>
        </p:pic>
        <p:sp>
          <p:nvSpPr>
            <p:cNvPr id="3" name="Oval 2"/>
            <p:cNvSpPr/>
            <p:nvPr/>
          </p:nvSpPr>
          <p:spPr>
            <a:xfrm>
              <a:off x="3156857" y="399143"/>
              <a:ext cx="592667" cy="532190"/>
            </a:xfrm>
            <a:prstGeom prst="ellipse">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3156857" y="1446590"/>
              <a:ext cx="592667" cy="532190"/>
            </a:xfrm>
            <a:prstGeom prst="ellipse">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64495" y="382210"/>
              <a:ext cx="592667" cy="532190"/>
            </a:xfrm>
            <a:prstGeom prst="ellipse">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012923" y="3950305"/>
              <a:ext cx="592667" cy="532190"/>
            </a:xfrm>
            <a:prstGeom prst="ellipse">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64495" y="2123923"/>
              <a:ext cx="592667" cy="532190"/>
            </a:xfrm>
            <a:prstGeom prst="ellipse">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347685" y="2111827"/>
              <a:ext cx="592667" cy="532190"/>
            </a:xfrm>
            <a:prstGeom prst="ellipse">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204686" y="515256"/>
              <a:ext cx="1601409" cy="1463523"/>
            </a:xfrm>
            <a:prstGeom prst="ellipse">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2917121" y="40867"/>
            <a:ext cx="3293179" cy="461665"/>
          </a:xfrm>
          <a:prstGeom prst="rect">
            <a:avLst/>
          </a:prstGeom>
          <a:noFill/>
        </p:spPr>
        <p:txBody>
          <a:bodyPr wrap="square" rtlCol="0">
            <a:spAutoFit/>
          </a:bodyPr>
          <a:lstStyle/>
          <a:p>
            <a:r>
              <a:rPr lang="en-US" sz="2400" dirty="0"/>
              <a:t>Important Keys</a:t>
            </a:r>
          </a:p>
        </p:txBody>
      </p:sp>
      <p:sp>
        <p:nvSpPr>
          <p:cNvPr id="12" name="TextBox 11"/>
          <p:cNvSpPr txBox="1"/>
          <p:nvPr/>
        </p:nvSpPr>
        <p:spPr>
          <a:xfrm>
            <a:off x="0" y="762061"/>
            <a:ext cx="1887258" cy="461665"/>
          </a:xfrm>
          <a:prstGeom prst="rect">
            <a:avLst/>
          </a:prstGeom>
          <a:noFill/>
        </p:spPr>
        <p:txBody>
          <a:bodyPr wrap="square" rtlCol="0">
            <a:spAutoFit/>
          </a:bodyPr>
          <a:lstStyle/>
          <a:p>
            <a:r>
              <a:rPr lang="en-US" sz="1200" b="1" dirty="0">
                <a:solidFill>
                  <a:srgbClr val="363636"/>
                </a:solidFill>
              </a:rPr>
              <a:t>esc</a:t>
            </a:r>
            <a:r>
              <a:rPr lang="en-US" sz="1200" dirty="0">
                <a:solidFill>
                  <a:srgbClr val="363636"/>
                </a:solidFill>
              </a:rPr>
              <a:t>: Gets you out of what you are in</a:t>
            </a:r>
          </a:p>
        </p:txBody>
      </p:sp>
      <p:sp>
        <p:nvSpPr>
          <p:cNvPr id="13" name="TextBox 12"/>
          <p:cNvSpPr txBox="1"/>
          <p:nvPr/>
        </p:nvSpPr>
        <p:spPr>
          <a:xfrm>
            <a:off x="0" y="1321621"/>
            <a:ext cx="1887258" cy="461665"/>
          </a:xfrm>
          <a:prstGeom prst="rect">
            <a:avLst/>
          </a:prstGeom>
          <a:noFill/>
        </p:spPr>
        <p:txBody>
          <a:bodyPr wrap="square" rtlCol="0">
            <a:spAutoFit/>
          </a:bodyPr>
          <a:lstStyle/>
          <a:p>
            <a:r>
              <a:rPr lang="en-US" sz="1200" b="1" dirty="0">
                <a:solidFill>
                  <a:srgbClr val="0000FF"/>
                </a:solidFill>
              </a:rPr>
              <a:t>Ctrl</a:t>
            </a:r>
            <a:r>
              <a:rPr lang="en-US" sz="1200" b="1" dirty="0">
                <a:solidFill>
                  <a:srgbClr val="363636"/>
                </a:solidFill>
              </a:rPr>
              <a:t> z</a:t>
            </a:r>
            <a:r>
              <a:rPr lang="en-US" sz="1200" dirty="0">
                <a:solidFill>
                  <a:srgbClr val="363636"/>
                </a:solidFill>
              </a:rPr>
              <a:t>: is undo, just like on a computer</a:t>
            </a:r>
          </a:p>
        </p:txBody>
      </p:sp>
      <p:sp>
        <p:nvSpPr>
          <p:cNvPr id="14" name="TextBox 13"/>
          <p:cNvSpPr txBox="1"/>
          <p:nvPr/>
        </p:nvSpPr>
        <p:spPr>
          <a:xfrm>
            <a:off x="6490737" y="271177"/>
            <a:ext cx="1887258" cy="646331"/>
          </a:xfrm>
          <a:prstGeom prst="rect">
            <a:avLst/>
          </a:prstGeom>
          <a:noFill/>
        </p:spPr>
        <p:txBody>
          <a:bodyPr wrap="square" rtlCol="0">
            <a:spAutoFit/>
          </a:bodyPr>
          <a:lstStyle/>
          <a:p>
            <a:r>
              <a:rPr lang="en-US" sz="1200" b="1" dirty="0">
                <a:solidFill>
                  <a:srgbClr val="363636"/>
                </a:solidFill>
              </a:rPr>
              <a:t>On:</a:t>
            </a:r>
            <a:r>
              <a:rPr lang="en-US" sz="1200" dirty="0">
                <a:solidFill>
                  <a:srgbClr val="363636"/>
                </a:solidFill>
              </a:rPr>
              <a:t> (House): Brings you to the Home screen (see next slide)</a:t>
            </a:r>
          </a:p>
        </p:txBody>
      </p:sp>
      <p:sp>
        <p:nvSpPr>
          <p:cNvPr id="15" name="TextBox 14"/>
          <p:cNvSpPr txBox="1"/>
          <p:nvPr/>
        </p:nvSpPr>
        <p:spPr>
          <a:xfrm>
            <a:off x="106826" y="2329023"/>
            <a:ext cx="1887258" cy="830997"/>
          </a:xfrm>
          <a:prstGeom prst="rect">
            <a:avLst/>
          </a:prstGeom>
          <a:noFill/>
        </p:spPr>
        <p:txBody>
          <a:bodyPr wrap="square" rtlCol="0">
            <a:spAutoFit/>
          </a:bodyPr>
          <a:lstStyle/>
          <a:p>
            <a:r>
              <a:rPr lang="en-US" sz="1200" b="1" dirty="0">
                <a:solidFill>
                  <a:srgbClr val="0000FF"/>
                </a:solidFill>
              </a:rPr>
              <a:t>ctrl</a:t>
            </a:r>
            <a:r>
              <a:rPr lang="en-US" sz="1200" dirty="0">
                <a:solidFill>
                  <a:srgbClr val="363636"/>
                </a:solidFill>
              </a:rPr>
              <a:t>: Allows you to access the blue label functions printed above the keys.</a:t>
            </a:r>
          </a:p>
        </p:txBody>
      </p:sp>
      <p:sp>
        <p:nvSpPr>
          <p:cNvPr id="16" name="TextBox 15"/>
          <p:cNvSpPr txBox="1"/>
          <p:nvPr/>
        </p:nvSpPr>
        <p:spPr>
          <a:xfrm>
            <a:off x="6443257" y="3070948"/>
            <a:ext cx="1887258" cy="1015663"/>
          </a:xfrm>
          <a:prstGeom prst="rect">
            <a:avLst/>
          </a:prstGeom>
          <a:noFill/>
        </p:spPr>
        <p:txBody>
          <a:bodyPr wrap="square" rtlCol="0">
            <a:spAutoFit/>
          </a:bodyPr>
          <a:lstStyle/>
          <a:p>
            <a:r>
              <a:rPr lang="en-US" sz="1200" b="1" dirty="0" err="1">
                <a:solidFill>
                  <a:srgbClr val="363636"/>
                </a:solidFill>
              </a:rPr>
              <a:t>Var</a:t>
            </a:r>
            <a:r>
              <a:rPr lang="en-US" sz="1200" dirty="0">
                <a:solidFill>
                  <a:srgbClr val="363636"/>
                </a:solidFill>
              </a:rPr>
              <a:t>: gives you a list of variables, including programs to choose from to insert in your command.</a:t>
            </a:r>
          </a:p>
        </p:txBody>
      </p:sp>
      <p:sp>
        <p:nvSpPr>
          <p:cNvPr id="17" name="TextBox 16"/>
          <p:cNvSpPr txBox="1"/>
          <p:nvPr/>
        </p:nvSpPr>
        <p:spPr>
          <a:xfrm>
            <a:off x="6476233" y="2179578"/>
            <a:ext cx="1887258" cy="830997"/>
          </a:xfrm>
          <a:prstGeom prst="rect">
            <a:avLst/>
          </a:prstGeom>
          <a:noFill/>
        </p:spPr>
        <p:txBody>
          <a:bodyPr wrap="square" rtlCol="0">
            <a:spAutoFit/>
          </a:bodyPr>
          <a:lstStyle/>
          <a:p>
            <a:r>
              <a:rPr lang="en-US" sz="1200" b="1" dirty="0">
                <a:solidFill>
                  <a:srgbClr val="363636"/>
                </a:solidFill>
              </a:rPr>
              <a:t>Menu</a:t>
            </a:r>
            <a:r>
              <a:rPr lang="en-US" sz="1200" dirty="0">
                <a:solidFill>
                  <a:srgbClr val="363636"/>
                </a:solidFill>
              </a:rPr>
              <a:t>: Gives you a list of commands that are relevant for your current application.</a:t>
            </a:r>
          </a:p>
        </p:txBody>
      </p:sp>
      <p:sp>
        <p:nvSpPr>
          <p:cNvPr id="18" name="TextBox 17"/>
          <p:cNvSpPr txBox="1"/>
          <p:nvPr/>
        </p:nvSpPr>
        <p:spPr>
          <a:xfrm>
            <a:off x="106826" y="3766197"/>
            <a:ext cx="1887258" cy="1569660"/>
          </a:xfrm>
          <a:prstGeom prst="rect">
            <a:avLst/>
          </a:prstGeom>
          <a:noFill/>
        </p:spPr>
        <p:txBody>
          <a:bodyPr wrap="square" rtlCol="0">
            <a:spAutoFit/>
          </a:bodyPr>
          <a:lstStyle/>
          <a:p>
            <a:r>
              <a:rPr lang="en-US" sz="1200" b="1" dirty="0">
                <a:solidFill>
                  <a:srgbClr val="363636"/>
                </a:solidFill>
              </a:rPr>
              <a:t>touchpad</a:t>
            </a:r>
            <a:r>
              <a:rPr lang="en-US" sz="1200" dirty="0">
                <a:solidFill>
                  <a:srgbClr val="363636"/>
                </a:solidFill>
              </a:rPr>
              <a:t>: is like a </a:t>
            </a:r>
            <a:r>
              <a:rPr lang="en-US" sz="1200" dirty="0" err="1">
                <a:solidFill>
                  <a:srgbClr val="363636"/>
                </a:solidFill>
              </a:rPr>
              <a:t>mousepad</a:t>
            </a:r>
            <a:r>
              <a:rPr lang="en-US" sz="1200" dirty="0">
                <a:solidFill>
                  <a:srgbClr val="363636"/>
                </a:solidFill>
              </a:rPr>
              <a:t>, slide your finger around. Center click when finger icon is showing to select. You can also click the arrows to move the cursor space-by-space.</a:t>
            </a:r>
          </a:p>
        </p:txBody>
      </p:sp>
      <p:sp>
        <p:nvSpPr>
          <p:cNvPr id="19" name="TextBox 18"/>
          <p:cNvSpPr txBox="1"/>
          <p:nvPr/>
        </p:nvSpPr>
        <p:spPr>
          <a:xfrm>
            <a:off x="6490737" y="4290016"/>
            <a:ext cx="1887258" cy="830997"/>
          </a:xfrm>
          <a:prstGeom prst="rect">
            <a:avLst/>
          </a:prstGeom>
          <a:noFill/>
        </p:spPr>
        <p:txBody>
          <a:bodyPr wrap="square" rtlCol="0">
            <a:spAutoFit/>
          </a:bodyPr>
          <a:lstStyle/>
          <a:p>
            <a:r>
              <a:rPr lang="en-US" sz="1200" b="1" dirty="0">
                <a:solidFill>
                  <a:srgbClr val="363636"/>
                </a:solidFill>
              </a:rPr>
              <a:t>enter</a:t>
            </a:r>
            <a:r>
              <a:rPr lang="en-US" sz="1200" dirty="0">
                <a:solidFill>
                  <a:srgbClr val="363636"/>
                </a:solidFill>
              </a:rPr>
              <a:t>: Completes and entry or selects a menu item or closes a dialogue box.</a:t>
            </a:r>
          </a:p>
        </p:txBody>
      </p:sp>
      <p:sp>
        <p:nvSpPr>
          <p:cNvPr id="20" name="TextBox 19"/>
          <p:cNvSpPr txBox="1"/>
          <p:nvPr/>
        </p:nvSpPr>
        <p:spPr>
          <a:xfrm>
            <a:off x="6476233" y="1578865"/>
            <a:ext cx="1887258" cy="461665"/>
          </a:xfrm>
          <a:prstGeom prst="rect">
            <a:avLst/>
          </a:prstGeom>
          <a:noFill/>
        </p:spPr>
        <p:txBody>
          <a:bodyPr wrap="square" rtlCol="0">
            <a:spAutoFit/>
          </a:bodyPr>
          <a:lstStyle/>
          <a:p>
            <a:r>
              <a:rPr lang="en-US" sz="1200" b="1" dirty="0">
                <a:solidFill>
                  <a:srgbClr val="363636"/>
                </a:solidFill>
              </a:rPr>
              <a:t>doc</a:t>
            </a:r>
            <a:r>
              <a:rPr lang="en-US" sz="1200" dirty="0">
                <a:solidFill>
                  <a:srgbClr val="363636"/>
                </a:solidFill>
              </a:rPr>
              <a:t>: has file commands. Save for example.</a:t>
            </a:r>
          </a:p>
        </p:txBody>
      </p:sp>
      <p:sp>
        <p:nvSpPr>
          <p:cNvPr id="21" name="TextBox 20"/>
          <p:cNvSpPr txBox="1"/>
          <p:nvPr/>
        </p:nvSpPr>
        <p:spPr>
          <a:xfrm>
            <a:off x="6443257" y="1055047"/>
            <a:ext cx="1887258" cy="461665"/>
          </a:xfrm>
          <a:prstGeom prst="rect">
            <a:avLst/>
          </a:prstGeom>
          <a:noFill/>
        </p:spPr>
        <p:txBody>
          <a:bodyPr wrap="square" rtlCol="0">
            <a:spAutoFit/>
          </a:bodyPr>
          <a:lstStyle/>
          <a:p>
            <a:r>
              <a:rPr lang="en-US" sz="1200" b="1" dirty="0">
                <a:solidFill>
                  <a:srgbClr val="0000FF"/>
                </a:solidFill>
              </a:rPr>
              <a:t>Ctrl</a:t>
            </a:r>
            <a:r>
              <a:rPr lang="en-US" sz="1200" b="1" dirty="0">
                <a:solidFill>
                  <a:srgbClr val="363636"/>
                </a:solidFill>
              </a:rPr>
              <a:t> doc (</a:t>
            </a:r>
            <a:r>
              <a:rPr lang="en-US" sz="1200" b="1" dirty="0">
                <a:solidFill>
                  <a:srgbClr val="0000FF"/>
                </a:solidFill>
              </a:rPr>
              <a:t>+page</a:t>
            </a:r>
            <a:r>
              <a:rPr lang="en-US" sz="1200" b="1" dirty="0">
                <a:solidFill>
                  <a:srgbClr val="363636"/>
                </a:solidFill>
              </a:rPr>
              <a:t>) </a:t>
            </a:r>
            <a:r>
              <a:rPr lang="en-US" sz="1200" dirty="0">
                <a:solidFill>
                  <a:srgbClr val="363636"/>
                </a:solidFill>
              </a:rPr>
              <a:t>: adds a new page</a:t>
            </a:r>
          </a:p>
        </p:txBody>
      </p:sp>
    </p:spTree>
    <p:extLst>
      <p:ext uri="{BB962C8B-B14F-4D97-AF65-F5344CB8AC3E}">
        <p14:creationId xmlns:p14="http://schemas.microsoft.com/office/powerpoint/2010/main" val="344372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Time to DIY: Digital Mood Ring!</a:t>
            </a:r>
          </a:p>
        </p:txBody>
      </p:sp>
      <p:sp>
        <p:nvSpPr>
          <p:cNvPr id="4" name="Content Placeholder 3"/>
          <p:cNvSpPr>
            <a:spLocks noGrp="1"/>
          </p:cNvSpPr>
          <p:nvPr>
            <p:ph sz="half" idx="1"/>
          </p:nvPr>
        </p:nvSpPr>
        <p:spPr>
          <a:xfrm>
            <a:off x="353683" y="1473678"/>
            <a:ext cx="5175580" cy="4909868"/>
          </a:xfrm>
        </p:spPr>
        <p:txBody>
          <a:bodyPr>
            <a:normAutofit lnSpcReduction="10000"/>
          </a:bodyPr>
          <a:lstStyle/>
          <a:p>
            <a:pPr marL="0" lvl="0" indent="0">
              <a:buNone/>
            </a:pPr>
            <a:r>
              <a:rPr lang="en-US" sz="2000" b="1" dirty="0">
                <a:solidFill>
                  <a:srgbClr val="525252"/>
                </a:solidFill>
              </a:rPr>
              <a:t>The Design Challenge:</a:t>
            </a:r>
          </a:p>
          <a:p>
            <a:pPr marL="0" lvl="0" indent="0">
              <a:buNone/>
            </a:pPr>
            <a:r>
              <a:rPr lang="en-US" sz="2000" dirty="0">
                <a:solidFill>
                  <a:srgbClr val="525252"/>
                </a:solidFill>
              </a:rPr>
              <a:t>Design and build a digital mood ring using the pipe cleaner that fits snugly on your finger, placement should be similar to any ring worn on the finger. Be sure the flat part of the temperature sensor is touching your skin.</a:t>
            </a:r>
          </a:p>
          <a:p>
            <a:pPr marL="0" indent="0">
              <a:buNone/>
            </a:pPr>
            <a:r>
              <a:rPr lang="en-US" sz="2000" b="1" i="1" dirty="0"/>
              <a:t>In this project, you will investigate:</a:t>
            </a:r>
          </a:p>
          <a:p>
            <a:pPr>
              <a:buFont typeface="Arial" panose="020B0604020202020204" pitchFamily="34" charset="0"/>
              <a:buChar char="•"/>
            </a:pPr>
            <a:r>
              <a:rPr lang="en-US" sz="2000" dirty="0"/>
              <a:t> temperature measurement using a temperature sensor and then build a digital mood ring that changes the color of the Hub’s Red, Green, and Blue (RGB) light emitting diode (LED) as the temperature your finger changes. </a:t>
            </a:r>
          </a:p>
          <a:p>
            <a:pPr>
              <a:buFont typeface="Arial" panose="020B0604020202020204" pitchFamily="34" charset="0"/>
              <a:buChar char="•"/>
            </a:pPr>
            <a:r>
              <a:rPr lang="en-US" sz="2000" dirty="0"/>
              <a:t>You can even display what mood you are in on your calculator!</a:t>
            </a:r>
          </a:p>
          <a:p>
            <a:pPr marL="0" lvl="0" indent="0">
              <a:lnSpc>
                <a:spcPct val="150000"/>
              </a:lnSpc>
              <a:buNone/>
            </a:pPr>
            <a:endParaRPr lang="en-US" sz="1600" dirty="0">
              <a:solidFill>
                <a:srgbClr val="525252"/>
              </a:solidFill>
            </a:endParaRPr>
          </a:p>
          <a:p>
            <a:endParaRPr lang="en-US" dirty="0"/>
          </a:p>
        </p:txBody>
      </p:sp>
      <p:pic>
        <p:nvPicPr>
          <p:cNvPr id="9"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7028" t="37422" r="38224" b="9366"/>
          <a:stretch/>
        </p:blipFill>
        <p:spPr bwMode="auto">
          <a:xfrm>
            <a:off x="5529263" y="1590718"/>
            <a:ext cx="3230155" cy="4167145"/>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4287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Menu</a:t>
            </a:r>
          </a:p>
        </p:txBody>
      </p:sp>
      <p:grpSp>
        <p:nvGrpSpPr>
          <p:cNvPr id="3" name="Group 2"/>
          <p:cNvGrpSpPr/>
          <p:nvPr/>
        </p:nvGrpSpPr>
        <p:grpSpPr>
          <a:xfrm>
            <a:off x="0" y="1311552"/>
            <a:ext cx="6110108" cy="4259699"/>
            <a:chOff x="834571" y="486106"/>
            <a:chExt cx="6579810" cy="4399159"/>
          </a:xfrm>
        </p:grpSpPr>
        <p:pic>
          <p:nvPicPr>
            <p:cNvPr id="4" name="Picture 3"/>
            <p:cNvPicPr>
              <a:picLocks noChangeAspect="1"/>
            </p:cNvPicPr>
            <p:nvPr/>
          </p:nvPicPr>
          <p:blipFill>
            <a:blip r:embed="rId2"/>
            <a:stretch>
              <a:fillRect/>
            </a:stretch>
          </p:blipFill>
          <p:spPr>
            <a:xfrm>
              <a:off x="834571" y="486106"/>
              <a:ext cx="6579810" cy="4399159"/>
            </a:xfrm>
            <a:prstGeom prst="rect">
              <a:avLst/>
            </a:prstGeom>
          </p:spPr>
        </p:pic>
        <p:sp>
          <p:nvSpPr>
            <p:cNvPr id="5" name="Oval 4"/>
            <p:cNvSpPr/>
            <p:nvPr/>
          </p:nvSpPr>
          <p:spPr>
            <a:xfrm>
              <a:off x="4333118" y="1434495"/>
              <a:ext cx="592667" cy="532190"/>
            </a:xfrm>
            <a:prstGeom prst="ellipse">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333118" y="1809447"/>
              <a:ext cx="592667" cy="532190"/>
            </a:xfrm>
            <a:prstGeom prst="ellipse">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333118" y="2559352"/>
              <a:ext cx="592667" cy="532190"/>
            </a:xfrm>
            <a:prstGeom prst="ellipse">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6253345" y="1768211"/>
            <a:ext cx="1887258" cy="461665"/>
          </a:xfrm>
          <a:prstGeom prst="rect">
            <a:avLst/>
          </a:prstGeom>
          <a:noFill/>
        </p:spPr>
        <p:txBody>
          <a:bodyPr wrap="square" rtlCol="0">
            <a:spAutoFit/>
          </a:bodyPr>
          <a:lstStyle/>
          <a:p>
            <a:r>
              <a:rPr lang="en-US" sz="1200" b="1" dirty="0">
                <a:solidFill>
                  <a:srgbClr val="363636"/>
                </a:solidFill>
              </a:rPr>
              <a:t>New Document:</a:t>
            </a:r>
            <a:r>
              <a:rPr lang="en-US" sz="1200" dirty="0">
                <a:solidFill>
                  <a:srgbClr val="363636"/>
                </a:solidFill>
              </a:rPr>
              <a:t> create a new document file.</a:t>
            </a:r>
          </a:p>
        </p:txBody>
      </p:sp>
      <p:sp>
        <p:nvSpPr>
          <p:cNvPr id="9" name="TextBox 8"/>
          <p:cNvSpPr txBox="1"/>
          <p:nvPr/>
        </p:nvSpPr>
        <p:spPr>
          <a:xfrm>
            <a:off x="6253345" y="2461929"/>
            <a:ext cx="1887258" cy="646331"/>
          </a:xfrm>
          <a:prstGeom prst="rect">
            <a:avLst/>
          </a:prstGeom>
          <a:noFill/>
        </p:spPr>
        <p:txBody>
          <a:bodyPr wrap="square" rtlCol="0">
            <a:spAutoFit/>
          </a:bodyPr>
          <a:lstStyle/>
          <a:p>
            <a:r>
              <a:rPr lang="en-US" sz="1200" b="1" dirty="0">
                <a:solidFill>
                  <a:srgbClr val="363636"/>
                </a:solidFill>
              </a:rPr>
              <a:t>My Documents:</a:t>
            </a:r>
            <a:r>
              <a:rPr lang="en-US" sz="1200" dirty="0">
                <a:solidFill>
                  <a:srgbClr val="363636"/>
                </a:solidFill>
              </a:rPr>
              <a:t> Brings you to folders with your stored files.</a:t>
            </a:r>
          </a:p>
        </p:txBody>
      </p:sp>
      <p:sp>
        <p:nvSpPr>
          <p:cNvPr id="10" name="TextBox 9"/>
          <p:cNvSpPr txBox="1"/>
          <p:nvPr/>
        </p:nvSpPr>
        <p:spPr>
          <a:xfrm>
            <a:off x="6348301" y="3319073"/>
            <a:ext cx="1887258" cy="646331"/>
          </a:xfrm>
          <a:prstGeom prst="rect">
            <a:avLst/>
          </a:prstGeom>
          <a:noFill/>
        </p:spPr>
        <p:txBody>
          <a:bodyPr wrap="square" rtlCol="0">
            <a:spAutoFit/>
          </a:bodyPr>
          <a:lstStyle/>
          <a:p>
            <a:r>
              <a:rPr lang="en-US" sz="1200" b="1" dirty="0">
                <a:solidFill>
                  <a:srgbClr val="363636"/>
                </a:solidFill>
              </a:rPr>
              <a:t>Current:</a:t>
            </a:r>
            <a:r>
              <a:rPr lang="en-US" sz="1200" dirty="0">
                <a:solidFill>
                  <a:srgbClr val="363636"/>
                </a:solidFill>
              </a:rPr>
              <a:t> Returns you to the document that you have open.</a:t>
            </a:r>
          </a:p>
        </p:txBody>
      </p:sp>
    </p:spTree>
    <p:extLst>
      <p:ext uri="{BB962C8B-B14F-4D97-AF65-F5344CB8AC3E}">
        <p14:creationId xmlns:p14="http://schemas.microsoft.com/office/powerpoint/2010/main" val="2636788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640"/>
            <a:ext cx="8229600" cy="1143000"/>
          </a:xfrm>
        </p:spPr>
        <p:txBody>
          <a:bodyPr>
            <a:noAutofit/>
          </a:bodyPr>
          <a:lstStyle/>
          <a:p>
            <a:pPr algn="ctr"/>
            <a:r>
              <a:rPr lang="en-US" sz="3200" dirty="0"/>
              <a:t>Set up a new Program Editor app</a:t>
            </a:r>
          </a:p>
        </p:txBody>
      </p:sp>
      <p:pic>
        <p:nvPicPr>
          <p:cNvPr id="3" name="Picture 2"/>
          <p:cNvPicPr>
            <a:picLocks noChangeAspect="1"/>
          </p:cNvPicPr>
          <p:nvPr/>
        </p:nvPicPr>
        <p:blipFill>
          <a:blip r:embed="rId2"/>
          <a:stretch>
            <a:fillRect/>
          </a:stretch>
        </p:blipFill>
        <p:spPr>
          <a:xfrm>
            <a:off x="367730" y="1146415"/>
            <a:ext cx="3836522" cy="2886526"/>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1989746D-D3AF-5F46-8637-02700F825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700" y="2356914"/>
            <a:ext cx="2856918" cy="2144172"/>
          </a:xfrm>
          <a:prstGeom prst="rect">
            <a:avLst/>
          </a:prstGeom>
        </p:spPr>
      </p:pic>
      <p:sp>
        <p:nvSpPr>
          <p:cNvPr id="6" name="TextBox 5">
            <a:extLst>
              <a:ext uri="{FF2B5EF4-FFF2-40B4-BE49-F238E27FC236}">
                <a16:creationId xmlns:a16="http://schemas.microsoft.com/office/drawing/2014/main" id="{EE002F66-E7DD-D64F-9609-1E65F53D7663}"/>
              </a:ext>
            </a:extLst>
          </p:cNvPr>
          <p:cNvSpPr txBox="1"/>
          <p:nvPr/>
        </p:nvSpPr>
        <p:spPr>
          <a:xfrm>
            <a:off x="109334" y="4580598"/>
            <a:ext cx="4830416" cy="1600438"/>
          </a:xfrm>
          <a:prstGeom prst="rect">
            <a:avLst/>
          </a:prstGeom>
          <a:solidFill>
            <a:schemeClr val="bg1"/>
          </a:solidFill>
        </p:spPr>
        <p:txBody>
          <a:bodyPr wrap="square" rtlCol="0">
            <a:spAutoFit/>
          </a:bodyPr>
          <a:lstStyle/>
          <a:p>
            <a:r>
              <a:rPr lang="en-US" sz="1400" dirty="0"/>
              <a:t>Press the menu key on a blank page or add a new page by pressing ctrl-doc (+page)</a:t>
            </a:r>
          </a:p>
          <a:p>
            <a:endParaRPr lang="en-US" sz="1400" dirty="0"/>
          </a:p>
          <a:p>
            <a:r>
              <a:rPr lang="en-US" sz="1400" dirty="0"/>
              <a:t>Select 9:Add Program Editor then 1:New. Enter your program name then press enter.</a:t>
            </a:r>
          </a:p>
          <a:p>
            <a:endParaRPr lang="en-US" sz="1400" dirty="0"/>
          </a:p>
          <a:p>
            <a:r>
              <a:rPr lang="en-US" sz="1400" dirty="0"/>
              <a:t>Note: Program names must begin with an alpha character.</a:t>
            </a:r>
          </a:p>
        </p:txBody>
      </p:sp>
    </p:spTree>
    <p:extLst>
      <p:ext uri="{BB962C8B-B14F-4D97-AF65-F5344CB8AC3E}">
        <p14:creationId xmlns:p14="http://schemas.microsoft.com/office/powerpoint/2010/main" val="4275076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5-09-2017 Image0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53" y="1682522"/>
            <a:ext cx="4882445" cy="3661834"/>
          </a:xfrm>
          <a:prstGeom prst="rect">
            <a:avLst/>
          </a:prstGeom>
        </p:spPr>
      </p:pic>
      <p:sp>
        <p:nvSpPr>
          <p:cNvPr id="2" name="Title 1"/>
          <p:cNvSpPr>
            <a:spLocks noGrp="1"/>
          </p:cNvSpPr>
          <p:nvPr>
            <p:ph type="title"/>
          </p:nvPr>
        </p:nvSpPr>
        <p:spPr/>
        <p:txBody>
          <a:bodyPr/>
          <a:lstStyle/>
          <a:p>
            <a:r>
              <a:rPr lang="en-US" dirty="0"/>
              <a:t>Program Editor app</a:t>
            </a:r>
          </a:p>
        </p:txBody>
      </p:sp>
      <p:sp>
        <p:nvSpPr>
          <p:cNvPr id="4" name="TextBox 3"/>
          <p:cNvSpPr txBox="1"/>
          <p:nvPr/>
        </p:nvSpPr>
        <p:spPr>
          <a:xfrm>
            <a:off x="617217" y="5636425"/>
            <a:ext cx="5674938" cy="369332"/>
          </a:xfrm>
          <a:prstGeom prst="rect">
            <a:avLst/>
          </a:prstGeom>
          <a:noFill/>
        </p:spPr>
        <p:txBody>
          <a:bodyPr wrap="none" rtlCol="0">
            <a:spAutoFit/>
          </a:bodyPr>
          <a:lstStyle/>
          <a:p>
            <a:r>
              <a:rPr lang="en-US" dirty="0">
                <a:solidFill>
                  <a:srgbClr val="363636"/>
                </a:solidFill>
              </a:rPr>
              <a:t>Remember to move cursor DOWN within the program</a:t>
            </a:r>
          </a:p>
        </p:txBody>
      </p:sp>
    </p:spTree>
    <p:extLst>
      <p:ext uri="{BB962C8B-B14F-4D97-AF65-F5344CB8AC3E}">
        <p14:creationId xmlns:p14="http://schemas.microsoft.com/office/powerpoint/2010/main" val="1812770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Nspire CX Check syntax menu.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7238" y="1206501"/>
            <a:ext cx="5745238" cy="4308929"/>
          </a:xfrm>
          <a:prstGeom prst="rect">
            <a:avLst/>
          </a:prstGeom>
        </p:spPr>
      </p:pic>
      <p:sp>
        <p:nvSpPr>
          <p:cNvPr id="2" name="Title 1"/>
          <p:cNvSpPr>
            <a:spLocks noGrp="1"/>
          </p:cNvSpPr>
          <p:nvPr>
            <p:ph type="title"/>
          </p:nvPr>
        </p:nvSpPr>
        <p:spPr/>
        <p:txBody>
          <a:bodyPr/>
          <a:lstStyle/>
          <a:p>
            <a:r>
              <a:rPr lang="en-US" dirty="0"/>
              <a:t>Store your program</a:t>
            </a:r>
          </a:p>
        </p:txBody>
      </p:sp>
      <p:sp>
        <p:nvSpPr>
          <p:cNvPr id="4" name="TextBox 3"/>
          <p:cNvSpPr txBox="1"/>
          <p:nvPr/>
        </p:nvSpPr>
        <p:spPr>
          <a:xfrm>
            <a:off x="75079" y="4303455"/>
            <a:ext cx="4908843" cy="2031325"/>
          </a:xfrm>
          <a:prstGeom prst="rect">
            <a:avLst/>
          </a:prstGeom>
          <a:solidFill>
            <a:schemeClr val="bg1"/>
          </a:solidFill>
        </p:spPr>
        <p:txBody>
          <a:bodyPr wrap="square" rtlCol="0">
            <a:spAutoFit/>
          </a:bodyPr>
          <a:lstStyle/>
          <a:p>
            <a:r>
              <a:rPr lang="en-US" sz="1400" dirty="0">
                <a:solidFill>
                  <a:srgbClr val="363636"/>
                </a:solidFill>
              </a:rPr>
              <a:t>Use the Check Syntax &amp; Store Menu to store your program. Look for the “stored successfully” message. </a:t>
            </a:r>
          </a:p>
          <a:p>
            <a:endParaRPr lang="en-US" sz="1400" dirty="0">
              <a:solidFill>
                <a:srgbClr val="363636"/>
              </a:solidFill>
            </a:endParaRPr>
          </a:p>
          <a:p>
            <a:r>
              <a:rPr lang="en-US" sz="1400" dirty="0">
                <a:solidFill>
                  <a:srgbClr val="363636"/>
                </a:solidFill>
              </a:rPr>
              <a:t>Use 1:Check Syntax &amp; Store to store your program and remain in the editor. The shortcut is ctrl-b. </a:t>
            </a:r>
          </a:p>
          <a:p>
            <a:endParaRPr lang="en-US" sz="1400" dirty="0">
              <a:solidFill>
                <a:srgbClr val="363636"/>
              </a:solidFill>
            </a:endParaRPr>
          </a:p>
          <a:p>
            <a:r>
              <a:rPr lang="en-US" sz="1400" dirty="0">
                <a:solidFill>
                  <a:srgbClr val="FF0000"/>
                </a:solidFill>
              </a:rPr>
              <a:t>Use 3:Run to store and automatically paste the program name on a Calculator page. Then press Enter to run the program. The shortcut is ctrl-r.</a:t>
            </a:r>
          </a:p>
        </p:txBody>
      </p:sp>
      <p:pic>
        <p:nvPicPr>
          <p:cNvPr id="8" name="Picture 7" descr="05-09-2017 Image00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82382" y="3472544"/>
            <a:ext cx="3209604" cy="2407203"/>
          </a:xfrm>
          <a:prstGeom prst="rect">
            <a:avLst/>
          </a:prstGeom>
        </p:spPr>
      </p:pic>
      <p:cxnSp>
        <p:nvCxnSpPr>
          <p:cNvPr id="6" name="Straight Arrow Connector 5"/>
          <p:cNvCxnSpPr/>
          <p:nvPr/>
        </p:nvCxnSpPr>
        <p:spPr>
          <a:xfrm flipH="1">
            <a:off x="6517736" y="3061953"/>
            <a:ext cx="572691" cy="629504"/>
          </a:xfrm>
          <a:prstGeom prst="straightConnector1">
            <a:avLst/>
          </a:prstGeom>
          <a:ln w="63500">
            <a:tailEnd type="arrow"/>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619741" y="2266682"/>
            <a:ext cx="1972245" cy="7952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Make sure the title says “stored successfully”</a:t>
            </a:r>
          </a:p>
        </p:txBody>
      </p:sp>
    </p:spTree>
    <p:extLst>
      <p:ext uri="{BB962C8B-B14F-4D97-AF65-F5344CB8AC3E}">
        <p14:creationId xmlns:p14="http://schemas.microsoft.com/office/powerpoint/2010/main" val="1560379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359"/>
            <a:ext cx="8229600" cy="1143000"/>
          </a:xfrm>
        </p:spPr>
        <p:txBody>
          <a:bodyPr>
            <a:normAutofit/>
          </a:bodyPr>
          <a:lstStyle/>
          <a:p>
            <a:r>
              <a:rPr lang="en-US" sz="3200" dirty="0"/>
              <a:t>Moving from page to page</a:t>
            </a:r>
          </a:p>
        </p:txBody>
      </p:sp>
      <p:grpSp>
        <p:nvGrpSpPr>
          <p:cNvPr id="12" name="Group 11"/>
          <p:cNvGrpSpPr/>
          <p:nvPr/>
        </p:nvGrpSpPr>
        <p:grpSpPr>
          <a:xfrm>
            <a:off x="6172200" y="1670246"/>
            <a:ext cx="2692940" cy="1796854"/>
            <a:chOff x="6096000" y="1670246"/>
            <a:chExt cx="2692940" cy="1796854"/>
          </a:xfrm>
        </p:grpSpPr>
        <p:pic>
          <p:nvPicPr>
            <p:cNvPr id="5" name="Picture 4"/>
            <p:cNvPicPr>
              <a:picLocks noChangeAspect="1"/>
            </p:cNvPicPr>
            <p:nvPr/>
          </p:nvPicPr>
          <p:blipFill>
            <a:blip r:embed="rId2"/>
            <a:stretch>
              <a:fillRect/>
            </a:stretch>
          </p:blipFill>
          <p:spPr>
            <a:xfrm>
              <a:off x="6096000" y="1670246"/>
              <a:ext cx="2692940" cy="1676400"/>
            </a:xfrm>
            <a:prstGeom prst="rect">
              <a:avLst/>
            </a:prstGeom>
          </p:spPr>
        </p:pic>
        <p:sp>
          <p:nvSpPr>
            <p:cNvPr id="9" name="Oval 8"/>
            <p:cNvSpPr/>
            <p:nvPr/>
          </p:nvSpPr>
          <p:spPr>
            <a:xfrm>
              <a:off x="6096000" y="2971800"/>
              <a:ext cx="571500" cy="495300"/>
            </a:xfrm>
            <a:prstGeom prst="ellipse">
              <a:avLst/>
            </a:prstGeom>
            <a:noFill/>
            <a:ln w="476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667500" y="2023533"/>
              <a:ext cx="571500" cy="495300"/>
            </a:xfrm>
            <a:prstGeom prst="ellipse">
              <a:avLst/>
            </a:prstGeom>
            <a:noFill/>
            <a:ln w="476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708900" y="2023533"/>
              <a:ext cx="571500" cy="495300"/>
            </a:xfrm>
            <a:prstGeom prst="ellipse">
              <a:avLst/>
            </a:prstGeom>
            <a:noFill/>
            <a:ln w="476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6172200" y="3467100"/>
            <a:ext cx="2662163" cy="2831544"/>
          </a:xfrm>
          <a:prstGeom prst="rect">
            <a:avLst/>
          </a:prstGeom>
          <a:noFill/>
        </p:spPr>
        <p:txBody>
          <a:bodyPr wrap="square" rtlCol="0">
            <a:spAutoFit/>
          </a:bodyPr>
          <a:lstStyle/>
          <a:p>
            <a:r>
              <a:rPr lang="en-US" sz="1600" dirty="0">
                <a:solidFill>
                  <a:srgbClr val="363636"/>
                </a:solidFill>
              </a:rPr>
              <a:t>You can move from page to page by pressing ctrl-LEFT arrow and ctrl-RIGHT arrow</a:t>
            </a:r>
          </a:p>
          <a:p>
            <a:endParaRPr lang="en-US" sz="1600" dirty="0">
              <a:solidFill>
                <a:srgbClr val="363636"/>
              </a:solidFill>
            </a:endParaRPr>
          </a:p>
          <a:p>
            <a:r>
              <a:rPr lang="en-US" sz="1600" b="1" dirty="0">
                <a:solidFill>
                  <a:srgbClr val="363636"/>
                </a:solidFill>
              </a:rPr>
              <a:t>or</a:t>
            </a:r>
            <a:r>
              <a:rPr lang="en-US" sz="1600" dirty="0">
                <a:solidFill>
                  <a:srgbClr val="363636"/>
                </a:solidFill>
              </a:rPr>
              <a:t> by using the touchpad to move the pointer to the desired page then click the center of the touchpad or press ENTER</a:t>
            </a:r>
          </a:p>
          <a:p>
            <a:endParaRPr lang="en-US" dirty="0">
              <a:solidFill>
                <a:srgbClr val="363636"/>
              </a:solidFill>
            </a:endParaRPr>
          </a:p>
        </p:txBody>
      </p:sp>
      <p:pic>
        <p:nvPicPr>
          <p:cNvPr id="6" name="Picture 5"/>
          <p:cNvPicPr>
            <a:picLocks noChangeAspect="1"/>
          </p:cNvPicPr>
          <p:nvPr/>
        </p:nvPicPr>
        <p:blipFill>
          <a:blip r:embed="rId3"/>
          <a:stretch>
            <a:fillRect/>
          </a:stretch>
        </p:blipFill>
        <p:spPr>
          <a:xfrm>
            <a:off x="273050" y="1209675"/>
            <a:ext cx="5598668" cy="4212331"/>
          </a:xfrm>
          <a:prstGeom prst="rect">
            <a:avLst/>
          </a:prstGeom>
        </p:spPr>
      </p:pic>
      <p:cxnSp>
        <p:nvCxnSpPr>
          <p:cNvPr id="4" name="Straight Arrow Connector 3"/>
          <p:cNvCxnSpPr/>
          <p:nvPr/>
        </p:nvCxnSpPr>
        <p:spPr>
          <a:xfrm flipH="1" flipV="1">
            <a:off x="1345248" y="1630989"/>
            <a:ext cx="342881" cy="785087"/>
          </a:xfrm>
          <a:prstGeom prst="straightConnector1">
            <a:avLst/>
          </a:prstGeom>
          <a:ln w="63500">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2634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5-09-2017 Image009.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78668" y="3897390"/>
            <a:ext cx="3208132" cy="2406099"/>
          </a:xfrm>
          <a:prstGeom prst="rect">
            <a:avLst/>
          </a:prstGeom>
        </p:spPr>
      </p:pic>
      <p:pic>
        <p:nvPicPr>
          <p:cNvPr id="9" name="Picture 8" descr="05-09-2017 Image00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26189" y="1219200"/>
            <a:ext cx="3280744" cy="2460558"/>
          </a:xfrm>
          <a:prstGeom prst="rect">
            <a:avLst/>
          </a:prstGeom>
        </p:spPr>
      </p:pic>
      <p:pic>
        <p:nvPicPr>
          <p:cNvPr id="8" name="Picture 7" descr="05-09-2017 Image007.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12847" y="1219200"/>
            <a:ext cx="3283053" cy="2462290"/>
          </a:xfrm>
          <a:prstGeom prst="rect">
            <a:avLst/>
          </a:prstGeom>
        </p:spPr>
      </p:pic>
      <p:sp>
        <p:nvSpPr>
          <p:cNvPr id="2" name="Title 1"/>
          <p:cNvSpPr>
            <a:spLocks noGrp="1"/>
          </p:cNvSpPr>
          <p:nvPr>
            <p:ph type="title"/>
          </p:nvPr>
        </p:nvSpPr>
        <p:spPr/>
        <p:txBody>
          <a:bodyPr/>
          <a:lstStyle/>
          <a:p>
            <a:r>
              <a:rPr lang="en-US" dirty="0"/>
              <a:t>Running your program from the Calculator app</a:t>
            </a:r>
          </a:p>
        </p:txBody>
      </p:sp>
      <p:sp>
        <p:nvSpPr>
          <p:cNvPr id="4" name="TextBox 3"/>
          <p:cNvSpPr txBox="1"/>
          <p:nvPr/>
        </p:nvSpPr>
        <p:spPr>
          <a:xfrm>
            <a:off x="96764" y="4084776"/>
            <a:ext cx="5199136" cy="2031325"/>
          </a:xfrm>
          <a:prstGeom prst="rect">
            <a:avLst/>
          </a:prstGeom>
          <a:noFill/>
        </p:spPr>
        <p:txBody>
          <a:bodyPr wrap="square" rtlCol="0">
            <a:spAutoFit/>
          </a:bodyPr>
          <a:lstStyle/>
          <a:p>
            <a:r>
              <a:rPr lang="en-US" dirty="0">
                <a:solidFill>
                  <a:srgbClr val="363636"/>
                </a:solidFill>
              </a:rPr>
              <a:t>1. Select the program name from the [</a:t>
            </a:r>
            <a:r>
              <a:rPr lang="en-US" dirty="0" err="1">
                <a:solidFill>
                  <a:srgbClr val="363636"/>
                </a:solidFill>
              </a:rPr>
              <a:t>var</a:t>
            </a:r>
            <a:r>
              <a:rPr lang="en-US" dirty="0">
                <a:solidFill>
                  <a:srgbClr val="363636"/>
                </a:solidFill>
              </a:rPr>
              <a:t>] menu. </a:t>
            </a:r>
          </a:p>
          <a:p>
            <a:r>
              <a:rPr lang="en-US" dirty="0">
                <a:solidFill>
                  <a:srgbClr val="363636"/>
                </a:solidFill>
              </a:rPr>
              <a:t>2. Press [enter] to run the program.</a:t>
            </a:r>
          </a:p>
          <a:p>
            <a:r>
              <a:rPr lang="en-US" dirty="0">
                <a:solidFill>
                  <a:srgbClr val="363636"/>
                </a:solidFill>
              </a:rPr>
              <a:t>3. “Done” indicates that the program is finished.</a:t>
            </a:r>
          </a:p>
          <a:p>
            <a:endParaRPr lang="en-US" dirty="0">
              <a:solidFill>
                <a:srgbClr val="363636"/>
              </a:solidFill>
            </a:endParaRPr>
          </a:p>
          <a:p>
            <a:r>
              <a:rPr lang="en-US" dirty="0">
                <a:solidFill>
                  <a:srgbClr val="363636"/>
                </a:solidFill>
              </a:rPr>
              <a:t>Note: The Calculator app ”remembers” your last entry. Pressing [enter] again will re-run your last command.</a:t>
            </a:r>
          </a:p>
        </p:txBody>
      </p:sp>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96764" y="1219200"/>
            <a:ext cx="1790700" cy="1114425"/>
          </a:xfrm>
          <a:prstGeom prst="rect">
            <a:avLst/>
          </a:prstGeom>
        </p:spPr>
      </p:pic>
    </p:spTree>
    <p:extLst>
      <p:ext uri="{BB962C8B-B14F-4D97-AF65-F5344CB8AC3E}">
        <p14:creationId xmlns:p14="http://schemas.microsoft.com/office/powerpoint/2010/main" val="227351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Save the TI-</a:t>
            </a:r>
            <a:r>
              <a:rPr lang="en-US" sz="2800" dirty="0" err="1"/>
              <a:t>Nspire</a:t>
            </a:r>
            <a:r>
              <a:rPr lang="en-US" sz="2800" dirty="0"/>
              <a:t> document file that contains your program</a:t>
            </a:r>
          </a:p>
        </p:txBody>
      </p:sp>
      <p:pic>
        <p:nvPicPr>
          <p:cNvPr id="3" name="Picture 2" descr="01-17-2017 Image00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5845" y="966613"/>
            <a:ext cx="2832460" cy="2124345"/>
          </a:xfrm>
          <a:prstGeom prst="rect">
            <a:avLst/>
          </a:prstGeom>
        </p:spPr>
      </p:pic>
      <p:pic>
        <p:nvPicPr>
          <p:cNvPr id="4" name="Picture 3" descr="01-17-2017 Image00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75845" y="3683996"/>
            <a:ext cx="2832460" cy="2124345"/>
          </a:xfrm>
          <a:prstGeom prst="rect">
            <a:avLst/>
          </a:prstGeom>
        </p:spPr>
      </p:pic>
      <p:sp>
        <p:nvSpPr>
          <p:cNvPr id="8" name="TextBox 7"/>
          <p:cNvSpPr txBox="1"/>
          <p:nvPr/>
        </p:nvSpPr>
        <p:spPr>
          <a:xfrm>
            <a:off x="3875845" y="5794197"/>
            <a:ext cx="2570236" cy="369332"/>
          </a:xfrm>
          <a:prstGeom prst="rect">
            <a:avLst/>
          </a:prstGeom>
          <a:noFill/>
        </p:spPr>
        <p:txBody>
          <a:bodyPr wrap="square" rtlCol="0">
            <a:spAutoFit/>
          </a:bodyPr>
          <a:lstStyle/>
          <a:p>
            <a:r>
              <a:rPr lang="en-US" dirty="0">
                <a:solidFill>
                  <a:srgbClr val="363636"/>
                </a:solidFill>
              </a:rPr>
              <a:t>3. Select 5: Save As</a:t>
            </a:r>
            <a:r>
              <a:rPr lang="mr-IN" dirty="0">
                <a:solidFill>
                  <a:srgbClr val="363636"/>
                </a:solidFill>
              </a:rPr>
              <a:t>…</a:t>
            </a:r>
            <a:endParaRPr lang="en-US" dirty="0">
              <a:solidFill>
                <a:srgbClr val="363636"/>
              </a:solidFill>
            </a:endParaRPr>
          </a:p>
        </p:txBody>
      </p:sp>
      <p:pic>
        <p:nvPicPr>
          <p:cNvPr id="6" name="Picture 5"/>
          <p:cNvPicPr>
            <a:picLocks noChangeAspect="1"/>
          </p:cNvPicPr>
          <p:nvPr/>
        </p:nvPicPr>
        <p:blipFill>
          <a:blip r:embed="rId4"/>
          <a:stretch>
            <a:fillRect/>
          </a:stretch>
        </p:blipFill>
        <p:spPr>
          <a:xfrm>
            <a:off x="208116" y="1401725"/>
            <a:ext cx="2266127" cy="1080187"/>
          </a:xfrm>
          <a:prstGeom prst="rect">
            <a:avLst/>
          </a:prstGeom>
        </p:spPr>
      </p:pic>
      <p:sp>
        <p:nvSpPr>
          <p:cNvPr id="7" name="TextBox 6"/>
          <p:cNvSpPr txBox="1"/>
          <p:nvPr/>
        </p:nvSpPr>
        <p:spPr>
          <a:xfrm>
            <a:off x="208116" y="2571942"/>
            <a:ext cx="2560484" cy="369332"/>
          </a:xfrm>
          <a:prstGeom prst="rect">
            <a:avLst/>
          </a:prstGeom>
          <a:noFill/>
        </p:spPr>
        <p:txBody>
          <a:bodyPr wrap="square" rtlCol="0">
            <a:spAutoFit/>
          </a:bodyPr>
          <a:lstStyle/>
          <a:p>
            <a:pPr marL="342900" indent="-342900">
              <a:buAutoNum type="arabicPeriod"/>
            </a:pPr>
            <a:r>
              <a:rPr lang="en-US" dirty="0">
                <a:solidFill>
                  <a:srgbClr val="363636"/>
                </a:solidFill>
              </a:rPr>
              <a:t>Press the [doc] key </a:t>
            </a:r>
          </a:p>
        </p:txBody>
      </p:sp>
      <p:sp>
        <p:nvSpPr>
          <p:cNvPr id="9" name="TextBox 8"/>
          <p:cNvSpPr txBox="1"/>
          <p:nvPr/>
        </p:nvSpPr>
        <p:spPr>
          <a:xfrm>
            <a:off x="3875845" y="3154235"/>
            <a:ext cx="2824236" cy="369332"/>
          </a:xfrm>
          <a:prstGeom prst="rect">
            <a:avLst/>
          </a:prstGeom>
          <a:noFill/>
        </p:spPr>
        <p:txBody>
          <a:bodyPr wrap="square" rtlCol="0">
            <a:spAutoFit/>
          </a:bodyPr>
          <a:lstStyle/>
          <a:p>
            <a:r>
              <a:rPr lang="en-US" dirty="0">
                <a:solidFill>
                  <a:srgbClr val="363636"/>
                </a:solidFill>
              </a:rPr>
              <a:t>2. Select 1:File Menu</a:t>
            </a:r>
          </a:p>
        </p:txBody>
      </p:sp>
    </p:spTree>
    <p:extLst>
      <p:ext uri="{BB962C8B-B14F-4D97-AF65-F5344CB8AC3E}">
        <p14:creationId xmlns:p14="http://schemas.microsoft.com/office/powerpoint/2010/main" val="1459546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Save the TI-</a:t>
            </a:r>
            <a:r>
              <a:rPr lang="en-US" sz="2800" dirty="0" err="1"/>
              <a:t>Nspire</a:t>
            </a:r>
            <a:r>
              <a:rPr lang="en-US" sz="2800" dirty="0"/>
              <a:t> document with your program</a:t>
            </a:r>
          </a:p>
        </p:txBody>
      </p:sp>
      <p:pic>
        <p:nvPicPr>
          <p:cNvPr id="6" name="Picture 5" descr="01-17-2017 Image00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740" y="1260810"/>
            <a:ext cx="2802120" cy="2101591"/>
          </a:xfrm>
          <a:prstGeom prst="rect">
            <a:avLst/>
          </a:prstGeom>
        </p:spPr>
      </p:pic>
      <p:sp>
        <p:nvSpPr>
          <p:cNvPr id="9" name="TextBox 8"/>
          <p:cNvSpPr txBox="1"/>
          <p:nvPr/>
        </p:nvSpPr>
        <p:spPr>
          <a:xfrm>
            <a:off x="0" y="3392324"/>
            <a:ext cx="5891116" cy="338554"/>
          </a:xfrm>
          <a:prstGeom prst="rect">
            <a:avLst/>
          </a:prstGeom>
          <a:noFill/>
        </p:spPr>
        <p:txBody>
          <a:bodyPr wrap="square" rtlCol="0">
            <a:spAutoFit/>
          </a:bodyPr>
          <a:lstStyle/>
          <a:p>
            <a:r>
              <a:rPr lang="en-US" sz="1600" dirty="0">
                <a:solidFill>
                  <a:srgbClr val="363636"/>
                </a:solidFill>
              </a:rPr>
              <a:t>1. Select a Folder with the touchpad and click</a:t>
            </a:r>
          </a:p>
        </p:txBody>
      </p:sp>
      <p:pic>
        <p:nvPicPr>
          <p:cNvPr id="4" name="Picture 3" descr="05-09-2017 Image01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84741" y="1260810"/>
            <a:ext cx="2807992" cy="2105995"/>
          </a:xfrm>
          <a:prstGeom prst="rect">
            <a:avLst/>
          </a:prstGeom>
        </p:spPr>
      </p:pic>
      <p:pic>
        <p:nvPicPr>
          <p:cNvPr id="7" name="Picture 6" descr="05-09-2017 Image013.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662" y="3820388"/>
            <a:ext cx="3125458" cy="2344094"/>
          </a:xfrm>
          <a:prstGeom prst="rect">
            <a:avLst/>
          </a:prstGeom>
        </p:spPr>
      </p:pic>
      <p:sp>
        <p:nvSpPr>
          <p:cNvPr id="10" name="TextBox 9"/>
          <p:cNvSpPr txBox="1"/>
          <p:nvPr/>
        </p:nvSpPr>
        <p:spPr>
          <a:xfrm>
            <a:off x="21457" y="6126336"/>
            <a:ext cx="4975858" cy="369332"/>
          </a:xfrm>
          <a:prstGeom prst="rect">
            <a:avLst/>
          </a:prstGeom>
          <a:noFill/>
        </p:spPr>
        <p:txBody>
          <a:bodyPr wrap="square" rtlCol="0">
            <a:spAutoFit/>
          </a:bodyPr>
          <a:lstStyle/>
          <a:p>
            <a:r>
              <a:rPr lang="en-US" sz="1600" dirty="0">
                <a:solidFill>
                  <a:srgbClr val="363636"/>
                </a:solidFill>
              </a:rPr>
              <a:t>2. Type in your file name - Press [enter] to save</a:t>
            </a:r>
            <a:r>
              <a:rPr lang="en-US" dirty="0">
                <a:solidFill>
                  <a:srgbClr val="363636"/>
                </a:solidFill>
              </a:rPr>
              <a:t>.</a:t>
            </a:r>
          </a:p>
        </p:txBody>
      </p:sp>
      <p:sp>
        <p:nvSpPr>
          <p:cNvPr id="11" name="TextBox 10"/>
          <p:cNvSpPr txBox="1"/>
          <p:nvPr/>
        </p:nvSpPr>
        <p:spPr>
          <a:xfrm>
            <a:off x="5939882" y="3743882"/>
            <a:ext cx="2655393" cy="2308324"/>
          </a:xfrm>
          <a:prstGeom prst="rect">
            <a:avLst/>
          </a:prstGeom>
          <a:noFill/>
          <a:ln>
            <a:solidFill>
              <a:schemeClr val="tx1"/>
            </a:solidFill>
          </a:ln>
        </p:spPr>
        <p:txBody>
          <a:bodyPr wrap="square" rtlCol="0">
            <a:spAutoFit/>
          </a:bodyPr>
          <a:lstStyle/>
          <a:p>
            <a:r>
              <a:rPr lang="en-US" dirty="0"/>
              <a:t>ctrl-s is a shortcut to save a file with the current name.</a:t>
            </a:r>
          </a:p>
          <a:p>
            <a:endParaRPr lang="en-US" dirty="0"/>
          </a:p>
          <a:p>
            <a:r>
              <a:rPr lang="en-US" dirty="0"/>
              <a:t>Have your students press ctrl-s periodically to assure that there work is saved.</a:t>
            </a:r>
          </a:p>
        </p:txBody>
      </p:sp>
    </p:spTree>
    <p:extLst>
      <p:ext uri="{BB962C8B-B14F-4D97-AF65-F5344CB8AC3E}">
        <p14:creationId xmlns:p14="http://schemas.microsoft.com/office/powerpoint/2010/main" val="191774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143000"/>
          </a:xfrm>
        </p:spPr>
        <p:txBody>
          <a:bodyPr>
            <a:normAutofit/>
          </a:bodyPr>
          <a:lstStyle/>
          <a:p>
            <a:r>
              <a:rPr lang="en-US" dirty="0"/>
              <a:t>Mood Ring Project Tasks:</a:t>
            </a:r>
          </a:p>
        </p:txBody>
      </p:sp>
      <p:sp>
        <p:nvSpPr>
          <p:cNvPr id="3" name="Content Placeholder 2"/>
          <p:cNvSpPr>
            <a:spLocks noGrp="1"/>
          </p:cNvSpPr>
          <p:nvPr>
            <p:ph idx="1"/>
          </p:nvPr>
        </p:nvSpPr>
        <p:spPr>
          <a:xfrm>
            <a:off x="203199" y="1257299"/>
            <a:ext cx="8653057" cy="5013843"/>
          </a:xfrm>
        </p:spPr>
        <p:txBody>
          <a:bodyPr>
            <a:normAutofit/>
          </a:bodyPr>
          <a:lstStyle/>
          <a:p>
            <a:pPr>
              <a:buFont typeface="Wingdings" panose="05000000000000000000" pitchFamily="2" charset="2"/>
              <a:buChar char="ü"/>
            </a:pPr>
            <a:r>
              <a:rPr lang="en-US" dirty="0"/>
              <a:t>Students are acquainted with the Mood Ring project and the graphing calculator platform. Create and execute a program to display “Hello World”.</a:t>
            </a:r>
          </a:p>
          <a:p>
            <a:pPr>
              <a:buFont typeface="Wingdings" panose="05000000000000000000" pitchFamily="2" charset="2"/>
              <a:buChar char="ü"/>
            </a:pPr>
            <a:endParaRPr lang="en-US" dirty="0"/>
          </a:p>
          <a:p>
            <a:pPr>
              <a:buFont typeface="Wingdings" panose="05000000000000000000" pitchFamily="2" charset="2"/>
              <a:buChar char="ü"/>
            </a:pPr>
            <a:r>
              <a:rPr lang="en-US" dirty="0"/>
              <a:t>Students are acquainted with the TI-Innovator Hub. Create and execute a program using COLOR command to display different colors using the Red-Green-Blue LED.</a:t>
            </a:r>
          </a:p>
          <a:p>
            <a:pPr>
              <a:buFont typeface="Wingdings" panose="05000000000000000000" pitchFamily="2" charset="2"/>
              <a:buChar char="ü"/>
            </a:pPr>
            <a:endParaRPr lang="en-US" dirty="0"/>
          </a:p>
          <a:p>
            <a:pPr lvl="0">
              <a:buFont typeface="Wingdings" panose="05000000000000000000" pitchFamily="2" charset="2"/>
              <a:buChar char="ü"/>
            </a:pPr>
            <a:r>
              <a:rPr lang="en-US" dirty="0"/>
              <a:t>Students create a program that connects an external temperature sensor, reads values from the sensor and then displays values from the sensor. Students use the pipe cleaner to connect the TI-Innovator and temperature sensor to form a “ring.”</a:t>
            </a:r>
          </a:p>
          <a:p>
            <a:pPr lvl="0">
              <a:buFont typeface="Wingdings" panose="05000000000000000000" pitchFamily="2" charset="2"/>
              <a:buChar char="ü"/>
            </a:pPr>
            <a:endParaRPr lang="en-US" dirty="0"/>
          </a:p>
          <a:p>
            <a:pPr>
              <a:buFont typeface="Wingdings" panose="05000000000000000000" pitchFamily="2" charset="2"/>
              <a:buChar char="ü"/>
            </a:pPr>
            <a:r>
              <a:rPr lang="en-US" dirty="0"/>
              <a:t>Students build on the program from above to use if-then logic to control COLOR outputs based on temperature readings to create a digital mood ring.</a:t>
            </a:r>
          </a:p>
        </p:txBody>
      </p:sp>
    </p:spTree>
    <p:extLst>
      <p:ext uri="{BB962C8B-B14F-4D97-AF65-F5344CB8AC3E}">
        <p14:creationId xmlns:p14="http://schemas.microsoft.com/office/powerpoint/2010/main" val="174164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Concepts</a:t>
            </a:r>
          </a:p>
        </p:txBody>
      </p:sp>
    </p:spTree>
    <p:extLst>
      <p:ext uri="{BB962C8B-B14F-4D97-AF65-F5344CB8AC3E}">
        <p14:creationId xmlns:p14="http://schemas.microsoft.com/office/powerpoint/2010/main" val="275670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ood ring IMG_0978 copy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1366" y="957274"/>
            <a:ext cx="1419044" cy="1310652"/>
          </a:xfrm>
          <a:prstGeom prst="rect">
            <a:avLst/>
          </a:prstGeom>
        </p:spPr>
      </p:pic>
      <p:sp>
        <p:nvSpPr>
          <p:cNvPr id="2" name="Title 1"/>
          <p:cNvSpPr>
            <a:spLocks noGrp="1"/>
          </p:cNvSpPr>
          <p:nvPr>
            <p:ph type="title"/>
          </p:nvPr>
        </p:nvSpPr>
        <p:spPr/>
        <p:txBody>
          <a:bodyPr/>
          <a:lstStyle/>
          <a:p>
            <a:r>
              <a:rPr lang="en-US" dirty="0"/>
              <a:t>Digital Mood Ring (introduction to STEM and coding Projects for all levels)</a:t>
            </a:r>
          </a:p>
        </p:txBody>
      </p:sp>
      <p:sp>
        <p:nvSpPr>
          <p:cNvPr id="3" name="Content Placeholder 2"/>
          <p:cNvSpPr>
            <a:spLocks noGrp="1"/>
          </p:cNvSpPr>
          <p:nvPr>
            <p:ph idx="1"/>
          </p:nvPr>
        </p:nvSpPr>
        <p:spPr>
          <a:xfrm>
            <a:off x="2314230" y="932000"/>
            <a:ext cx="5046590" cy="1739900"/>
          </a:xfrm>
        </p:spPr>
        <p:txBody>
          <a:bodyPr/>
          <a:lstStyle/>
          <a:p>
            <a:pPr marL="0" indent="0">
              <a:buNone/>
            </a:pPr>
            <a:r>
              <a:rPr lang="en-US" i="1" dirty="0"/>
              <a:t>Bring science and coding together (no coding experience necessary) while developing a mood ring! Explore the science of color mixing while determining the right body temperature thresholds.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
        <p:nvSpPr>
          <p:cNvPr id="6" name="Rectangle 5">
            <a:hlinkClick r:id="rId3"/>
          </p:cNvPr>
          <p:cNvSpPr/>
          <p:nvPr/>
        </p:nvSpPr>
        <p:spPr>
          <a:xfrm>
            <a:off x="126998" y="2568495"/>
            <a:ext cx="8648701" cy="523220"/>
          </a:xfrm>
          <a:prstGeom prst="rect">
            <a:avLst/>
          </a:prstGeom>
        </p:spPr>
        <p:txBody>
          <a:bodyPr wrap="square">
            <a:spAutoFit/>
          </a:bodyPr>
          <a:lstStyle/>
          <a:p>
            <a:r>
              <a:rPr lang="en-US" sz="1400" dirty="0"/>
              <a:t>This is an excellent first TI-Innovator STEM and coding project. The project includes variables, loops, conditional statements, Boolean operators and other fundamental programming concepts.</a:t>
            </a:r>
            <a:endParaRPr lang="en-US" sz="1400" b="1" dirty="0"/>
          </a:p>
        </p:txBody>
      </p:sp>
      <p:pic>
        <p:nvPicPr>
          <p:cNvPr id="5" name="Picture 4"/>
          <p:cNvPicPr>
            <a:picLocks noChangeAspect="1"/>
          </p:cNvPicPr>
          <p:nvPr/>
        </p:nvPicPr>
        <p:blipFill>
          <a:blip r:embed="rId4"/>
          <a:stretch>
            <a:fillRect/>
          </a:stretch>
        </p:blipFill>
        <p:spPr>
          <a:xfrm>
            <a:off x="70011" y="957274"/>
            <a:ext cx="2167430" cy="1557840"/>
          </a:xfrm>
          <a:prstGeom prst="rect">
            <a:avLst/>
          </a:prstGeom>
        </p:spPr>
      </p:pic>
      <p:sp>
        <p:nvSpPr>
          <p:cNvPr id="12" name="Rectangle 11">
            <a:hlinkClick r:id="rId3"/>
          </p:cNvPr>
          <p:cNvSpPr/>
          <p:nvPr/>
        </p:nvSpPr>
        <p:spPr>
          <a:xfrm>
            <a:off x="126999" y="6311700"/>
            <a:ext cx="6728429" cy="307777"/>
          </a:xfrm>
          <a:prstGeom prst="rect">
            <a:avLst/>
          </a:prstGeom>
        </p:spPr>
        <p:txBody>
          <a:bodyPr wrap="square">
            <a:spAutoFit/>
          </a:bodyPr>
          <a:lstStyle/>
          <a:p>
            <a:r>
              <a:rPr lang="en-US" sz="1400" dirty="0"/>
              <a:t>Use </a:t>
            </a:r>
            <a:r>
              <a:rPr lang="en-US" sz="1400" b="1" dirty="0"/>
              <a:t>“Digital Mood Ring by challenges” </a:t>
            </a:r>
            <a:r>
              <a:rPr lang="en-US" sz="1400" dirty="0"/>
              <a:t>document at URL  </a:t>
            </a:r>
            <a:r>
              <a:rPr lang="en-US" sz="1400" b="1" dirty="0"/>
              <a:t>http://</a:t>
            </a:r>
            <a:r>
              <a:rPr lang="en-US" sz="1400" b="1" dirty="0" err="1"/>
              <a:t>bit.ly</a:t>
            </a:r>
            <a:r>
              <a:rPr lang="en-US" sz="1400" b="1" dirty="0"/>
              <a:t>/2oqU1X8</a:t>
            </a:r>
          </a:p>
        </p:txBody>
      </p:sp>
      <p:pic>
        <p:nvPicPr>
          <p:cNvPr id="7" name="Picture 6" descr="TI-Innovator Hub_TI-Nspire CX.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028" y="3091715"/>
            <a:ext cx="1976034" cy="3027117"/>
          </a:xfrm>
          <a:prstGeom prst="rect">
            <a:avLst/>
          </a:prstGeom>
        </p:spPr>
      </p:pic>
      <p:grpSp>
        <p:nvGrpSpPr>
          <p:cNvPr id="15" name="Group 14"/>
          <p:cNvGrpSpPr/>
          <p:nvPr/>
        </p:nvGrpSpPr>
        <p:grpSpPr>
          <a:xfrm>
            <a:off x="4188177" y="3380882"/>
            <a:ext cx="2220413" cy="2271204"/>
            <a:chOff x="3235708" y="3896342"/>
            <a:chExt cx="2220413" cy="2271204"/>
          </a:xfrm>
        </p:grpSpPr>
        <p:pic>
          <p:nvPicPr>
            <p:cNvPr id="13" name="Picture 12" descr="grove temp.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708" y="3896342"/>
              <a:ext cx="2220413" cy="1665310"/>
            </a:xfrm>
            <a:prstGeom prst="rect">
              <a:avLst/>
            </a:prstGeom>
          </p:spPr>
        </p:pic>
        <p:pic>
          <p:nvPicPr>
            <p:cNvPr id="14" name="Picture 13" descr="mood rin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4339" y="4521727"/>
              <a:ext cx="1100517" cy="1645819"/>
            </a:xfrm>
            <a:prstGeom prst="rect">
              <a:avLst/>
            </a:prstGeom>
          </p:spPr>
        </p:pic>
      </p:grpSp>
    </p:spTree>
    <p:extLst>
      <p:ext uri="{BB962C8B-B14F-4D97-AF65-F5344CB8AC3E}">
        <p14:creationId xmlns:p14="http://schemas.microsoft.com/office/powerpoint/2010/main" val="242476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Mood Ring Challenges</a:t>
            </a:r>
          </a:p>
        </p:txBody>
      </p:sp>
      <p:sp>
        <p:nvSpPr>
          <p:cNvPr id="3" name="Content Placeholder 2"/>
          <p:cNvSpPr>
            <a:spLocks noGrp="1"/>
          </p:cNvSpPr>
          <p:nvPr>
            <p:ph idx="1"/>
          </p:nvPr>
        </p:nvSpPr>
        <p:spPr/>
        <p:txBody>
          <a:bodyPr/>
          <a:lstStyle/>
          <a:p>
            <a:pPr marL="0" indent="0">
              <a:buNone/>
            </a:pPr>
            <a:r>
              <a:rPr lang="en-US" sz="1600" b="1" dirty="0"/>
              <a:t>Challenge 1:  </a:t>
            </a:r>
            <a:r>
              <a:rPr lang="en-US" sz="1600" dirty="0"/>
              <a:t>Use SET COLOR to explore using the color LED. Try to find the RGB values of all the colors in the mood chart.  </a:t>
            </a:r>
          </a:p>
          <a:p>
            <a:pPr marL="0" indent="0">
              <a:buNone/>
            </a:pPr>
            <a:r>
              <a:rPr lang="en-US" sz="1600" b="1" dirty="0"/>
              <a:t>Challenge 2: </a:t>
            </a:r>
            <a:r>
              <a:rPr lang="en-US" sz="1600" dirty="0"/>
              <a:t>Use </a:t>
            </a:r>
            <a:r>
              <a:rPr lang="en-US" sz="1600" dirty="0" err="1"/>
              <a:t>DispAt</a:t>
            </a:r>
            <a:r>
              <a:rPr lang="en-US" sz="1600" dirty="0"/>
              <a:t> command to display your name at several locations on the screen. </a:t>
            </a:r>
          </a:p>
          <a:p>
            <a:pPr marL="0" indent="0">
              <a:buNone/>
            </a:pPr>
            <a:r>
              <a:rPr lang="en-US" sz="1600" b="1" dirty="0"/>
              <a:t>Challenge 3:</a:t>
            </a:r>
            <a:r>
              <a:rPr lang="en-US" sz="1600" dirty="0"/>
              <a:t>  Use a For..</a:t>
            </a:r>
            <a:r>
              <a:rPr lang="en-US" sz="1600" dirty="0" err="1"/>
              <a:t>EndFor</a:t>
            </a:r>
            <a:r>
              <a:rPr lang="en-US" sz="1600" dirty="0"/>
              <a:t> loop to display the numbers 1 through 10.</a:t>
            </a:r>
          </a:p>
          <a:p>
            <a:pPr marL="0" indent="0">
              <a:buNone/>
            </a:pPr>
            <a:r>
              <a:rPr lang="en-US" sz="1600" b="1" dirty="0"/>
              <a:t>Challenge 4:</a:t>
            </a:r>
            <a:r>
              <a:rPr lang="en-US" sz="1600" dirty="0"/>
              <a:t>  Connect a temperature sensor to the TI-Innovator Hub and display the temperature on the calculator.</a:t>
            </a:r>
          </a:p>
          <a:p>
            <a:pPr marL="0" indent="0">
              <a:buNone/>
            </a:pPr>
            <a:r>
              <a:rPr lang="en-US" sz="1600" b="1" dirty="0"/>
              <a:t>Challenge 5:</a:t>
            </a:r>
            <a:r>
              <a:rPr lang="en-US" sz="1600" dirty="0"/>
              <a:t>  Use a loop to read and display temperature.</a:t>
            </a:r>
          </a:p>
          <a:p>
            <a:pPr marL="0" indent="0">
              <a:buNone/>
            </a:pPr>
            <a:r>
              <a:rPr lang="en-US" sz="1600" b="1" dirty="0"/>
              <a:t>Challenge 5 Extension (Optional):</a:t>
            </a:r>
            <a:r>
              <a:rPr lang="en-US" sz="1600" dirty="0"/>
              <a:t>  Use a loop to read, display and log into list arrays for time and temperature. Graph the result. </a:t>
            </a:r>
          </a:p>
          <a:p>
            <a:pPr marL="0" indent="0">
              <a:buNone/>
            </a:pPr>
            <a:r>
              <a:rPr lang="en-US" sz="1600" b="1" dirty="0"/>
              <a:t>Challenge 6:</a:t>
            </a:r>
            <a:r>
              <a:rPr lang="en-US" sz="1600" dirty="0"/>
              <a:t> Use a While..</a:t>
            </a:r>
            <a:r>
              <a:rPr lang="en-US" sz="1600" dirty="0" err="1"/>
              <a:t>EndWhile</a:t>
            </a:r>
            <a:r>
              <a:rPr lang="en-US" sz="1600" dirty="0"/>
              <a:t> loop along with </a:t>
            </a:r>
            <a:r>
              <a:rPr lang="en-US" sz="1600" dirty="0" err="1"/>
              <a:t>getKey</a:t>
            </a:r>
            <a:r>
              <a:rPr lang="en-US" sz="1600" dirty="0"/>
              <a:t>() command to monitor temperature and make a decision to display a message, “Hot” or “Cold”.  Then modify your program to include a 3</a:t>
            </a:r>
            <a:r>
              <a:rPr lang="en-US" sz="1600" baseline="30000" dirty="0"/>
              <a:t>rd</a:t>
            </a:r>
            <a:r>
              <a:rPr lang="en-US" sz="1600" dirty="0"/>
              <a:t> level between hot and cold, “Nice”.</a:t>
            </a:r>
          </a:p>
          <a:p>
            <a:pPr marL="0" indent="0">
              <a:buNone/>
            </a:pPr>
            <a:endParaRPr lang="en-US" sz="1600" b="1" dirty="0"/>
          </a:p>
          <a:p>
            <a:pPr marL="0" indent="0">
              <a:buNone/>
            </a:pPr>
            <a:r>
              <a:rPr lang="en-US" sz="1600" b="1" dirty="0"/>
              <a:t>Final Challenge:</a:t>
            </a:r>
            <a:r>
              <a:rPr lang="en-US" sz="1600" dirty="0"/>
              <a:t>  Build a mood ring</a:t>
            </a:r>
            <a:r>
              <a:rPr lang="en-US" sz="1600" i="1" dirty="0"/>
              <a:t> </a:t>
            </a:r>
            <a:r>
              <a:rPr lang="en-US" sz="1600" dirty="0"/>
              <a:t>to repeatedly read the temperature sensor, determine the mood of the person, display the temperature value and display the mood.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sp>
        <p:nvSpPr>
          <p:cNvPr id="5" name="Rectangle 4">
            <a:hlinkClick r:id="rId2"/>
          </p:cNvPr>
          <p:cNvSpPr/>
          <p:nvPr/>
        </p:nvSpPr>
        <p:spPr>
          <a:xfrm>
            <a:off x="126999" y="6311700"/>
            <a:ext cx="6728429" cy="307777"/>
          </a:xfrm>
          <a:prstGeom prst="rect">
            <a:avLst/>
          </a:prstGeom>
        </p:spPr>
        <p:txBody>
          <a:bodyPr wrap="square">
            <a:spAutoFit/>
          </a:bodyPr>
          <a:lstStyle/>
          <a:p>
            <a:r>
              <a:rPr lang="en-US" sz="1400" dirty="0"/>
              <a:t>Use </a:t>
            </a:r>
            <a:r>
              <a:rPr lang="en-US" sz="1400" b="1" dirty="0"/>
              <a:t>“Digital Mood Ring by challenges” </a:t>
            </a:r>
            <a:r>
              <a:rPr lang="en-US" sz="1400" dirty="0"/>
              <a:t>document at URL  </a:t>
            </a:r>
            <a:r>
              <a:rPr lang="en-US" sz="1400" b="1" dirty="0"/>
              <a:t>http://</a:t>
            </a:r>
            <a:r>
              <a:rPr lang="en-US" sz="1400" b="1" dirty="0" err="1"/>
              <a:t>bit.ly</a:t>
            </a:r>
            <a:r>
              <a:rPr lang="en-US" sz="1400" b="1" dirty="0"/>
              <a:t>/2oqU1X8</a:t>
            </a:r>
          </a:p>
        </p:txBody>
      </p:sp>
    </p:spTree>
    <p:extLst>
      <p:ext uri="{BB962C8B-B14F-4D97-AF65-F5344CB8AC3E}">
        <p14:creationId xmlns:p14="http://schemas.microsoft.com/office/powerpoint/2010/main" val="371014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programming concepts in the project</a:t>
            </a:r>
          </a:p>
        </p:txBody>
      </p:sp>
      <p:sp>
        <p:nvSpPr>
          <p:cNvPr id="3" name="Slide Number Placeholder 2"/>
          <p:cNvSpPr>
            <a:spLocks noGrp="1"/>
          </p:cNvSpPr>
          <p:nvPr>
            <p:ph type="sldNum" sz="quarter" idx="10"/>
          </p:nvPr>
        </p:nvSpPr>
        <p:spPr/>
        <p:txBody>
          <a:bodyPr/>
          <a:lstStyle/>
          <a:p>
            <a:pPr>
              <a:defRPr/>
            </a:pPr>
            <a:fld id="{D4C52F08-588C-488E-A5AB-DF69250DE862}" type="slidenum">
              <a:rPr lang="en-US" smtClean="0"/>
              <a:pPr>
                <a:defRPr/>
              </a:pPr>
              <a:t>9</a:t>
            </a:fld>
            <a:endParaRPr lang="en-US"/>
          </a:p>
        </p:txBody>
      </p:sp>
      <p:sp>
        <p:nvSpPr>
          <p:cNvPr id="4" name="Content Placeholder 2"/>
          <p:cNvSpPr txBox="1">
            <a:spLocks/>
          </p:cNvSpPr>
          <p:nvPr/>
        </p:nvSpPr>
        <p:spPr>
          <a:xfrm>
            <a:off x="62925" y="930898"/>
            <a:ext cx="4229067" cy="5436532"/>
          </a:xfrm>
          <a:prstGeom prst="rect">
            <a:avLst/>
          </a:prstGeom>
        </p:spPr>
        <p:txBody>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r>
              <a:rPr lang="en-US" sz="1200" dirty="0"/>
              <a:t>Control of a red-green-blue LED output</a:t>
            </a:r>
          </a:p>
          <a:p>
            <a:pPr lvl="1"/>
            <a:r>
              <a:rPr lang="en-US" sz="1200" dirty="0"/>
              <a:t>Send “SET COLOR 255 0 0”</a:t>
            </a:r>
          </a:p>
          <a:p>
            <a:r>
              <a:rPr lang="en-US" sz="1200" dirty="0"/>
              <a:t>Display of text strings, variable values and expressions</a:t>
            </a:r>
          </a:p>
          <a:p>
            <a:pPr lvl="1"/>
            <a:r>
              <a:rPr lang="en-US" sz="1200" dirty="0" err="1"/>
              <a:t>DispAt</a:t>
            </a:r>
            <a:r>
              <a:rPr lang="en-US" sz="1200" dirty="0"/>
              <a:t> 5,“Temperature=“,</a:t>
            </a:r>
            <a:r>
              <a:rPr lang="en-US" sz="1200" dirty="0" err="1"/>
              <a:t>t,”°C</a:t>
            </a:r>
            <a:r>
              <a:rPr lang="en-US" sz="1200" dirty="0"/>
              <a:t>”</a:t>
            </a:r>
          </a:p>
          <a:p>
            <a:pPr lvl="1"/>
            <a:r>
              <a:rPr lang="en-US" sz="1200" dirty="0" err="1"/>
              <a:t>DispAt</a:t>
            </a:r>
            <a:r>
              <a:rPr lang="en-US" sz="1200" dirty="0"/>
              <a:t> 4,”Time=“,n*0.5,”sec”</a:t>
            </a:r>
          </a:p>
          <a:p>
            <a:r>
              <a:rPr lang="en-US" sz="1200" dirty="0"/>
              <a:t>For loops to repeat a set of commands a specified number of times</a:t>
            </a:r>
          </a:p>
          <a:p>
            <a:pPr lvl="1"/>
            <a:r>
              <a:rPr lang="en-US" sz="1200" dirty="0"/>
              <a:t>For n,1,10</a:t>
            </a:r>
          </a:p>
          <a:p>
            <a:pPr marL="284347" lvl="1" indent="0">
              <a:buFontTx/>
              <a:buNone/>
            </a:pPr>
            <a:r>
              <a:rPr lang="en-US" sz="1200" dirty="0"/>
              <a:t>    commands within loop</a:t>
            </a:r>
          </a:p>
          <a:p>
            <a:pPr marL="284347" lvl="1" indent="0">
              <a:buFontTx/>
              <a:buNone/>
            </a:pPr>
            <a:r>
              <a:rPr lang="en-US" sz="1200" dirty="0"/>
              <a:t>    </a:t>
            </a:r>
            <a:r>
              <a:rPr lang="en-US" sz="1200" dirty="0" err="1"/>
              <a:t>EndFor</a:t>
            </a:r>
            <a:endParaRPr lang="en-US" sz="1200" dirty="0"/>
          </a:p>
          <a:p>
            <a:r>
              <a:rPr lang="en-US" sz="1200" dirty="0"/>
              <a:t>Connecting, reading and getting to a variable temperature sensor inputs</a:t>
            </a:r>
          </a:p>
          <a:p>
            <a:pPr lvl="1"/>
            <a:r>
              <a:rPr lang="en-US" sz="1200" dirty="0"/>
              <a:t>Send “CONNECT TEMPERATURE 1 TO IN 1”</a:t>
            </a:r>
          </a:p>
          <a:p>
            <a:pPr lvl="1"/>
            <a:r>
              <a:rPr lang="en-US" sz="1200" dirty="0"/>
              <a:t>Send “READ TEMPERATURE 1”</a:t>
            </a:r>
          </a:p>
          <a:p>
            <a:pPr lvl="1"/>
            <a:r>
              <a:rPr lang="en-US" sz="1200" dirty="0"/>
              <a:t>Get t</a:t>
            </a:r>
          </a:p>
          <a:p>
            <a:r>
              <a:rPr lang="en-US" sz="1200" dirty="0"/>
              <a:t>Storing variables to variables using the assign operator, :=</a:t>
            </a:r>
          </a:p>
          <a:p>
            <a:pPr lvl="1"/>
            <a:r>
              <a:rPr lang="en-US" sz="1200" dirty="0"/>
              <a:t>f:=9/5 x t+32</a:t>
            </a:r>
          </a:p>
          <a:p>
            <a:r>
              <a:rPr lang="en-US" sz="1200" dirty="0"/>
              <a:t>List variables of a set of values and accessing individual elements of the list using the position number.</a:t>
            </a:r>
          </a:p>
          <a:p>
            <a:pPr lvl="1"/>
            <a:r>
              <a:rPr lang="en-US" sz="1200" dirty="0"/>
              <a:t>time:={0.5,1,1.5,2}</a:t>
            </a:r>
          </a:p>
          <a:p>
            <a:pPr lvl="1"/>
            <a:r>
              <a:rPr lang="en-US" sz="1200" dirty="0"/>
              <a:t>time[5]:=2.5</a:t>
            </a:r>
          </a:p>
          <a:p>
            <a:pPr lvl="1"/>
            <a:endParaRPr lang="en-US" dirty="0"/>
          </a:p>
          <a:p>
            <a:pPr lvl="1"/>
            <a:endParaRPr lang="en-US" dirty="0"/>
          </a:p>
        </p:txBody>
      </p:sp>
      <p:sp>
        <p:nvSpPr>
          <p:cNvPr id="5" name="Content Placeholder 2"/>
          <p:cNvSpPr txBox="1">
            <a:spLocks/>
          </p:cNvSpPr>
          <p:nvPr/>
        </p:nvSpPr>
        <p:spPr bwMode="auto">
          <a:xfrm>
            <a:off x="4468096" y="930898"/>
            <a:ext cx="4562725" cy="517162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189124" lvl="1" indent="-189124">
              <a:spcBef>
                <a:spcPts val="667"/>
              </a:spcBef>
              <a:buFontTx/>
              <a:buChar char="•"/>
            </a:pPr>
            <a:r>
              <a:rPr lang="en-US" sz="1200" dirty="0"/>
              <a:t>True/False comparison operators used in conditional statements for program control: </a:t>
            </a:r>
            <a:r>
              <a:rPr lang="en-US" sz="1000" dirty="0"/>
              <a:t>=,≠,&lt;,≤,&gt;,≥</a:t>
            </a:r>
            <a:endParaRPr lang="en-US" sz="1200" dirty="0"/>
          </a:p>
          <a:p>
            <a:r>
              <a:rPr lang="en-US" sz="1200" dirty="0"/>
              <a:t>Assignment of initial values to variables to give the program known starting points.</a:t>
            </a:r>
          </a:p>
          <a:p>
            <a:pPr lvl="1"/>
            <a:r>
              <a:rPr lang="en-US" sz="1200" dirty="0"/>
              <a:t>key:=“ “</a:t>
            </a:r>
          </a:p>
          <a:p>
            <a:pPr lvl="1"/>
            <a:r>
              <a:rPr lang="en-US" sz="1200" dirty="0"/>
              <a:t>time:={ }</a:t>
            </a:r>
          </a:p>
          <a:p>
            <a:r>
              <a:rPr lang="en-US" sz="1200" dirty="0"/>
              <a:t>While loops to repeat a set of commands while a condition is true</a:t>
            </a:r>
          </a:p>
          <a:p>
            <a:pPr lvl="1"/>
            <a:r>
              <a:rPr lang="en-US" sz="1000" dirty="0"/>
              <a:t>While </a:t>
            </a:r>
            <a:r>
              <a:rPr lang="en-US" sz="1000" dirty="0" err="1"/>
              <a:t>key≠”esc</a:t>
            </a:r>
            <a:r>
              <a:rPr lang="en-US" sz="1000" dirty="0"/>
              <a:t>”</a:t>
            </a:r>
          </a:p>
          <a:p>
            <a:pPr marL="284347" lvl="1" indent="0">
              <a:buFontTx/>
              <a:buNone/>
            </a:pPr>
            <a:r>
              <a:rPr lang="en-US" sz="1000" dirty="0"/>
              <a:t>      commands within loop</a:t>
            </a:r>
          </a:p>
          <a:p>
            <a:pPr marL="284347" lvl="1" indent="0">
              <a:buFontTx/>
              <a:buNone/>
            </a:pPr>
            <a:r>
              <a:rPr lang="en-US" sz="1000" dirty="0"/>
              <a:t>      </a:t>
            </a:r>
            <a:r>
              <a:rPr lang="en-US" sz="1000" dirty="0" err="1"/>
              <a:t>EndWhile</a:t>
            </a:r>
            <a:endParaRPr lang="en-US" sz="1000" dirty="0"/>
          </a:p>
          <a:p>
            <a:r>
              <a:rPr lang="en-US" sz="1200" dirty="0"/>
              <a:t>Keyboard inputs using the TI-</a:t>
            </a:r>
            <a:r>
              <a:rPr lang="en-US" sz="1200" dirty="0" err="1"/>
              <a:t>Nspire</a:t>
            </a:r>
            <a:r>
              <a:rPr lang="en-US" sz="1200" dirty="0"/>
              <a:t> </a:t>
            </a:r>
            <a:r>
              <a:rPr lang="en-US" sz="1200" dirty="0" err="1"/>
              <a:t>getKey</a:t>
            </a:r>
            <a:r>
              <a:rPr lang="en-US" sz="1200" dirty="0"/>
              <a:t> command that returns a text string of the name of the last key pressed</a:t>
            </a:r>
          </a:p>
          <a:p>
            <a:pPr lvl="1"/>
            <a:r>
              <a:rPr lang="en-US" sz="1000" dirty="0"/>
              <a:t>key:=</a:t>
            </a:r>
            <a:r>
              <a:rPr lang="en-US" sz="1000" dirty="0" err="1"/>
              <a:t>getKey</a:t>
            </a:r>
            <a:r>
              <a:rPr lang="en-US" sz="1000" dirty="0"/>
              <a:t>()</a:t>
            </a:r>
          </a:p>
          <a:p>
            <a:r>
              <a:rPr lang="en-US" sz="1200" dirty="0"/>
              <a:t>If-Then conditional statements that do a set of commands if a condition is true and are skipped if the condition is false</a:t>
            </a:r>
          </a:p>
          <a:p>
            <a:pPr lvl="1"/>
            <a:r>
              <a:rPr lang="en-US" sz="1000" dirty="0"/>
              <a:t>If t&lt;22 Then</a:t>
            </a:r>
          </a:p>
          <a:p>
            <a:pPr marL="284347" lvl="1" indent="0">
              <a:buNone/>
            </a:pPr>
            <a:r>
              <a:rPr lang="en-US" sz="1000" dirty="0"/>
              <a:t>     commands within If-Then block</a:t>
            </a:r>
          </a:p>
          <a:p>
            <a:pPr marL="284347" lvl="1" indent="0">
              <a:buNone/>
            </a:pPr>
            <a:r>
              <a:rPr lang="en-US" sz="1000" dirty="0"/>
              <a:t>     </a:t>
            </a:r>
            <a:r>
              <a:rPr lang="en-US" sz="1000" dirty="0" err="1"/>
              <a:t>EndIf</a:t>
            </a:r>
            <a:endParaRPr lang="en-US" sz="1000" dirty="0"/>
          </a:p>
          <a:p>
            <a:pPr marL="166158" indent="-171450"/>
            <a:r>
              <a:rPr lang="en-US" sz="1200" dirty="0"/>
              <a:t>Boolean operator </a:t>
            </a:r>
            <a:r>
              <a:rPr lang="en-US" sz="1200" i="1" dirty="0"/>
              <a:t>and </a:t>
            </a:r>
            <a:r>
              <a:rPr lang="en-US" sz="1200" dirty="0"/>
              <a:t>to require two conditional statements to be true for the entire statement to be true</a:t>
            </a:r>
          </a:p>
          <a:p>
            <a:pPr marL="455797" lvl="1" indent="-171450"/>
            <a:r>
              <a:rPr lang="en-US" sz="1000" dirty="0"/>
              <a:t>If t≥22 and t&lt;25 Then</a:t>
            </a:r>
          </a:p>
          <a:p>
            <a:endParaRPr lang="en-US" sz="1200" dirty="0"/>
          </a:p>
          <a:p>
            <a:endParaRPr lang="en-US" sz="1200" dirty="0"/>
          </a:p>
          <a:p>
            <a:endParaRPr lang="en-US" sz="1200" dirty="0"/>
          </a:p>
          <a:p>
            <a:pPr lvl="1"/>
            <a:endParaRPr lang="en-US" sz="1000" dirty="0"/>
          </a:p>
          <a:p>
            <a:endParaRPr lang="en-US" sz="1200" dirty="0"/>
          </a:p>
          <a:p>
            <a:pPr marL="284347" lvl="1" indent="0">
              <a:buNone/>
            </a:pPr>
            <a:endParaRPr lang="en-US" sz="1000" dirty="0"/>
          </a:p>
          <a:p>
            <a:pPr marL="284347" lvl="1" indent="0">
              <a:buNone/>
            </a:pPr>
            <a:endParaRPr lang="en-US" sz="1000" dirty="0"/>
          </a:p>
          <a:p>
            <a:endParaRPr lang="en-US" sz="1200" dirty="0"/>
          </a:p>
          <a:p>
            <a:pPr lvl="1"/>
            <a:endParaRPr lang="en-US" dirty="0"/>
          </a:p>
          <a:p>
            <a:pPr lvl="1"/>
            <a:endParaRPr lang="en-US" dirty="0"/>
          </a:p>
        </p:txBody>
      </p:sp>
    </p:spTree>
    <p:extLst>
      <p:ext uri="{BB962C8B-B14F-4D97-AF65-F5344CB8AC3E}">
        <p14:creationId xmlns:p14="http://schemas.microsoft.com/office/powerpoint/2010/main" val="3374232612"/>
      </p:ext>
    </p:extLst>
  </p:cSld>
  <p:clrMapOvr>
    <a:masterClrMapping/>
  </p:clrMapOvr>
</p:sld>
</file>

<file path=ppt/theme/theme1.xml><?xml version="1.0" encoding="utf-8"?>
<a:theme xmlns:a="http://schemas.openxmlformats.org/drawingml/2006/main" name="10567 Ed Tech Powerpoint Template_Standard_4x3_v2">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10567 Ed Tech Powerpoint Template_Standard_4x3_v2.thmx</Template>
  <TotalTime>1299</TotalTime>
  <Words>3985</Words>
  <Application>Microsoft Macintosh PowerPoint</Application>
  <PresentationFormat>On-screen Show (4:3)</PresentationFormat>
  <Paragraphs>484</Paragraphs>
  <Slides>47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TI-Nspire Regular</vt:lpstr>
      <vt:lpstr>Arial</vt:lpstr>
      <vt:lpstr>Calibri</vt:lpstr>
      <vt:lpstr>Wingdings</vt:lpstr>
      <vt:lpstr>10567 Ed Tech Powerpoint Template_Standard_4x3_v2</vt:lpstr>
      <vt:lpstr>Project Overview</vt:lpstr>
      <vt:lpstr>Mood Rings: How do they work?</vt:lpstr>
      <vt:lpstr>Mood Rings: How do they work?</vt:lpstr>
      <vt:lpstr>Time to DIY: Digital Mood Ring!</vt:lpstr>
      <vt:lpstr>Mood Ring Project Tasks:</vt:lpstr>
      <vt:lpstr>Project Concepts</vt:lpstr>
      <vt:lpstr>Digital Mood Ring (introduction to STEM and coding Projects for all levels)</vt:lpstr>
      <vt:lpstr>Digital Mood Ring Challenges</vt:lpstr>
      <vt:lpstr>Summary of programming concepts in the project</vt:lpstr>
      <vt:lpstr>Summary of TI-Nspire concepts and skills</vt:lpstr>
      <vt:lpstr>Standards</vt:lpstr>
      <vt:lpstr>Background: The Electromagnetic Spectrum</vt:lpstr>
      <vt:lpstr>PowerPoint Presentation</vt:lpstr>
      <vt:lpstr>TI-Nspire CX Resources:</vt:lpstr>
      <vt:lpstr>Project Final Challenge</vt:lpstr>
      <vt:lpstr>Final Challenge  Digital Mood Ring with TI-Nspire and  TI-Innovator™ Hub student STEM project</vt:lpstr>
      <vt:lpstr>Chenille Wire (AKA “Pipe Cleaner”)</vt:lpstr>
      <vt:lpstr>Defining your digital mood ring</vt:lpstr>
      <vt:lpstr>Digital Mood Ring  for TI-Nspire Simple Example Program</vt:lpstr>
      <vt:lpstr>Digital Mood Ring  for TI-Nspire Simple Example Program</vt:lpstr>
      <vt:lpstr>Process of Engineering DESIGN and COMPUTATIONAL THINKING</vt:lpstr>
      <vt:lpstr>Engineering Design Process</vt:lpstr>
      <vt:lpstr>Engineering Design Process</vt:lpstr>
      <vt:lpstr>Computational Thinking </vt:lpstr>
      <vt:lpstr>Value of Pseudocode</vt:lpstr>
      <vt:lpstr>Planning your program</vt:lpstr>
      <vt:lpstr>Using a flowchart to plan:</vt:lpstr>
      <vt:lpstr>Quick Code Reference</vt:lpstr>
      <vt:lpstr>Background: Input/Output Commands for Displaying text strings and numeric values</vt:lpstr>
      <vt:lpstr>Background: Input/Output Commands for Displaying and Requesting text strings and numeric values</vt:lpstr>
      <vt:lpstr>Background: Inserting a Comment from the Actions Menu</vt:lpstr>
      <vt:lpstr>Background: For Loop</vt:lpstr>
      <vt:lpstr>Background: Decision Making and Logic Statements</vt:lpstr>
      <vt:lpstr>Background: While…EndWhile loop</vt:lpstr>
      <vt:lpstr>Background: Advanced Version Ending a loop using a keypress</vt:lpstr>
      <vt:lpstr>Background: Advanced Version Storing Data in an Array</vt:lpstr>
      <vt:lpstr>Creating, Editing and Running Programs on the TI-Nspire</vt:lpstr>
      <vt:lpstr>Create a new document</vt:lpstr>
      <vt:lpstr>PowerPoint Presentation</vt:lpstr>
      <vt:lpstr>Home Menu</vt:lpstr>
      <vt:lpstr>Set up a new Program Editor app</vt:lpstr>
      <vt:lpstr>Program Editor app</vt:lpstr>
      <vt:lpstr>Store your program</vt:lpstr>
      <vt:lpstr>Moving from page to page</vt:lpstr>
      <vt:lpstr>Running your program from the Calculator app</vt:lpstr>
      <vt:lpstr>Save the TI-Nspire document file that contains your program</vt:lpstr>
      <vt:lpstr>Save the TI-Nspire document with your program</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TI-Innovator™ STEM projects for student camps and clubs</dc:title>
  <dc:creator>David Santucci</dc:creator>
  <cp:lastModifiedBy>Santucci, David</cp:lastModifiedBy>
  <cp:revision>165</cp:revision>
  <dcterms:created xsi:type="dcterms:W3CDTF">2017-12-21T17:04:57Z</dcterms:created>
  <dcterms:modified xsi:type="dcterms:W3CDTF">2019-08-06T19:41:54Z</dcterms:modified>
</cp:coreProperties>
</file>