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8"/>
  </p:notesMasterIdLst>
  <p:sldIdLst>
    <p:sldId id="372" r:id="rId2"/>
    <p:sldId id="373" r:id="rId3"/>
    <p:sldId id="345" r:id="rId4"/>
    <p:sldId id="343" r:id="rId5"/>
    <p:sldId id="348" r:id="rId6"/>
    <p:sldId id="362" r:id="rId7"/>
    <p:sldId id="363" r:id="rId8"/>
    <p:sldId id="349" r:id="rId9"/>
    <p:sldId id="364" r:id="rId10"/>
    <p:sldId id="374" r:id="rId11"/>
    <p:sldId id="326" r:id="rId12"/>
    <p:sldId id="327" r:id="rId13"/>
    <p:sldId id="316" r:id="rId14"/>
    <p:sldId id="376" r:id="rId15"/>
    <p:sldId id="317" r:id="rId16"/>
    <p:sldId id="379" r:id="rId17"/>
    <p:sldId id="401" r:id="rId18"/>
    <p:sldId id="381" r:id="rId19"/>
    <p:sldId id="355" r:id="rId20"/>
    <p:sldId id="400" r:id="rId21"/>
    <p:sldId id="380" r:id="rId22"/>
    <p:sldId id="382" r:id="rId23"/>
    <p:sldId id="384" r:id="rId24"/>
    <p:sldId id="385" r:id="rId25"/>
    <p:sldId id="386" r:id="rId26"/>
    <p:sldId id="388" r:id="rId27"/>
    <p:sldId id="389" r:id="rId28"/>
    <p:sldId id="390" r:id="rId29"/>
    <p:sldId id="391" r:id="rId30"/>
    <p:sldId id="367" r:id="rId31"/>
    <p:sldId id="392" r:id="rId32"/>
    <p:sldId id="394" r:id="rId33"/>
    <p:sldId id="396" r:id="rId34"/>
    <p:sldId id="398" r:id="rId35"/>
    <p:sldId id="399" r:id="rId36"/>
    <p:sldId id="27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1A1F"/>
    <a:srgbClr val="FF3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 autoAdjust="0"/>
  </p:normalViewPr>
  <p:slideViewPr>
    <p:cSldViewPr>
      <p:cViewPr varScale="1">
        <p:scale>
          <a:sx n="128" d="100"/>
          <a:sy n="128" d="100"/>
        </p:scale>
        <p:origin x="1704" y="17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79B18-8B84-4A90-8726-4F4733A09688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EA5FF-CECD-4049-AB8D-91576D3E2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11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23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02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06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66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11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34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69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52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41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11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4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4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01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05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05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68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77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1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E128C58D-6045-487F-AFD8-55B6B56E9F86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10/14/22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18EA56B-ADE2-4108-BBB7-9D079231D52F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4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9E359840-9455-4144-B71D-6F981C9AE7A7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10/14/22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C4D41FB-8AAF-4D11-8BB6-75AAFC49B677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15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939FBAFF-CC4D-42F0-81C2-FD19E881C822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10/14/22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3BA88DA-5A08-4CD2-9E62-6592BC1C69D9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113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7ADF1D27-BCD7-4469-A8D4-06053446F4CA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10/14/22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5E6FBE99-549E-4F51-9B0C-41358EF58216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18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45FAC0C3-4C6A-4ED5-A4C7-BD9E4A3E64E7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10/14/22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4565304-0C46-4D5C-961F-E41901AC2E57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20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3048000"/>
            <a:ext cx="6629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51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" descr="Plus-bk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3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2895600"/>
          </a:xfrm>
        </p:spPr>
        <p:txBody>
          <a:bodyPr tIns="0" anchor="t">
            <a:noAutofit/>
          </a:bodyPr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956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59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3048000"/>
            <a:ext cx="6629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25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" descr="Plus-bk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3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2895600"/>
          </a:xfrm>
        </p:spPr>
        <p:txBody>
          <a:bodyPr tIns="0" anchor="t">
            <a:noAutofit/>
          </a:bodyPr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956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925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3048000"/>
            <a:ext cx="6629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28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" descr="Plus-bk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3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2895600"/>
          </a:xfrm>
        </p:spPr>
        <p:txBody>
          <a:bodyPr tIns="0" anchor="t">
            <a:noAutofit/>
          </a:bodyPr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956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1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4C21E2F-7186-4F6F-AC8B-F9756EC0A499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5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C3830F7D-D99B-47D7-8A1D-B07ED6463C5D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10/14/22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62C7B48-82B4-469D-A675-F42A7755A7FD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27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33AE23B3-ED6E-44C0-B7E8-C0E2A1BE8FCD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10/14/22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2C19FD4A-452E-4452-B7D3-AF4CEA771EB1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64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14F735AE-ED01-4689-96B5-8F406DF4DCA6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10/14/22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00271EA9-59D3-455B-8818-B89ECA328528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65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283C6230-094F-4027-81A6-86BA8ED81EC4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10/14/22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69D96FF-B2F7-456F-AD95-43064B07E0A7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5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E28BC3DB-74DD-45E8-A86D-6E876D4DC8A4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10/14/22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3B5B314-EB64-46E4-8D40-B826BD6422F8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71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03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Myriad Pro" panose="020B0503030403020204" pitchFamily="34" charset="0"/>
          <a:cs typeface="Myriad Pro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32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8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4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0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0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tem-team@ti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39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3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3.png"/><Relationship Id="rId7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8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9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5" Type="http://schemas.openxmlformats.org/officeDocument/2006/relationships/image" Target="../media/image95.png"/><Relationship Id="rId4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png"/><Relationship Id="rId11" Type="http://schemas.openxmlformats.org/officeDocument/2006/relationships/image" Target="../media/image98.png"/><Relationship Id="rId5" Type="http://schemas.openxmlformats.org/officeDocument/2006/relationships/image" Target="../media/image117.png"/><Relationship Id="rId10" Type="http://schemas.openxmlformats.org/officeDocument/2006/relationships/image" Target="../media/image96.png"/><Relationship Id="rId4" Type="http://schemas.openxmlformats.org/officeDocument/2006/relationships/image" Target="../media/image116.png"/><Relationship Id="rId9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5" Type="http://schemas.openxmlformats.org/officeDocument/2006/relationships/image" Target="../media/image115.png"/><Relationship Id="rId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tistemprojects.com/tistemprojects-home/?resource_id=2403" TargetMode="Externa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4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0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png"/><Relationship Id="rId11" Type="http://schemas.openxmlformats.org/officeDocument/2006/relationships/image" Target="../media/image138.png"/><Relationship Id="rId5" Type="http://schemas.openxmlformats.org/officeDocument/2006/relationships/image" Target="../media/image133.png"/><Relationship Id="rId15" Type="http://schemas.openxmlformats.org/officeDocument/2006/relationships/image" Target="../media/image142.png"/><Relationship Id="rId10" Type="http://schemas.openxmlformats.org/officeDocument/2006/relationships/image" Target="../media/image137.png"/><Relationship Id="rId4" Type="http://schemas.openxmlformats.org/officeDocument/2006/relationships/image" Target="../media/image132.png"/><Relationship Id="rId9" Type="http://schemas.openxmlformats.org/officeDocument/2006/relationships/image" Target="../media/image98.png"/><Relationship Id="rId14" Type="http://schemas.openxmlformats.org/officeDocument/2006/relationships/image" Target="../media/image1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3.png"/><Relationship Id="rId7" Type="http://schemas.openxmlformats.org/officeDocument/2006/relationships/image" Target="../media/image146.png"/><Relationship Id="rId12" Type="http://schemas.openxmlformats.org/officeDocument/2006/relationships/image" Target="../media/image1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png"/><Relationship Id="rId11" Type="http://schemas.openxmlformats.org/officeDocument/2006/relationships/image" Target="../media/image149.png"/><Relationship Id="rId5" Type="http://schemas.openxmlformats.org/officeDocument/2006/relationships/image" Target="../media/image145.png"/><Relationship Id="rId10" Type="http://schemas.openxmlformats.org/officeDocument/2006/relationships/image" Target="../media/image148.png"/><Relationship Id="rId4" Type="http://schemas.openxmlformats.org/officeDocument/2006/relationships/image" Target="../media/image144.png"/><Relationship Id="rId9" Type="http://schemas.openxmlformats.org/officeDocument/2006/relationships/image" Target="../media/image1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stem-team@ti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03791"/>
            <a:ext cx="7772400" cy="1924050"/>
          </a:xfrm>
        </p:spPr>
        <p:txBody>
          <a:bodyPr/>
          <a:lstStyle/>
          <a:p>
            <a:r>
              <a:rPr lang="en-US" dirty="0"/>
              <a:t>Meet the TI-Innovator Hub </a:t>
            </a:r>
            <a:br>
              <a:rPr lang="en-US" dirty="0"/>
            </a:br>
            <a:r>
              <a:rPr lang="en-US" sz="3200" dirty="0"/>
              <a:t>TI-84 Plus CE </a:t>
            </a:r>
            <a:br>
              <a:rPr lang="en-US" sz="3200" dirty="0"/>
            </a:br>
            <a:r>
              <a:rPr lang="en-US" sz="3200" dirty="0"/>
              <a:t>Python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55654"/>
            <a:ext cx="6400800" cy="1752600"/>
          </a:xfrm>
        </p:spPr>
        <p:txBody>
          <a:bodyPr/>
          <a:lstStyle/>
          <a:p>
            <a:pPr algn="l"/>
            <a:r>
              <a:rPr lang="en-US" dirty="0"/>
              <a:t>Texas Instruments</a:t>
            </a:r>
          </a:p>
          <a:p>
            <a:pPr algn="l"/>
            <a:r>
              <a:rPr lang="en-US" dirty="0"/>
              <a:t>@</a:t>
            </a:r>
            <a:r>
              <a:rPr lang="en-US" dirty="0" err="1"/>
              <a:t>ticalculators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8C9578B-B12D-3D96-4427-887F32B62422}"/>
              </a:ext>
            </a:extLst>
          </p:cNvPr>
          <p:cNvSpPr txBox="1">
            <a:spLocks/>
          </p:cNvSpPr>
          <p:nvPr/>
        </p:nvSpPr>
        <p:spPr bwMode="auto">
          <a:xfrm>
            <a:off x="4838698" y="4953000"/>
            <a:ext cx="4305302" cy="144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hlinkClick r:id="" action="ppaction://noaction"/>
            </a:endParaRPr>
          </a:p>
          <a:p>
            <a:r>
              <a:rPr lang="en-US" sz="2800" dirty="0">
                <a:hlinkClick r:id="" action="ppaction://noaction"/>
              </a:rPr>
              <a:t>www.TIstemProjects.com</a:t>
            </a:r>
            <a:r>
              <a:rPr lang="en-US" sz="28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142E7-8C72-B3BF-897D-C5BD7A2A7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76600"/>
            <a:ext cx="2133600" cy="213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336CC2-D89E-E5E9-5B97-FB39566C69E2}"/>
              </a:ext>
            </a:extLst>
          </p:cNvPr>
          <p:cNvSpPr txBox="1"/>
          <p:nvPr/>
        </p:nvSpPr>
        <p:spPr>
          <a:xfrm>
            <a:off x="62432" y="6488668"/>
            <a:ext cx="450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</a:t>
            </a:r>
            <a:r>
              <a:rPr lang="en-US" dirty="0">
                <a:hlinkClick r:id="rId4"/>
              </a:rPr>
              <a:t>stem-team@ti.com</a:t>
            </a:r>
            <a:r>
              <a:rPr lang="en-US" dirty="0"/>
              <a:t> with questions</a:t>
            </a:r>
          </a:p>
        </p:txBody>
      </p:sp>
    </p:spTree>
    <p:extLst>
      <p:ext uri="{BB962C8B-B14F-4D97-AF65-F5344CB8AC3E}">
        <p14:creationId xmlns:p14="http://schemas.microsoft.com/office/powerpoint/2010/main" val="589588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D5CAB2-35BD-FFFD-8272-731107A65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93" y="2003318"/>
            <a:ext cx="3179258" cy="41915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99F8C1-38DE-3CA8-DF31-62A1531ED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56703">
            <a:off x="465761" y="5116474"/>
            <a:ext cx="4398638" cy="964943"/>
          </a:xfrm>
          <a:prstGeom prst="rect">
            <a:avLst/>
          </a:prstGeom>
        </p:spPr>
      </p:pic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C19E877C-0D8D-E611-D714-29A8D2CDF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8" y="814093"/>
            <a:ext cx="3071152" cy="1800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Connecting the Hub to your calculator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814" y="3614232"/>
            <a:ext cx="2129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Plug B side of cable into USB B port of the Hub.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636760" y="4537562"/>
            <a:ext cx="277640" cy="7202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9C31B2-2496-E747-948A-6F44290A8A07}"/>
              </a:ext>
            </a:extLst>
          </p:cNvPr>
          <p:cNvSpPr txBox="1"/>
          <p:nvPr/>
        </p:nvSpPr>
        <p:spPr>
          <a:xfrm>
            <a:off x="1600200" y="589640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Unit-to-unit cable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0740B07-BD52-1543-A948-86F1D1DEB03C}"/>
              </a:ext>
            </a:extLst>
          </p:cNvPr>
          <p:cNvCxnSpPr>
            <a:cxnSpLocks/>
          </p:cNvCxnSpPr>
          <p:nvPr/>
        </p:nvCxnSpPr>
        <p:spPr>
          <a:xfrm flipV="1">
            <a:off x="1883984" y="2383408"/>
            <a:ext cx="480981" cy="11651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95B05E6-0525-7A42-81F9-68A472B188B9}"/>
              </a:ext>
            </a:extLst>
          </p:cNvPr>
          <p:cNvSpPr txBox="1"/>
          <p:nvPr/>
        </p:nvSpPr>
        <p:spPr>
          <a:xfrm>
            <a:off x="3982400" y="3278461"/>
            <a:ext cx="2225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Plug A side of cable into port on calculator.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EBAF58-4D33-0C47-A6AC-B5F396AC5791}"/>
              </a:ext>
            </a:extLst>
          </p:cNvPr>
          <p:cNvCxnSpPr>
            <a:cxnSpLocks/>
          </p:cNvCxnSpPr>
          <p:nvPr/>
        </p:nvCxnSpPr>
        <p:spPr>
          <a:xfrm flipH="1">
            <a:off x="4208838" y="4203049"/>
            <a:ext cx="403895" cy="10574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C7E2E78-2201-E046-B10C-8A9FBCB0AB08}"/>
              </a:ext>
            </a:extLst>
          </p:cNvPr>
          <p:cNvSpPr txBox="1"/>
          <p:nvPr/>
        </p:nvSpPr>
        <p:spPr>
          <a:xfrm>
            <a:off x="176455" y="335253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B5F39B-BE14-5D4C-B9F1-F4745741E4D2}"/>
              </a:ext>
            </a:extLst>
          </p:cNvPr>
          <p:cNvSpPr txBox="1"/>
          <p:nvPr/>
        </p:nvSpPr>
        <p:spPr>
          <a:xfrm>
            <a:off x="5472806" y="282747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D08C066-FB41-924B-AFE8-0F1A40F30B5D}"/>
              </a:ext>
            </a:extLst>
          </p:cNvPr>
          <p:cNvCxnSpPr>
            <a:cxnSpLocks/>
          </p:cNvCxnSpPr>
          <p:nvPr/>
        </p:nvCxnSpPr>
        <p:spPr>
          <a:xfrm>
            <a:off x="5915959" y="2935706"/>
            <a:ext cx="584113" cy="11738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5D2F6FE-0EF6-A01E-A212-829AA6FCE056}"/>
              </a:ext>
            </a:extLst>
          </p:cNvPr>
          <p:cNvSpPr txBox="1"/>
          <p:nvPr/>
        </p:nvSpPr>
        <p:spPr>
          <a:xfrm>
            <a:off x="3429000" y="904571"/>
            <a:ext cx="4173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Note: </a:t>
            </a:r>
            <a:r>
              <a:rPr lang="en-US" sz="1200" dirty="0">
                <a:solidFill>
                  <a:schemeClr val="tx2"/>
                </a:solidFill>
              </a:rPr>
              <a:t>The Hub is powered by the calculator. When the cables are connected the Hub goes through a brief “boot-up” process. During the boot-up the RGB LED displays a color that indicates the Hub firmware release, in this case, orange.</a:t>
            </a:r>
          </a:p>
        </p:txBody>
      </p:sp>
    </p:spTree>
    <p:extLst>
      <p:ext uri="{BB962C8B-B14F-4D97-AF65-F5344CB8AC3E}">
        <p14:creationId xmlns:p14="http://schemas.microsoft.com/office/powerpoint/2010/main" val="90061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DAEBCDBC-C513-595E-1994-24E1FEEB2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154" y="4334481"/>
            <a:ext cx="1280212" cy="965405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FBB0197-6993-1FD1-8B92-EB66C6745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61" y="4330151"/>
            <a:ext cx="1317532" cy="993549"/>
          </a:xfrm>
          <a:prstGeom prst="rect">
            <a:avLst/>
          </a:prstGeom>
        </p:spPr>
      </p:pic>
      <p:pic>
        <p:nvPicPr>
          <p:cNvPr id="37" name="Picture 36" descr="Text&#10;&#10;Description automatically generated">
            <a:extLst>
              <a:ext uri="{FF2B5EF4-FFF2-40B4-BE49-F238E27FC236}">
                <a16:creationId xmlns:a16="http://schemas.microsoft.com/office/drawing/2014/main" id="{9D2BEE12-A1B2-634D-9137-D533F2753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737" y="1792917"/>
            <a:ext cx="1385463" cy="1044776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93E3807C-44AD-864D-84BF-47C13B19F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2737" y="1809428"/>
            <a:ext cx="1387598" cy="104638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E92152F-0E27-9B49-AC1C-9DFA91D52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773" y="1783131"/>
            <a:ext cx="1385463" cy="1044776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405D806-AC55-C349-B28B-1B449DEED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910" y="1822306"/>
            <a:ext cx="1297784" cy="978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CCE15B-3525-2245-920C-9A8DC03EC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7056" y="1828478"/>
            <a:ext cx="1354311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720090"/>
            <a:ext cx="6686550" cy="742950"/>
          </a:xfrm>
        </p:spPr>
        <p:txBody>
          <a:bodyPr/>
          <a:lstStyle/>
          <a:p>
            <a:r>
              <a:rPr lang="en-US" sz="3000" b="1" dirty="0"/>
              <a:t>Creating a new Python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8B926-7017-E84E-8CE8-537D000B344D}"/>
              </a:ext>
            </a:extLst>
          </p:cNvPr>
          <p:cNvSpPr txBox="1"/>
          <p:nvPr/>
        </p:nvSpPr>
        <p:spPr>
          <a:xfrm>
            <a:off x="1173804" y="4756888"/>
            <a:ext cx="16008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Press the </a:t>
            </a:r>
            <a:r>
              <a:rPr lang="en-US" sz="900" b="1" dirty="0"/>
              <a:t>[</a:t>
            </a:r>
            <a:r>
              <a:rPr lang="en-US" sz="900" b="1" dirty="0" err="1"/>
              <a:t>prgm</a:t>
            </a:r>
            <a:r>
              <a:rPr lang="en-US" sz="900" b="1" dirty="0"/>
              <a:t>] </a:t>
            </a:r>
            <a:r>
              <a:rPr lang="en-US" sz="900" dirty="0"/>
              <a:t>key to create,  edit and execute </a:t>
            </a:r>
          </a:p>
          <a:p>
            <a:r>
              <a:rPr lang="en-US" sz="900" dirty="0"/>
              <a:t>TI-Python programs.  </a:t>
            </a:r>
            <a:endParaRPr lang="en-US" sz="9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558C21-CD5D-444F-B71E-41FF714459F9}"/>
              </a:ext>
            </a:extLst>
          </p:cNvPr>
          <p:cNvCxnSpPr>
            <a:cxnSpLocks/>
          </p:cNvCxnSpPr>
          <p:nvPr/>
        </p:nvCxnSpPr>
        <p:spPr>
          <a:xfrm>
            <a:off x="1195634" y="2319398"/>
            <a:ext cx="726436" cy="544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2796447" y="2819400"/>
            <a:ext cx="12840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Press </a:t>
            </a:r>
            <a:r>
              <a:rPr lang="en-US" sz="900" b="1" dirty="0"/>
              <a:t>down arrow [enter] </a:t>
            </a:r>
            <a:r>
              <a:rPr lang="en-US" sz="900" dirty="0"/>
              <a:t>or press </a:t>
            </a:r>
            <a:r>
              <a:rPr lang="en-US" sz="900" b="1" dirty="0"/>
              <a:t>[2] </a:t>
            </a:r>
            <a:r>
              <a:rPr lang="en-US" sz="900" dirty="0"/>
              <a:t>to </a:t>
            </a:r>
          </a:p>
          <a:p>
            <a:r>
              <a:rPr lang="en-US" sz="900" dirty="0"/>
              <a:t>select 2: Python App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D10C43-C433-C749-8F0E-C93F0D270319}"/>
              </a:ext>
            </a:extLst>
          </p:cNvPr>
          <p:cNvSpPr txBox="1"/>
          <p:nvPr/>
        </p:nvSpPr>
        <p:spPr>
          <a:xfrm>
            <a:off x="4225565" y="2820029"/>
            <a:ext cx="1425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You have the option to run, edit, create or manage programs. </a:t>
            </a:r>
          </a:p>
          <a:p>
            <a:endParaRPr lang="en-US" sz="900" dirty="0"/>
          </a:p>
          <a:p>
            <a:r>
              <a:rPr lang="en-US" sz="900" dirty="0"/>
              <a:t>Press </a:t>
            </a:r>
            <a:r>
              <a:rPr lang="en-US" sz="900" b="1" dirty="0"/>
              <a:t>[New] </a:t>
            </a:r>
            <a:r>
              <a:rPr lang="en-US" sz="900" dirty="0"/>
              <a:t>softkey (zoom button)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46A6E-9936-5946-A0A5-CC00AA982817}"/>
              </a:ext>
            </a:extLst>
          </p:cNvPr>
          <p:cNvSpPr txBox="1"/>
          <p:nvPr/>
        </p:nvSpPr>
        <p:spPr>
          <a:xfrm>
            <a:off x="1314450" y="1601680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11466-D462-D444-9BFB-0C68195E4CBB}"/>
              </a:ext>
            </a:extLst>
          </p:cNvPr>
          <p:cNvSpPr txBox="1"/>
          <p:nvPr/>
        </p:nvSpPr>
        <p:spPr>
          <a:xfrm>
            <a:off x="2830945" y="1551480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C9E021-6FC6-E341-AD80-DEDF3AF7CABE}"/>
              </a:ext>
            </a:extLst>
          </p:cNvPr>
          <p:cNvSpPr txBox="1"/>
          <p:nvPr/>
        </p:nvSpPr>
        <p:spPr>
          <a:xfrm>
            <a:off x="4260061" y="1543434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5DDFFB-8757-D246-B55F-F1CA161EE3FC}"/>
              </a:ext>
            </a:extLst>
          </p:cNvPr>
          <p:cNvSpPr txBox="1"/>
          <p:nvPr/>
        </p:nvSpPr>
        <p:spPr>
          <a:xfrm>
            <a:off x="5792738" y="1560851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ACCAD1-8FCE-304A-88C5-435BD84BA628}"/>
              </a:ext>
            </a:extLst>
          </p:cNvPr>
          <p:cNvSpPr txBox="1"/>
          <p:nvPr/>
        </p:nvSpPr>
        <p:spPr>
          <a:xfrm>
            <a:off x="5792738" y="2896643"/>
            <a:ext cx="142567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You are prompted to enter a program name.</a:t>
            </a:r>
          </a:p>
          <a:p>
            <a:r>
              <a:rPr lang="en-US" sz="900" dirty="0"/>
              <a:t>The blinking A cursor shows that you are in alpha entry mode. The</a:t>
            </a:r>
          </a:p>
          <a:p>
            <a:r>
              <a:rPr lang="en-US" sz="900" dirty="0"/>
              <a:t>green alpha labels on the keys are active.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A66FD3-4D29-F14C-84C9-89E72960AA0E}"/>
              </a:ext>
            </a:extLst>
          </p:cNvPr>
          <p:cNvSpPr txBox="1"/>
          <p:nvPr/>
        </p:nvSpPr>
        <p:spPr>
          <a:xfrm>
            <a:off x="2830945" y="4070608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8C9A00-8F2E-B247-96E9-F8F359C2F49E}"/>
              </a:ext>
            </a:extLst>
          </p:cNvPr>
          <p:cNvSpPr txBox="1"/>
          <p:nvPr/>
        </p:nvSpPr>
        <p:spPr>
          <a:xfrm>
            <a:off x="2807165" y="5338971"/>
            <a:ext cx="138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Type your program name and press </a:t>
            </a:r>
            <a:r>
              <a:rPr lang="en-US" sz="900" b="1" dirty="0"/>
              <a:t>[Ok].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94C713-AF46-EB4B-AE16-964C03F21872}"/>
              </a:ext>
            </a:extLst>
          </p:cNvPr>
          <p:cNvSpPr txBox="1"/>
          <p:nvPr/>
        </p:nvSpPr>
        <p:spPr>
          <a:xfrm>
            <a:off x="4260061" y="4070608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350913-976B-9A4C-9B91-3C9660675093}"/>
              </a:ext>
            </a:extLst>
          </p:cNvPr>
          <p:cNvSpPr txBox="1"/>
          <p:nvPr/>
        </p:nvSpPr>
        <p:spPr>
          <a:xfrm>
            <a:off x="4194763" y="5365398"/>
            <a:ext cx="1387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You are now in position to begin entering statements to your program.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62881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FCC5719-6290-6C79-7731-A68F09FD2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51" y="3594349"/>
            <a:ext cx="1549400" cy="11684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494C28FC-3DE9-A6E9-4E36-6F628F54E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64" y="1371600"/>
            <a:ext cx="1549400" cy="116840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3C57DD9-A9BE-E593-AB61-57887EA45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359" y="1401652"/>
            <a:ext cx="1490490" cy="1123976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165A2042-53C0-CE47-9AEB-73A93DE8F1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97" y="1432837"/>
            <a:ext cx="1503169" cy="113353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FE95202-2B8C-5142-88C5-79ADBA1067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1425238"/>
            <a:ext cx="1517771" cy="1144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644" y="328294"/>
            <a:ext cx="7632383" cy="742950"/>
          </a:xfrm>
        </p:spPr>
        <p:txBody>
          <a:bodyPr/>
          <a:lstStyle/>
          <a:p>
            <a:r>
              <a:rPr lang="en-US" sz="2100" b="1" dirty="0"/>
              <a:t>Entering a  TI-Innovator Hub Program – 1</a:t>
            </a:r>
            <a:br>
              <a:rPr lang="en-US" sz="2100" dirty="0"/>
            </a:br>
            <a:r>
              <a:rPr lang="en-US" sz="1800" dirty="0"/>
              <a:t>importing the </a:t>
            </a:r>
            <a:r>
              <a:rPr lang="en-US" sz="1800" dirty="0" err="1"/>
              <a:t>ti</a:t>
            </a:r>
            <a:r>
              <a:rPr lang="en-US" sz="1800" dirty="0"/>
              <a:t>-hub module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1135989" y="2607958"/>
            <a:ext cx="1721511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The Python program editor uses an insert cursor and a backspace delete.</a:t>
            </a:r>
          </a:p>
          <a:p>
            <a:r>
              <a:rPr lang="en-US" sz="825" dirty="0"/>
              <a:t>Press </a:t>
            </a:r>
            <a:r>
              <a:rPr lang="en-US" sz="825" b="1" dirty="0"/>
              <a:t>[</a:t>
            </a:r>
            <a:r>
              <a:rPr lang="en-US" sz="825" b="1" dirty="0" err="1"/>
              <a:t>Fns</a:t>
            </a:r>
            <a:r>
              <a:rPr lang="en-US" sz="825" b="1" dirty="0"/>
              <a:t>…]</a:t>
            </a:r>
            <a:r>
              <a:rPr lang="en-US" sz="825" dirty="0"/>
              <a:t> softkey to see functions to use in your program.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859228" y="2604011"/>
            <a:ext cx="1703690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Press </a:t>
            </a:r>
            <a:r>
              <a:rPr lang="en-US" sz="825" b="1" dirty="0"/>
              <a:t>right arrow </a:t>
            </a:r>
            <a:r>
              <a:rPr lang="en-US" sz="825" dirty="0"/>
              <a:t>repeatedly </a:t>
            </a:r>
            <a:r>
              <a:rPr lang="en-US" sz="825" b="1" dirty="0"/>
              <a:t> </a:t>
            </a:r>
            <a:r>
              <a:rPr lang="en-US" sz="825" dirty="0"/>
              <a:t>or </a:t>
            </a:r>
          </a:p>
          <a:p>
            <a:r>
              <a:rPr lang="en-US" sz="825" b="1" dirty="0"/>
              <a:t>left arrow </a:t>
            </a:r>
            <a:r>
              <a:rPr lang="en-US" sz="825" dirty="0"/>
              <a:t>to move to the Modul</a:t>
            </a:r>
          </a:p>
          <a:p>
            <a:r>
              <a:rPr lang="en-US" sz="825" dirty="0"/>
              <a:t>menu.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62918" y="2556734"/>
            <a:ext cx="16042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You will see a menu of installed modules available to use functions from. Select </a:t>
            </a:r>
            <a:r>
              <a:rPr lang="en-US" sz="825" b="1" dirty="0"/>
              <a:t>6:ti_hub…</a:t>
            </a:r>
            <a:endParaRPr lang="en-US" sz="825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1200150" y="1168005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917755" y="1216968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572000" y="1175407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272563" y="1140768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95D7AD-9813-B64D-A749-33CFA539FC49}"/>
              </a:ext>
            </a:extLst>
          </p:cNvPr>
          <p:cNvSpPr txBox="1"/>
          <p:nvPr/>
        </p:nvSpPr>
        <p:spPr>
          <a:xfrm>
            <a:off x="1197251" y="3368289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D0A1F8-CBD2-1949-BD99-B53867420D28}"/>
              </a:ext>
            </a:extLst>
          </p:cNvPr>
          <p:cNvSpPr txBox="1"/>
          <p:nvPr/>
        </p:nvSpPr>
        <p:spPr>
          <a:xfrm>
            <a:off x="6253734" y="2527684"/>
            <a:ext cx="163911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Press </a:t>
            </a:r>
            <a:r>
              <a:rPr lang="en-US" sz="825" b="1" dirty="0"/>
              <a:t>right arrow </a:t>
            </a:r>
            <a:r>
              <a:rPr lang="en-US" sz="825" dirty="0"/>
              <a:t>repeatedly </a:t>
            </a:r>
            <a:r>
              <a:rPr lang="en-US" sz="825" b="1" dirty="0"/>
              <a:t> </a:t>
            </a:r>
            <a:r>
              <a:rPr lang="en-US" sz="825" dirty="0"/>
              <a:t>or </a:t>
            </a:r>
            <a:r>
              <a:rPr lang="en-US" sz="825" b="1" dirty="0"/>
              <a:t>left arrow </a:t>
            </a:r>
            <a:r>
              <a:rPr lang="en-US" sz="825" dirty="0"/>
              <a:t>to move to the Advanced menu.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F1716BA0-729E-4746-934C-E218268241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7119" y="1406239"/>
            <a:ext cx="1517770" cy="1144548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4B07DE9-8378-9D40-A293-7719DADD77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0017" y="1439004"/>
            <a:ext cx="1494990" cy="112736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51D5599-C9DE-1123-6C93-15BA955788CA}"/>
              </a:ext>
            </a:extLst>
          </p:cNvPr>
          <p:cNvSpPr txBox="1"/>
          <p:nvPr/>
        </p:nvSpPr>
        <p:spPr>
          <a:xfrm>
            <a:off x="1135989" y="4800600"/>
            <a:ext cx="1610662" cy="174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The  </a:t>
            </a:r>
            <a:r>
              <a:rPr lang="en-US" sz="825" dirty="0" err="1"/>
              <a:t>ti_hub</a:t>
            </a:r>
            <a:r>
              <a:rPr lang="en-US" sz="825" dirty="0"/>
              <a:t> module import statement  is pasted to your program. The </a:t>
            </a:r>
            <a:r>
              <a:rPr lang="en-US" sz="825" dirty="0" err="1"/>
              <a:t>ti_hub</a:t>
            </a:r>
            <a:r>
              <a:rPr lang="en-US" sz="825" dirty="0"/>
              <a:t> import statement brings in the functions and statements available on the </a:t>
            </a:r>
            <a:r>
              <a:rPr lang="en-US" sz="825" dirty="0" err="1"/>
              <a:t>ti_hub</a:t>
            </a:r>
            <a:r>
              <a:rPr lang="en-US" sz="825" dirty="0"/>
              <a:t> Commands and Advanced menus. </a:t>
            </a:r>
          </a:p>
          <a:p>
            <a:endParaRPr lang="en-US" sz="825" dirty="0"/>
          </a:p>
          <a:p>
            <a:r>
              <a:rPr lang="en-US" sz="825" dirty="0"/>
              <a:t>You will include additional import statements for inputs and outputs in your programs.</a:t>
            </a:r>
          </a:p>
          <a:p>
            <a:endParaRPr lang="en-US" sz="825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F22480-F916-408A-B616-F6C1F93F343D}"/>
              </a:ext>
            </a:extLst>
          </p:cNvPr>
          <p:cNvSpPr txBox="1"/>
          <p:nvPr/>
        </p:nvSpPr>
        <p:spPr>
          <a:xfrm>
            <a:off x="2872181" y="4795092"/>
            <a:ext cx="161066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You are now ready to add statements to complete your program.</a:t>
            </a:r>
          </a:p>
          <a:p>
            <a:endParaRPr lang="en-US" sz="825" dirty="0"/>
          </a:p>
          <a:p>
            <a:r>
              <a:rPr lang="en-US" sz="825" dirty="0"/>
              <a:t>See the next slide.</a:t>
            </a:r>
          </a:p>
          <a:p>
            <a:endParaRPr lang="en-US" sz="825" dirty="0"/>
          </a:p>
        </p:txBody>
      </p:sp>
    </p:spTree>
    <p:extLst>
      <p:ext uri="{BB962C8B-B14F-4D97-AF65-F5344CB8AC3E}">
        <p14:creationId xmlns:p14="http://schemas.microsoft.com/office/powerpoint/2010/main" val="242243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C1529877-A733-3E17-5F19-BDC3E05AB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193" y="2614027"/>
            <a:ext cx="1131041" cy="852916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FCCCC752-B8E2-6E4B-B88A-13F1F7495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932" y="3079642"/>
            <a:ext cx="1477762" cy="1114378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0E95B624-1CF1-1375-9B94-E8BD8B8E5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36" y="3025620"/>
            <a:ext cx="1549400" cy="1168400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4956433-2F77-AF1A-5F54-37D5DA4358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81" y="799570"/>
            <a:ext cx="1549400" cy="11684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6C8F49F-ED08-E850-5416-FA39CBE0C8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71" y="810294"/>
            <a:ext cx="1549400" cy="11684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3BC3214-3BDD-E6B8-73DA-C118659390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73" y="851552"/>
            <a:ext cx="1462212" cy="1102652"/>
          </a:xfrm>
          <a:prstGeom prst="rect">
            <a:avLst/>
          </a:prstGeom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7F66AFBD-7913-104A-AECD-1CF8C4D647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40" y="3040485"/>
            <a:ext cx="1472309" cy="1110266"/>
          </a:xfrm>
          <a:prstGeom prst="rect">
            <a:avLst/>
          </a:prstGeom>
        </p:spPr>
      </p:pic>
      <p:pic>
        <p:nvPicPr>
          <p:cNvPr id="27" name="Picture 26" descr="Text&#10;&#10;Description automatically generated">
            <a:extLst>
              <a:ext uri="{FF2B5EF4-FFF2-40B4-BE49-F238E27FC236}">
                <a16:creationId xmlns:a16="http://schemas.microsoft.com/office/drawing/2014/main" id="{D1EE72C8-DB82-FF45-8474-E4C9B576EA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37" y="810294"/>
            <a:ext cx="1518055" cy="11447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593" y="-6290"/>
            <a:ext cx="7507895" cy="742950"/>
          </a:xfrm>
        </p:spPr>
        <p:txBody>
          <a:bodyPr/>
          <a:lstStyle/>
          <a:p>
            <a:r>
              <a:rPr lang="en-US" sz="3000" b="1" dirty="0"/>
              <a:t>Entering a TI-Innovator Hub Program - 2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1135989" y="1954855"/>
            <a:ext cx="1721511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You are now ready to import modules for specific inputs and outputs. Navigate to the </a:t>
            </a:r>
            <a:r>
              <a:rPr lang="en-US" sz="825" dirty="0" err="1"/>
              <a:t>ti_hub</a:t>
            </a:r>
            <a:r>
              <a:rPr lang="en-US" sz="825" dirty="0"/>
              <a:t> menu by pressing </a:t>
            </a:r>
            <a:r>
              <a:rPr lang="en-US" sz="825" b="1" dirty="0"/>
              <a:t>[</a:t>
            </a:r>
            <a:r>
              <a:rPr lang="en-US" sz="825" b="1" dirty="0" err="1"/>
              <a:t>Fns</a:t>
            </a:r>
            <a:r>
              <a:rPr lang="en-US" sz="825" b="1" dirty="0"/>
              <a:t>…] </a:t>
            </a:r>
            <a:r>
              <a:rPr lang="en-US" sz="825" dirty="0"/>
              <a:t>then </a:t>
            </a:r>
            <a:r>
              <a:rPr lang="en-US" sz="825" b="1" dirty="0"/>
              <a:t>arrow </a:t>
            </a:r>
            <a:r>
              <a:rPr lang="en-US" sz="825" dirty="0"/>
              <a:t>to the Modul menu. </a:t>
            </a:r>
            <a:endParaRPr lang="en-US" sz="825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859228" y="2009730"/>
            <a:ext cx="170369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Then select</a:t>
            </a:r>
            <a:r>
              <a:rPr lang="en-US" sz="825" b="1" dirty="0"/>
              <a:t> 6:ti_hub... </a:t>
            </a:r>
            <a:r>
              <a:rPr lang="en-US" sz="825" dirty="0"/>
              <a:t>to see options.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29673" y="1976943"/>
            <a:ext cx="1555027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Our first program will be to control the built-in Red-Green-Blue color LED. Select </a:t>
            </a:r>
            <a:r>
              <a:rPr lang="en-US" sz="825" b="1" dirty="0"/>
              <a:t>1:Hub Built-in devices…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7787E2-A9A2-344E-9301-18C3801F1F00}"/>
              </a:ext>
            </a:extLst>
          </p:cNvPr>
          <p:cNvSpPr txBox="1"/>
          <p:nvPr/>
        </p:nvSpPr>
        <p:spPr>
          <a:xfrm>
            <a:off x="1162051" y="4164655"/>
            <a:ext cx="1555870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The import color statement brings the functions to control the Color RGB LED.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8E6D36-7E1C-944A-8CFF-6C572FC8F70F}"/>
              </a:ext>
            </a:extLst>
          </p:cNvPr>
          <p:cNvSpPr txBox="1"/>
          <p:nvPr/>
        </p:nvSpPr>
        <p:spPr>
          <a:xfrm>
            <a:off x="2810201" y="4187450"/>
            <a:ext cx="1482545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Navigate to the color menu by pressing </a:t>
            </a:r>
            <a:r>
              <a:rPr lang="en-US" sz="825" b="1" dirty="0"/>
              <a:t>[</a:t>
            </a:r>
            <a:r>
              <a:rPr lang="en-US" sz="825" b="1" dirty="0" err="1"/>
              <a:t>Fns</a:t>
            </a:r>
            <a:r>
              <a:rPr lang="en-US" sz="825" b="1" dirty="0"/>
              <a:t>…] </a:t>
            </a:r>
            <a:r>
              <a:rPr lang="en-US" sz="825" dirty="0"/>
              <a:t>then </a:t>
            </a:r>
            <a:r>
              <a:rPr lang="en-US" sz="825" b="1" dirty="0"/>
              <a:t>arrow </a:t>
            </a:r>
            <a:r>
              <a:rPr lang="en-US" sz="825" dirty="0"/>
              <a:t>to the Modul menu. You will now see a menu item for </a:t>
            </a:r>
            <a:r>
              <a:rPr lang="en-US" sz="825" b="1" dirty="0"/>
              <a:t>Color…</a:t>
            </a:r>
          </a:p>
          <a:p>
            <a:endParaRPr lang="en-US" sz="825" b="1" dirty="0"/>
          </a:p>
          <a:p>
            <a:r>
              <a:rPr lang="en-US" sz="825" dirty="0"/>
              <a:t>Select the </a:t>
            </a:r>
            <a:r>
              <a:rPr lang="en-US" sz="825" b="1" dirty="0"/>
              <a:t>Color… </a:t>
            </a:r>
            <a:r>
              <a:rPr lang="en-US" sz="825" dirty="0"/>
              <a:t>menu item to see the functions available for the Color RGB LED.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1200150" y="573723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917755" y="572657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598380" y="579462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271115" y="533400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95D7AD-9813-B64D-A749-33CFA539FC49}"/>
              </a:ext>
            </a:extLst>
          </p:cNvPr>
          <p:cNvSpPr txBox="1"/>
          <p:nvPr/>
        </p:nvSpPr>
        <p:spPr>
          <a:xfrm>
            <a:off x="1197251" y="2774007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41FCA4-8454-0B44-8F72-179130417249}"/>
              </a:ext>
            </a:extLst>
          </p:cNvPr>
          <p:cNvSpPr txBox="1"/>
          <p:nvPr/>
        </p:nvSpPr>
        <p:spPr>
          <a:xfrm>
            <a:off x="2889073" y="2782891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D0A1F8-CBD2-1949-BD99-B53867420D28}"/>
              </a:ext>
            </a:extLst>
          </p:cNvPr>
          <p:cNvSpPr txBox="1"/>
          <p:nvPr/>
        </p:nvSpPr>
        <p:spPr>
          <a:xfrm>
            <a:off x="6258502" y="1986570"/>
            <a:ext cx="156707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Select</a:t>
            </a:r>
            <a:r>
              <a:rPr lang="en-US" sz="825" b="1" dirty="0"/>
              <a:t> 1:Color </a:t>
            </a:r>
            <a:r>
              <a:rPr lang="en-US" sz="825" dirty="0"/>
              <a:t>to import the Color RGB LED module.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CF8F86-FEDA-1848-93DE-9BDC1FBC0ABF}"/>
              </a:ext>
            </a:extLst>
          </p:cNvPr>
          <p:cNvSpPr txBox="1"/>
          <p:nvPr/>
        </p:nvSpPr>
        <p:spPr>
          <a:xfrm>
            <a:off x="4560532" y="2798235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006B1DF-A368-AE4E-9F55-C6A2F4A02ACC}"/>
              </a:ext>
            </a:extLst>
          </p:cNvPr>
          <p:cNvSpPr txBox="1"/>
          <p:nvPr/>
        </p:nvSpPr>
        <p:spPr>
          <a:xfrm>
            <a:off x="4489186" y="4187450"/>
            <a:ext cx="1482545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Select </a:t>
            </a:r>
            <a:r>
              <a:rPr lang="en-US" sz="825" b="1" dirty="0"/>
              <a:t>1:rgb(</a:t>
            </a:r>
            <a:r>
              <a:rPr lang="en-US" sz="825" b="1" dirty="0" err="1"/>
              <a:t>r,g,b</a:t>
            </a:r>
            <a:r>
              <a:rPr lang="en-US" sz="825" b="1" dirty="0"/>
              <a:t>) </a:t>
            </a:r>
            <a:r>
              <a:rPr lang="en-US" sz="825" dirty="0"/>
              <a:t>to paste the function into your editor.</a:t>
            </a:r>
          </a:p>
          <a:p>
            <a:r>
              <a:rPr lang="en-US" sz="825" dirty="0"/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49C132-EEF6-5D4C-A0BC-F3F0A1E60DC0}"/>
              </a:ext>
            </a:extLst>
          </p:cNvPr>
          <p:cNvSpPr txBox="1"/>
          <p:nvPr/>
        </p:nvSpPr>
        <p:spPr>
          <a:xfrm>
            <a:off x="6325249" y="2335855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EC7E189-5BB9-834F-B981-46238C477E34}"/>
              </a:ext>
            </a:extLst>
          </p:cNvPr>
          <p:cNvSpPr txBox="1"/>
          <p:nvPr/>
        </p:nvSpPr>
        <p:spPr>
          <a:xfrm>
            <a:off x="6233079" y="4187450"/>
            <a:ext cx="2910921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Your cursor is positioned just before the first comma ready to enter the input value for red. Values range from 0 (off) to 255 (full power). To display red </a:t>
            </a:r>
            <a:r>
              <a:rPr lang="en-US" sz="825" b="1" dirty="0"/>
              <a:t>type 255 </a:t>
            </a:r>
            <a:r>
              <a:rPr lang="en-US" sz="825" dirty="0"/>
              <a:t>then </a:t>
            </a:r>
            <a:r>
              <a:rPr lang="en-US" sz="825" b="1" dirty="0"/>
              <a:t>right arrow </a:t>
            </a:r>
            <a:r>
              <a:rPr lang="en-US" sz="825" dirty="0"/>
              <a:t>to position the cursor just before the second comma. </a:t>
            </a:r>
            <a:r>
              <a:rPr lang="en-US" sz="825" b="1" dirty="0"/>
              <a:t>Type 0</a:t>
            </a:r>
            <a:r>
              <a:rPr lang="en-US" sz="825" dirty="0"/>
              <a:t> for the value of green. The </a:t>
            </a:r>
            <a:r>
              <a:rPr lang="en-US" sz="825" b="1" dirty="0"/>
              <a:t>right arrow </a:t>
            </a:r>
            <a:r>
              <a:rPr lang="en-US" sz="825" dirty="0"/>
              <a:t>and </a:t>
            </a:r>
            <a:r>
              <a:rPr lang="en-US" sz="825" b="1" dirty="0"/>
              <a:t>type 0</a:t>
            </a:r>
            <a:r>
              <a:rPr lang="en-US" sz="825" dirty="0"/>
              <a:t> for the value for blue.</a:t>
            </a:r>
          </a:p>
          <a:p>
            <a:endParaRPr lang="en-US" sz="825" dirty="0"/>
          </a:p>
          <a:p>
            <a:r>
              <a:rPr lang="en-US" sz="900" b="1" dirty="0"/>
              <a:t>Right arrow </a:t>
            </a:r>
            <a:r>
              <a:rPr lang="en-US" sz="900" dirty="0"/>
              <a:t>to the end of the line and press </a:t>
            </a:r>
            <a:r>
              <a:rPr lang="en-US" sz="900" b="1" dirty="0"/>
              <a:t>[enter] </a:t>
            </a:r>
            <a:r>
              <a:rPr lang="en-US" sz="900" dirty="0"/>
              <a:t>to complete the statement. </a:t>
            </a:r>
          </a:p>
          <a:p>
            <a:endParaRPr lang="en-US" sz="900" dirty="0"/>
          </a:p>
          <a:p>
            <a:r>
              <a:rPr lang="en-US" sz="900" dirty="0"/>
              <a:t>A faster approach is to use </a:t>
            </a:r>
            <a:r>
              <a:rPr lang="en-US" sz="900" b="1" dirty="0"/>
              <a:t>[2nd] [enter] </a:t>
            </a:r>
            <a:r>
              <a:rPr lang="en-US" sz="900" dirty="0"/>
              <a:t>from any place on a line to complete the statement and move the cursor to the beginning of a blank line below.</a:t>
            </a:r>
          </a:p>
          <a:p>
            <a:endParaRPr lang="en-US" sz="900" b="1" dirty="0"/>
          </a:p>
          <a:p>
            <a:r>
              <a:rPr lang="en-US" sz="900" b="1" dirty="0"/>
              <a:t>Note:</a:t>
            </a:r>
            <a:r>
              <a:rPr lang="en-US" sz="900" dirty="0"/>
              <a:t> It is important that each statement begin on a new line.</a:t>
            </a:r>
          </a:p>
          <a:p>
            <a:r>
              <a:rPr lang="en-US" sz="825" dirty="0"/>
              <a:t>.</a:t>
            </a:r>
          </a:p>
        </p:txBody>
      </p:sp>
      <p:pic>
        <p:nvPicPr>
          <p:cNvPr id="21" name="Picture 2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88E1132-2782-04D7-2716-6C2E5CE2A7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312" y="3052949"/>
            <a:ext cx="1549400" cy="1168400"/>
          </a:xfrm>
          <a:prstGeom prst="rect">
            <a:avLst/>
          </a:prstGeom>
        </p:spPr>
      </p:pic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id="{82ECB1EE-A2F7-51C3-1B3D-566529B925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504" y="2837423"/>
            <a:ext cx="1060084" cy="799408"/>
          </a:xfrm>
          <a:prstGeom prst="rect">
            <a:avLst/>
          </a:prstGeom>
        </p:spPr>
      </p:pic>
      <p:pic>
        <p:nvPicPr>
          <p:cNvPr id="34" name="Picture 33" descr="Text&#10;&#10;Description automatically generated">
            <a:extLst>
              <a:ext uri="{FF2B5EF4-FFF2-40B4-BE49-F238E27FC236}">
                <a16:creationId xmlns:a16="http://schemas.microsoft.com/office/drawing/2014/main" id="{2AEC7C99-943A-6CD6-8F2A-FAE0730634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776" y="3029067"/>
            <a:ext cx="1041647" cy="785504"/>
          </a:xfrm>
          <a:prstGeom prst="rect">
            <a:avLst/>
          </a:prstGeom>
        </p:spPr>
      </p:pic>
      <p:pic>
        <p:nvPicPr>
          <p:cNvPr id="36" name="Picture 35" descr="Text&#10;&#10;Description automatically generated">
            <a:extLst>
              <a:ext uri="{FF2B5EF4-FFF2-40B4-BE49-F238E27FC236}">
                <a16:creationId xmlns:a16="http://schemas.microsoft.com/office/drawing/2014/main" id="{DD2731D7-39B5-7C94-72CC-545B443892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588" y="3337367"/>
            <a:ext cx="109131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50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BF398F2-7D2F-F55A-A6C8-EE5693B7F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99" y="1084873"/>
            <a:ext cx="2122075" cy="1600253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6557CA3-3F0B-B388-2BE6-649F68F71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14460"/>
            <a:ext cx="2048642" cy="1544877"/>
          </a:xfrm>
          <a:prstGeom prst="rect">
            <a:avLst/>
          </a:prstGeom>
        </p:spPr>
      </p:pic>
      <p:pic>
        <p:nvPicPr>
          <p:cNvPr id="12" name="Picture 11" descr="A picture containing person, child, indoor, child&#10;&#10;Description automatically generated">
            <a:extLst>
              <a:ext uri="{FF2B5EF4-FFF2-40B4-BE49-F238E27FC236}">
                <a16:creationId xmlns:a16="http://schemas.microsoft.com/office/drawing/2014/main" id="{541042C5-9C4A-519F-1D58-1DAA06D30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21" y="4142582"/>
            <a:ext cx="2963777" cy="1975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33427-FC0C-B729-F62B-251DEF256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034" y="4150612"/>
            <a:ext cx="2589599" cy="1942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EC4C72-2583-73CF-FA0C-945980F42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0" y="1114461"/>
            <a:ext cx="1825994" cy="2737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3F01E5-8D68-A806-A8FC-7BF5258DB2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7324" y="1114461"/>
            <a:ext cx="1022476" cy="15448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Running a Hub Program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9" y="2685127"/>
            <a:ext cx="2607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[Run</a:t>
            </a:r>
            <a:r>
              <a:rPr lang="en-US" sz="1100" dirty="0"/>
              <a:t>] (trace key) to run the program from the Python shell.</a:t>
            </a:r>
          </a:p>
          <a:p>
            <a:endParaRPr lang="en-US" sz="1100" dirty="0"/>
          </a:p>
          <a:p>
            <a:r>
              <a:rPr lang="en-US" sz="1100" dirty="0"/>
              <a:t>Before running the program </a:t>
            </a:r>
          </a:p>
          <a:p>
            <a:r>
              <a:rPr lang="en-US" sz="1100" dirty="0"/>
              <a:t>make sure that the calculator and the Hub are connected.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819400" y="2685127"/>
            <a:ext cx="227158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Your program runs in a Python shell.</a:t>
            </a:r>
          </a:p>
          <a:p>
            <a:endParaRPr lang="en-US" sz="1100" dirty="0"/>
          </a:p>
          <a:p>
            <a:r>
              <a:rPr lang="en-US" sz="1100" dirty="0"/>
              <a:t>You can re-run the program from the shell by pressing </a:t>
            </a:r>
            <a:r>
              <a:rPr lang="en-US" sz="1100" b="1" dirty="0"/>
              <a:t>[Tools] </a:t>
            </a:r>
            <a:r>
              <a:rPr lang="en-US" sz="1100" dirty="0"/>
              <a:t>(zoom key) then select  </a:t>
            </a:r>
            <a:r>
              <a:rPr lang="en-US" sz="1100" b="1" dirty="0"/>
              <a:t>1:Rerun Last Program </a:t>
            </a:r>
            <a:r>
              <a:rPr lang="en-US" sz="1100" dirty="0"/>
              <a:t>from the menu.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76518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819400" y="765188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13230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EF7D11E6-18BF-2FBF-F4C8-32BE3035F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41" y="3635479"/>
            <a:ext cx="1976726" cy="1490646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5D6DE36-41E7-D4A4-FA4F-F3048A67C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" y="3592914"/>
            <a:ext cx="2045101" cy="1542207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A48BD75-565A-1B7A-EB39-B10AA99EB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111" y="847066"/>
            <a:ext cx="2036167" cy="1535470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3D6D689-D8B9-C458-EA3C-C38007467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340" y="939059"/>
            <a:ext cx="1992798" cy="1502765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F7033E8-D7BD-1D40-9CA9-DEACA29D2F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63" y="901523"/>
            <a:ext cx="2050347" cy="1546164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C2203337-E0EE-B248-BACE-38E28F9498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5" y="931845"/>
            <a:ext cx="2010139" cy="1515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Editing a Hub Program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491427"/>
            <a:ext cx="22953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[Editor] </a:t>
            </a:r>
            <a:r>
              <a:rPr lang="en-US" sz="1100" dirty="0"/>
              <a:t>to go back to your Python editor page.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486166"/>
            <a:ext cx="2271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To display cyan instead of red, use the </a:t>
            </a:r>
            <a:r>
              <a:rPr lang="en-US" sz="1100" b="1" dirty="0"/>
              <a:t>arrow keys</a:t>
            </a:r>
            <a:r>
              <a:rPr lang="en-US" sz="1100" dirty="0"/>
              <a:t> to position the cursor just after the red input of 255.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481707"/>
            <a:ext cx="1640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[del] </a:t>
            </a:r>
            <a:r>
              <a:rPr lang="en-US" sz="1100" dirty="0"/>
              <a:t>to backspace over 255.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A1A78E-CD81-2447-B0FA-C1BE92676B99}"/>
              </a:ext>
            </a:extLst>
          </p:cNvPr>
          <p:cNvSpPr txBox="1"/>
          <p:nvPr/>
        </p:nvSpPr>
        <p:spPr>
          <a:xfrm>
            <a:off x="6785960" y="2399769"/>
            <a:ext cx="22715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Type 0 </a:t>
            </a:r>
            <a:r>
              <a:rPr lang="en-US" sz="1100" dirty="0"/>
              <a:t>for the red value. </a:t>
            </a:r>
          </a:p>
          <a:p>
            <a:r>
              <a:rPr lang="en-US" sz="1100" b="1" dirty="0"/>
              <a:t>Right arrow </a:t>
            </a:r>
            <a:r>
              <a:rPr lang="en-US" sz="1100" dirty="0"/>
              <a:t>to just after the 0 of the green input.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[del] </a:t>
            </a:r>
            <a:r>
              <a:rPr lang="en-US" sz="1100" dirty="0"/>
              <a:t>to backspace over 0. </a:t>
            </a:r>
            <a:r>
              <a:rPr lang="en-US" sz="1100" b="1" dirty="0"/>
              <a:t>Type 255 </a:t>
            </a:r>
            <a:r>
              <a:rPr lang="en-US" sz="1100" dirty="0"/>
              <a:t>for the green input.</a:t>
            </a:r>
          </a:p>
          <a:p>
            <a:endParaRPr lang="en-US" sz="11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7787E2-A9A2-344E-9301-18C3801F1F00}"/>
              </a:ext>
            </a:extLst>
          </p:cNvPr>
          <p:cNvSpPr txBox="1"/>
          <p:nvPr/>
        </p:nvSpPr>
        <p:spPr>
          <a:xfrm>
            <a:off x="25401" y="5215437"/>
            <a:ext cx="197672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Right arrow </a:t>
            </a:r>
            <a:r>
              <a:rPr lang="en-US" sz="1100" dirty="0"/>
              <a:t>to just after the 0 for the blue input.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[del] </a:t>
            </a:r>
            <a:r>
              <a:rPr lang="en-US" sz="1100" dirty="0"/>
              <a:t>to backspace over 0. </a:t>
            </a:r>
            <a:r>
              <a:rPr lang="en-US" sz="1100" b="1" dirty="0"/>
              <a:t>Type 255 </a:t>
            </a:r>
            <a:r>
              <a:rPr lang="en-US" sz="1100" dirty="0"/>
              <a:t>for the blue input.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57148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570068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57914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837487" y="51772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95D7AD-9813-B64D-A749-33CFA539FC49}"/>
              </a:ext>
            </a:extLst>
          </p:cNvPr>
          <p:cNvSpPr txBox="1"/>
          <p:nvPr/>
        </p:nvSpPr>
        <p:spPr>
          <a:xfrm>
            <a:off x="72335" y="327882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41FCA4-8454-0B44-8F72-179130417249}"/>
              </a:ext>
            </a:extLst>
          </p:cNvPr>
          <p:cNvSpPr txBox="1"/>
          <p:nvPr/>
        </p:nvSpPr>
        <p:spPr>
          <a:xfrm>
            <a:off x="2328097" y="329067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FD60CC-C35D-844A-9B04-5F4C2314684E}"/>
              </a:ext>
            </a:extLst>
          </p:cNvPr>
          <p:cNvSpPr txBox="1"/>
          <p:nvPr/>
        </p:nvSpPr>
        <p:spPr>
          <a:xfrm>
            <a:off x="4607174" y="3315461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7</a:t>
            </a:r>
          </a:p>
        </p:txBody>
      </p: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55F1DCB3-5F29-1B44-BCFD-A4E692100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74" y="3647862"/>
            <a:ext cx="1976726" cy="1490646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D7EB83A-ECDC-82A0-68BA-0F5E862B4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63" y="913068"/>
            <a:ext cx="2050348" cy="15461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66F200-0498-1972-CFE0-74F48A8BA112}"/>
              </a:ext>
            </a:extLst>
          </p:cNvPr>
          <p:cNvSpPr txBox="1"/>
          <p:nvPr/>
        </p:nvSpPr>
        <p:spPr>
          <a:xfrm>
            <a:off x="2274065" y="5250440"/>
            <a:ext cx="197672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[2</a:t>
            </a:r>
            <a:r>
              <a:rPr lang="en-US" sz="1100" b="1" baseline="30000" dirty="0"/>
              <a:t>nd</a:t>
            </a:r>
            <a:r>
              <a:rPr lang="en-US" sz="1100" b="1" dirty="0"/>
              <a:t>] [enter] </a:t>
            </a:r>
            <a:r>
              <a:rPr lang="en-US" sz="1100" dirty="0"/>
              <a:t>to complete the statement.</a:t>
            </a:r>
          </a:p>
          <a:p>
            <a:endParaRPr lang="en-US" sz="1100" dirty="0"/>
          </a:p>
          <a:p>
            <a:r>
              <a:rPr lang="en-US" sz="1100" dirty="0"/>
              <a:t>Press</a:t>
            </a:r>
            <a:r>
              <a:rPr lang="en-US" sz="1100" b="1" dirty="0"/>
              <a:t> [Run] </a:t>
            </a:r>
            <a:r>
              <a:rPr lang="en-US" sz="1100" dirty="0"/>
              <a:t>to run the program in the Python shell.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A3E88B-4D47-5EE5-C341-0F9B80C176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0607" y="3635479"/>
            <a:ext cx="1090717" cy="14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25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18260-1D71-1E46-9CEF-1CBCAC1B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7131"/>
            <a:ext cx="8229600" cy="1143000"/>
          </a:xfrm>
        </p:spPr>
        <p:txBody>
          <a:bodyPr/>
          <a:lstStyle/>
          <a:p>
            <a:r>
              <a:rPr lang="en-US" sz="3600" b="1" dirty="0"/>
              <a:t>TI-Innovator Hub Module Menus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6911C06-460B-034F-830B-223B8FFF4BDB}"/>
              </a:ext>
            </a:extLst>
          </p:cNvPr>
          <p:cNvSpPr/>
          <p:nvPr/>
        </p:nvSpPr>
        <p:spPr>
          <a:xfrm>
            <a:off x="2253447" y="5897561"/>
            <a:ext cx="1964418" cy="1214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9B611F9-24C1-034E-B136-6E25389744DB}"/>
              </a:ext>
            </a:extLst>
          </p:cNvPr>
          <p:cNvSpPr txBox="1"/>
          <p:nvPr/>
        </p:nvSpPr>
        <p:spPr>
          <a:xfrm>
            <a:off x="11096" y="762000"/>
            <a:ext cx="837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Import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1B8F972-37AC-7C4F-9C0B-6C003AAFA99F}"/>
              </a:ext>
            </a:extLst>
          </p:cNvPr>
          <p:cNvSpPr txBox="1"/>
          <p:nvPr/>
        </p:nvSpPr>
        <p:spPr>
          <a:xfrm>
            <a:off x="2848545" y="774196"/>
            <a:ext cx="1582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Commands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FE31D8D-642D-D742-9CC5-D5F894D6A0B1}"/>
              </a:ext>
            </a:extLst>
          </p:cNvPr>
          <p:cNvSpPr txBox="1"/>
          <p:nvPr/>
        </p:nvSpPr>
        <p:spPr>
          <a:xfrm>
            <a:off x="4937757" y="773700"/>
            <a:ext cx="1278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Ports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FFAEEC-25D0-C247-8354-417B220436F1}"/>
              </a:ext>
            </a:extLst>
          </p:cNvPr>
          <p:cNvSpPr txBox="1"/>
          <p:nvPr/>
        </p:nvSpPr>
        <p:spPr>
          <a:xfrm>
            <a:off x="6858000" y="762000"/>
            <a:ext cx="1425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Advanced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5340410-33A7-BEFF-D729-2322CF670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" y="1110228"/>
            <a:ext cx="1548866" cy="1167997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AA7FA9C-725D-9EAB-B318-AB4531964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545" y="1143000"/>
            <a:ext cx="1714466" cy="129287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23D3C75-1A95-7A85-8905-3BE20CD5BF4C}"/>
              </a:ext>
            </a:extLst>
          </p:cNvPr>
          <p:cNvGrpSpPr/>
          <p:nvPr/>
        </p:nvGrpSpPr>
        <p:grpSpPr>
          <a:xfrm>
            <a:off x="4937757" y="1143432"/>
            <a:ext cx="1699971" cy="1781360"/>
            <a:chOff x="3762205" y="1513723"/>
            <a:chExt cx="1699971" cy="1781360"/>
          </a:xfrm>
        </p:grpSpPr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DA127380-D1F9-00BA-D7DC-12BA09A1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184" y="1513723"/>
              <a:ext cx="1695992" cy="12789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EE14A46-9FF3-16A6-E7CE-1D558361F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2205" y="2648516"/>
              <a:ext cx="1695993" cy="64656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3F978B7-CF0A-2B95-4F23-257C51D10CEB}"/>
                </a:ext>
              </a:extLst>
            </p:cNvPr>
            <p:cNvSpPr/>
            <p:nvPr/>
          </p:nvSpPr>
          <p:spPr>
            <a:xfrm>
              <a:off x="3762205" y="1513723"/>
              <a:ext cx="1695993" cy="17813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EF0CD91-D43F-0402-E3AA-3FABDEAC4B07}"/>
              </a:ext>
            </a:extLst>
          </p:cNvPr>
          <p:cNvSpPr/>
          <p:nvPr/>
        </p:nvSpPr>
        <p:spPr>
          <a:xfrm>
            <a:off x="6881954" y="2590800"/>
            <a:ext cx="1576246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FB7C87B-7BCF-EC00-1161-CA21F3D330F3}"/>
              </a:ext>
            </a:extLst>
          </p:cNvPr>
          <p:cNvGrpSpPr/>
          <p:nvPr/>
        </p:nvGrpSpPr>
        <p:grpSpPr>
          <a:xfrm>
            <a:off x="6858000" y="1143432"/>
            <a:ext cx="1752600" cy="1720879"/>
            <a:chOff x="6858000" y="1446850"/>
            <a:chExt cx="1752600" cy="1720879"/>
          </a:xfrm>
        </p:grpSpPr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45077C3F-9D5D-9ED9-955C-B49A0122B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954" y="1446850"/>
              <a:ext cx="1714465" cy="129287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E2C5B87-CD64-4FAB-0AF7-BEA192ECE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95899" y="2613659"/>
              <a:ext cx="1714701" cy="55407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D169506-630B-CC33-4C4D-970C48250266}"/>
                </a:ext>
              </a:extLst>
            </p:cNvPr>
            <p:cNvSpPr/>
            <p:nvPr/>
          </p:nvSpPr>
          <p:spPr>
            <a:xfrm>
              <a:off x="6858000" y="1446850"/>
              <a:ext cx="1700520" cy="172087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 descr="Text&#10;&#10;Description automatically generated">
            <a:extLst>
              <a:ext uri="{FF2B5EF4-FFF2-40B4-BE49-F238E27FC236}">
                <a16:creationId xmlns:a16="http://schemas.microsoft.com/office/drawing/2014/main" id="{D384F05E-169E-C84E-3FCB-EDC1334780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066" y="3399821"/>
            <a:ext cx="1549400" cy="1168400"/>
          </a:xfrm>
          <a:prstGeom prst="rect">
            <a:avLst/>
          </a:prstGeom>
        </p:spPr>
      </p:pic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267498B5-3164-6ED7-98E7-8796285D37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" y="2514600"/>
            <a:ext cx="1549400" cy="1168400"/>
          </a:xfrm>
          <a:prstGeom prst="rect">
            <a:avLst/>
          </a:prstGeom>
        </p:spPr>
      </p:pic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B4C9A5B5-5E94-C0A9-7836-22C75F6DCA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18" y="4974028"/>
            <a:ext cx="1549400" cy="1168400"/>
          </a:xfrm>
          <a:prstGeom prst="rect">
            <a:avLst/>
          </a:prstGeom>
        </p:spPr>
      </p:pic>
      <p:pic>
        <p:nvPicPr>
          <p:cNvPr id="48" name="Picture 47" descr="Text&#10;&#10;Description automatically generated">
            <a:extLst>
              <a:ext uri="{FF2B5EF4-FFF2-40B4-BE49-F238E27FC236}">
                <a16:creationId xmlns:a16="http://schemas.microsoft.com/office/drawing/2014/main" id="{6520ACB6-7A85-E3D4-C43D-B3E58DB3A3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" y="3795063"/>
            <a:ext cx="1549400" cy="1168400"/>
          </a:xfrm>
          <a:prstGeom prst="rect">
            <a:avLst/>
          </a:prstGeom>
        </p:spPr>
      </p:pic>
      <p:pic>
        <p:nvPicPr>
          <p:cNvPr id="50" name="Picture 49" descr="Text&#10;&#10;Description automatically generated">
            <a:extLst>
              <a:ext uri="{FF2B5EF4-FFF2-40B4-BE49-F238E27FC236}">
                <a16:creationId xmlns:a16="http://schemas.microsoft.com/office/drawing/2014/main" id="{4F1774B9-D752-1CF4-2CBE-0FBF6551D6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403491"/>
            <a:ext cx="1549400" cy="1168400"/>
          </a:xfrm>
          <a:prstGeom prst="rect">
            <a:avLst/>
          </a:prstGeom>
        </p:spPr>
      </p:pic>
      <p:pic>
        <p:nvPicPr>
          <p:cNvPr id="52" name="Picture 51" descr="Text&#10;&#10;Description automatically generated">
            <a:extLst>
              <a:ext uri="{FF2B5EF4-FFF2-40B4-BE49-F238E27FC236}">
                <a16:creationId xmlns:a16="http://schemas.microsoft.com/office/drawing/2014/main" id="{9843F143-F6BF-2454-D83B-4FD8578AF5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066" y="4988682"/>
            <a:ext cx="1549400" cy="1168400"/>
          </a:xfrm>
          <a:prstGeom prst="rect">
            <a:avLst/>
          </a:prstGeom>
        </p:spPr>
      </p:pic>
      <p:pic>
        <p:nvPicPr>
          <p:cNvPr id="54" name="Picture 53" descr="Text&#10;&#10;Description automatically generated/var/folders/nj/3rbbsnx1057bsn0b67f8j0680000gp/T/Capture42-1658339263241.png">
            <a:extLst>
              <a:ext uri="{FF2B5EF4-FFF2-40B4-BE49-F238E27FC236}">
                <a16:creationId xmlns:a16="http://schemas.microsoft.com/office/drawing/2014/main" id="{0AE957FE-7E0E-FC67-3204-C84ADBC692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4979275"/>
            <a:ext cx="1549400" cy="1168400"/>
          </a:xfrm>
          <a:prstGeom prst="rect">
            <a:avLst/>
          </a:prstGeom>
        </p:spPr>
      </p:pic>
      <p:pic>
        <p:nvPicPr>
          <p:cNvPr id="56" name="Picture 5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6D96497-2244-EADE-216C-556795461F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560" y="5003800"/>
            <a:ext cx="1549400" cy="1168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3614D-0E17-6802-EE73-A552672BA7BF}"/>
              </a:ext>
            </a:extLst>
          </p:cNvPr>
          <p:cNvSpPr txBox="1"/>
          <p:nvPr/>
        </p:nvSpPr>
        <p:spPr>
          <a:xfrm>
            <a:off x="1706354" y="3048000"/>
            <a:ext cx="1582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Color Menus*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63FE0-36DF-1F61-EC23-BBA64AA068B8}"/>
              </a:ext>
            </a:extLst>
          </p:cNvPr>
          <p:cNvSpPr txBox="1"/>
          <p:nvPr/>
        </p:nvSpPr>
        <p:spPr>
          <a:xfrm>
            <a:off x="1672825" y="4657054"/>
            <a:ext cx="1714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Sound Menus*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24E804-D447-C390-E825-0BF2571CBE4E}"/>
              </a:ext>
            </a:extLst>
          </p:cNvPr>
          <p:cNvSpPr txBox="1"/>
          <p:nvPr/>
        </p:nvSpPr>
        <p:spPr>
          <a:xfrm>
            <a:off x="5226066" y="4634243"/>
            <a:ext cx="2393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Brightness Menus*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C9181D-7BB2-0BA6-C091-44E54ACA5827}"/>
              </a:ext>
            </a:extLst>
          </p:cNvPr>
          <p:cNvSpPr txBox="1"/>
          <p:nvPr/>
        </p:nvSpPr>
        <p:spPr>
          <a:xfrm>
            <a:off x="5113834" y="3408006"/>
            <a:ext cx="3564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* Importing a Hub object module adds to the Modul menu.</a:t>
            </a:r>
          </a:p>
        </p:txBody>
      </p:sp>
    </p:spTree>
    <p:extLst>
      <p:ext uri="{BB962C8B-B14F-4D97-AF65-F5344CB8AC3E}">
        <p14:creationId xmlns:p14="http://schemas.microsoft.com/office/powerpoint/2010/main" val="3033342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2F2307F9-C6EE-7C98-75C4-B8C8B598E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" y="4153273"/>
            <a:ext cx="2036499" cy="1535721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96CC3F0F-8D03-0AD5-000B-D5F2500A0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234" y="1252758"/>
            <a:ext cx="2024228" cy="1526467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737F45B9-01BC-DD0E-6322-274CC6E6D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91840"/>
            <a:ext cx="2074038" cy="1564029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E342199D-4368-0EAA-4AAD-33EA73E641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71" y="1336079"/>
            <a:ext cx="2003528" cy="1510857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799B15E-7B54-797C-D072-E6D435004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3" y="1311216"/>
            <a:ext cx="2036500" cy="15357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7F8B8B-5247-FE0A-02B9-2C2955618B84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382232" y="1336080"/>
            <a:ext cx="2042816" cy="1538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Copying and Pasting a Line of Code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867345"/>
            <a:ext cx="229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</a:t>
            </a:r>
            <a:r>
              <a:rPr lang="en-US" sz="1100" b="1" dirty="0"/>
              <a:t>arrow keys </a:t>
            </a:r>
            <a:r>
              <a:rPr lang="en-US" sz="1100" dirty="0"/>
              <a:t>to move the cursor to a position anywhere on the line that you would like to copy.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862084"/>
            <a:ext cx="227158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[Tools] </a:t>
            </a:r>
            <a:r>
              <a:rPr lang="en-US" sz="1100" dirty="0"/>
              <a:t>then select </a:t>
            </a:r>
            <a:r>
              <a:rPr lang="en-US" sz="1100" b="1" dirty="0"/>
              <a:t>6:Copy Line</a:t>
            </a:r>
            <a:r>
              <a:rPr lang="en-US" sz="1100" dirty="0"/>
              <a:t> from the menu.</a:t>
            </a:r>
          </a:p>
          <a:p>
            <a:endParaRPr lang="en-US" sz="1100" dirty="0"/>
          </a:p>
          <a:p>
            <a:r>
              <a:rPr lang="en-US" sz="1100" dirty="0"/>
              <a:t>After you select you will be returned to the editor.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857625"/>
            <a:ext cx="2135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</a:t>
            </a:r>
            <a:r>
              <a:rPr lang="en-US" sz="1100" b="1" dirty="0"/>
              <a:t>arrow keys</a:t>
            </a:r>
            <a:r>
              <a:rPr lang="en-US" sz="1100" dirty="0"/>
              <a:t> to move the cursor to any location on the line above where you would like to insert the copied line.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94740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94598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9550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996234" y="866548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C638AE-D64F-A34A-A0CA-39545B23F057}"/>
              </a:ext>
            </a:extLst>
          </p:cNvPr>
          <p:cNvCxnSpPr>
            <a:cxnSpLocks/>
          </p:cNvCxnSpPr>
          <p:nvPr/>
        </p:nvCxnSpPr>
        <p:spPr>
          <a:xfrm flipH="1" flipV="1">
            <a:off x="5105400" y="1931720"/>
            <a:ext cx="609600" cy="2780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19989B0-2A5A-9033-7862-7B9ABB92B9F6}"/>
              </a:ext>
            </a:extLst>
          </p:cNvPr>
          <p:cNvSpPr txBox="1"/>
          <p:nvPr/>
        </p:nvSpPr>
        <p:spPr>
          <a:xfrm>
            <a:off x="6972300" y="2888436"/>
            <a:ext cx="202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[Tools] </a:t>
            </a:r>
            <a:r>
              <a:rPr lang="en-US" sz="1100" dirty="0"/>
              <a:t>then select </a:t>
            </a:r>
            <a:r>
              <a:rPr lang="en-US" sz="1100" b="1" dirty="0"/>
              <a:t>7:Paste Line Below </a:t>
            </a:r>
            <a:r>
              <a:rPr lang="en-US" sz="1100" dirty="0"/>
              <a:t>from the menu. The copied line will be pasted.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598885-64DB-EC7E-4817-39A2E6F513AC}"/>
              </a:ext>
            </a:extLst>
          </p:cNvPr>
          <p:cNvCxnSpPr>
            <a:cxnSpLocks/>
          </p:cNvCxnSpPr>
          <p:nvPr/>
        </p:nvCxnSpPr>
        <p:spPr>
          <a:xfrm flipH="1" flipV="1">
            <a:off x="1433445" y="1813662"/>
            <a:ext cx="586249" cy="2361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D24708B-4CD1-B160-C560-BA8ABD082E60}"/>
              </a:ext>
            </a:extLst>
          </p:cNvPr>
          <p:cNvSpPr txBox="1"/>
          <p:nvPr/>
        </p:nvSpPr>
        <p:spPr>
          <a:xfrm>
            <a:off x="-3154" y="5705990"/>
            <a:ext cx="2084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 can paste again by returning to the </a:t>
            </a:r>
            <a:r>
              <a:rPr lang="en-US" sz="1100" b="1" dirty="0"/>
              <a:t>[Tools] </a:t>
            </a:r>
            <a:r>
              <a:rPr lang="en-US" sz="1100" dirty="0"/>
              <a:t>menu and selecting </a:t>
            </a:r>
            <a:r>
              <a:rPr lang="en-US" sz="1100" b="1" dirty="0"/>
              <a:t>7:Paste Line Below.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699117-469F-E0AD-66BC-74BAD2E2CD4F}"/>
              </a:ext>
            </a:extLst>
          </p:cNvPr>
          <p:cNvSpPr txBox="1"/>
          <p:nvPr/>
        </p:nvSpPr>
        <p:spPr>
          <a:xfrm>
            <a:off x="82394" y="378605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65312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3CC25CF8-D335-7583-0DE9-70166B5EA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030" y="1822076"/>
            <a:ext cx="1333820" cy="1005831"/>
          </a:xfrm>
          <a:prstGeom prst="rect">
            <a:avLst/>
          </a:prstGeom>
        </p:spPr>
      </p:pic>
      <p:pic>
        <p:nvPicPr>
          <p:cNvPr id="37" name="Picture 36" descr="Text&#10;&#10;Description automatically generated">
            <a:extLst>
              <a:ext uri="{FF2B5EF4-FFF2-40B4-BE49-F238E27FC236}">
                <a16:creationId xmlns:a16="http://schemas.microsoft.com/office/drawing/2014/main" id="{9D2BEE12-A1B2-634D-9137-D533F2753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533" y="1792917"/>
            <a:ext cx="1385463" cy="1044776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93E3807C-44AD-864D-84BF-47C13B19F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533" y="1809428"/>
            <a:ext cx="1387598" cy="104638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E92152F-0E27-9B49-AC1C-9DFA91D52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569" y="1783131"/>
            <a:ext cx="1385463" cy="1044776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405D806-AC55-C349-B28B-1B449DEED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06" y="1822306"/>
            <a:ext cx="1297784" cy="978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CCE15B-3525-2245-920C-9A8DC03EC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852" y="1828478"/>
            <a:ext cx="1354311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006" y="248473"/>
            <a:ext cx="7581593" cy="742950"/>
          </a:xfrm>
        </p:spPr>
        <p:txBody>
          <a:bodyPr/>
          <a:lstStyle/>
          <a:p>
            <a:r>
              <a:rPr lang="en-US" sz="3200" dirty="0"/>
              <a:t>Opening an existing Python Program File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8B926-7017-E84E-8CE8-537D000B344D}"/>
              </a:ext>
            </a:extLst>
          </p:cNvPr>
          <p:cNvSpPr txBox="1"/>
          <p:nvPr/>
        </p:nvSpPr>
        <p:spPr>
          <a:xfrm>
            <a:off x="228600" y="4756888"/>
            <a:ext cx="16008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Press the </a:t>
            </a:r>
            <a:r>
              <a:rPr lang="en-US" sz="900" b="1" dirty="0"/>
              <a:t>[</a:t>
            </a:r>
            <a:r>
              <a:rPr lang="en-US" sz="900" b="1" dirty="0" err="1"/>
              <a:t>prgm</a:t>
            </a:r>
            <a:r>
              <a:rPr lang="en-US" sz="900" b="1" dirty="0"/>
              <a:t>] </a:t>
            </a:r>
            <a:r>
              <a:rPr lang="en-US" sz="900" dirty="0"/>
              <a:t>key to create,  edit and execute </a:t>
            </a:r>
          </a:p>
          <a:p>
            <a:r>
              <a:rPr lang="en-US" sz="900" dirty="0"/>
              <a:t>TI-Python programs.  </a:t>
            </a:r>
            <a:endParaRPr lang="en-US" sz="9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558C21-CD5D-444F-B71E-41FF714459F9}"/>
              </a:ext>
            </a:extLst>
          </p:cNvPr>
          <p:cNvCxnSpPr>
            <a:cxnSpLocks/>
          </p:cNvCxnSpPr>
          <p:nvPr/>
        </p:nvCxnSpPr>
        <p:spPr>
          <a:xfrm>
            <a:off x="250430" y="2319398"/>
            <a:ext cx="726436" cy="544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1851243" y="2819400"/>
            <a:ext cx="12840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Press </a:t>
            </a:r>
            <a:r>
              <a:rPr lang="en-US" sz="900" b="1" dirty="0"/>
              <a:t>[enter] </a:t>
            </a:r>
            <a:r>
              <a:rPr lang="en-US" sz="900" dirty="0"/>
              <a:t>or</a:t>
            </a:r>
          </a:p>
          <a:p>
            <a:r>
              <a:rPr lang="en-US" sz="900" dirty="0"/>
              <a:t>Press </a:t>
            </a:r>
            <a:r>
              <a:rPr lang="en-US" sz="900" b="1" dirty="0"/>
              <a:t>[2] </a:t>
            </a:r>
            <a:r>
              <a:rPr lang="en-US" sz="900" dirty="0"/>
              <a:t>to </a:t>
            </a:r>
          </a:p>
          <a:p>
            <a:r>
              <a:rPr lang="en-US" sz="900" dirty="0"/>
              <a:t>select 2: Python App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D10C43-C433-C749-8F0E-C93F0D270319}"/>
              </a:ext>
            </a:extLst>
          </p:cNvPr>
          <p:cNvSpPr txBox="1"/>
          <p:nvPr/>
        </p:nvSpPr>
        <p:spPr>
          <a:xfrm>
            <a:off x="3280361" y="2820029"/>
            <a:ext cx="1425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To edit an existing program, use the </a:t>
            </a:r>
            <a:r>
              <a:rPr lang="en-US" sz="900" b="1" dirty="0"/>
              <a:t>Up and Down Arrow keys </a:t>
            </a:r>
            <a:r>
              <a:rPr lang="en-US" sz="900" dirty="0"/>
              <a:t>to select a program.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46A6E-9936-5946-A0A5-CC00AA982817}"/>
              </a:ext>
            </a:extLst>
          </p:cNvPr>
          <p:cNvSpPr txBox="1"/>
          <p:nvPr/>
        </p:nvSpPr>
        <p:spPr>
          <a:xfrm>
            <a:off x="369246" y="1601680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11466-D462-D444-9BFB-0C68195E4CBB}"/>
              </a:ext>
            </a:extLst>
          </p:cNvPr>
          <p:cNvSpPr txBox="1"/>
          <p:nvPr/>
        </p:nvSpPr>
        <p:spPr>
          <a:xfrm>
            <a:off x="1885741" y="1551480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C9E021-6FC6-E341-AD80-DEDF3AF7CABE}"/>
              </a:ext>
            </a:extLst>
          </p:cNvPr>
          <p:cNvSpPr txBox="1"/>
          <p:nvPr/>
        </p:nvSpPr>
        <p:spPr>
          <a:xfrm>
            <a:off x="3314857" y="1543434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5DDFFB-8757-D246-B55F-F1CA161EE3FC}"/>
              </a:ext>
            </a:extLst>
          </p:cNvPr>
          <p:cNvSpPr txBox="1"/>
          <p:nvPr/>
        </p:nvSpPr>
        <p:spPr>
          <a:xfrm>
            <a:off x="4847534" y="1560851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ACCAD1-8FCE-304A-88C5-435BD84BA628}"/>
              </a:ext>
            </a:extLst>
          </p:cNvPr>
          <p:cNvSpPr txBox="1"/>
          <p:nvPr/>
        </p:nvSpPr>
        <p:spPr>
          <a:xfrm>
            <a:off x="4847534" y="2896643"/>
            <a:ext cx="14256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Press </a:t>
            </a:r>
            <a:r>
              <a:rPr lang="en-US" sz="900" b="1" dirty="0"/>
              <a:t>[Edit] </a:t>
            </a:r>
            <a:r>
              <a:rPr lang="en-US" sz="900" dirty="0"/>
              <a:t>to open with Python Editor with the selected program.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A66FD3-4D29-F14C-84C9-89E72960AA0E}"/>
              </a:ext>
            </a:extLst>
          </p:cNvPr>
          <p:cNvSpPr txBox="1"/>
          <p:nvPr/>
        </p:nvSpPr>
        <p:spPr>
          <a:xfrm>
            <a:off x="6610030" y="1551480"/>
            <a:ext cx="248786" cy="2308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8C9A00-8F2E-B247-96E9-F8F359C2F49E}"/>
              </a:ext>
            </a:extLst>
          </p:cNvPr>
          <p:cNvSpPr txBox="1"/>
          <p:nvPr/>
        </p:nvSpPr>
        <p:spPr>
          <a:xfrm>
            <a:off x="6598958" y="2921169"/>
            <a:ext cx="1387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You can now make changes to the program or run the program.</a:t>
            </a:r>
            <a:endParaRPr lang="en-US" sz="900" b="1" dirty="0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2CFAB246-C4F6-803F-C7E6-E08326A1DC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39" y="1790289"/>
            <a:ext cx="1375972" cy="1037618"/>
          </a:xfrm>
          <a:prstGeom prst="rect">
            <a:avLst/>
          </a:prstGeom>
        </p:spPr>
      </p:pic>
      <p:pic>
        <p:nvPicPr>
          <p:cNvPr id="21" name="Picture 20" descr="Text&#10;&#10;Description automatically generated with medium confidence">
            <a:extLst>
              <a:ext uri="{FF2B5EF4-FFF2-40B4-BE49-F238E27FC236}">
                <a16:creationId xmlns:a16="http://schemas.microsoft.com/office/drawing/2014/main" id="{03066552-6413-0930-5B18-236FF23B88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533" y="1808194"/>
            <a:ext cx="1443378" cy="10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7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50C0B778-0F17-9D4A-9FB5-581B64D80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" y="4000386"/>
            <a:ext cx="2015428" cy="1519831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FB06DBA5-366A-DC78-C249-E692A5CC0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944" y="1337781"/>
            <a:ext cx="2027845" cy="1529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02B361-4621-6C5E-95B0-4579EAC09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9" y="1337782"/>
            <a:ext cx="2027845" cy="1520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3200" dirty="0"/>
              <a:t>Copying/Replicating a Python Program File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867345"/>
            <a:ext cx="22953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[Files] </a:t>
            </a:r>
            <a:r>
              <a:rPr lang="en-US" sz="1100" dirty="0"/>
              <a:t>to return to the file management screen.</a:t>
            </a:r>
          </a:p>
          <a:p>
            <a:endParaRPr lang="en-US" sz="11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862084"/>
            <a:ext cx="2271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the </a:t>
            </a:r>
            <a:r>
              <a:rPr lang="en-US" sz="1100" b="1" dirty="0"/>
              <a:t>Up and Down Arrow keys </a:t>
            </a:r>
            <a:r>
              <a:rPr lang="en-US" sz="1100" dirty="0"/>
              <a:t>to select a program.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857625"/>
            <a:ext cx="1640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[Manage] </a:t>
            </a:r>
            <a:r>
              <a:rPr lang="en-US" sz="1100" dirty="0"/>
              <a:t>to see file options.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94740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94598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9550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CC1C002-AD72-3FB0-5CAF-32745F17F8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" y="1328419"/>
            <a:ext cx="2027845" cy="1529194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C69D768-6272-BD49-B8DB-90001AD56A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70" y="1337781"/>
            <a:ext cx="2027844" cy="1529194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6F0956FD-2F17-4BD9-FA16-672C3C7E44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337781"/>
            <a:ext cx="2021358" cy="1524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8DD208-6C56-D810-459C-F5CF08FDF8F9}"/>
              </a:ext>
            </a:extLst>
          </p:cNvPr>
          <p:cNvSpPr txBox="1"/>
          <p:nvPr/>
        </p:nvSpPr>
        <p:spPr>
          <a:xfrm>
            <a:off x="6934200" y="95650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639C40-CA23-3503-4FEE-04AE0CD719B0}"/>
              </a:ext>
            </a:extLst>
          </p:cNvPr>
          <p:cNvSpPr txBox="1"/>
          <p:nvPr/>
        </p:nvSpPr>
        <p:spPr>
          <a:xfrm>
            <a:off x="6864339" y="2869729"/>
            <a:ext cx="16406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Select </a:t>
            </a:r>
            <a:r>
              <a:rPr lang="en-US" sz="1100" b="1" dirty="0"/>
              <a:t>1:Replicate Program </a:t>
            </a:r>
            <a:r>
              <a:rPr lang="en-US" sz="1100" dirty="0"/>
              <a:t>to receive a prompt.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7225A6-BBE2-7943-E4E8-204B3E6B5B31}"/>
              </a:ext>
            </a:extLst>
          </p:cNvPr>
          <p:cNvSpPr txBox="1"/>
          <p:nvPr/>
        </p:nvSpPr>
        <p:spPr>
          <a:xfrm>
            <a:off x="-9348" y="5539313"/>
            <a:ext cx="2087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Type in the name of the new program using the green alpha key labels.</a:t>
            </a:r>
          </a:p>
          <a:p>
            <a:endParaRPr lang="en-US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22B5E3-F4E8-3D6E-58B1-A72136A5FAE3}"/>
              </a:ext>
            </a:extLst>
          </p:cNvPr>
          <p:cNvSpPr txBox="1"/>
          <p:nvPr/>
        </p:nvSpPr>
        <p:spPr>
          <a:xfrm>
            <a:off x="76200" y="361937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5641E9EE-97D0-F856-D77A-C55D5D4070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36" y="4019615"/>
            <a:ext cx="2015252" cy="15196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1447942-4257-4C43-1BD8-1F7F701E52E2}"/>
              </a:ext>
            </a:extLst>
          </p:cNvPr>
          <p:cNvSpPr txBox="1"/>
          <p:nvPr/>
        </p:nvSpPr>
        <p:spPr>
          <a:xfrm>
            <a:off x="2323984" y="5549260"/>
            <a:ext cx="22359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To use a number in the name, exit alpha mode by pressing </a:t>
            </a:r>
            <a:r>
              <a:rPr lang="en-US" sz="1100" b="1" dirty="0"/>
              <a:t>[2</a:t>
            </a:r>
            <a:r>
              <a:rPr lang="en-US" sz="1100" b="1" baseline="30000" dirty="0"/>
              <a:t>nd</a:t>
            </a:r>
            <a:r>
              <a:rPr lang="en-US" sz="1100" b="1" dirty="0"/>
              <a:t>] [alpha] </a:t>
            </a:r>
            <a:r>
              <a:rPr lang="en-US" sz="1100" dirty="0"/>
              <a:t>then a </a:t>
            </a:r>
            <a:r>
              <a:rPr lang="en-US" sz="1100" b="1" dirty="0"/>
              <a:t>number key</a:t>
            </a:r>
            <a:r>
              <a:rPr lang="en-US" sz="1100" dirty="0"/>
              <a:t>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[Ok] </a:t>
            </a:r>
            <a:r>
              <a:rPr lang="en-US" sz="1100" dirty="0"/>
              <a:t>to finish the dialogue.</a:t>
            </a:r>
          </a:p>
          <a:p>
            <a:endParaRPr lang="en-US" sz="11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E63771-E5D2-6ADC-6E2F-25CA7A15FF77}"/>
              </a:ext>
            </a:extLst>
          </p:cNvPr>
          <p:cNvSpPr txBox="1"/>
          <p:nvPr/>
        </p:nvSpPr>
        <p:spPr>
          <a:xfrm>
            <a:off x="2396636" y="361944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3ED54F1-F35F-4FEF-C0BC-F43ADC0EF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44" y="4008800"/>
            <a:ext cx="2004271" cy="15114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C89F915-3D87-40E4-E588-1E51CB85A1E2}"/>
              </a:ext>
            </a:extLst>
          </p:cNvPr>
          <p:cNvSpPr txBox="1"/>
          <p:nvPr/>
        </p:nvSpPr>
        <p:spPr>
          <a:xfrm>
            <a:off x="4610100" y="361937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B07B6A-4F93-161F-430F-E51B87EBE113}"/>
              </a:ext>
            </a:extLst>
          </p:cNvPr>
          <p:cNvSpPr txBox="1"/>
          <p:nvPr/>
        </p:nvSpPr>
        <p:spPr>
          <a:xfrm>
            <a:off x="4584112" y="5549260"/>
            <a:ext cx="2235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 are now in the editor ready to make changes or to run the new program.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489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326B38-61C1-A246-4350-5F0B780AA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447800"/>
            <a:ext cx="5792701" cy="4572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9336" y="78830"/>
            <a:ext cx="8991600" cy="990600"/>
          </a:xfrm>
        </p:spPr>
        <p:txBody>
          <a:bodyPr/>
          <a:lstStyle/>
          <a:p>
            <a:pPr algn="ctr"/>
            <a:r>
              <a:rPr lang="en-US" dirty="0"/>
              <a:t>Meet the TI-Innovator Hub</a:t>
            </a:r>
          </a:p>
        </p:txBody>
      </p:sp>
    </p:spTree>
    <p:extLst>
      <p:ext uri="{BB962C8B-B14F-4D97-AF65-F5344CB8AC3E}">
        <p14:creationId xmlns:p14="http://schemas.microsoft.com/office/powerpoint/2010/main" val="3386072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71AB9E-A8E2-4287-67AF-BF4C66EF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7" y="274638"/>
            <a:ext cx="2511846" cy="593573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19E222-7CC3-788B-5CAE-D2EA6DFA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Entry and Edit Tips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E83ED0-EAF1-933C-B611-29D930894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472" y="990600"/>
            <a:ext cx="4465528" cy="5177130"/>
          </a:xfrm>
        </p:spPr>
        <p:txBody>
          <a:bodyPr/>
          <a:lstStyle/>
          <a:p>
            <a:r>
              <a:rPr lang="en-US" sz="1400" dirty="0"/>
              <a:t>Use </a:t>
            </a:r>
            <a:r>
              <a:rPr lang="en-US" sz="1400" b="1" dirty="0"/>
              <a:t>number key shortcuts </a:t>
            </a:r>
            <a:r>
              <a:rPr lang="en-US" sz="1400" u="sng" dirty="0"/>
              <a:t>or</a:t>
            </a:r>
            <a:r>
              <a:rPr lang="en-US" sz="1400" dirty="0"/>
              <a:t> </a:t>
            </a:r>
            <a:r>
              <a:rPr lang="en-US" sz="1400" b="1" dirty="0"/>
              <a:t>arrow keys </a:t>
            </a:r>
            <a:r>
              <a:rPr lang="en-US" sz="1400" dirty="0"/>
              <a:t>and </a:t>
            </a:r>
            <a:r>
              <a:rPr lang="en-US" sz="1400" b="1" dirty="0"/>
              <a:t>[enter] </a:t>
            </a:r>
            <a:r>
              <a:rPr lang="en-US" sz="1400" dirty="0"/>
              <a:t>to select from menus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arrow keys </a:t>
            </a:r>
            <a:r>
              <a:rPr lang="en-US" sz="1400" dirty="0"/>
              <a:t>to move the cursor around the screen.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[alpha] repeatedly </a:t>
            </a:r>
            <a:r>
              <a:rPr lang="en-US" sz="1400" dirty="0"/>
              <a:t>to cycle from numeric, to lower case alpha to upper case alpha entry mode. The cursor indicates the current mode.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[2</a:t>
            </a:r>
            <a:r>
              <a:rPr lang="en-US" sz="1400" b="1" baseline="30000" dirty="0"/>
              <a:t>nd</a:t>
            </a:r>
            <a:r>
              <a:rPr lang="en-US" sz="1400" b="1" dirty="0"/>
              <a:t>] [A-lock] </a:t>
            </a:r>
            <a:r>
              <a:rPr lang="en-US" sz="1400" dirty="0"/>
              <a:t>to lock to alpha entry or to return to numeric entry.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</a:t>
            </a:r>
            <a:r>
              <a:rPr lang="en-US" sz="1400" b="1" dirty="0" err="1"/>
              <a:t>Fns</a:t>
            </a:r>
            <a:r>
              <a:rPr lang="en-US" sz="1400" b="1" dirty="0"/>
              <a:t>…] softkey </a:t>
            </a:r>
            <a:r>
              <a:rPr lang="en-US" sz="1400" dirty="0"/>
              <a:t>to bring up Python function menus, including the</a:t>
            </a:r>
            <a:r>
              <a:rPr lang="en-US" sz="1400" b="1" dirty="0"/>
              <a:t> Modul (modules) </a:t>
            </a:r>
            <a:r>
              <a:rPr lang="en-US" sz="1400" dirty="0"/>
              <a:t>menu.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[clear] </a:t>
            </a:r>
            <a:r>
              <a:rPr lang="en-US" sz="1400" dirty="0"/>
              <a:t>or </a:t>
            </a:r>
            <a:r>
              <a:rPr lang="en-US" sz="1400" b="1" dirty="0"/>
              <a:t>[Esc] softkey </a:t>
            </a:r>
            <a:r>
              <a:rPr lang="en-US" sz="1400" dirty="0"/>
              <a:t>to back out of a menu.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[del]</a:t>
            </a:r>
            <a:r>
              <a:rPr lang="en-US" sz="1400" dirty="0"/>
              <a:t> as a destructive backspace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[2nd] [enter] </a:t>
            </a:r>
            <a:r>
              <a:rPr lang="en-US" sz="1400" dirty="0"/>
              <a:t>from any place on a line to complete the statement and move the cursor to the beginning of a blank line below.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[Tools] softkey </a:t>
            </a:r>
            <a:r>
              <a:rPr lang="en-US" sz="1400" dirty="0"/>
              <a:t>menu to undo a clear and to copy, cut, paste and more.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[Editor]</a:t>
            </a:r>
            <a:r>
              <a:rPr lang="en-US" sz="1400" dirty="0"/>
              <a:t> </a:t>
            </a:r>
            <a:r>
              <a:rPr lang="en-US" sz="1400" b="1" dirty="0"/>
              <a:t>softkey</a:t>
            </a:r>
            <a:r>
              <a:rPr lang="en-US" sz="1400" dirty="0"/>
              <a:t> to return to the editor from the Shell. </a:t>
            </a:r>
          </a:p>
          <a:p>
            <a:r>
              <a:rPr lang="en-US" sz="1400" dirty="0"/>
              <a:t>Use </a:t>
            </a:r>
            <a:r>
              <a:rPr lang="en-US" sz="1400" b="1" dirty="0"/>
              <a:t>[2nd] [quit] </a:t>
            </a:r>
            <a:r>
              <a:rPr lang="en-US" sz="1400" dirty="0"/>
              <a:t>to leave the Python app and return to the calculator.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A94F64-1FC8-7C1D-9CF2-21F671E91E15}"/>
              </a:ext>
            </a:extLst>
          </p:cNvPr>
          <p:cNvSpPr/>
          <p:nvPr/>
        </p:nvSpPr>
        <p:spPr>
          <a:xfrm>
            <a:off x="7024193" y="2895600"/>
            <a:ext cx="304800" cy="15239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15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4D334-7401-EE40-23D9-6431D0E15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Outputs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53506-131A-A36A-688A-A781E7525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07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31E98200-1BB9-EC66-42F8-86303F6ED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" y="3749408"/>
            <a:ext cx="3396023" cy="2560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4927" y="98094"/>
            <a:ext cx="4114800" cy="919066"/>
          </a:xfrm>
        </p:spPr>
        <p:txBody>
          <a:bodyPr/>
          <a:lstStyle/>
          <a:p>
            <a:r>
              <a:rPr lang="en-US" dirty="0"/>
              <a:t>Set the color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4" y="327879"/>
            <a:ext cx="4021276" cy="2560936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Task: Set the color output of the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Red, Green, Blue (RGB) LED.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Each color takes a value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of (0-255). 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Challenge Tasks</a:t>
            </a:r>
            <a:r>
              <a:rPr lang="en-US" sz="16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Try to make </a:t>
            </a:r>
            <a:r>
              <a:rPr lang="en-US" sz="1600" dirty="0">
                <a:solidFill>
                  <a:srgbClr val="FFFF00"/>
                </a:solidFill>
              </a:rPr>
              <a:t>Yellow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Try to make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Cyan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Try to make </a:t>
            </a:r>
            <a:r>
              <a:rPr lang="en-US" sz="1600" dirty="0">
                <a:solidFill>
                  <a:srgbClr val="FF3FFF"/>
                </a:solidFill>
              </a:rPr>
              <a:t>Magenta</a:t>
            </a:r>
          </a:p>
          <a:p>
            <a:pPr marL="0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192232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New Program:</a:t>
            </a:r>
          </a:p>
        </p:txBody>
      </p:sp>
      <p:pic>
        <p:nvPicPr>
          <p:cNvPr id="33" name="Picture 32" descr="Text&#10;&#10;Description automatically generated">
            <a:extLst>
              <a:ext uri="{FF2B5EF4-FFF2-40B4-BE49-F238E27FC236}">
                <a16:creationId xmlns:a16="http://schemas.microsoft.com/office/drawing/2014/main" id="{CF08B3C7-E80F-A5C0-AA10-01510F369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654" y="1605094"/>
            <a:ext cx="1209360" cy="911976"/>
          </a:xfrm>
          <a:prstGeom prst="rect">
            <a:avLst/>
          </a:prstGeom>
        </p:spPr>
      </p:pic>
      <p:pic>
        <p:nvPicPr>
          <p:cNvPr id="34" name="Picture 33" descr="Text&#10;&#10;Description automatically generated">
            <a:extLst>
              <a:ext uri="{FF2B5EF4-FFF2-40B4-BE49-F238E27FC236}">
                <a16:creationId xmlns:a16="http://schemas.microsoft.com/office/drawing/2014/main" id="{7AD948DB-A33A-ACEE-ECA5-EAC1BE749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0200"/>
            <a:ext cx="1230556" cy="9279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4712488" y="1177460"/>
            <a:ext cx="4238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 </a:t>
            </a:r>
            <a:r>
              <a:rPr lang="en-US" sz="1100" dirty="0"/>
              <a:t>(Functions), Left Arrow to Modul (Modules) menu, select 6:ti_hub…, then arrow to Advanced to import </a:t>
            </a:r>
            <a:r>
              <a:rPr lang="en-US" sz="1100" dirty="0" err="1"/>
              <a:t>ti_hub</a:t>
            </a:r>
            <a:r>
              <a:rPr lang="en-US" sz="1100" b="1" dirty="0"/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D9AB64-0209-EEE8-C4C1-44CCE8C9A52E}"/>
              </a:ext>
            </a:extLst>
          </p:cNvPr>
          <p:cNvSpPr txBox="1"/>
          <p:nvPr/>
        </p:nvSpPr>
        <p:spPr>
          <a:xfrm>
            <a:off x="4636688" y="2746510"/>
            <a:ext cx="42387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 </a:t>
            </a:r>
            <a:r>
              <a:rPr lang="en-US" sz="1100" dirty="0"/>
              <a:t>(Functions), Left Arrow to Modul (Modules) menu, select 6:ti_hub…, Import 1: Hub Built-in Devices, 1:Color to import Color.</a:t>
            </a:r>
            <a:endParaRPr lang="en-US" sz="1100" b="1" dirty="0"/>
          </a:p>
        </p:txBody>
      </p:sp>
      <p:pic>
        <p:nvPicPr>
          <p:cNvPr id="37" name="Picture 36" descr="Text&#10;&#10;Description automatically generated">
            <a:extLst>
              <a:ext uri="{FF2B5EF4-FFF2-40B4-BE49-F238E27FC236}">
                <a16:creationId xmlns:a16="http://schemas.microsoft.com/office/drawing/2014/main" id="{84A9E9C3-A484-F46D-305C-903212A2E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27" y="3327394"/>
            <a:ext cx="1239800" cy="934931"/>
          </a:xfrm>
          <a:prstGeom prst="rect">
            <a:avLst/>
          </a:prstGeom>
        </p:spPr>
      </p:pic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5407F934-24F6-9F1E-6F57-4F319DAA8E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88" y="3325873"/>
            <a:ext cx="1241817" cy="936452"/>
          </a:xfrm>
          <a:prstGeom prst="rect">
            <a:avLst/>
          </a:prstGeom>
        </p:spPr>
      </p:pic>
      <p:pic>
        <p:nvPicPr>
          <p:cNvPr id="39" name="Picture 38" descr="Text&#10;&#10;Description automatically generated">
            <a:extLst>
              <a:ext uri="{FF2B5EF4-FFF2-40B4-BE49-F238E27FC236}">
                <a16:creationId xmlns:a16="http://schemas.microsoft.com/office/drawing/2014/main" id="{8C9F6389-E3CB-B9A0-ADDD-84B956DD06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6" y="1600200"/>
            <a:ext cx="1230556" cy="927960"/>
          </a:xfrm>
          <a:prstGeom prst="rect">
            <a:avLst/>
          </a:prstGeom>
        </p:spPr>
      </p:pic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AA131225-F1DC-F648-C1FA-A77C86F88E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923" y="3327394"/>
            <a:ext cx="1239800" cy="934931"/>
          </a:xfrm>
          <a:prstGeom prst="rect">
            <a:avLst/>
          </a:prstGeom>
        </p:spPr>
      </p:pic>
      <p:pic>
        <p:nvPicPr>
          <p:cNvPr id="41" name="Picture 40" descr="Text&#10;&#10;Description automatically generated">
            <a:extLst>
              <a:ext uri="{FF2B5EF4-FFF2-40B4-BE49-F238E27FC236}">
                <a16:creationId xmlns:a16="http://schemas.microsoft.com/office/drawing/2014/main" id="{28C32968-10D7-6EF9-9655-6CF082AEE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87" y="5286712"/>
            <a:ext cx="1241817" cy="93645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327620F-6185-BFB9-1A56-C92F4409B76D}"/>
              </a:ext>
            </a:extLst>
          </p:cNvPr>
          <p:cNvSpPr txBox="1"/>
          <p:nvPr/>
        </p:nvSpPr>
        <p:spPr>
          <a:xfrm>
            <a:off x="4636687" y="4484837"/>
            <a:ext cx="4575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 </a:t>
            </a:r>
            <a:r>
              <a:rPr lang="en-US" sz="1100" dirty="0"/>
              <a:t>(Functions), Left Arrow to Modul (Modules) menu, select Color…, select 1: </a:t>
            </a:r>
            <a:r>
              <a:rPr lang="en-US" sz="1100" dirty="0" err="1"/>
              <a:t>rgb</a:t>
            </a:r>
            <a:r>
              <a:rPr lang="en-US" sz="1100" dirty="0"/>
              <a:t>(</a:t>
            </a:r>
            <a:r>
              <a:rPr lang="en-US" sz="1100" dirty="0" err="1"/>
              <a:t>r,g,b</a:t>
            </a:r>
            <a:r>
              <a:rPr lang="en-US" sz="1100" dirty="0"/>
              <a:t>). Type in values for red, green and blue between commas. When done with number entry, press [2</a:t>
            </a:r>
            <a:r>
              <a:rPr lang="en-US" sz="1100" baseline="30000" dirty="0"/>
              <a:t>nd</a:t>
            </a:r>
            <a:r>
              <a:rPr lang="en-US" sz="1100" dirty="0"/>
              <a:t>[ [enter[ to complete the statement and move the cursor to the next row.</a:t>
            </a:r>
            <a:endParaRPr lang="en-US" sz="1100" b="1" dirty="0"/>
          </a:p>
        </p:txBody>
      </p:sp>
      <p:pic>
        <p:nvPicPr>
          <p:cNvPr id="43" name="Picture 4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D172BE6-9010-6A45-5738-552D327D2D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67" y="5281234"/>
            <a:ext cx="1241817" cy="936452"/>
          </a:xfrm>
          <a:prstGeom prst="rect">
            <a:avLst/>
          </a:prstGeom>
        </p:spPr>
      </p:pic>
      <p:pic>
        <p:nvPicPr>
          <p:cNvPr id="44" name="Picture 43" descr="Text&#10;&#10;Description automatically generated">
            <a:extLst>
              <a:ext uri="{FF2B5EF4-FFF2-40B4-BE49-F238E27FC236}">
                <a16:creationId xmlns:a16="http://schemas.microsoft.com/office/drawing/2014/main" id="{0A9FA733-2B81-6031-4A52-7DC0F16F2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81" y="5273558"/>
            <a:ext cx="1264686" cy="9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49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A6DA46B-1FE1-4B23-0606-3684554E1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495028"/>
            <a:ext cx="1533700" cy="115656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FCE1E4F-95B2-64B2-7E75-2365969AA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545" y="3495028"/>
            <a:ext cx="1509277" cy="113814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592ECED-4ADC-519A-94EF-47B267942A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4" y="3749407"/>
            <a:ext cx="3396022" cy="2560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4927" y="98094"/>
            <a:ext cx="4114800" cy="919066"/>
          </a:xfrm>
        </p:spPr>
        <p:txBody>
          <a:bodyPr/>
          <a:lstStyle/>
          <a:p>
            <a:r>
              <a:rPr lang="en-US" sz="3200" dirty="0"/>
              <a:t>Create and </a:t>
            </a:r>
            <a:br>
              <a:rPr lang="en-US" sz="3200" dirty="0"/>
            </a:br>
            <a:r>
              <a:rPr lang="en-US" sz="3200" dirty="0"/>
              <a:t>Name a Color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4" y="327879"/>
            <a:ext cx="4021276" cy="2560936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Task: Create your own color and give it a name.</a:t>
            </a: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Challenge Tasks</a:t>
            </a:r>
            <a:r>
              <a:rPr lang="en-US" sz="18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Print the name of your color.</a:t>
            </a:r>
            <a:endParaRPr lang="en-US" sz="1800" dirty="0">
              <a:solidFill>
                <a:srgbClr val="FF3FFF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3417923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Add to previous Program: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4663091" y="1240607"/>
            <a:ext cx="423873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To add the </a:t>
            </a:r>
            <a:r>
              <a:rPr lang="en-US" sz="1100" b="1" dirty="0"/>
              <a:t>print()</a:t>
            </a:r>
            <a:r>
              <a:rPr lang="en-US" sz="1100" dirty="0"/>
              <a:t> function to the bottom of your program,</a:t>
            </a:r>
          </a:p>
          <a:p>
            <a:r>
              <a:rPr lang="en-US" sz="1100" dirty="0"/>
              <a:t>move your cursor to the beginning of the empty row at the bottom of your program.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 </a:t>
            </a:r>
            <a:r>
              <a:rPr lang="en-US" sz="1100" dirty="0"/>
              <a:t>(Functions), Right Arrow to I/O (Inputs/Outputs) menu, select 1:print().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[2</a:t>
            </a:r>
            <a:r>
              <a:rPr lang="en-US" sz="1100" b="1" baseline="30000" dirty="0"/>
              <a:t>nd</a:t>
            </a:r>
            <a:r>
              <a:rPr lang="en-US" sz="1100" b="1" dirty="0"/>
              <a:t>] [A-lock] </a:t>
            </a:r>
            <a:r>
              <a:rPr lang="en-US" sz="1100" dirty="0"/>
              <a:t>to lock into alpha entry mode. Enclose your color name in quotes </a:t>
            </a:r>
            <a:r>
              <a:rPr lang="en-US" sz="1100" b="1" dirty="0"/>
              <a:t>[+] key. </a:t>
            </a:r>
            <a:r>
              <a:rPr lang="en-US" sz="1100" dirty="0"/>
              <a:t>Space is the </a:t>
            </a:r>
            <a:r>
              <a:rPr lang="en-US" sz="1100" b="1" dirty="0"/>
              <a:t>[0] key.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[2</a:t>
            </a:r>
            <a:r>
              <a:rPr lang="en-US" sz="1100" b="1" baseline="30000" dirty="0"/>
              <a:t>nd</a:t>
            </a:r>
            <a:r>
              <a:rPr lang="en-US" sz="1100" b="1" dirty="0"/>
              <a:t>] [enter] </a:t>
            </a:r>
            <a:r>
              <a:rPr lang="en-US" sz="1100" dirty="0"/>
              <a:t>to complete the statement and move to the next line.</a:t>
            </a:r>
          </a:p>
          <a:p>
            <a:endParaRPr lang="en-US" sz="1100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7328B6B-EABA-6AEE-3B77-45B3588D1F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79" y="3495027"/>
            <a:ext cx="1509276" cy="11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74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883A6F1A-EC62-D830-61A6-650890429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6" y="3755357"/>
            <a:ext cx="3382049" cy="25503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4927" y="98094"/>
            <a:ext cx="4114800" cy="919066"/>
          </a:xfrm>
        </p:spPr>
        <p:txBody>
          <a:bodyPr/>
          <a:lstStyle/>
          <a:p>
            <a:r>
              <a:rPr lang="en-US" sz="3200" dirty="0"/>
              <a:t>Display a series of colors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4" y="250157"/>
            <a:ext cx="4114800" cy="295024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Task: Display a sequence of colors for 2 seconds each.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Challenge Tasks</a:t>
            </a:r>
            <a:r>
              <a:rPr lang="en-US" sz="18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Try to have your LED match the pattern of a traffic light.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Try to have your LED turn off at the end of the sequence.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3018775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Edit previous Program: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4663091" y="1240607"/>
            <a:ext cx="4238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To remove the print statement, move your cursor to the row with print() and press </a:t>
            </a:r>
            <a:r>
              <a:rPr lang="en-US" sz="1100" b="1" dirty="0"/>
              <a:t>[clear]</a:t>
            </a:r>
            <a:r>
              <a:rPr lang="en-US" sz="1100" dirty="0"/>
              <a:t>.</a:t>
            </a:r>
          </a:p>
          <a:p>
            <a:endParaRPr lang="en-US" sz="1100" b="1" dirty="0"/>
          </a:p>
          <a:p>
            <a:r>
              <a:rPr lang="en-US" sz="1100" dirty="0"/>
              <a:t>The </a:t>
            </a:r>
            <a:r>
              <a:rPr lang="en-US" sz="1100" b="1" dirty="0"/>
              <a:t>sleep() </a:t>
            </a:r>
            <a:r>
              <a:rPr lang="en-US" sz="1100" dirty="0"/>
              <a:t>function pauses the program for the number of seconds that you enter as an input.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 </a:t>
            </a:r>
            <a:r>
              <a:rPr lang="en-US" sz="1100" dirty="0"/>
              <a:t>(Functions), Left Arrow to Modul (Modules) menu, select 6:ti_hub…, then arrow to Commands and select 2:sleep(). </a:t>
            </a:r>
          </a:p>
          <a:p>
            <a:endParaRPr lang="en-US" sz="1100" dirty="0"/>
          </a:p>
          <a:p>
            <a:r>
              <a:rPr lang="en-US" sz="1100" dirty="0"/>
              <a:t>Enter a value for the number of seconds to pause the program. You can use decimal values.</a:t>
            </a:r>
          </a:p>
          <a:p>
            <a:endParaRPr lang="en-US" sz="1100" dirty="0"/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B489E33E-A851-AEEE-5230-629F526A2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112" y="3323710"/>
            <a:ext cx="1509277" cy="1138143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6831C508-A146-330F-ECC3-47CBD02A6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94" y="3299785"/>
            <a:ext cx="1533700" cy="1156560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FDBBC11A-9D48-6943-DB3D-0F80AB508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667" y="3297886"/>
            <a:ext cx="1509277" cy="11381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AFAFD2-2204-3D08-D9DC-EE1527A541CE}"/>
              </a:ext>
            </a:extLst>
          </p:cNvPr>
          <p:cNvSpPr txBox="1"/>
          <p:nvPr/>
        </p:nvSpPr>
        <p:spPr>
          <a:xfrm>
            <a:off x="4663090" y="4730474"/>
            <a:ext cx="42387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 can use copy line and paste to line below from the </a:t>
            </a:r>
            <a:r>
              <a:rPr lang="en-US" sz="1100" b="1" dirty="0"/>
              <a:t>[Tools] </a:t>
            </a:r>
            <a:r>
              <a:rPr lang="en-US" sz="1100" dirty="0"/>
              <a:t>menu to speed up editing.</a:t>
            </a:r>
            <a:endParaRPr lang="en-US" sz="1100" b="1" dirty="0"/>
          </a:p>
          <a:p>
            <a:endParaRPr lang="en-US" sz="1100" dirty="0"/>
          </a:p>
        </p:txBody>
      </p:sp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E2F29FCC-F3F2-088A-9E35-35E061E605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61" y="5246335"/>
            <a:ext cx="1528233" cy="11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6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80C73AC-D6E1-B377-5DD6-676A1C206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20" y="3352107"/>
            <a:ext cx="1509279" cy="1138144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AE0B65C-F587-1914-8E0E-5379AD99E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7" y="3755357"/>
            <a:ext cx="3376658" cy="2546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4927" y="393126"/>
            <a:ext cx="4554876" cy="919066"/>
          </a:xfrm>
        </p:spPr>
        <p:txBody>
          <a:bodyPr/>
          <a:lstStyle/>
          <a:p>
            <a:r>
              <a:rPr lang="en-US" sz="2800" dirty="0"/>
              <a:t>Turn the LED ON and OFF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4" y="250157"/>
            <a:ext cx="4114800" cy="295024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Task: Set the RGB LED to a color then keep ON for 2 seconds then turn the LED OFF for 2 seconds.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Challenge Tasks</a:t>
            </a:r>
            <a:r>
              <a:rPr lang="en-US" sz="16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Try to blink (turn on and turn off) 4 times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Try to blink 4 times in 8 seconds</a:t>
            </a:r>
            <a:endParaRPr lang="en-US" sz="16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192232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4663091" y="1240607"/>
            <a:ext cx="423873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</a:t>
            </a:r>
            <a:r>
              <a:rPr lang="en-US" sz="1100" b="1" dirty="0"/>
              <a:t>sleep() </a:t>
            </a:r>
            <a:r>
              <a:rPr lang="en-US" sz="1100" dirty="0"/>
              <a:t>function pauses the program for the number of seconds that you enter as an input.</a:t>
            </a:r>
          </a:p>
          <a:p>
            <a:endParaRPr lang="en-US" sz="1100" dirty="0"/>
          </a:p>
          <a:p>
            <a:r>
              <a:rPr lang="en-US" sz="1100" dirty="0"/>
              <a:t>What values for the red, green and blue inputs to the </a:t>
            </a:r>
            <a:r>
              <a:rPr lang="en-US" sz="1100" dirty="0" err="1"/>
              <a:t>color.rgb</a:t>
            </a:r>
            <a:r>
              <a:rPr lang="en-US" sz="1100" dirty="0"/>
              <a:t>() function will turn the LED off?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 </a:t>
            </a:r>
            <a:r>
              <a:rPr lang="en-US" sz="1100" dirty="0"/>
              <a:t>(Functions), Left Arrow to Modul (Modules) menu, select 6:ti_hub…, then arrow to Commands and select 2:sleep(). </a:t>
            </a:r>
          </a:p>
          <a:p>
            <a:endParaRPr lang="en-US" sz="1100" dirty="0"/>
          </a:p>
          <a:p>
            <a:r>
              <a:rPr lang="en-US" sz="1100" dirty="0"/>
              <a:t>Enter a value for the number of seconds to pause the program. You can use decimal values.</a:t>
            </a: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8189CF2-4AB9-DC41-62E9-F56B47C1FD27}"/>
              </a:ext>
            </a:extLst>
          </p:cNvPr>
          <p:cNvSpPr/>
          <p:nvPr/>
        </p:nvSpPr>
        <p:spPr>
          <a:xfrm>
            <a:off x="7627398" y="16907"/>
            <a:ext cx="1441438" cy="57562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Extra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EC1B280-4292-997E-951F-113FBC9D4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17" y="3352108"/>
            <a:ext cx="1509277" cy="1138143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6A8382A-20C0-A65C-E030-539ABBEF9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667" y="3352107"/>
            <a:ext cx="1509278" cy="11381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72F556-854E-06A0-EBF8-93C9D293DD41}"/>
              </a:ext>
            </a:extLst>
          </p:cNvPr>
          <p:cNvSpPr txBox="1"/>
          <p:nvPr/>
        </p:nvSpPr>
        <p:spPr>
          <a:xfrm>
            <a:off x="4663090" y="4730474"/>
            <a:ext cx="42387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 can use copy line and paste to line below from the </a:t>
            </a:r>
            <a:r>
              <a:rPr lang="en-US" sz="1100" b="1" dirty="0"/>
              <a:t>[Tools] </a:t>
            </a:r>
            <a:r>
              <a:rPr lang="en-US" sz="1100" dirty="0"/>
              <a:t>menu to speed up editing.</a:t>
            </a:r>
            <a:endParaRPr lang="en-US" sz="1100" b="1" dirty="0"/>
          </a:p>
          <a:p>
            <a:endParaRPr lang="en-US" sz="1100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928FEDDC-596B-03BD-AC1A-443FB515D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61" y="5246335"/>
            <a:ext cx="1528233" cy="11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12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659D23D0-7740-507D-5367-B5A022D98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548" y="4097124"/>
            <a:ext cx="1539157" cy="1160676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6E930D0A-063E-F54C-2452-3AD2C42B9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294" y="4105925"/>
            <a:ext cx="1527486" cy="1151875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71248F48-AF17-ABF7-8B42-DE14D4291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68" y="4125165"/>
            <a:ext cx="1475032" cy="1112319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5CD6FED3-6DCC-C3C1-565C-425C7053E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6" y="3755357"/>
            <a:ext cx="3376658" cy="2546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4927" y="393126"/>
            <a:ext cx="4554876" cy="919066"/>
          </a:xfrm>
        </p:spPr>
        <p:txBody>
          <a:bodyPr/>
          <a:lstStyle/>
          <a:p>
            <a:r>
              <a:rPr lang="en-US" sz="2800" dirty="0"/>
              <a:t>Blink the LED Repeatedly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4" y="250157"/>
            <a:ext cx="4114800" cy="295024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Task: Set the RGB LED to a color then keep ON for 2 seconds then turn the LED OFF for 2 seconds.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Challenge Tasks</a:t>
            </a:r>
            <a:r>
              <a:rPr lang="en-US" sz="16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Try to blink (turn on and turn off) 4 times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Try to blink 4 times in 8 seconds</a:t>
            </a:r>
            <a:endParaRPr lang="en-US" sz="16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192232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4663091" y="1240607"/>
            <a:ext cx="42387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for</a:t>
            </a:r>
            <a:r>
              <a:rPr lang="en-US" sz="1100" dirty="0"/>
              <a:t> </a:t>
            </a:r>
            <a:r>
              <a:rPr lang="en-US" sz="1100" dirty="0" err="1"/>
              <a:t>i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0070C0"/>
                </a:solidFill>
              </a:rPr>
              <a:t>in</a:t>
            </a:r>
            <a:r>
              <a:rPr lang="en-US" sz="1100" dirty="0"/>
              <a:t> range(</a:t>
            </a:r>
            <a:r>
              <a:rPr lang="en-US" sz="1100" dirty="0">
                <a:solidFill>
                  <a:srgbClr val="0070C0"/>
                </a:solidFill>
              </a:rPr>
              <a:t>size</a:t>
            </a:r>
            <a:r>
              <a:rPr lang="en-US" sz="1100" dirty="0"/>
              <a:t>):  sets up a loop that will repeat the statements in a block of code for the number of times that you enter for the size variable.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 </a:t>
            </a:r>
            <a:r>
              <a:rPr lang="en-US" sz="1100" dirty="0"/>
              <a:t>(Functions), </a:t>
            </a:r>
            <a:r>
              <a:rPr lang="en-US" sz="1100" b="1" dirty="0"/>
              <a:t>Right Arrow </a:t>
            </a:r>
            <a:r>
              <a:rPr lang="en-US" sz="1100" dirty="0"/>
              <a:t>to </a:t>
            </a:r>
            <a:r>
              <a:rPr lang="en-US" sz="1100" dirty="0" err="1"/>
              <a:t>Ctl</a:t>
            </a:r>
            <a:r>
              <a:rPr lang="en-US" sz="1100" dirty="0"/>
              <a:t> (Control) menu, select 4:for I in range(</a:t>
            </a:r>
            <a:r>
              <a:rPr lang="en-US" sz="1100" dirty="0">
                <a:solidFill>
                  <a:srgbClr val="0070C0"/>
                </a:solidFill>
              </a:rPr>
              <a:t>size</a:t>
            </a:r>
            <a:r>
              <a:rPr lang="en-US" sz="1100" dirty="0"/>
              <a:t>):</a:t>
            </a:r>
          </a:p>
          <a:p>
            <a:endParaRPr lang="en-US" sz="1100" dirty="0"/>
          </a:p>
          <a:p>
            <a:r>
              <a:rPr lang="en-US" sz="1100" dirty="0"/>
              <a:t>Enter a value for the variable</a:t>
            </a:r>
            <a:r>
              <a:rPr lang="en-US" sz="1100" dirty="0">
                <a:solidFill>
                  <a:srgbClr val="0070C0"/>
                </a:solidFill>
              </a:rPr>
              <a:t> size</a:t>
            </a:r>
            <a:r>
              <a:rPr lang="en-US" sz="1100" dirty="0">
                <a:solidFill>
                  <a:schemeClr val="tx2"/>
                </a:solidFill>
              </a:rPr>
              <a:t>. </a:t>
            </a:r>
            <a:r>
              <a:rPr lang="en-US" sz="1100" dirty="0"/>
              <a:t>Size sets the number of times that the loop will repeat.</a:t>
            </a:r>
            <a:r>
              <a:rPr lang="en-US" sz="1100" dirty="0">
                <a:solidFill>
                  <a:schemeClr val="tx2"/>
                </a:solidFill>
              </a:rPr>
              <a:t> </a:t>
            </a:r>
          </a:p>
          <a:p>
            <a:endParaRPr lang="en-US" sz="1100" dirty="0">
              <a:solidFill>
                <a:schemeClr val="tx2"/>
              </a:solidFill>
            </a:endParaRPr>
          </a:p>
          <a:p>
            <a:r>
              <a:rPr lang="en-US" sz="1100" dirty="0"/>
              <a:t>After entering the value for size press [2</a:t>
            </a:r>
            <a:r>
              <a:rPr lang="en-US" sz="1100" baseline="30000" dirty="0"/>
              <a:t>nd</a:t>
            </a:r>
            <a:r>
              <a:rPr lang="en-US" sz="1100" dirty="0"/>
              <a:t>] [enter] to complete the the statement and move to the beginning of the next row.</a:t>
            </a:r>
          </a:p>
          <a:p>
            <a:endParaRPr lang="en-US" sz="1100" dirty="0"/>
          </a:p>
          <a:p>
            <a:r>
              <a:rPr lang="en-US" sz="1100" dirty="0"/>
              <a:t>The next row is indented. The indented rows are part of the loop block of statements that will be repeated.</a:t>
            </a:r>
            <a:endParaRPr lang="en-US" sz="1100" dirty="0">
              <a:solidFill>
                <a:schemeClr val="tx2"/>
              </a:solidFill>
            </a:endParaRPr>
          </a:p>
          <a:p>
            <a:endParaRPr lang="en-US" sz="1100" dirty="0">
              <a:solidFill>
                <a:srgbClr val="0070C0"/>
              </a:solidFill>
            </a:endParaRP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8189CF2-4AB9-DC41-62E9-F56B47C1FD27}"/>
              </a:ext>
            </a:extLst>
          </p:cNvPr>
          <p:cNvSpPr/>
          <p:nvPr/>
        </p:nvSpPr>
        <p:spPr>
          <a:xfrm>
            <a:off x="7627398" y="16907"/>
            <a:ext cx="1441438" cy="57562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Extra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AD44C4-9619-77FC-8BCD-32278BEEEB52}"/>
              </a:ext>
            </a:extLst>
          </p:cNvPr>
          <p:cNvSpPr txBox="1"/>
          <p:nvPr/>
        </p:nvSpPr>
        <p:spPr>
          <a:xfrm>
            <a:off x="3810000" y="5362970"/>
            <a:ext cx="455464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Note:</a:t>
            </a:r>
            <a:r>
              <a:rPr lang="en-US" sz="1100" i="1" dirty="0"/>
              <a:t> </a:t>
            </a:r>
            <a:r>
              <a:rPr lang="en-US" sz="1100" i="1" dirty="0" err="1"/>
              <a:t>i</a:t>
            </a:r>
            <a:r>
              <a:rPr lang="en-US" sz="1100" dirty="0"/>
              <a:t> is the loop counter variable. Enter 10 as the value for the loop size. </a:t>
            </a:r>
            <a:r>
              <a:rPr lang="en-US" sz="1100" i="1" dirty="0"/>
              <a:t>i</a:t>
            </a:r>
            <a:r>
              <a:rPr lang="en-US" sz="1100" dirty="0"/>
              <a:t> starts with a value of 0. Each time the loop completes </a:t>
            </a:r>
            <a:r>
              <a:rPr lang="en-US" sz="1100" i="1" dirty="0"/>
              <a:t>i</a:t>
            </a:r>
            <a:r>
              <a:rPr lang="en-US" sz="1100" dirty="0"/>
              <a:t> is increased by 1. If </a:t>
            </a:r>
            <a:r>
              <a:rPr lang="en-US" sz="1100" i="1" dirty="0"/>
              <a:t>i</a:t>
            </a:r>
            <a:r>
              <a:rPr lang="en-US" sz="1100" dirty="0"/>
              <a:t> is less than loop size value looping continues, otherwise looping stops and the program moves to the next statement after the block.</a:t>
            </a:r>
          </a:p>
        </p:txBody>
      </p:sp>
    </p:spTree>
    <p:extLst>
      <p:ext uri="{BB962C8B-B14F-4D97-AF65-F5344CB8AC3E}">
        <p14:creationId xmlns:p14="http://schemas.microsoft.com/office/powerpoint/2010/main" val="1321660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DF2F0-3770-DD19-16F3-2E43CE7AA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Outputs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328F5-1316-62A7-64E8-95A2A15D2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02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6F69AC36-389D-4B87-CACD-61B792512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81" y="5281234"/>
            <a:ext cx="1241817" cy="936452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DDB25DEF-7D85-EB36-A962-BC345E931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67" y="5256147"/>
            <a:ext cx="1241817" cy="936452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3BEE265F-F7CF-2B8F-8664-48388BF76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87" y="5281234"/>
            <a:ext cx="1241817" cy="936452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346D281-E3F1-3320-AA3E-13A7A392D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389" y="3343278"/>
            <a:ext cx="1204695" cy="908459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CF47570-2462-A51D-394C-BDB36E6E0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923" y="3320539"/>
            <a:ext cx="1248890" cy="941786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847DBED-0AC2-A3CC-60F4-ECDF8FF5C1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" y="3789678"/>
            <a:ext cx="3396022" cy="2560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4927" y="98094"/>
            <a:ext cx="4114800" cy="919066"/>
          </a:xfrm>
        </p:spPr>
        <p:txBody>
          <a:bodyPr/>
          <a:lstStyle/>
          <a:p>
            <a:r>
              <a:rPr lang="en-US" sz="3600" dirty="0"/>
              <a:t>Play a Sound Tone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4" y="327878"/>
            <a:ext cx="4114800" cy="2949936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Task: Play a sound tone by entering a value for frequency (sound vibrations per second) and a value for time in seconds to play the tone.</a:t>
            </a:r>
          </a:p>
          <a:p>
            <a:pPr marL="0" indent="0">
              <a:buNone/>
            </a:pPr>
            <a:r>
              <a:rPr lang="en-US" sz="1200" b="1" dirty="0">
                <a:solidFill>
                  <a:schemeClr val="bg1"/>
                </a:solidFill>
              </a:rPr>
              <a:t>Note: Human voices tend to be in the 85 to 255 Hertz (vibrations per second) range.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What is the lowest tone that you can hear?</a:t>
            </a: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What is the highest tone that you </a:t>
            </a:r>
            <a:endParaRPr lang="en-US" sz="1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can hear?</a:t>
            </a:r>
          </a:p>
          <a:p>
            <a:pPr marL="0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192232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New Program:</a:t>
            </a:r>
          </a:p>
        </p:txBody>
      </p:sp>
      <p:pic>
        <p:nvPicPr>
          <p:cNvPr id="33" name="Picture 32" descr="Text&#10;&#10;Description automatically generated">
            <a:extLst>
              <a:ext uri="{FF2B5EF4-FFF2-40B4-BE49-F238E27FC236}">
                <a16:creationId xmlns:a16="http://schemas.microsoft.com/office/drawing/2014/main" id="{CF08B3C7-E80F-A5C0-AA10-01510F369C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654" y="1605094"/>
            <a:ext cx="1209360" cy="911976"/>
          </a:xfrm>
          <a:prstGeom prst="rect">
            <a:avLst/>
          </a:prstGeom>
        </p:spPr>
      </p:pic>
      <p:pic>
        <p:nvPicPr>
          <p:cNvPr id="34" name="Picture 33" descr="Text&#10;&#10;Description automatically generated">
            <a:extLst>
              <a:ext uri="{FF2B5EF4-FFF2-40B4-BE49-F238E27FC236}">
                <a16:creationId xmlns:a16="http://schemas.microsoft.com/office/drawing/2014/main" id="{7AD948DB-A33A-ACEE-ECA5-EAC1BE7492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0200"/>
            <a:ext cx="1230556" cy="9279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4712488" y="1177460"/>
            <a:ext cx="4238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 </a:t>
            </a:r>
            <a:r>
              <a:rPr lang="en-US" sz="1100" dirty="0"/>
              <a:t>(Functions), Left Arrow to Modul (Modules) menu, select 6:ti_hub…, then arrow to Advanced to import </a:t>
            </a:r>
            <a:r>
              <a:rPr lang="en-US" sz="1100" dirty="0" err="1"/>
              <a:t>ti_hub</a:t>
            </a:r>
            <a:r>
              <a:rPr lang="en-US" sz="1100" b="1" dirty="0"/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D9AB64-0209-EEE8-C4C1-44CCE8C9A52E}"/>
              </a:ext>
            </a:extLst>
          </p:cNvPr>
          <p:cNvSpPr txBox="1"/>
          <p:nvPr/>
        </p:nvSpPr>
        <p:spPr>
          <a:xfrm>
            <a:off x="4636688" y="2746510"/>
            <a:ext cx="42387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 </a:t>
            </a:r>
            <a:r>
              <a:rPr lang="en-US" sz="1100" dirty="0"/>
              <a:t>(Functions), Left Arrow to Modul (Modules) menu, select 6:ti_hub…, Import 1: Hub Built-in Devices, 3:Sound to import Sound.</a:t>
            </a:r>
            <a:endParaRPr lang="en-US" sz="1100" b="1" dirty="0"/>
          </a:p>
        </p:txBody>
      </p:sp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5407F934-24F6-9F1E-6F57-4F319DAA8E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88" y="3325873"/>
            <a:ext cx="1241817" cy="936452"/>
          </a:xfrm>
          <a:prstGeom prst="rect">
            <a:avLst/>
          </a:prstGeom>
        </p:spPr>
      </p:pic>
      <p:pic>
        <p:nvPicPr>
          <p:cNvPr id="39" name="Picture 38" descr="Text&#10;&#10;Description automatically generated">
            <a:extLst>
              <a:ext uri="{FF2B5EF4-FFF2-40B4-BE49-F238E27FC236}">
                <a16:creationId xmlns:a16="http://schemas.microsoft.com/office/drawing/2014/main" id="{8C9F6389-E3CB-B9A0-ADDD-84B956DD06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6" y="1600200"/>
            <a:ext cx="1230556" cy="92796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327620F-6185-BFB9-1A56-C92F4409B76D}"/>
              </a:ext>
            </a:extLst>
          </p:cNvPr>
          <p:cNvSpPr txBox="1"/>
          <p:nvPr/>
        </p:nvSpPr>
        <p:spPr>
          <a:xfrm>
            <a:off x="4636688" y="4351084"/>
            <a:ext cx="423873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 </a:t>
            </a:r>
            <a:r>
              <a:rPr lang="en-US" sz="1100" dirty="0"/>
              <a:t>(Functions), Left Arrow to Modul (Modules) menu, select Sound…, select 1: tone(</a:t>
            </a:r>
            <a:r>
              <a:rPr lang="en-US" sz="1100" dirty="0" err="1"/>
              <a:t>freq,time</a:t>
            </a:r>
            <a:r>
              <a:rPr lang="en-US" sz="1100" dirty="0"/>
              <a:t>). Type in values for sound frequency and time duration separated by commas. When done with number entry, press [2</a:t>
            </a:r>
            <a:r>
              <a:rPr lang="en-US" sz="1100" baseline="30000" dirty="0"/>
              <a:t>nd</a:t>
            </a:r>
            <a:r>
              <a:rPr lang="en-US" sz="1100" dirty="0"/>
              <a:t>] [enter] to complete the statement and move the cursor to the next row.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022627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9A289D3-E302-A94D-FBC8-C74ADF36E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551" y="3508365"/>
            <a:ext cx="1491588" cy="1124804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B934062-59BA-C62D-2128-65F9DBDDE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3" y="3749407"/>
            <a:ext cx="3396021" cy="2560934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7033673-6DE3-2971-709A-D08419547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91" y="3495026"/>
            <a:ext cx="1509277" cy="1138143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A6DA46B-1FE1-4B23-0606-3684554E1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495028"/>
            <a:ext cx="1533700" cy="1156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4927" y="98094"/>
            <a:ext cx="4114800" cy="919066"/>
          </a:xfrm>
        </p:spPr>
        <p:txBody>
          <a:bodyPr/>
          <a:lstStyle/>
          <a:p>
            <a:r>
              <a:rPr lang="en-US" sz="3200" dirty="0"/>
              <a:t>Find your Favorite Sound Tone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4" y="327878"/>
            <a:ext cx="3986715" cy="2796321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Task: Play a sound tone by entering a value for frequency (sound vibrations per second) and a value for time in seconds to play the tone.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Find your favorite frequency.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Challenge Tasks</a:t>
            </a:r>
            <a:r>
              <a:rPr lang="en-US" sz="16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Give your frequency a name and print the name.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3417923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Add to previous Program: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4663091" y="1240607"/>
            <a:ext cx="423873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To add the </a:t>
            </a:r>
            <a:r>
              <a:rPr lang="en-US" sz="1100" b="1" dirty="0"/>
              <a:t>print()</a:t>
            </a:r>
            <a:r>
              <a:rPr lang="en-US" sz="1100" dirty="0"/>
              <a:t> function to the bottom of your program,</a:t>
            </a:r>
          </a:p>
          <a:p>
            <a:r>
              <a:rPr lang="en-US" sz="1100" dirty="0"/>
              <a:t>move your cursor to the beginning of the empty row at the bottom of your program.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</a:t>
            </a:r>
            <a:r>
              <a:rPr lang="en-US" sz="1100" b="1" dirty="0" err="1"/>
              <a:t>Fns</a:t>
            </a:r>
            <a:r>
              <a:rPr lang="en-US" sz="1100" b="1" dirty="0"/>
              <a:t>…] </a:t>
            </a:r>
            <a:r>
              <a:rPr lang="en-US" sz="1100" dirty="0"/>
              <a:t>(Functions), Right Arrow to I/O (Inputs/Outputs) menu, select 1:print().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[2</a:t>
            </a:r>
            <a:r>
              <a:rPr lang="en-US" sz="1100" b="1" baseline="30000" dirty="0"/>
              <a:t>nd</a:t>
            </a:r>
            <a:r>
              <a:rPr lang="en-US" sz="1100" b="1" dirty="0"/>
              <a:t>] [A-lock] </a:t>
            </a:r>
            <a:r>
              <a:rPr lang="en-US" sz="1100" dirty="0"/>
              <a:t>to lock into alpha entry mode. Enclose your color name in quotes </a:t>
            </a:r>
            <a:r>
              <a:rPr lang="en-US" sz="1100" b="1" dirty="0"/>
              <a:t>[+] key. </a:t>
            </a:r>
            <a:r>
              <a:rPr lang="en-US" sz="1100" dirty="0"/>
              <a:t>Space is the </a:t>
            </a:r>
            <a:r>
              <a:rPr lang="en-US" sz="1100" b="1" dirty="0"/>
              <a:t>[0] key.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[2</a:t>
            </a:r>
            <a:r>
              <a:rPr lang="en-US" sz="1100" b="1" baseline="30000" dirty="0"/>
              <a:t>nd</a:t>
            </a:r>
            <a:r>
              <a:rPr lang="en-US" sz="1100" b="1" dirty="0"/>
              <a:t>] [enter] </a:t>
            </a:r>
            <a:r>
              <a:rPr lang="en-US" sz="1100" dirty="0"/>
              <a:t>to complete the statement and move to the next line.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51641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580138-E64D-24B1-AE67-E506F0C76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131" y="276229"/>
            <a:ext cx="6859737" cy="6016928"/>
          </a:xfrm>
          <a:prstGeom prst="rect">
            <a:avLst/>
          </a:prstGeom>
        </p:spPr>
      </p:pic>
      <p:sp>
        <p:nvSpPr>
          <p:cNvPr id="24" name="AutoShape 2" descr="Border">
            <a:extLst>
              <a:ext uri="{FF2B5EF4-FFF2-40B4-BE49-F238E27FC236}">
                <a16:creationId xmlns:a16="http://schemas.microsoft.com/office/drawing/2014/main" id="{2FE48E12-1B0B-D698-69BC-BD3B8A0E84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97989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7307AE-8E0E-7ED2-3014-6EB3BF9E7445}"/>
              </a:ext>
            </a:extLst>
          </p:cNvPr>
          <p:cNvSpPr txBox="1"/>
          <p:nvPr/>
        </p:nvSpPr>
        <p:spPr>
          <a:xfrm>
            <a:off x="6781800" y="3733800"/>
            <a:ext cx="1942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TI Graphing Calculator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DD535A-46C0-F619-A472-F5A68B9915D8}"/>
              </a:ext>
            </a:extLst>
          </p:cNvPr>
          <p:cNvSpPr txBox="1"/>
          <p:nvPr/>
        </p:nvSpPr>
        <p:spPr>
          <a:xfrm>
            <a:off x="4137735" y="5941750"/>
            <a:ext cx="2325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External Sensor Input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E2C0DA-28C2-7DC3-A370-FA08D62E6DE7}"/>
              </a:ext>
            </a:extLst>
          </p:cNvPr>
          <p:cNvSpPr txBox="1"/>
          <p:nvPr/>
        </p:nvSpPr>
        <p:spPr>
          <a:xfrm>
            <a:off x="3551070" y="1838160"/>
            <a:ext cx="1173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Built-in RGB LED Output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4A346C-1454-6761-55D2-BACDDDB3F515}"/>
              </a:ext>
            </a:extLst>
          </p:cNvPr>
          <p:cNvSpPr txBox="1"/>
          <p:nvPr/>
        </p:nvSpPr>
        <p:spPr>
          <a:xfrm>
            <a:off x="1191246" y="2277573"/>
            <a:ext cx="2310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TI-Innovator™ Hub</a:t>
            </a:r>
          </a:p>
        </p:txBody>
      </p:sp>
    </p:spTree>
    <p:extLst>
      <p:ext uri="{BB962C8B-B14F-4D97-AF65-F5344CB8AC3E}">
        <p14:creationId xmlns:p14="http://schemas.microsoft.com/office/powerpoint/2010/main" val="4150936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0fcd3704cd0414a8783988a78fd8032.ashx (2180×580)">
            <a:extLst>
              <a:ext uri="{FF2B5EF4-FFF2-40B4-BE49-F238E27FC236}">
                <a16:creationId xmlns:a16="http://schemas.microsoft.com/office/drawing/2014/main" id="{4D1B8447-9D37-8660-429C-564AA9ACE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79" y="1653552"/>
            <a:ext cx="8869441" cy="235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726097-2C45-C9DA-BC60-B1B73E005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" y="1143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Sound Frequencies and </a:t>
            </a:r>
            <a:br>
              <a:rPr lang="en-US" dirty="0"/>
            </a:br>
            <a:r>
              <a:rPr lang="en-US" dirty="0"/>
              <a:t>Musical Notes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30E6A4-7BA7-FC92-3264-023885612D7D}"/>
              </a:ext>
            </a:extLst>
          </p:cNvPr>
          <p:cNvSpPr txBox="1"/>
          <p:nvPr/>
        </p:nvSpPr>
        <p:spPr>
          <a:xfrm>
            <a:off x="304800" y="4572000"/>
            <a:ext cx="86084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Sound tone frequencies map to musical notes.</a:t>
            </a:r>
          </a:p>
          <a:p>
            <a:r>
              <a:rPr lang="en-US" dirty="0"/>
              <a:t>Middle C (C4) on the piano keyboard has a frequency of 261.6 Hertz.</a:t>
            </a:r>
          </a:p>
          <a:p>
            <a:r>
              <a:rPr lang="en-US" dirty="0"/>
              <a:t>A440 (A4) is used by orchestras for tuning.</a:t>
            </a:r>
          </a:p>
          <a:p>
            <a:endParaRPr lang="en-US" dirty="0"/>
          </a:p>
          <a:p>
            <a:r>
              <a:rPr lang="en-US" dirty="0"/>
              <a:t>See Making Music with Code project for an in-depth treatment of digital music</a:t>
            </a:r>
          </a:p>
          <a:p>
            <a:r>
              <a:rPr lang="en-US" dirty="0"/>
              <a:t>with the Hub. </a:t>
            </a:r>
            <a:r>
              <a:rPr lang="en-US" sz="1600" dirty="0">
                <a:hlinkClick r:id="rId3"/>
              </a:rPr>
              <a:t>https://resources.tistemprojects.com/tistemprojects-home/?resource_id=2403</a:t>
            </a:r>
            <a:r>
              <a:rPr lang="en-US" sz="1600" dirty="0"/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58A531-6688-C92F-977C-CA9EA467DE84}"/>
              </a:ext>
            </a:extLst>
          </p:cNvPr>
          <p:cNvSpPr/>
          <p:nvPr/>
        </p:nvSpPr>
        <p:spPr>
          <a:xfrm>
            <a:off x="7473962" y="76200"/>
            <a:ext cx="1441438" cy="57562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Extra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5A2E85-F876-B521-743C-F8B7DC590C2A}"/>
              </a:ext>
            </a:extLst>
          </p:cNvPr>
          <p:cNvCxnSpPr>
            <a:cxnSpLocks/>
          </p:cNvCxnSpPr>
          <p:nvPr/>
        </p:nvCxnSpPr>
        <p:spPr>
          <a:xfrm flipV="1">
            <a:off x="4114800" y="3914001"/>
            <a:ext cx="0" cy="3473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205B3E3-803B-0CCA-8E92-F08985EB954F}"/>
              </a:ext>
            </a:extLst>
          </p:cNvPr>
          <p:cNvSpPr txBox="1"/>
          <p:nvPr/>
        </p:nvSpPr>
        <p:spPr>
          <a:xfrm>
            <a:off x="3706801" y="4218801"/>
            <a:ext cx="788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Middle 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2B3B86-8D0A-4432-D57F-756A33771D70}"/>
              </a:ext>
            </a:extLst>
          </p:cNvPr>
          <p:cNvCxnSpPr>
            <a:cxnSpLocks/>
          </p:cNvCxnSpPr>
          <p:nvPr/>
        </p:nvCxnSpPr>
        <p:spPr>
          <a:xfrm flipV="1">
            <a:off x="4979999" y="3914001"/>
            <a:ext cx="0" cy="3473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C8CCDB4-26E8-3FEF-561F-5BC4904D7D05}"/>
              </a:ext>
            </a:extLst>
          </p:cNvPr>
          <p:cNvSpPr txBox="1"/>
          <p:nvPr/>
        </p:nvSpPr>
        <p:spPr>
          <a:xfrm>
            <a:off x="4715664" y="4218801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A440</a:t>
            </a:r>
          </a:p>
        </p:txBody>
      </p:sp>
    </p:spTree>
    <p:extLst>
      <p:ext uri="{BB962C8B-B14F-4D97-AF65-F5344CB8AC3E}">
        <p14:creationId xmlns:p14="http://schemas.microsoft.com/office/powerpoint/2010/main" val="718949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DEB4A426-F8CF-DF50-7908-2EE070722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17" y="4724400"/>
            <a:ext cx="1549400" cy="1168400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0B0B7CEF-74FA-829F-487B-199209AC2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20" y="4741446"/>
            <a:ext cx="1549400" cy="11684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C398C4C-CD29-498C-836E-6F1849705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5" y="3733801"/>
            <a:ext cx="3376658" cy="2546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9386" y="-154813"/>
            <a:ext cx="4554876" cy="919066"/>
          </a:xfrm>
        </p:spPr>
        <p:txBody>
          <a:bodyPr/>
          <a:lstStyle/>
          <a:p>
            <a:r>
              <a:rPr lang="en-US" sz="2800" dirty="0"/>
              <a:t>Play a Musical Note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4" y="250158"/>
            <a:ext cx="3887236" cy="2874042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Task: Enter and play the doorbell tones using the </a:t>
            </a:r>
            <a:r>
              <a:rPr lang="en-US" sz="2000" b="1" dirty="0" err="1">
                <a:solidFill>
                  <a:schemeClr val="bg1"/>
                </a:solidFill>
              </a:rPr>
              <a:t>sound.note</a:t>
            </a:r>
            <a:r>
              <a:rPr lang="en-US" sz="2000" b="1" dirty="0">
                <a:solidFill>
                  <a:schemeClr val="bg1"/>
                </a:solidFill>
              </a:rPr>
              <a:t>() function.</a:t>
            </a: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Create your own doorbell tone.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192232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73FF04-E58E-4D91-994E-A7999027188B}"/>
              </a:ext>
            </a:extLst>
          </p:cNvPr>
          <p:cNvSpPr txBox="1"/>
          <p:nvPr/>
        </p:nvSpPr>
        <p:spPr>
          <a:xfrm>
            <a:off x="4109386" y="886507"/>
            <a:ext cx="4238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/>
              <a:t>sound.note</a:t>
            </a:r>
            <a:r>
              <a:rPr lang="en-US" sz="1100" b="1" dirty="0"/>
              <a:t>() </a:t>
            </a:r>
            <a:r>
              <a:rPr lang="en-US" sz="1100" dirty="0"/>
              <a:t>is on the Sound menu.</a:t>
            </a:r>
          </a:p>
          <a:p>
            <a:endParaRPr lang="en-US" sz="1100" dirty="0"/>
          </a:p>
          <a:p>
            <a:r>
              <a:rPr lang="en-US" sz="1100" dirty="0"/>
              <a:t>Press [alpha] then the key corresponding with the desired letter to enter notes. The number represents the octave.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8189CF2-4AB9-DC41-62E9-F56B47C1FD27}"/>
              </a:ext>
            </a:extLst>
          </p:cNvPr>
          <p:cNvSpPr/>
          <p:nvPr/>
        </p:nvSpPr>
        <p:spPr>
          <a:xfrm>
            <a:off x="7627398" y="16907"/>
            <a:ext cx="1441438" cy="57562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Extra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72F556-854E-06A0-EBF8-93C9D293DD41}"/>
              </a:ext>
            </a:extLst>
          </p:cNvPr>
          <p:cNvSpPr txBox="1"/>
          <p:nvPr/>
        </p:nvSpPr>
        <p:spPr>
          <a:xfrm>
            <a:off x="4109386" y="2972295"/>
            <a:ext cx="49656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It is important to pause the program with a sleep() function between sounds. </a:t>
            </a:r>
          </a:p>
          <a:p>
            <a:endParaRPr lang="en-US" sz="1100" dirty="0"/>
          </a:p>
          <a:p>
            <a:r>
              <a:rPr lang="en-US" sz="1100" dirty="0"/>
              <a:t>This allows the sound to play completely before the program starts the next sound. (Try playing multiple sounds without sleep() functions.)</a:t>
            </a:r>
          </a:p>
          <a:p>
            <a:endParaRPr lang="en-US" sz="1100" dirty="0"/>
          </a:p>
          <a:p>
            <a:r>
              <a:rPr lang="en-US" sz="1100" dirty="0"/>
              <a:t>If you want to have a short silence between sounds add an additional .1 seconds to the sleep function, sleep(.5+.1) or insert an additional sleep(.1) between sounds.</a:t>
            </a:r>
          </a:p>
          <a:p>
            <a:endParaRPr lang="en-US" sz="1100" dirty="0"/>
          </a:p>
          <a:p>
            <a:r>
              <a:rPr lang="en-US" sz="1100" b="1" dirty="0"/>
              <a:t>sleep() is </a:t>
            </a:r>
            <a:r>
              <a:rPr lang="en-US" sz="1100" dirty="0"/>
              <a:t>on the Hub Commands menu.</a:t>
            </a: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35EF703B-C73A-E7F9-962B-EA39355011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17" y="1682606"/>
            <a:ext cx="1549400" cy="1168400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18E1F8B2-8F63-B568-515A-0AD14B5B5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20" y="1682606"/>
            <a:ext cx="1549400" cy="1168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06F1DBE-8F61-EEDE-EF99-741A7B0373FF}"/>
              </a:ext>
            </a:extLst>
          </p:cNvPr>
          <p:cNvSpPr txBox="1"/>
          <p:nvPr/>
        </p:nvSpPr>
        <p:spPr>
          <a:xfrm>
            <a:off x="4032255" y="6041766"/>
            <a:ext cx="423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Note: 6:Copy Line </a:t>
            </a:r>
            <a:r>
              <a:rPr lang="en-US" sz="1000" dirty="0"/>
              <a:t>and</a:t>
            </a:r>
            <a:r>
              <a:rPr lang="en-US" sz="1000" b="1" dirty="0"/>
              <a:t> 7:Paste to Line Below </a:t>
            </a:r>
            <a:r>
              <a:rPr lang="en-US" sz="1000" dirty="0"/>
              <a:t>from the </a:t>
            </a:r>
            <a:r>
              <a:rPr lang="en-US" sz="1000" b="1" dirty="0"/>
              <a:t>Tools menu </a:t>
            </a:r>
            <a:r>
              <a:rPr lang="en-US" sz="1000" dirty="0"/>
              <a:t>may help you enter your program faster.</a:t>
            </a:r>
          </a:p>
        </p:txBody>
      </p:sp>
    </p:spTree>
    <p:extLst>
      <p:ext uri="{BB962C8B-B14F-4D97-AF65-F5344CB8AC3E}">
        <p14:creationId xmlns:p14="http://schemas.microsoft.com/office/powerpoint/2010/main" val="4052141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50CEC02B-510F-450E-C9E6-FC12277DB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17" y="4620465"/>
            <a:ext cx="1549400" cy="1168400"/>
          </a:xfrm>
          <a:prstGeom prst="rect">
            <a:avLst/>
          </a:prstGeom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B26425E4-794C-1588-E8BD-905C5886B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20" y="4637511"/>
            <a:ext cx="1549400" cy="11684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188628D-56A8-4B70-77BE-2688A2A94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4" y="3787583"/>
            <a:ext cx="3376657" cy="2546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661" y="394611"/>
            <a:ext cx="4554876" cy="919066"/>
          </a:xfrm>
        </p:spPr>
        <p:txBody>
          <a:bodyPr/>
          <a:lstStyle/>
          <a:p>
            <a:r>
              <a:rPr lang="en-US" sz="2400" dirty="0"/>
              <a:t>Play the Notes of an Octave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4" y="250158"/>
            <a:ext cx="3887236" cy="2874042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Task: Write a program to play each note of Do-Re-Mi-Fa-Sol-La-Si-Do as whole notes. 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This is an entire octave.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Recall at 100 BPM a whole note lasts for 2.4 seconds. The first note Do is ”c4" and the last note Do is ”c5". 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Include a .1 second rest between notes.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192232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8189CF2-4AB9-DC41-62E9-F56B47C1FD27}"/>
              </a:ext>
            </a:extLst>
          </p:cNvPr>
          <p:cNvSpPr/>
          <p:nvPr/>
        </p:nvSpPr>
        <p:spPr>
          <a:xfrm>
            <a:off x="7627398" y="16907"/>
            <a:ext cx="1441438" cy="57562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Extra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38753-E133-ECA6-305F-935837736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9101" y="1294358"/>
            <a:ext cx="4571997" cy="783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424808-24C1-8110-E908-A5B457E34B9C}"/>
              </a:ext>
            </a:extLst>
          </p:cNvPr>
          <p:cNvSpPr txBox="1"/>
          <p:nvPr/>
        </p:nvSpPr>
        <p:spPr>
          <a:xfrm>
            <a:off x="4109386" y="2286000"/>
            <a:ext cx="4238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/>
              <a:t>sound.note</a:t>
            </a:r>
            <a:r>
              <a:rPr lang="en-US" sz="1100" b="1" dirty="0"/>
              <a:t>() </a:t>
            </a:r>
            <a:r>
              <a:rPr lang="en-US" sz="1100" dirty="0"/>
              <a:t>is on the Sound menu.</a:t>
            </a:r>
          </a:p>
          <a:p>
            <a:endParaRPr lang="en-US" sz="1100" dirty="0"/>
          </a:p>
          <a:p>
            <a:r>
              <a:rPr lang="en-US" sz="1100" dirty="0"/>
              <a:t>Press [alpha] then the key corresponding with the desired letter to enter notes. The number represents the octave.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1F1CD4CB-774F-C224-798D-66BD972884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17" y="3082099"/>
            <a:ext cx="1549400" cy="1168400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3B4758F-07E8-2B8C-6CB9-CC4BDE7BE6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20" y="3082099"/>
            <a:ext cx="1549400" cy="1168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59DC6C-F970-D428-7C1B-FA342CCABAAA}"/>
              </a:ext>
            </a:extLst>
          </p:cNvPr>
          <p:cNvSpPr txBox="1"/>
          <p:nvPr/>
        </p:nvSpPr>
        <p:spPr>
          <a:xfrm>
            <a:off x="4109386" y="4375901"/>
            <a:ext cx="42387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sleep() is </a:t>
            </a:r>
            <a:r>
              <a:rPr lang="en-US" sz="1100" dirty="0"/>
              <a:t>on the Hub Commands menu.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DCCBD7-B3E7-3336-031A-288B0DDF07D0}"/>
              </a:ext>
            </a:extLst>
          </p:cNvPr>
          <p:cNvSpPr txBox="1"/>
          <p:nvPr/>
        </p:nvSpPr>
        <p:spPr>
          <a:xfrm>
            <a:off x="4109385" y="5938516"/>
            <a:ext cx="423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Note: 6:Copy Line </a:t>
            </a:r>
            <a:r>
              <a:rPr lang="en-US" sz="1000" dirty="0"/>
              <a:t>and</a:t>
            </a:r>
            <a:r>
              <a:rPr lang="en-US" sz="1000" b="1" dirty="0"/>
              <a:t> 7:Paste to Line Below </a:t>
            </a:r>
            <a:r>
              <a:rPr lang="en-US" sz="1000" dirty="0"/>
              <a:t>from the </a:t>
            </a:r>
            <a:r>
              <a:rPr lang="en-US" sz="1000" b="1" dirty="0"/>
              <a:t>Tools menu </a:t>
            </a:r>
            <a:r>
              <a:rPr lang="en-US" sz="1000" dirty="0"/>
              <a:t>may help you enter your program faster.</a:t>
            </a:r>
          </a:p>
        </p:txBody>
      </p:sp>
    </p:spTree>
    <p:extLst>
      <p:ext uri="{BB962C8B-B14F-4D97-AF65-F5344CB8AC3E}">
        <p14:creationId xmlns:p14="http://schemas.microsoft.com/office/powerpoint/2010/main" val="3317756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406C7-1129-60B7-1C86-6ECBC480C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BRIGHTNESS (LIGHT Level)</a:t>
            </a:r>
            <a:br>
              <a:rPr lang="en-US" dirty="0"/>
            </a:br>
            <a:r>
              <a:rPr lang="en-US" dirty="0"/>
              <a:t>inputs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7B8AD-0D9B-9D80-7BD9-BEF099D964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19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B091C441-6662-423D-F12D-E7A3BE43B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2" y="3788406"/>
            <a:ext cx="3376656" cy="2546331"/>
          </a:xfrm>
          <a:prstGeom prst="rect">
            <a:avLst/>
          </a:prstGeom>
        </p:spPr>
      </p:pic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id="{3428D7B4-541B-CCF9-9996-8233C1C15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221" y="3669688"/>
            <a:ext cx="1275177" cy="961609"/>
          </a:xfrm>
          <a:prstGeom prst="rect">
            <a:avLst/>
          </a:prstGeom>
        </p:spPr>
      </p:pic>
      <p:pic>
        <p:nvPicPr>
          <p:cNvPr id="30" name="Picture 29" descr="Text&#10;&#10;Description automatically generated">
            <a:extLst>
              <a:ext uri="{FF2B5EF4-FFF2-40B4-BE49-F238E27FC236}">
                <a16:creationId xmlns:a16="http://schemas.microsoft.com/office/drawing/2014/main" id="{144E465A-21D2-8DDD-E755-777A14872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531" y="3669689"/>
            <a:ext cx="1275177" cy="9616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DE04058-AAD1-FAE2-02C4-F4167D10D4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384" y="1919852"/>
            <a:ext cx="1239800" cy="934931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EBB61595-3234-6461-D5E2-CFBE678D22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15" y="1905000"/>
            <a:ext cx="1256055" cy="947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5448" y="-243052"/>
            <a:ext cx="4554876" cy="919066"/>
          </a:xfrm>
        </p:spPr>
        <p:txBody>
          <a:bodyPr/>
          <a:lstStyle/>
          <a:p>
            <a:r>
              <a:rPr lang="en-US" sz="2400" dirty="0"/>
              <a:t>Measure Brightness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4" y="250158"/>
            <a:ext cx="3726452" cy="282026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Task: Enter and run the program to measure brightness.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What is the light level in your room?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Try shining a light on the brightness sensor.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Try covering the brightness sensor.</a:t>
            </a: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192232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New Program: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603CD4-8102-F5DF-7B9A-4C492D2F06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2717" y="533400"/>
            <a:ext cx="2070383" cy="78363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0CFDDB7-FD4D-F446-8532-EB73911B8AF8}"/>
              </a:ext>
            </a:extLst>
          </p:cNvPr>
          <p:cNvCxnSpPr>
            <a:cxnSpLocks/>
          </p:cNvCxnSpPr>
          <p:nvPr/>
        </p:nvCxnSpPr>
        <p:spPr>
          <a:xfrm flipV="1">
            <a:off x="5244187" y="1031302"/>
            <a:ext cx="546505" cy="1339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DDBFC86-D024-18C6-BA12-80B50FB78F3D}"/>
              </a:ext>
            </a:extLst>
          </p:cNvPr>
          <p:cNvSpPr txBox="1"/>
          <p:nvPr/>
        </p:nvSpPr>
        <p:spPr>
          <a:xfrm>
            <a:off x="4254226" y="948876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Brightness</a:t>
            </a:r>
          </a:p>
          <a:p>
            <a:r>
              <a:rPr lang="en-US" sz="1200" dirty="0"/>
              <a:t>sensor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D3F39E-3DB5-6F93-E73A-185373EFDFA2}"/>
              </a:ext>
            </a:extLst>
          </p:cNvPr>
          <p:cNvSpPr txBox="1"/>
          <p:nvPr/>
        </p:nvSpPr>
        <p:spPr>
          <a:xfrm>
            <a:off x="3801616" y="1418020"/>
            <a:ext cx="4980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To</a:t>
            </a:r>
            <a:r>
              <a:rPr lang="en-US" sz="1000" b="1" dirty="0">
                <a:solidFill>
                  <a:srgbClr val="0070C0"/>
                </a:solidFill>
              </a:rPr>
              <a:t> import</a:t>
            </a:r>
            <a:r>
              <a:rPr lang="en-US" sz="1000" b="1" dirty="0"/>
              <a:t> </a:t>
            </a:r>
            <a:r>
              <a:rPr lang="en-US" sz="1000" b="1" dirty="0" err="1"/>
              <a:t>brightns</a:t>
            </a:r>
            <a:r>
              <a:rPr lang="en-US" sz="1000" dirty="0"/>
              <a:t>, the Hub built-in light level sensor, press </a:t>
            </a:r>
            <a:r>
              <a:rPr lang="en-US" sz="1000" b="1" dirty="0"/>
              <a:t>[</a:t>
            </a:r>
            <a:r>
              <a:rPr lang="en-US" sz="1000" b="1" dirty="0" err="1"/>
              <a:t>Fns</a:t>
            </a:r>
            <a:r>
              <a:rPr lang="en-US" sz="1000" b="1" dirty="0"/>
              <a:t>…] </a:t>
            </a:r>
            <a:r>
              <a:rPr lang="en-US" sz="1000" dirty="0"/>
              <a:t>(Functions), </a:t>
            </a:r>
            <a:r>
              <a:rPr lang="en-US" sz="1000" b="1" dirty="0"/>
              <a:t>Left Arrow </a:t>
            </a:r>
            <a:r>
              <a:rPr lang="en-US" sz="1000" dirty="0"/>
              <a:t>to Modul (Modules) menu, select 6:ti_hub…, Import 1: Hub Built-in Devices, 4:Brightness.</a:t>
            </a:r>
            <a:endParaRPr lang="en-US" sz="1000" b="1" dirty="0"/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CFF40DE6-265C-559D-9341-CF7DC289A3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87" y="1917782"/>
            <a:ext cx="1241817" cy="93645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0AA5F51-E705-1F19-F189-BA5BEAD20DF0}"/>
              </a:ext>
            </a:extLst>
          </p:cNvPr>
          <p:cNvSpPr txBox="1"/>
          <p:nvPr/>
        </p:nvSpPr>
        <p:spPr>
          <a:xfrm>
            <a:off x="3775907" y="2819400"/>
            <a:ext cx="52745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Find </a:t>
            </a:r>
            <a:r>
              <a:rPr lang="en-US" sz="1000" b="1" dirty="0">
                <a:solidFill>
                  <a:srgbClr val="0070C0"/>
                </a:solidFill>
              </a:rPr>
              <a:t>while not </a:t>
            </a:r>
            <a:r>
              <a:rPr lang="en-US" sz="1000" b="1" dirty="0"/>
              <a:t>escape():</a:t>
            </a:r>
            <a:r>
              <a:rPr lang="en-US" sz="1000" dirty="0"/>
              <a:t> on the Hub Commands menu. This sets up a loop that will run until the </a:t>
            </a:r>
            <a:r>
              <a:rPr lang="en-US" sz="1000" b="1" dirty="0"/>
              <a:t>[clear] </a:t>
            </a:r>
            <a:r>
              <a:rPr lang="en-US" sz="1000" dirty="0"/>
              <a:t>key is pressed. To use </a:t>
            </a:r>
            <a:r>
              <a:rPr lang="en-US" sz="1000" b="1" dirty="0">
                <a:solidFill>
                  <a:srgbClr val="0070C0"/>
                </a:solidFill>
              </a:rPr>
              <a:t>while not </a:t>
            </a:r>
            <a:r>
              <a:rPr lang="en-US" sz="1000" b="1" dirty="0"/>
              <a:t>escape():</a:t>
            </a:r>
            <a:r>
              <a:rPr lang="en-US" sz="1000" dirty="0"/>
              <a:t> you will need to import the </a:t>
            </a:r>
            <a:r>
              <a:rPr lang="en-US" sz="1000" dirty="0" err="1"/>
              <a:t>ti</a:t>
            </a:r>
            <a:r>
              <a:rPr lang="en-US" sz="1000" dirty="0"/>
              <a:t>-system module that is available on the Commands menu. You may use the Insert Line Above command from the Tools menu.</a:t>
            </a:r>
            <a:r>
              <a:rPr lang="en-US" sz="1100" dirty="0"/>
              <a:t> </a:t>
            </a:r>
            <a:r>
              <a:rPr lang="en-US" sz="1100" b="1" dirty="0"/>
              <a:t>sleep()</a:t>
            </a:r>
            <a:r>
              <a:rPr lang="en-US" sz="1100" dirty="0"/>
              <a:t> is also available from the Hub Commands menu.</a:t>
            </a:r>
          </a:p>
        </p:txBody>
      </p:sp>
      <p:pic>
        <p:nvPicPr>
          <p:cNvPr id="34" name="Picture 33" descr="Text&#10;&#10;Description automatically generated">
            <a:extLst>
              <a:ext uri="{FF2B5EF4-FFF2-40B4-BE49-F238E27FC236}">
                <a16:creationId xmlns:a16="http://schemas.microsoft.com/office/drawing/2014/main" id="{442903ED-9464-C10B-2DCD-E07CB06183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394" y="5373896"/>
            <a:ext cx="1296314" cy="97754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75DF3EE-395E-2F57-E3DF-46B12372DEC3}"/>
              </a:ext>
            </a:extLst>
          </p:cNvPr>
          <p:cNvSpPr txBox="1"/>
          <p:nvPr/>
        </p:nvSpPr>
        <p:spPr>
          <a:xfrm>
            <a:off x="3633340" y="4640759"/>
            <a:ext cx="5358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measurement value is stored to a variable named </a:t>
            </a:r>
            <a:r>
              <a:rPr lang="en-US" sz="1100" b="1" dirty="0"/>
              <a:t>b</a:t>
            </a:r>
            <a:r>
              <a:rPr lang="en-US" sz="1100" dirty="0"/>
              <a:t>. 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=</a:t>
            </a:r>
            <a:r>
              <a:rPr lang="en-US" sz="1100" b="1" dirty="0"/>
              <a:t> </a:t>
            </a:r>
            <a:r>
              <a:rPr lang="en-US" sz="1100" dirty="0"/>
              <a:t>is available from the test menu at  </a:t>
            </a:r>
            <a:r>
              <a:rPr lang="en-US" sz="1100" b="1" dirty="0"/>
              <a:t>[2</a:t>
            </a:r>
            <a:r>
              <a:rPr lang="en-US" sz="1100" b="1" baseline="30000" dirty="0"/>
              <a:t>nd</a:t>
            </a:r>
            <a:r>
              <a:rPr lang="en-US" sz="1100" b="1" dirty="0"/>
              <a:t>][math] </a:t>
            </a:r>
            <a:r>
              <a:rPr lang="en-US" sz="1100" dirty="0"/>
              <a:t>or by pressing </a:t>
            </a:r>
            <a:r>
              <a:rPr lang="en-US" sz="1100" b="1" dirty="0"/>
              <a:t>[</a:t>
            </a:r>
            <a:r>
              <a:rPr lang="en-US" sz="1100" b="1" dirty="0" err="1"/>
              <a:t>sto</a:t>
            </a:r>
            <a:r>
              <a:rPr lang="en-US" sz="1100" b="1" dirty="0"/>
              <a:t> -&gt;]</a:t>
            </a:r>
            <a:r>
              <a:rPr lang="en-US" sz="1100" dirty="0"/>
              <a:t>. </a:t>
            </a:r>
          </a:p>
          <a:p>
            <a:r>
              <a:rPr lang="en-US" sz="1100" b="1" dirty="0" err="1"/>
              <a:t>brightns.measurement</a:t>
            </a:r>
            <a:r>
              <a:rPr lang="en-US" sz="1100" b="1" dirty="0"/>
              <a:t>() </a:t>
            </a:r>
            <a:r>
              <a:rPr lang="en-US" sz="1100" dirty="0"/>
              <a:t>is available from the brightness menu. </a:t>
            </a:r>
          </a:p>
          <a:p>
            <a:r>
              <a:rPr lang="en-US" sz="1100" b="1" dirty="0"/>
              <a:t>print() </a:t>
            </a:r>
            <a:r>
              <a:rPr lang="en-US" sz="1100" dirty="0"/>
              <a:t>is available from the I/O menu. Quotes are available by pressing </a:t>
            </a:r>
            <a:r>
              <a:rPr lang="en-US" sz="1100" b="1" dirty="0"/>
              <a:t>[alpha] [+]</a:t>
            </a:r>
            <a:r>
              <a:rPr lang="en-US" sz="1100" dirty="0"/>
              <a:t>.</a:t>
            </a:r>
          </a:p>
        </p:txBody>
      </p:sp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82BA3F6C-8D86-B969-A218-4A7A5DDA40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47" y="1905000"/>
            <a:ext cx="1241817" cy="936452"/>
          </a:xfrm>
          <a:prstGeom prst="rect">
            <a:avLst/>
          </a:prstGeom>
        </p:spPr>
      </p:pic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7427A694-DFA0-4B66-7A90-5291076750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335" y="5390267"/>
            <a:ext cx="1296314" cy="977548"/>
          </a:xfrm>
          <a:prstGeom prst="rect">
            <a:avLst/>
          </a:prstGeom>
        </p:spPr>
      </p:pic>
      <p:pic>
        <p:nvPicPr>
          <p:cNvPr id="42" name="Picture 41" descr="Text&#10;&#10;Description automatically generated">
            <a:extLst>
              <a:ext uri="{FF2B5EF4-FFF2-40B4-BE49-F238E27FC236}">
                <a16:creationId xmlns:a16="http://schemas.microsoft.com/office/drawing/2014/main" id="{B6A4F4D5-D8F9-B9C3-5C78-5D0826FDB9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902" y="5390267"/>
            <a:ext cx="1296314" cy="977548"/>
          </a:xfrm>
          <a:prstGeom prst="rect">
            <a:avLst/>
          </a:prstGeom>
        </p:spPr>
      </p:pic>
      <p:pic>
        <p:nvPicPr>
          <p:cNvPr id="44" name="Picture 43" descr="Text&#10;&#10;Description automatically generated with medium confidence">
            <a:extLst>
              <a:ext uri="{FF2B5EF4-FFF2-40B4-BE49-F238E27FC236}">
                <a16:creationId xmlns:a16="http://schemas.microsoft.com/office/drawing/2014/main" id="{68AC5509-0757-788F-217F-8FDE8ED4BB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340" y="5390267"/>
            <a:ext cx="1241817" cy="936452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E4DCD92-7D18-F94B-AD03-8D9DFFD961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084" y="3686591"/>
            <a:ext cx="1275177" cy="961609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C307D18-4438-2417-2C35-5F949317E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927" y="3669687"/>
            <a:ext cx="1275177" cy="9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70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9BD1F970-B9E0-71D3-13C0-893B5FA70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065" y="4932805"/>
            <a:ext cx="1329113" cy="1002282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21865D1-0E95-F194-D5DF-833F060DD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" y="3797520"/>
            <a:ext cx="3355574" cy="2530433"/>
          </a:xfrm>
          <a:prstGeom prst="rect">
            <a:avLst/>
          </a:prstGeom>
        </p:spPr>
      </p:pic>
      <p:pic>
        <p:nvPicPr>
          <p:cNvPr id="39" name="Picture 38" descr="Text&#10;&#10;Description automatically generated">
            <a:extLst>
              <a:ext uri="{FF2B5EF4-FFF2-40B4-BE49-F238E27FC236}">
                <a16:creationId xmlns:a16="http://schemas.microsoft.com/office/drawing/2014/main" id="{4869BAC7-16F3-BE56-C3F8-35FB2AABC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145" y="4946986"/>
            <a:ext cx="1291503" cy="973920"/>
          </a:xfrm>
          <a:prstGeom prst="rect">
            <a:avLst/>
          </a:prstGeom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41EE6307-60BB-7771-2B50-01A0EC6102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315" y="4948800"/>
            <a:ext cx="1291503" cy="973920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FD13AF68-829C-7FEA-749A-5C79F801BA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726" y="3293280"/>
            <a:ext cx="1291503" cy="973920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B9087F26-DDFB-8D3A-963C-5B53325B9F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959" y="3289653"/>
            <a:ext cx="1296313" cy="977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9432" y="35222"/>
            <a:ext cx="4554876" cy="919066"/>
          </a:xfrm>
        </p:spPr>
        <p:txBody>
          <a:bodyPr/>
          <a:lstStyle/>
          <a:p>
            <a:r>
              <a:rPr lang="en-US" sz="2400" dirty="0"/>
              <a:t>Control an RGB LED with Brightness Measurements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4" y="250158"/>
            <a:ext cx="3347391" cy="2874042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chemeClr val="bg1"/>
                </a:solidFill>
              </a:rPr>
              <a:t>Task: </a:t>
            </a:r>
            <a:r>
              <a:rPr lang="en-US" sz="1200" dirty="0">
                <a:solidFill>
                  <a:schemeClr val="bg1"/>
                </a:solidFill>
              </a:rPr>
              <a:t>Add </a:t>
            </a:r>
            <a:r>
              <a:rPr lang="en-US" sz="1200" dirty="0" err="1">
                <a:solidFill>
                  <a:schemeClr val="bg1"/>
                </a:solidFill>
              </a:rPr>
              <a:t>brightness.range</a:t>
            </a:r>
            <a:r>
              <a:rPr lang="en-US" sz="1200" dirty="0">
                <a:solidFill>
                  <a:schemeClr val="bg1"/>
                </a:solidFill>
              </a:rPr>
              <a:t>(0,255) to the program to set brightness measurements to be from 0 to 255 instead of 0 to 100.</a:t>
            </a:r>
          </a:p>
          <a:p>
            <a:pPr marL="0" indent="0">
              <a:buNone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Use the brightness values stored in variable b as inputs for some </a:t>
            </a:r>
            <a:r>
              <a:rPr lang="en-US" sz="1200">
                <a:solidFill>
                  <a:schemeClr val="bg1"/>
                </a:solidFill>
              </a:rPr>
              <a:t>or all of </a:t>
            </a:r>
            <a:r>
              <a:rPr lang="en-US" sz="1200" dirty="0">
                <a:solidFill>
                  <a:schemeClr val="bg1"/>
                </a:solidFill>
              </a:rPr>
              <a:t>the </a:t>
            </a:r>
            <a:r>
              <a:rPr lang="en-US" sz="1200" dirty="0" err="1">
                <a:solidFill>
                  <a:schemeClr val="bg1"/>
                </a:solidFill>
              </a:rPr>
              <a:t>color.rgb</a:t>
            </a:r>
            <a:r>
              <a:rPr lang="en-US" sz="1200" dirty="0">
                <a:solidFill>
                  <a:schemeClr val="bg1"/>
                </a:solidFill>
              </a:rPr>
              <a:t>(</a:t>
            </a:r>
            <a:r>
              <a:rPr lang="en-US" sz="1200" dirty="0" err="1">
                <a:solidFill>
                  <a:schemeClr val="bg1"/>
                </a:solidFill>
              </a:rPr>
              <a:t>red,green</a:t>
            </a:r>
            <a:r>
              <a:rPr lang="en-US" sz="1200" dirty="0">
                <a:solidFill>
                  <a:schemeClr val="bg1"/>
                </a:solidFill>
              </a:rPr>
              <a:t>, blue) inputs. </a:t>
            </a: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Try shining a light onto the Brightness sensor.</a:t>
            </a:r>
          </a:p>
          <a:p>
            <a:pPr marL="0" indent="0">
              <a:buNone/>
            </a:pPr>
            <a:endParaRPr lang="en-US" sz="1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200" b="1" dirty="0">
                <a:solidFill>
                  <a:schemeClr val="bg1"/>
                </a:solidFill>
              </a:rPr>
              <a:t>Challenge Task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Try </a:t>
            </a:r>
            <a:r>
              <a:rPr lang="en-US" sz="1200" dirty="0" err="1">
                <a:solidFill>
                  <a:schemeClr val="bg1"/>
                </a:solidFill>
              </a:rPr>
              <a:t>color.rgb</a:t>
            </a:r>
            <a:r>
              <a:rPr lang="en-US" sz="1200" dirty="0">
                <a:solidFill>
                  <a:schemeClr val="bg1"/>
                </a:solidFill>
              </a:rPr>
              <a:t>(255-b,0,0). How does the behavior change?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2899B-C785-6BF2-2840-FD7ACF829611}"/>
              </a:ext>
            </a:extLst>
          </p:cNvPr>
          <p:cNvSpPr txBox="1"/>
          <p:nvPr/>
        </p:nvSpPr>
        <p:spPr>
          <a:xfrm>
            <a:off x="93525" y="3333691"/>
            <a:ext cx="3347391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Add to previous Program: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603CD4-8102-F5DF-7B9A-4C492D2F06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2716" y="1104059"/>
            <a:ext cx="2070383" cy="78363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0CFDDB7-FD4D-F446-8532-EB73911B8AF8}"/>
              </a:ext>
            </a:extLst>
          </p:cNvPr>
          <p:cNvCxnSpPr>
            <a:cxnSpLocks/>
          </p:cNvCxnSpPr>
          <p:nvPr/>
        </p:nvCxnSpPr>
        <p:spPr>
          <a:xfrm flipV="1">
            <a:off x="5244186" y="1601961"/>
            <a:ext cx="546505" cy="1339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DDBFC86-D024-18C6-BA12-80B50FB78F3D}"/>
              </a:ext>
            </a:extLst>
          </p:cNvPr>
          <p:cNvSpPr txBox="1"/>
          <p:nvPr/>
        </p:nvSpPr>
        <p:spPr>
          <a:xfrm>
            <a:off x="4254225" y="1519535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Brightness</a:t>
            </a:r>
          </a:p>
          <a:p>
            <a:r>
              <a:rPr lang="en-US" sz="1200" dirty="0"/>
              <a:t>sensor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AA5F51-E705-1F19-F189-BA5BEAD20DF0}"/>
              </a:ext>
            </a:extLst>
          </p:cNvPr>
          <p:cNvSpPr txBox="1"/>
          <p:nvPr/>
        </p:nvSpPr>
        <p:spPr>
          <a:xfrm>
            <a:off x="3549506" y="2049602"/>
            <a:ext cx="527456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Set the range of brightness measurements to match the output range values of the </a:t>
            </a:r>
            <a:r>
              <a:rPr lang="en-US" sz="1100" b="1" dirty="0" err="1"/>
              <a:t>color.rgb</a:t>
            </a:r>
            <a:r>
              <a:rPr lang="en-US" sz="1100" b="1" dirty="0"/>
              <a:t> </a:t>
            </a:r>
            <a:r>
              <a:rPr lang="en-US" sz="1100" dirty="0"/>
              <a:t>LED, 0-255.</a:t>
            </a:r>
          </a:p>
          <a:p>
            <a:endParaRPr lang="en-US" sz="1100" dirty="0"/>
          </a:p>
          <a:p>
            <a:r>
              <a:rPr lang="en-US" sz="1100" dirty="0"/>
              <a:t>Find the </a:t>
            </a:r>
            <a:r>
              <a:rPr lang="en-US" sz="1100" b="1" dirty="0" err="1"/>
              <a:t>brightness.range</a:t>
            </a:r>
            <a:r>
              <a:rPr lang="en-US" sz="1100" b="1" dirty="0"/>
              <a:t>() </a:t>
            </a:r>
            <a:r>
              <a:rPr lang="en-US" sz="1100" dirty="0"/>
              <a:t>function on the Hub Built-in Devices, Brightness Input menu. </a:t>
            </a:r>
            <a:endParaRPr lang="en-US" sz="1100" b="1" dirty="0"/>
          </a:p>
          <a:p>
            <a:endParaRPr lang="en-US" sz="1100" b="1" dirty="0"/>
          </a:p>
          <a:p>
            <a:r>
              <a:rPr lang="en-US" sz="1100" b="1" dirty="0"/>
              <a:t>Note:</a:t>
            </a:r>
            <a:r>
              <a:rPr lang="en-US" sz="1100" dirty="0"/>
              <a:t> The default brightness range is 0 to 100.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5DF3EE-395E-2F57-E3DF-46B12372DEC3}"/>
              </a:ext>
            </a:extLst>
          </p:cNvPr>
          <p:cNvSpPr txBox="1"/>
          <p:nvPr/>
        </p:nvSpPr>
        <p:spPr>
          <a:xfrm>
            <a:off x="3438510" y="4136501"/>
            <a:ext cx="5358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  <a:p>
            <a:r>
              <a:rPr lang="en-US" sz="1100" dirty="0"/>
              <a:t>You will also need to import color from the Hub, Built-in devices… menu.</a:t>
            </a:r>
          </a:p>
          <a:p>
            <a:r>
              <a:rPr lang="en-US" sz="1100" dirty="0"/>
              <a:t>Then you will insert a </a:t>
            </a:r>
            <a:r>
              <a:rPr lang="en-US" sz="1100" b="1" dirty="0" err="1"/>
              <a:t>color.rgb</a:t>
            </a:r>
            <a:r>
              <a:rPr lang="en-US" sz="1100" b="1" dirty="0"/>
              <a:t>() </a:t>
            </a:r>
            <a:r>
              <a:rPr lang="en-US" sz="1100" dirty="0"/>
              <a:t>statement into the program.</a:t>
            </a:r>
          </a:p>
          <a:p>
            <a:r>
              <a:rPr lang="en-US" sz="1100" dirty="0"/>
              <a:t>You may use the Insert Line Above command from the Tools menu.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0261F4-ED65-FEA9-1E5B-FA51EECEC9EC}"/>
              </a:ext>
            </a:extLst>
          </p:cNvPr>
          <p:cNvSpPr/>
          <p:nvPr/>
        </p:nvSpPr>
        <p:spPr>
          <a:xfrm>
            <a:off x="7608310" y="39180"/>
            <a:ext cx="1441438" cy="57562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Extra</a:t>
            </a:r>
          </a:p>
        </p:txBody>
      </p:sp>
      <p:pic>
        <p:nvPicPr>
          <p:cNvPr id="33" name="Picture 32" descr="Text&#10;&#10;Description automatically generated">
            <a:extLst>
              <a:ext uri="{FF2B5EF4-FFF2-40B4-BE49-F238E27FC236}">
                <a16:creationId xmlns:a16="http://schemas.microsoft.com/office/drawing/2014/main" id="{B2D5C697-CC2E-2B4F-1835-5AE7247DA9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39" y="5325671"/>
            <a:ext cx="1335201" cy="1006873"/>
          </a:xfrm>
          <a:prstGeom prst="rect">
            <a:avLst/>
          </a:prstGeom>
        </p:spPr>
      </p:pic>
      <p:pic>
        <p:nvPicPr>
          <p:cNvPr id="43" name="Picture 4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1F45901-106F-274B-BD40-5E0BC2C54A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005" y="5260232"/>
            <a:ext cx="1282042" cy="966786"/>
          </a:xfrm>
          <a:prstGeom prst="rect">
            <a:avLst/>
          </a:prstGeom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AD878D54-6F9D-C4B3-DFCC-D4E5FC737E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871" y="5249471"/>
            <a:ext cx="1296312" cy="97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89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643B-D840-7A41-9B69-078389EBA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" y="1184476"/>
            <a:ext cx="8458200" cy="1102519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br>
              <a:rPr lang="en-US" dirty="0"/>
            </a:b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A72FE-4ECF-C042-9E88-25CCA96F0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1" y="4343401"/>
            <a:ext cx="4305302" cy="1447799"/>
          </a:xfrm>
        </p:spPr>
        <p:txBody>
          <a:bodyPr/>
          <a:lstStyle/>
          <a:p>
            <a:endParaRPr lang="en-US" dirty="0">
              <a:hlinkClick r:id="" action="ppaction://noaction"/>
            </a:endParaRPr>
          </a:p>
          <a:p>
            <a:r>
              <a:rPr lang="en-US" sz="2800" dirty="0">
                <a:hlinkClick r:id="" action="ppaction://noaction"/>
              </a:rPr>
              <a:t>www.TIstemProjects.com</a:t>
            </a:r>
            <a:r>
              <a:rPr lang="en-US" sz="28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7A692-F3D2-A54B-BDB3-BA0606F34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133600"/>
            <a:ext cx="2133600" cy="213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C896B-9D47-6047-A1E3-D1A75D952772}"/>
              </a:ext>
            </a:extLst>
          </p:cNvPr>
          <p:cNvSpPr txBox="1"/>
          <p:nvPr/>
        </p:nvSpPr>
        <p:spPr>
          <a:xfrm>
            <a:off x="62431" y="6019800"/>
            <a:ext cx="450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</a:t>
            </a:r>
            <a:r>
              <a:rPr lang="en-US" dirty="0">
                <a:hlinkClick r:id="rId3"/>
              </a:rPr>
              <a:t>stem-team@ti.com</a:t>
            </a:r>
            <a:r>
              <a:rPr lang="en-US" dirty="0"/>
              <a:t> with questions</a:t>
            </a:r>
          </a:p>
        </p:txBody>
      </p:sp>
    </p:spTree>
    <p:extLst>
      <p:ext uri="{BB962C8B-B14F-4D97-AF65-F5344CB8AC3E}">
        <p14:creationId xmlns:p14="http://schemas.microsoft.com/office/powerpoint/2010/main" val="379776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4BE410A9-1B3C-0BE7-4A4C-591CA8EE0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65" y="1661419"/>
            <a:ext cx="4769975" cy="37649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D1012E-00AF-F148-8339-4C4693D6A18C}"/>
              </a:ext>
            </a:extLst>
          </p:cNvPr>
          <p:cNvSpPr txBox="1"/>
          <p:nvPr/>
        </p:nvSpPr>
        <p:spPr>
          <a:xfrm>
            <a:off x="6019800" y="2102045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Red-Green-Blue (RGB) Color LED</a:t>
            </a:r>
          </a:p>
          <a:p>
            <a:r>
              <a:rPr lang="en-US" b="1" dirty="0">
                <a:solidFill>
                  <a:srgbClr val="0070C0"/>
                </a:solidFill>
              </a:rPr>
              <a:t>(Built-in)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EC5F73-BCD0-E34F-AA23-BCF19A887851}"/>
              </a:ext>
            </a:extLst>
          </p:cNvPr>
          <p:cNvCxnSpPr>
            <a:cxnSpLocks/>
          </p:cNvCxnSpPr>
          <p:nvPr/>
        </p:nvCxnSpPr>
        <p:spPr>
          <a:xfrm flipH="1">
            <a:off x="5205412" y="2514600"/>
            <a:ext cx="814388" cy="91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185A822-2D1C-AA47-A43F-9A075C82DD61}"/>
              </a:ext>
            </a:extLst>
          </p:cNvPr>
          <p:cNvSpPr txBox="1"/>
          <p:nvPr/>
        </p:nvSpPr>
        <p:spPr>
          <a:xfrm>
            <a:off x="6279721" y="490485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USB Port (mini) to connect to calculator and computer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3CE645C-FC43-3D49-80BC-567ED9136D41}"/>
              </a:ext>
            </a:extLst>
          </p:cNvPr>
          <p:cNvCxnSpPr>
            <a:cxnSpLocks/>
          </p:cNvCxnSpPr>
          <p:nvPr/>
        </p:nvCxnSpPr>
        <p:spPr>
          <a:xfrm flipH="1" flipV="1">
            <a:off x="5634768" y="4467000"/>
            <a:ext cx="1289907" cy="2082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B9FC7461-2D8F-034C-99D9-06818B43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/>
          <a:lstStyle/>
          <a:p>
            <a:r>
              <a:rPr lang="en-US" dirty="0"/>
              <a:t>Hub from the Front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38EA36-BF30-434B-A120-FA70F4E5E5DF}"/>
              </a:ext>
            </a:extLst>
          </p:cNvPr>
          <p:cNvSpPr txBox="1"/>
          <p:nvPr/>
        </p:nvSpPr>
        <p:spPr>
          <a:xfrm>
            <a:off x="721857" y="5502509"/>
            <a:ext cx="1463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Brightness Sensor (Built-in)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0DEE3C5-CBEE-3C46-9BD8-D79593C53629}"/>
              </a:ext>
            </a:extLst>
          </p:cNvPr>
          <p:cNvCxnSpPr>
            <a:cxnSpLocks/>
          </p:cNvCxnSpPr>
          <p:nvPr/>
        </p:nvCxnSpPr>
        <p:spPr>
          <a:xfrm flipV="1">
            <a:off x="2293938" y="4953000"/>
            <a:ext cx="1058862" cy="53002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D308D3-9907-91B2-BC80-ECA3CC74E14F}"/>
              </a:ext>
            </a:extLst>
          </p:cNvPr>
          <p:cNvCxnSpPr>
            <a:cxnSpLocks/>
          </p:cNvCxnSpPr>
          <p:nvPr/>
        </p:nvCxnSpPr>
        <p:spPr>
          <a:xfrm flipH="1" flipV="1">
            <a:off x="4686996" y="5195446"/>
            <a:ext cx="64632" cy="6302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377852C-45CB-B7E1-ADD7-6AD877120FF1}"/>
              </a:ext>
            </a:extLst>
          </p:cNvPr>
          <p:cNvSpPr txBox="1"/>
          <p:nvPr/>
        </p:nvSpPr>
        <p:spPr>
          <a:xfrm>
            <a:off x="3543300" y="588748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I2C Port used to</a:t>
            </a:r>
          </a:p>
          <a:p>
            <a:r>
              <a:rPr lang="en-US" b="1" dirty="0">
                <a:solidFill>
                  <a:srgbClr val="0070C0"/>
                </a:solidFill>
              </a:rPr>
              <a:t>connect to Rover</a:t>
            </a:r>
          </a:p>
        </p:txBody>
      </p:sp>
    </p:spTree>
    <p:extLst>
      <p:ext uri="{BB962C8B-B14F-4D97-AF65-F5344CB8AC3E}">
        <p14:creationId xmlns:p14="http://schemas.microsoft.com/office/powerpoint/2010/main" val="2062793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5AC86885-8A3B-AB2F-2DC1-07A4DE113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10" y="990600"/>
            <a:ext cx="2783746" cy="41910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B9FC7461-2D8F-034C-99D9-06818B43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/>
          <a:lstStyle/>
          <a:p>
            <a:r>
              <a:rPr lang="en-US" dirty="0"/>
              <a:t>Hub from the Bottom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38EA36-BF30-434B-A120-FA70F4E5E5DF}"/>
              </a:ext>
            </a:extLst>
          </p:cNvPr>
          <p:cNvSpPr txBox="1"/>
          <p:nvPr/>
        </p:nvSpPr>
        <p:spPr>
          <a:xfrm>
            <a:off x="2971800" y="5684588"/>
            <a:ext cx="146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Speaker</a:t>
            </a:r>
          </a:p>
          <a:p>
            <a:r>
              <a:rPr lang="en-US" b="1" dirty="0">
                <a:solidFill>
                  <a:srgbClr val="0070C0"/>
                </a:solidFill>
              </a:rPr>
              <a:t>(Built-in)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0DEE3C5-CBEE-3C46-9BD8-D79593C53629}"/>
              </a:ext>
            </a:extLst>
          </p:cNvPr>
          <p:cNvCxnSpPr>
            <a:cxnSpLocks/>
          </p:cNvCxnSpPr>
          <p:nvPr/>
        </p:nvCxnSpPr>
        <p:spPr>
          <a:xfrm flipV="1">
            <a:off x="3552831" y="4546912"/>
            <a:ext cx="13252" cy="10156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954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>
            <a:extLst>
              <a:ext uri="{FF2B5EF4-FFF2-40B4-BE49-F238E27FC236}">
                <a16:creationId xmlns:a16="http://schemas.microsoft.com/office/drawing/2014/main" id="{B778423C-01EF-9FE0-CB04-B11B5B2F1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" y="3658300"/>
            <a:ext cx="1475544" cy="90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E51DCAC9-1048-9DCA-FAB4-1065EF5ED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210" y="4847669"/>
            <a:ext cx="1740969" cy="107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364380A0-CA93-81B4-5F1E-43963DB20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739" y="3214356"/>
            <a:ext cx="1340872" cy="108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59B0F0FB-B31C-96EB-D274-88D9D0ECD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578" y="4800820"/>
            <a:ext cx="1438373" cy="8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C75B474-2650-E975-E917-55A331784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82" y="5142339"/>
            <a:ext cx="1576988" cy="97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EA29F86-F01D-ED2F-AFEB-0FCF61E8D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477" y="5077410"/>
            <a:ext cx="1438371" cy="88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848B89-86AC-0026-7CE8-1DC0B9394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30" y="5046568"/>
            <a:ext cx="1592561" cy="98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FBD446-B79E-0DA2-FC74-98E79E7CF9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0" y="1414084"/>
            <a:ext cx="5446975" cy="17940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85A822-2D1C-AA47-A43F-9A075C82DD61}"/>
              </a:ext>
            </a:extLst>
          </p:cNvPr>
          <p:cNvSpPr txBox="1"/>
          <p:nvPr/>
        </p:nvSpPr>
        <p:spPr>
          <a:xfrm>
            <a:off x="3783772" y="3446256"/>
            <a:ext cx="272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3.3 Volt ports, IN 1 and IN 2, required for Ranger and DHT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9FC7461-2D8F-034C-99D9-06818B43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/>
          <a:lstStyle/>
          <a:p>
            <a:r>
              <a:rPr lang="en-US" dirty="0"/>
              <a:t>Hub from the side – input ports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D308D3-9907-91B2-BC80-ECA3CC74E14F}"/>
              </a:ext>
            </a:extLst>
          </p:cNvPr>
          <p:cNvCxnSpPr>
            <a:cxnSpLocks/>
          </p:cNvCxnSpPr>
          <p:nvPr/>
        </p:nvCxnSpPr>
        <p:spPr>
          <a:xfrm flipH="1" flipV="1">
            <a:off x="3219421" y="3161008"/>
            <a:ext cx="500585" cy="66604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377852C-45CB-B7E1-ADD7-6AD877120FF1}"/>
              </a:ext>
            </a:extLst>
          </p:cNvPr>
          <p:cNvSpPr txBox="1"/>
          <p:nvPr/>
        </p:nvSpPr>
        <p:spPr>
          <a:xfrm>
            <a:off x="543974" y="830648"/>
            <a:ext cx="623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Input ports for external sensors with Grove connectors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3E81BB-4BC1-8251-6ECA-6A300A67CE51}"/>
              </a:ext>
            </a:extLst>
          </p:cNvPr>
          <p:cNvSpPr txBox="1"/>
          <p:nvPr/>
        </p:nvSpPr>
        <p:spPr>
          <a:xfrm>
            <a:off x="7780609" y="5864656"/>
            <a:ext cx="1057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Ranger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6710C2-4F06-6314-DBA3-3ADF1A6D8F6F}"/>
              </a:ext>
            </a:extLst>
          </p:cNvPr>
          <p:cNvSpPr txBox="1"/>
          <p:nvPr/>
        </p:nvSpPr>
        <p:spPr>
          <a:xfrm>
            <a:off x="5406694" y="5808663"/>
            <a:ext cx="1678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Digital Temperature 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and Humidity (DHT)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A0C003-45DD-05F9-8973-B784DD81540E}"/>
              </a:ext>
            </a:extLst>
          </p:cNvPr>
          <p:cNvSpPr txBox="1"/>
          <p:nvPr/>
        </p:nvSpPr>
        <p:spPr>
          <a:xfrm>
            <a:off x="-24576" y="6038755"/>
            <a:ext cx="1311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Temperature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4B1736-D528-4347-AC6E-4A1202A3A1D7}"/>
              </a:ext>
            </a:extLst>
          </p:cNvPr>
          <p:cNvSpPr txBox="1"/>
          <p:nvPr/>
        </p:nvSpPr>
        <p:spPr>
          <a:xfrm>
            <a:off x="1628736" y="5993235"/>
            <a:ext cx="1311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Moisture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17A6C4-94E4-4EA2-581F-5159F59E99F8}"/>
              </a:ext>
            </a:extLst>
          </p:cNvPr>
          <p:cNvSpPr txBox="1"/>
          <p:nvPr/>
        </p:nvSpPr>
        <p:spPr>
          <a:xfrm>
            <a:off x="3480588" y="6000256"/>
            <a:ext cx="1112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Light Level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16B453-6B17-3D76-041F-7316827DED8B}"/>
              </a:ext>
            </a:extLst>
          </p:cNvPr>
          <p:cNvSpPr txBox="1"/>
          <p:nvPr/>
        </p:nvSpPr>
        <p:spPr>
          <a:xfrm>
            <a:off x="-16174" y="4495800"/>
            <a:ext cx="1311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Magnetic Field (Hall Effect)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D95F64-18D8-5AD4-9C3E-49B0CB5CDB20}"/>
              </a:ext>
            </a:extLst>
          </p:cNvPr>
          <p:cNvSpPr txBox="1"/>
          <p:nvPr/>
        </p:nvSpPr>
        <p:spPr>
          <a:xfrm>
            <a:off x="7481386" y="4336066"/>
            <a:ext cx="1586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Vernier </a:t>
            </a:r>
            <a:r>
              <a:rPr lang="en-US" sz="1200" b="1" dirty="0" err="1">
                <a:solidFill>
                  <a:srgbClr val="0070C0"/>
                </a:solidFill>
              </a:rPr>
              <a:t>SensorLink</a:t>
            </a:r>
            <a:endParaRPr lang="en-US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Adaptor</a:t>
            </a:r>
          </a:p>
        </p:txBody>
      </p:sp>
    </p:spTree>
    <p:extLst>
      <p:ext uri="{BB962C8B-B14F-4D97-AF65-F5344CB8AC3E}">
        <p14:creationId xmlns:p14="http://schemas.microsoft.com/office/powerpoint/2010/main" val="1110668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60807CB2-F9AD-0DD4-FB6E-A51236B47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62" y="5024196"/>
            <a:ext cx="1476626" cy="90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FE21355-04F4-D79B-24CC-8F38ACB85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44" y="4791559"/>
            <a:ext cx="1610853" cy="99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80AA96D-CE7B-794D-37E8-736F522B8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958" y="4778549"/>
            <a:ext cx="1875499" cy="115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46E418D-350B-6F15-A4DD-9776837C6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90" y="4997474"/>
            <a:ext cx="1720041" cy="105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B8FEE40-D256-F0F5-842E-6D4D9232A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96" y="4581225"/>
            <a:ext cx="1556375" cy="9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631F3B4-B7C9-545B-028A-1E8D81F28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08" y="1682237"/>
            <a:ext cx="5284932" cy="1729235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B9FC7461-2D8F-034C-99D9-06818B43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/>
          <a:lstStyle/>
          <a:p>
            <a:r>
              <a:rPr lang="en-US" dirty="0"/>
              <a:t>Hub from the side – Output ports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D308D3-9907-91B2-BC80-ECA3CC74E14F}"/>
              </a:ext>
            </a:extLst>
          </p:cNvPr>
          <p:cNvCxnSpPr>
            <a:cxnSpLocks/>
          </p:cNvCxnSpPr>
          <p:nvPr/>
        </p:nvCxnSpPr>
        <p:spPr>
          <a:xfrm flipV="1">
            <a:off x="4176253" y="3363373"/>
            <a:ext cx="867693" cy="5509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377852C-45CB-B7E1-ADD7-6AD877120FF1}"/>
              </a:ext>
            </a:extLst>
          </p:cNvPr>
          <p:cNvSpPr txBox="1"/>
          <p:nvPr/>
        </p:nvSpPr>
        <p:spPr>
          <a:xfrm>
            <a:off x="543974" y="830648"/>
            <a:ext cx="623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Output ports for external motors and other outputs with Grove connectors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917BE1-6899-9607-A3FE-EAE6AF660368}"/>
              </a:ext>
            </a:extLst>
          </p:cNvPr>
          <p:cNvSpPr txBox="1"/>
          <p:nvPr/>
        </p:nvSpPr>
        <p:spPr>
          <a:xfrm>
            <a:off x="2409482" y="3753201"/>
            <a:ext cx="1974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5 Volt port, OUT 3, 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required for motors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10013E-E35D-5D69-B1B5-052620467C86}"/>
              </a:ext>
            </a:extLst>
          </p:cNvPr>
          <p:cNvSpPr txBox="1"/>
          <p:nvPr/>
        </p:nvSpPr>
        <p:spPr>
          <a:xfrm>
            <a:off x="7312987" y="5783609"/>
            <a:ext cx="1678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Vibration Motor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D5BCE3-9192-68E8-99B5-C12A9697B9A0}"/>
              </a:ext>
            </a:extLst>
          </p:cNvPr>
          <p:cNvSpPr txBox="1"/>
          <p:nvPr/>
        </p:nvSpPr>
        <p:spPr>
          <a:xfrm>
            <a:off x="5812968" y="5942736"/>
            <a:ext cx="111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Continuous Servo Motor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BD6358-4C04-19F2-FB60-CECE0866E620}"/>
              </a:ext>
            </a:extLst>
          </p:cNvPr>
          <p:cNvSpPr txBox="1"/>
          <p:nvPr/>
        </p:nvSpPr>
        <p:spPr>
          <a:xfrm>
            <a:off x="2343796" y="6137704"/>
            <a:ext cx="931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Pump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4CCB3D-07E7-2C7C-6501-BEE20D021C08}"/>
              </a:ext>
            </a:extLst>
          </p:cNvPr>
          <p:cNvSpPr txBox="1"/>
          <p:nvPr/>
        </p:nvSpPr>
        <p:spPr>
          <a:xfrm>
            <a:off x="76200" y="5786451"/>
            <a:ext cx="1858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MOSFET controls power level to pump and other devices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87E516-3C88-A491-7A56-3C30EFF75B50}"/>
              </a:ext>
            </a:extLst>
          </p:cNvPr>
          <p:cNvSpPr txBox="1"/>
          <p:nvPr/>
        </p:nvSpPr>
        <p:spPr>
          <a:xfrm>
            <a:off x="3866600" y="6056768"/>
            <a:ext cx="1311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External LED</a:t>
            </a:r>
          </a:p>
        </p:txBody>
      </p:sp>
    </p:spTree>
    <p:extLst>
      <p:ext uri="{BB962C8B-B14F-4D97-AF65-F5344CB8AC3E}">
        <p14:creationId xmlns:p14="http://schemas.microsoft.com/office/powerpoint/2010/main" val="3457596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CF6AAC4-5F89-6239-7099-3A561B8E9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43" y="4217267"/>
            <a:ext cx="1791748" cy="1545554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26062F40-F5A7-D083-796A-DFAC265B3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4529621"/>
            <a:ext cx="1974212" cy="1528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8D3CFD-BB6F-A7FB-C532-B8FD12DE6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8" y="4863403"/>
            <a:ext cx="3345880" cy="1053596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94CC748-E13E-D59A-4517-BE95B4DA1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966232"/>
            <a:ext cx="5587998" cy="2815327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B9FC7461-2D8F-034C-99D9-06818B43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/>
          <a:lstStyle/>
          <a:p>
            <a:r>
              <a:rPr lang="en-US" sz="4000" dirty="0"/>
              <a:t>Hub from the Back – breadboard ports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0DEE3C5-CBEE-3C46-9BD8-D79593C53629}"/>
              </a:ext>
            </a:extLst>
          </p:cNvPr>
          <p:cNvCxnSpPr>
            <a:cxnSpLocks/>
          </p:cNvCxnSpPr>
          <p:nvPr/>
        </p:nvCxnSpPr>
        <p:spPr>
          <a:xfrm flipV="1">
            <a:off x="1907727" y="1862382"/>
            <a:ext cx="1600201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D308D3-9907-91B2-BC80-ECA3CC74E14F}"/>
              </a:ext>
            </a:extLst>
          </p:cNvPr>
          <p:cNvCxnSpPr>
            <a:cxnSpLocks/>
          </p:cNvCxnSpPr>
          <p:nvPr/>
        </p:nvCxnSpPr>
        <p:spPr>
          <a:xfrm flipV="1">
            <a:off x="5297540" y="3245642"/>
            <a:ext cx="0" cy="71675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377852C-45CB-B7E1-ADD7-6AD877120FF1}"/>
              </a:ext>
            </a:extLst>
          </p:cNvPr>
          <p:cNvSpPr txBox="1"/>
          <p:nvPr/>
        </p:nvSpPr>
        <p:spPr>
          <a:xfrm>
            <a:off x="4114800" y="3962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Breadboard ports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A8DB1B-BD4D-BAA0-2178-A2DAFAD0FC96}"/>
              </a:ext>
            </a:extLst>
          </p:cNvPr>
          <p:cNvSpPr txBox="1"/>
          <p:nvPr/>
        </p:nvSpPr>
        <p:spPr>
          <a:xfrm>
            <a:off x="76200" y="990600"/>
            <a:ext cx="2133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USB Port (micro) connects to external batteries and wall socket.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Connects to computer for updating Hub firmware.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C0E51-E6AA-3C31-CA33-502AA37C959B}"/>
              </a:ext>
            </a:extLst>
          </p:cNvPr>
          <p:cNvSpPr txBox="1"/>
          <p:nvPr/>
        </p:nvSpPr>
        <p:spPr>
          <a:xfrm>
            <a:off x="866367" y="6060074"/>
            <a:ext cx="1012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RGB Array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98E797-A7B3-EA50-2655-863B8F6A03B1}"/>
              </a:ext>
            </a:extLst>
          </p:cNvPr>
          <p:cNvSpPr txBox="1"/>
          <p:nvPr/>
        </p:nvSpPr>
        <p:spPr>
          <a:xfrm>
            <a:off x="4059382" y="6058523"/>
            <a:ext cx="15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Four-Chambered Heart Project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43F8E9-A4A5-CA07-7B04-BAE1F4B2393D}"/>
              </a:ext>
            </a:extLst>
          </p:cNvPr>
          <p:cNvSpPr txBox="1"/>
          <p:nvPr/>
        </p:nvSpPr>
        <p:spPr>
          <a:xfrm>
            <a:off x="6665774" y="5779174"/>
            <a:ext cx="2121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Path to STEM Projects with breadboard </a:t>
            </a:r>
          </a:p>
        </p:txBody>
      </p:sp>
    </p:spTree>
    <p:extLst>
      <p:ext uri="{BB962C8B-B14F-4D97-AF65-F5344CB8AC3E}">
        <p14:creationId xmlns:p14="http://schemas.microsoft.com/office/powerpoint/2010/main" val="3811960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055918-061E-B138-ECAD-9DE5F0817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64701"/>
            <a:ext cx="8966199" cy="38640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90E509-89B8-03E0-F57F-919956E05AA6}"/>
              </a:ext>
            </a:extLst>
          </p:cNvPr>
          <p:cNvSpPr txBox="1"/>
          <p:nvPr/>
        </p:nvSpPr>
        <p:spPr>
          <a:xfrm>
            <a:off x="4935682" y="5627949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Light Level </a:t>
            </a:r>
          </a:p>
          <a:p>
            <a:r>
              <a:rPr lang="en-US" sz="1600" b="1" dirty="0">
                <a:solidFill>
                  <a:srgbClr val="0070C0"/>
                </a:solidFill>
              </a:rPr>
              <a:t>Sensor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FBCD6E-421C-30E0-9E00-98DC90DBD359}"/>
              </a:ext>
            </a:extLst>
          </p:cNvPr>
          <p:cNvSpPr txBox="1"/>
          <p:nvPr/>
        </p:nvSpPr>
        <p:spPr>
          <a:xfrm>
            <a:off x="1752600" y="554402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Temperature and Humidity Sensor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3E073-C01B-85CD-E09D-3154E11FDEC2}"/>
              </a:ext>
            </a:extLst>
          </p:cNvPr>
          <p:cNvSpPr txBox="1"/>
          <p:nvPr/>
        </p:nvSpPr>
        <p:spPr>
          <a:xfrm>
            <a:off x="381000" y="4981064"/>
            <a:ext cx="1233055" cy="591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Moisture Sensor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F6D46D-60C7-617A-564E-5E913065DB78}"/>
              </a:ext>
            </a:extLst>
          </p:cNvPr>
          <p:cNvCxnSpPr>
            <a:cxnSpLocks/>
          </p:cNvCxnSpPr>
          <p:nvPr/>
        </p:nvCxnSpPr>
        <p:spPr>
          <a:xfrm flipV="1">
            <a:off x="1443293" y="3826282"/>
            <a:ext cx="1680907" cy="117527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27B8830A-8689-7A8E-B11E-CC2CAD8DCF00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8915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1"/>
                </a:solidFill>
                <a:latin typeface="+mj-lt"/>
                <a:ea typeface="Myriad Pro" panose="020B0503030403020204" pitchFamily="34" charset="0"/>
                <a:cs typeface="Myriad Pro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anose="020B0604020202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anose="020B0604020202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anose="020B0604020202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anose="020B0604020202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anose="020B0604020202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anose="020B0604020202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anose="020B0604020202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anose="020B0604020202020204" pitchFamily="34" charset="0"/>
                <a:ea typeface="Myriad Pro" panose="020B0503030403020204" pitchFamily="34" charset="0"/>
                <a:cs typeface="Myriad Pro" panose="020B0503030403020204" pitchFamily="34" charset="0"/>
              </a:defRPr>
            </a:lvl9pPr>
          </a:lstStyle>
          <a:p>
            <a:pPr algn="ctr"/>
            <a:r>
              <a:rPr lang="en-US" sz="3200" dirty="0"/>
              <a:t>Putting Inputs and Outputs together </a:t>
            </a:r>
          </a:p>
          <a:p>
            <a:pPr algn="ctr"/>
            <a:r>
              <a:rPr lang="en-US" sz="3200" dirty="0"/>
              <a:t>in a Smart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2EC6A4-2F2F-0315-6739-79557C164D8A}"/>
              </a:ext>
            </a:extLst>
          </p:cNvPr>
          <p:cNvSpPr txBox="1"/>
          <p:nvPr/>
        </p:nvSpPr>
        <p:spPr>
          <a:xfrm>
            <a:off x="-766507" y="2235343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Smart Irrigation Project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258F0F-C404-4AE9-FC8B-920C3900F4A9}"/>
              </a:ext>
            </a:extLst>
          </p:cNvPr>
          <p:cNvSpPr txBox="1"/>
          <p:nvPr/>
        </p:nvSpPr>
        <p:spPr>
          <a:xfrm>
            <a:off x="5105400" y="3479465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MOSFET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5CEBB6-A9AD-3290-8416-BD9041791502}"/>
              </a:ext>
            </a:extLst>
          </p:cNvPr>
          <p:cNvSpPr txBox="1"/>
          <p:nvPr/>
        </p:nvSpPr>
        <p:spPr>
          <a:xfrm>
            <a:off x="4610100" y="2420009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Pump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1017F44-1732-F83D-32D8-866D4E50B295}"/>
              </a:ext>
            </a:extLst>
          </p:cNvPr>
          <p:cNvCxnSpPr>
            <a:cxnSpLocks/>
          </p:cNvCxnSpPr>
          <p:nvPr/>
        </p:nvCxnSpPr>
        <p:spPr>
          <a:xfrm flipH="1">
            <a:off x="4783282" y="2817341"/>
            <a:ext cx="152400" cy="56275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921980"/>
      </p:ext>
    </p:extLst>
  </p:cSld>
  <p:clrMapOvr>
    <a:masterClrMapping/>
  </p:clrMapOvr>
</p:sld>
</file>

<file path=ppt/theme/theme1.xml><?xml version="1.0" encoding="utf-8"?>
<a:theme xmlns:a="http://schemas.openxmlformats.org/drawingml/2006/main" name="1_ET_new">
  <a:themeElements>
    <a:clrScheme name="Custom 1">
      <a:dk1>
        <a:srgbClr val="525252"/>
      </a:dk1>
      <a:lt1>
        <a:srgbClr val="FFFFFF"/>
      </a:lt1>
      <a:dk2>
        <a:srgbClr val="000000"/>
      </a:dk2>
      <a:lt2>
        <a:srgbClr val="FFFFFF"/>
      </a:lt2>
      <a:accent1>
        <a:srgbClr val="D1282E"/>
      </a:accent1>
      <a:accent2>
        <a:srgbClr val="363636"/>
      </a:accent2>
      <a:accent3>
        <a:srgbClr val="888888"/>
      </a:accent3>
      <a:accent4>
        <a:srgbClr val="8064A2"/>
      </a:accent4>
      <a:accent5>
        <a:srgbClr val="4BACC6"/>
      </a:accent5>
      <a:accent6>
        <a:srgbClr val="F79646"/>
      </a:accent6>
      <a:hlink>
        <a:srgbClr val="1973B4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18324</TotalTime>
  <Words>3824</Words>
  <Application>Microsoft Macintosh PowerPoint</Application>
  <PresentationFormat>On-screen Show (4:3)</PresentationFormat>
  <Paragraphs>439</Paragraphs>
  <Slides>36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Lucida Grande</vt:lpstr>
      <vt:lpstr>1_ET_new</vt:lpstr>
      <vt:lpstr>Meet the TI-Innovator Hub  TI-84 Plus CE  Python</vt:lpstr>
      <vt:lpstr>Meet the TI-Innovator Hub</vt:lpstr>
      <vt:lpstr>PowerPoint Presentation</vt:lpstr>
      <vt:lpstr>Hub from the Front</vt:lpstr>
      <vt:lpstr>Hub from the Bottom</vt:lpstr>
      <vt:lpstr>Hub from the side – input ports</vt:lpstr>
      <vt:lpstr>Hub from the side – Output ports</vt:lpstr>
      <vt:lpstr>Hub from the Back – breadboard ports</vt:lpstr>
      <vt:lpstr>PowerPoint Presentation</vt:lpstr>
      <vt:lpstr>Connecting the Hub to your calculator</vt:lpstr>
      <vt:lpstr>Creating a new Python Program</vt:lpstr>
      <vt:lpstr>Entering a  TI-Innovator Hub Program – 1 importing the ti-hub module</vt:lpstr>
      <vt:lpstr>Entering a TI-Innovator Hub Program - 2</vt:lpstr>
      <vt:lpstr>Running a Hub Program</vt:lpstr>
      <vt:lpstr>Editing a Hub Program</vt:lpstr>
      <vt:lpstr>TI-Innovator Hub Module Menus</vt:lpstr>
      <vt:lpstr>Copying and Pasting a Line of Code</vt:lpstr>
      <vt:lpstr>Opening an existing Python Program File</vt:lpstr>
      <vt:lpstr>Copying/Replicating a Python Program File</vt:lpstr>
      <vt:lpstr>Entry and Edit Tips</vt:lpstr>
      <vt:lpstr>Color Outputs</vt:lpstr>
      <vt:lpstr>Set the color</vt:lpstr>
      <vt:lpstr>Create and  Name a Color</vt:lpstr>
      <vt:lpstr>Display a series of colors</vt:lpstr>
      <vt:lpstr>Turn the LED ON and OFF</vt:lpstr>
      <vt:lpstr>Blink the LED Repeatedly</vt:lpstr>
      <vt:lpstr>Sound Outputs</vt:lpstr>
      <vt:lpstr>Play a Sound Tone</vt:lpstr>
      <vt:lpstr>Find your Favorite Sound Tone</vt:lpstr>
      <vt:lpstr>Sound Frequencies and  Musical Notes</vt:lpstr>
      <vt:lpstr>Play a Musical Note</vt:lpstr>
      <vt:lpstr>Play the Notes of an Octave</vt:lpstr>
      <vt:lpstr>BRIGHTNESS (LIGHT Level) inputs</vt:lpstr>
      <vt:lpstr>Measure Brightness</vt:lpstr>
      <vt:lpstr>Control an RGB LED with Brightness Measurements</vt:lpstr>
      <vt:lpstr>Thank You  </vt:lpstr>
    </vt:vector>
  </TitlesOfParts>
  <Company>Texas Instruments Incorporated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Coding to</dc:title>
  <dc:creator>Brown, Curtis</dc:creator>
  <cp:lastModifiedBy>David Santucci</cp:lastModifiedBy>
  <cp:revision>404</cp:revision>
  <dcterms:created xsi:type="dcterms:W3CDTF">2017-10-17T15:34:02Z</dcterms:created>
  <dcterms:modified xsi:type="dcterms:W3CDTF">2022-10-14T12:26:42Z</dcterms:modified>
</cp:coreProperties>
</file>