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37" r:id="rId2"/>
    <p:sldId id="951" r:id="rId3"/>
    <p:sldId id="979" r:id="rId4"/>
    <p:sldId id="982" r:id="rId5"/>
    <p:sldId id="958" r:id="rId6"/>
    <p:sldId id="987" r:id="rId7"/>
    <p:sldId id="990" r:id="rId8"/>
    <p:sldId id="289" r:id="rId9"/>
    <p:sldId id="991" r:id="rId10"/>
    <p:sldId id="992" r:id="rId11"/>
    <p:sldId id="950" r:id="rId12"/>
    <p:sldId id="900" r:id="rId13"/>
    <p:sldId id="984" r:id="rId14"/>
    <p:sldId id="299" r:id="rId15"/>
    <p:sldId id="988" r:id="rId16"/>
    <p:sldId id="296" r:id="rId17"/>
    <p:sldId id="292" r:id="rId18"/>
    <p:sldId id="297" r:id="rId19"/>
    <p:sldId id="993" r:id="rId20"/>
    <p:sldId id="263" r:id="rId21"/>
    <p:sldId id="883" r:id="rId22"/>
    <p:sldId id="884" r:id="rId23"/>
    <p:sldId id="985" r:id="rId24"/>
    <p:sldId id="986" r:id="rId25"/>
    <p:sldId id="932" r:id="rId26"/>
    <p:sldId id="944" r:id="rId27"/>
    <p:sldId id="957" r:id="rId28"/>
  </p:sldIdLst>
  <p:sldSz cx="9144000" cy="6858000" type="screen4x3"/>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oject Overview" id="{A88CC22B-7596-AE4B-B791-990613B1925D}">
          <p14:sldIdLst>
            <p14:sldId id="937"/>
            <p14:sldId id="951"/>
            <p14:sldId id="979"/>
            <p14:sldId id="982"/>
            <p14:sldId id="958"/>
          </p14:sldIdLst>
        </p14:section>
        <p14:section name="Project Concepts and Resources" id="{D6E78944-BB2D-C84B-AAA0-7CB283768525}">
          <p14:sldIdLst>
            <p14:sldId id="987"/>
            <p14:sldId id="990"/>
            <p14:sldId id="289"/>
            <p14:sldId id="991"/>
            <p14:sldId id="992"/>
            <p14:sldId id="950"/>
            <p14:sldId id="900"/>
            <p14:sldId id="984"/>
            <p14:sldId id="299"/>
          </p14:sldIdLst>
        </p14:section>
        <p14:section name="Final Challenge" id="{59195E56-F092-1848-BE37-2BED77C87765}">
          <p14:sldIdLst>
            <p14:sldId id="988"/>
            <p14:sldId id="296"/>
            <p14:sldId id="292"/>
            <p14:sldId id="297"/>
            <p14:sldId id="993"/>
            <p14:sldId id="263"/>
          </p14:sldIdLst>
        </p14:section>
        <p14:section name="Engineering Design" id="{F82D5EB2-156D-3D42-B211-8185DF95CE33}">
          <p14:sldIdLst>
            <p14:sldId id="883"/>
            <p14:sldId id="884"/>
            <p14:sldId id="985"/>
            <p14:sldId id="986"/>
            <p14:sldId id="932"/>
            <p14:sldId id="944"/>
            <p14:sldId id="957"/>
          </p14:sldIdLst>
        </p14:section>
        <p14:section name="Quick Code Reference" id="{CA2FF3BC-F86B-FA4C-AE88-B08CBCD85045}">
          <p14:sldIdLst/>
        </p14:section>
      </p14:sectionLst>
    </p:ext>
    <p:ext uri="{EFAFB233-063F-42B5-8137-9DF3F51BA10A}">
      <p15:sldGuideLst xmlns:p15="http://schemas.microsoft.com/office/powerpoint/2012/main">
        <p15:guide id="1" orient="horz" pos="2160">
          <p15:clr>
            <a:srgbClr val="A4A3A4"/>
          </p15:clr>
        </p15:guide>
        <p15:guide id="2" pos="2878">
          <p15:clr>
            <a:srgbClr val="A4A3A4"/>
          </p15:clr>
        </p15:guide>
        <p15:guide id="3" pos="2880">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50000" autoAdjust="0"/>
  </p:normalViewPr>
  <p:slideViewPr>
    <p:cSldViewPr snapToGrid="0" snapToObjects="1">
      <p:cViewPr varScale="1">
        <p:scale>
          <a:sx n="128" d="100"/>
          <a:sy n="128" d="100"/>
        </p:scale>
        <p:origin x="1704" y="176"/>
      </p:cViewPr>
      <p:guideLst>
        <p:guide orient="horz" pos="2160"/>
        <p:guide pos="287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A307210E-2295-5343-A703-5541E762583A}" type="datetimeFigureOut">
              <a:rPr lang="en-US" smtClean="0"/>
              <a:t>8/6/19</a:t>
            </a:fld>
            <a:endParaRPr lang="en-US"/>
          </a:p>
        </p:txBody>
      </p:sp>
      <p:sp>
        <p:nvSpPr>
          <p:cNvPr id="4" name="Slide Image Placeholder 3"/>
          <p:cNvSpPr>
            <a:spLocks noGrp="1" noRot="1" noChangeAspect="1"/>
          </p:cNvSpPr>
          <p:nvPr>
            <p:ph type="sldImg" idx="2"/>
          </p:nvPr>
        </p:nvSpPr>
        <p:spPr>
          <a:xfrm>
            <a:off x="1325563" y="1846263"/>
            <a:ext cx="6645275" cy="498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108825"/>
            <a:ext cx="7435850" cy="5815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30325"/>
            <a:ext cx="4029075" cy="739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30325"/>
            <a:ext cx="4029075" cy="739775"/>
          </a:xfrm>
          <a:prstGeom prst="rect">
            <a:avLst/>
          </a:prstGeom>
        </p:spPr>
        <p:txBody>
          <a:bodyPr vert="horz" lIns="91440" tIns="45720" rIns="91440" bIns="45720" rtlCol="0" anchor="b"/>
          <a:lstStyle>
            <a:lvl1pPr algn="r">
              <a:defRPr sz="1200"/>
            </a:lvl1pPr>
          </a:lstStyle>
          <a:p>
            <a:fld id="{507CB133-F85F-6044-AC19-3459C09AE081}" type="slidenum">
              <a:rPr lang="en-US" smtClean="0"/>
              <a:t>‹#›</a:t>
            </a:fld>
            <a:endParaRPr lang="en-US"/>
          </a:p>
        </p:txBody>
      </p:sp>
    </p:spTree>
    <p:extLst>
      <p:ext uri="{BB962C8B-B14F-4D97-AF65-F5344CB8AC3E}">
        <p14:creationId xmlns:p14="http://schemas.microsoft.com/office/powerpoint/2010/main" val="23280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yrtW9Licd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draw.i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Introductory mini-project for feedback and control systems. The project includes external inputs (temperature sensor), decision logic based on the temperature sensor reading and an output (Red-Green-Blue LED).</a:t>
            </a:r>
          </a:p>
          <a:p>
            <a:endParaRPr lang="en-US" sz="1200" dirty="0"/>
          </a:p>
          <a:p>
            <a:endParaRPr lang="en-US" sz="1200" dirty="0"/>
          </a:p>
          <a:p>
            <a:endParaRPr lang="en-US" sz="1200" dirty="0"/>
          </a:p>
          <a:p>
            <a:br>
              <a:rPr lang="en-US" sz="1200" dirty="0"/>
            </a:b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a:t>
            </a:fld>
            <a:endParaRPr lang="en-US"/>
          </a:p>
        </p:txBody>
      </p:sp>
    </p:spTree>
    <p:extLst>
      <p:ext uri="{BB962C8B-B14F-4D97-AF65-F5344CB8AC3E}">
        <p14:creationId xmlns:p14="http://schemas.microsoft.com/office/powerpoint/2010/main" val="9672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a:t>
            </a:fld>
            <a:endParaRPr lang="en-US"/>
          </a:p>
        </p:txBody>
      </p:sp>
    </p:spTree>
    <p:extLst>
      <p:ext uri="{BB962C8B-B14F-4D97-AF65-F5344CB8AC3E}">
        <p14:creationId xmlns:p14="http://schemas.microsoft.com/office/powerpoint/2010/main" val="166913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project is an ideal introduction</a:t>
            </a:r>
            <a:r>
              <a:rPr lang="en-US" sz="1200" baseline="0" dirty="0"/>
              <a:t> for students using the TI-Innovator for the first time. The “DIY- </a:t>
            </a:r>
            <a:r>
              <a:rPr lang="en-US" sz="1200" dirty="0"/>
              <a:t>Mood Ring”  project includes many of the fundamental concepts that are used in feedback and control projects. The project sets the stage for working through the more advanced Pet Car Alarm and Smart Irrigation projects.</a:t>
            </a:r>
          </a:p>
          <a:p>
            <a:r>
              <a:rPr lang="en-US" dirty="0"/>
              <a:t>Objectives  that will be covered:</a:t>
            </a:r>
          </a:p>
          <a:p>
            <a:pPr marL="628650" lvl="1" indent="-171450">
              <a:buFont typeface="Arial" panose="020B0604020202020204" pitchFamily="34" charset="0"/>
              <a:buChar char="•"/>
            </a:pPr>
            <a:r>
              <a:rPr lang="en-US" dirty="0"/>
              <a:t>Science Concepts: additive color model, electromagnetic spectrum (optional)</a:t>
            </a:r>
          </a:p>
          <a:p>
            <a:pPr marL="628650" lvl="1" indent="-171450">
              <a:buFont typeface="Arial" panose="020B0604020202020204" pitchFamily="34" charset="0"/>
              <a:buChar char="•"/>
            </a:pPr>
            <a:r>
              <a:rPr lang="en-US" dirty="0"/>
              <a:t>TI-Technology Concepts: TI-Innovator™ overview, connecting TI-Innovator™ to handheld with unit-to-unit cable (connector with B label in the DATA port of the TI-Innovator), Hub menu for creating commands to send to the TI-Innovator™</a:t>
            </a:r>
          </a:p>
          <a:p>
            <a:pPr marL="628650" lvl="1" indent="-171450">
              <a:buFont typeface="Arial" panose="020B0604020202020204" pitchFamily="34" charset="0"/>
              <a:buChar char="•"/>
            </a:pPr>
            <a:r>
              <a:rPr lang="en-US" dirty="0"/>
              <a:t>Computing Concepts: physical outputs, numeric arguments for commands</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a:t>
            </a:fld>
            <a:endParaRPr lang="en-US"/>
          </a:p>
        </p:txBody>
      </p:sp>
    </p:spTree>
    <p:extLst>
      <p:ext uri="{BB962C8B-B14F-4D97-AF65-F5344CB8AC3E}">
        <p14:creationId xmlns:p14="http://schemas.microsoft.com/office/powerpoint/2010/main" val="157768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a:t>
            </a:fld>
            <a:endParaRPr lang="en-US"/>
          </a:p>
        </p:txBody>
      </p:sp>
    </p:spTree>
    <p:extLst>
      <p:ext uri="{BB962C8B-B14F-4D97-AF65-F5344CB8AC3E}">
        <p14:creationId xmlns:p14="http://schemas.microsoft.com/office/powerpoint/2010/main" val="10043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a:t>
            </a:r>
            <a:r>
              <a:rPr lang="en-US" sz="1200" kern="1200" baseline="0" dirty="0">
                <a:solidFill>
                  <a:schemeClr val="tx1"/>
                </a:solidFill>
                <a:effectLst/>
                <a:latin typeface="+mn-lt"/>
                <a:ea typeface="+mn-ea"/>
                <a:cs typeface="+mn-cs"/>
              </a:rPr>
              <a:t> Relevant connections/Discussion</a:t>
            </a:r>
          </a:p>
          <a:p>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The physics of the actual liquid crystal address MS-PS1-1</a:t>
            </a:r>
          </a:p>
          <a:p>
            <a:pPr lvl="0"/>
            <a:r>
              <a:rPr lang="en-US" sz="1200" u="sng" kern="1200" dirty="0">
                <a:solidFill>
                  <a:schemeClr val="tx1"/>
                </a:solidFill>
                <a:effectLst/>
                <a:latin typeface="+mn-lt"/>
                <a:ea typeface="+mn-ea"/>
                <a:cs typeface="+mn-cs"/>
                <a:hlinkClick r:id="rId3"/>
              </a:rPr>
              <a:t>https://www.youtube.com/watch?v=1yrtW9Licdo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biology of blood flow and mood is a life science topic. The flight or fight autonomic response.</a:t>
            </a:r>
          </a:p>
          <a:p>
            <a:pPr lvl="0"/>
            <a:r>
              <a:rPr lang="en-US" sz="1200" kern="1200" dirty="0">
                <a:solidFill>
                  <a:schemeClr val="tx1"/>
                </a:solidFill>
                <a:effectLst/>
                <a:latin typeface="+mn-lt"/>
                <a:ea typeface="+mn-ea"/>
                <a:cs typeface="+mn-cs"/>
              </a:rPr>
              <a:t>This is a basic example of an engineering feedback and control system, a fundamental programming structure used in all Hub projects. </a:t>
            </a:r>
          </a:p>
          <a:p>
            <a:pPr lvl="0"/>
            <a:r>
              <a:rPr lang="en-US" sz="1200" kern="1200" dirty="0">
                <a:solidFill>
                  <a:schemeClr val="tx1"/>
                </a:solidFill>
                <a:effectLst/>
                <a:latin typeface="+mn-lt"/>
                <a:ea typeface="+mn-ea"/>
                <a:cs typeface="+mn-cs"/>
              </a:rPr>
              <a:t>It has a crosscutting concept with the human body’s homeostasis system.</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11</a:t>
            </a:fld>
            <a:endParaRPr lang="en-US"/>
          </a:p>
        </p:txBody>
      </p:sp>
    </p:spTree>
    <p:extLst>
      <p:ext uri="{BB962C8B-B14F-4D97-AF65-F5344CB8AC3E}">
        <p14:creationId xmlns:p14="http://schemas.microsoft.com/office/powerpoint/2010/main" val="34557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human</a:t>
            </a:r>
            <a:r>
              <a:rPr lang="en-US" sz="1200" kern="1200" baseline="0" dirty="0">
                <a:solidFill>
                  <a:schemeClr val="tx1"/>
                </a:solidFill>
                <a:effectLst/>
                <a:latin typeface="+mn-lt"/>
                <a:ea typeface="+mn-ea"/>
                <a:cs typeface="+mn-cs"/>
              </a:rPr>
              <a:t> eye has three different types of ‘cones’ on the retina- Red, Blue, and Green. These cones will be activated differently, by different wavelengths of light.   </a:t>
            </a:r>
          </a:p>
          <a:p>
            <a:r>
              <a:rPr lang="en-US" sz="1200" kern="1200" baseline="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All the colors of the visible light spectrum shine on the leaf,</a:t>
            </a:r>
            <a:r>
              <a:rPr lang="en-US" sz="1200" kern="1200" baseline="0" dirty="0">
                <a:solidFill>
                  <a:schemeClr val="tx1"/>
                </a:solidFill>
                <a:effectLst/>
                <a:latin typeface="+mn-lt"/>
                <a:ea typeface="+mn-ea"/>
                <a:cs typeface="+mn-cs"/>
              </a:rPr>
              <a:t> but in this case, only light with 520 nm (green light) bounce off.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The surface of a green leaf absorbs all of the other colors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spectrum, except for green, and reflects green to the human eye. Green light reflected stimulates the eye’s cone cells to varying</a:t>
            </a:r>
            <a:r>
              <a:rPr lang="en-US" sz="1200" kern="1200" baseline="0" dirty="0">
                <a:solidFill>
                  <a:schemeClr val="tx1"/>
                </a:solidFill>
                <a:effectLst/>
                <a:latin typeface="+mn-lt"/>
                <a:ea typeface="+mn-ea"/>
                <a:cs typeface="+mn-cs"/>
              </a:rPr>
              <a:t> degrees. </a:t>
            </a:r>
            <a:r>
              <a:rPr lang="en-US" sz="1200" b="0" i="0" kern="1200" dirty="0">
                <a:solidFill>
                  <a:schemeClr val="tx1"/>
                </a:solidFill>
                <a:effectLst/>
                <a:latin typeface="+mn-lt"/>
                <a:ea typeface="+mn-ea"/>
                <a:cs typeface="+mn-cs"/>
              </a:rPr>
              <a:t>Which wavelengths are reflected or absorbed depends on the properties of the object.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Humans would not be able to see color or objects without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LIGHT! Light has to reflect off an object in order to see it.</a:t>
            </a:r>
            <a:endParaRPr lang="en-US" dirty="0"/>
          </a:p>
          <a:p>
            <a:r>
              <a:rPr lang="en-US" dirty="0"/>
              <a:t>Different combinations (%) of activation</a:t>
            </a:r>
            <a:r>
              <a:rPr lang="en-US" baseline="0" dirty="0"/>
              <a:t> of the 3 types of rods will </a:t>
            </a:r>
            <a:r>
              <a:rPr lang="en-US" sz="1200" b="0" i="0" kern="1200" dirty="0">
                <a:solidFill>
                  <a:schemeClr val="tx1"/>
                </a:solidFill>
                <a:effectLst/>
                <a:latin typeface="+mn-lt"/>
                <a:ea typeface="+mn-ea"/>
                <a:cs typeface="+mn-cs"/>
              </a:rPr>
              <a:t>allow the brain to perceive signals from the retina as different colors. Some estimate that humans are able to distinguish about 10 million colors.</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13</a:t>
            </a:fld>
            <a:endParaRPr lang="en-US"/>
          </a:p>
        </p:txBody>
      </p:sp>
    </p:spTree>
    <p:extLst>
      <p:ext uri="{BB962C8B-B14F-4D97-AF65-F5344CB8AC3E}">
        <p14:creationId xmlns:p14="http://schemas.microsoft.com/office/powerpoint/2010/main" val="258357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389A-0535-4EA2-8349-4584B00770D3}" type="slidenum">
              <a:rPr lang="en-US" smtClean="0"/>
              <a:t>14</a:t>
            </a:fld>
            <a:endParaRPr lang="en-US"/>
          </a:p>
        </p:txBody>
      </p:sp>
    </p:spTree>
    <p:extLst>
      <p:ext uri="{BB962C8B-B14F-4D97-AF65-F5344CB8AC3E}">
        <p14:creationId xmlns:p14="http://schemas.microsoft.com/office/powerpoint/2010/main" val="297641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received</a:t>
            </a:r>
            <a:r>
              <a:rPr lang="en-US" baseline="0" dirty="0"/>
              <a:t> from NGSS.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23</a:t>
            </a:fld>
            <a:endParaRPr lang="en-US"/>
          </a:p>
        </p:txBody>
      </p:sp>
    </p:spTree>
    <p:extLst>
      <p:ext uri="{BB962C8B-B14F-4D97-AF65-F5344CB8AC3E}">
        <p14:creationId xmlns:p14="http://schemas.microsoft.com/office/powerpoint/2010/main" val="338956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Flowcharts</a:t>
            </a:r>
            <a:r>
              <a:rPr lang="en-US" baseline="0" dirty="0"/>
              <a:t> can be helpful tools to think through what the program needs to do. </a:t>
            </a:r>
          </a:p>
          <a:p>
            <a:r>
              <a:rPr lang="en-US" sz="1200" dirty="0"/>
              <a:t>More about using Flowcharts for planning:</a:t>
            </a:r>
          </a:p>
          <a:p>
            <a:r>
              <a:rPr lang="en-US" sz="1200" dirty="0">
                <a:hlinkClick r:id="rId3"/>
              </a:rPr>
              <a:t>https://www.codeavengers.com/notes/planning/flowcharts</a:t>
            </a:r>
            <a:endParaRPr lang="en-US" sz="1200" dirty="0"/>
          </a:p>
          <a:p>
            <a:endParaRPr lang="en-US" sz="1200" dirty="0"/>
          </a:p>
          <a:p>
            <a:pPr fontAlgn="base"/>
            <a:r>
              <a:rPr lang="en-US" sz="1200" b="1" dirty="0">
                <a:hlinkClick r:id="rId4"/>
              </a:rPr>
              <a:t>draw.io</a:t>
            </a:r>
            <a:r>
              <a:rPr lang="en-US" sz="1200" dirty="0"/>
              <a:t> is a good online tool you can use to create flowcharts. You can logon with a Google Drive account.</a:t>
            </a:r>
          </a:p>
          <a:p>
            <a:endParaRPr lang="en-US" dirty="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27</a:t>
            </a:fld>
            <a:endParaRPr lang="en-US"/>
          </a:p>
        </p:txBody>
      </p:sp>
    </p:spTree>
    <p:extLst>
      <p:ext uri="{BB962C8B-B14F-4D97-AF65-F5344CB8AC3E}">
        <p14:creationId xmlns:p14="http://schemas.microsoft.com/office/powerpoint/2010/main" val="253175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8" y="1185865"/>
            <a:ext cx="4157663"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1185865"/>
            <a:ext cx="4157662"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35100"/>
            <a:ext cx="3008313" cy="4691064"/>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9"/>
            <a:ext cx="54864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6" y="142876"/>
            <a:ext cx="2141537"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42876"/>
            <a:ext cx="6275388" cy="5735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7355571E-02C7-4909-A943-092A83DD3418}" type="slidenum">
              <a:rPr lang="en-US"/>
              <a:pPr>
                <a:defRPr/>
              </a:pPr>
              <a:t>‹#›</a:t>
            </a:fld>
            <a:endParaRPr lang="en-US"/>
          </a:p>
        </p:txBody>
      </p:sp>
      <p:grpSp>
        <p:nvGrpSpPr>
          <p:cNvPr id="10" name="Group 9"/>
          <p:cNvGrpSpPr/>
          <p:nvPr userDrawn="1"/>
        </p:nvGrpSpPr>
        <p:grpSpPr>
          <a:xfrm>
            <a:off x="0" y="6248400"/>
            <a:ext cx="8826500" cy="388620"/>
            <a:chOff x="0" y="6321425"/>
            <a:chExt cx="10591800" cy="466344"/>
          </a:xfrm>
        </p:grpSpPr>
        <p:sp>
          <p:nvSpPr>
            <p:cNvPr id="11" name="Rectangle 1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8" y="2"/>
            <a:ext cx="9136069" cy="6852052"/>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167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75720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3"/>
            <a:ext cx="9166281" cy="6874711"/>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873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111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27374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81" y="1048478"/>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grpSp>
        <p:nvGrpSpPr>
          <p:cNvPr id="12" name="Group 11"/>
          <p:cNvGrpSpPr/>
          <p:nvPr userDrawn="1"/>
        </p:nvGrpSpPr>
        <p:grpSpPr>
          <a:xfrm>
            <a:off x="0" y="6248400"/>
            <a:ext cx="8826500" cy="388620"/>
            <a:chOff x="0" y="6321425"/>
            <a:chExt cx="10591800" cy="466344"/>
          </a:xfrm>
        </p:grpSpPr>
        <p:sp>
          <p:nvSpPr>
            <p:cNvPr id="13" name="Rectangle 12"/>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6"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42886"/>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81" y="1058868"/>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6049963"/>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6248400"/>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19"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3" r:id="rId3"/>
    <p:sldLayoutId id="2147483725" r:id="rId4"/>
    <p:sldLayoutId id="2147483729" r:id="rId5"/>
    <p:sldLayoutId id="2147483727" r:id="rId6"/>
    <p:sldLayoutId id="214748372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education.ti.com/html/webhelp/EG_TI84PlusCECode/EN/index.html" TargetMode="External"/><Relationship Id="rId3" Type="http://schemas.openxmlformats.org/officeDocument/2006/relationships/hyperlink" Target="https://www.youtube.com/playlist?list=PL17Fe0ZmhCR-PAuv5pw85vxrtLu5YGeWl" TargetMode="External"/><Relationship Id="rId7" Type="http://schemas.openxmlformats.org/officeDocument/2006/relationships/hyperlink" Target="https://education.ti.com/html/webhelp/EG_Innovator/EN/content/eg_innovsys/resources/pdf/ti-innovator_hub_commands_en.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education.ti.com/html/webhelp/EG_Innovator/EN/index.html" TargetMode="External"/><Relationship Id="rId5" Type="http://schemas.openxmlformats.org/officeDocument/2006/relationships/hyperlink" Target="https://education.ti.com/en/activities/ti-codes/84/teacher-lounge" TargetMode="External"/><Relationship Id="rId4" Type="http://schemas.openxmlformats.org/officeDocument/2006/relationships/hyperlink" Target="https://education.ti.com/en/activities/ti-codes/84/10-minutes-innova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nextgenscience.org/sites/default/files/Appendix%20I%20-%20Engineering%20Design%20in%20NGSS%20-%20FINAL_V2.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hyperlink" Target="http://ngss.nsta.org/Practices.aspx?id=5"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t3europe.eu/t3europe-home/?resource_id=1890" TargetMode="External"/><Relationship Id="rId7"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hyperlink" Target="https://resources.t3europe.eu/t3europe-home/?resource_id=1890"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a:t>
            </a:r>
          </a:p>
        </p:txBody>
      </p:sp>
    </p:spTree>
    <p:extLst>
      <p:ext uri="{BB962C8B-B14F-4D97-AF65-F5344CB8AC3E}">
        <p14:creationId xmlns:p14="http://schemas.microsoft.com/office/powerpoint/2010/main" val="174289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458200" cy="814388"/>
          </a:xfrm>
        </p:spPr>
        <p:txBody>
          <a:bodyPr/>
          <a:lstStyle/>
          <a:p>
            <a:r>
              <a:rPr lang="en-US" dirty="0"/>
              <a:t>Summary of TI-84 Plus CE concepts and skills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5" name="Content Placeholder 2"/>
          <p:cNvSpPr txBox="1">
            <a:spLocks/>
          </p:cNvSpPr>
          <p:nvPr/>
        </p:nvSpPr>
        <p:spPr>
          <a:xfrm>
            <a:off x="62925" y="750038"/>
            <a:ext cx="4229067" cy="5182345"/>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ON starts at the home screen. The home screen is used for calculations, running programs and for program display commands.</a:t>
            </a:r>
          </a:p>
          <a:p>
            <a:r>
              <a:rPr lang="en-US" sz="1200" dirty="0"/>
              <a:t>2</a:t>
            </a:r>
            <a:r>
              <a:rPr lang="en-US" sz="1200" baseline="30000" dirty="0"/>
              <a:t>nd</a:t>
            </a:r>
            <a:r>
              <a:rPr lang="en-US" sz="1200" dirty="0"/>
              <a:t> Quit will return you to the home screen from any situation on the calculator.</a:t>
            </a:r>
          </a:p>
          <a:p>
            <a:r>
              <a:rPr lang="en-US" sz="1200" dirty="0"/>
              <a:t>Select from menus using arrow keys and enter or by the shortcut of the number or letter preceding the menu item</a:t>
            </a:r>
          </a:p>
          <a:p>
            <a:r>
              <a:rPr lang="en-US" sz="1200" dirty="0"/>
              <a:t>clear key to back out of menus and dialogues</a:t>
            </a:r>
          </a:p>
          <a:p>
            <a:r>
              <a:rPr lang="en-US" sz="1200" dirty="0"/>
              <a:t>The keyboard is divided into three sections:</a:t>
            </a:r>
          </a:p>
          <a:p>
            <a:pPr lvl="1"/>
            <a:r>
              <a:rPr lang="en-US" sz="1000" dirty="0"/>
              <a:t>Scientific calculator and math functions (bottom)</a:t>
            </a:r>
          </a:p>
          <a:p>
            <a:pPr lvl="1"/>
            <a:r>
              <a:rPr lang="en-US" sz="1000" dirty="0"/>
              <a:t>Entry, navigation and setup (middle)</a:t>
            </a:r>
          </a:p>
          <a:p>
            <a:pPr lvl="1"/>
            <a:r>
              <a:rPr lang="en-US" sz="1000" dirty="0"/>
              <a:t>Graphing and function keys (top)</a:t>
            </a:r>
          </a:p>
          <a:p>
            <a:r>
              <a:rPr lang="en-US" sz="1200" dirty="0"/>
              <a:t>Press and release the 2</a:t>
            </a:r>
            <a:r>
              <a:rPr lang="en-US" sz="1200" baseline="30000" dirty="0"/>
              <a:t>nd</a:t>
            </a:r>
            <a:r>
              <a:rPr lang="en-US" sz="1200" dirty="0"/>
              <a:t>  key to access function labeled  above the keys. The input cursor changes to an up arrow to indicate 2</a:t>
            </a:r>
            <a:r>
              <a:rPr lang="en-US" sz="1200" baseline="30000" dirty="0"/>
              <a:t>nd</a:t>
            </a:r>
            <a:r>
              <a:rPr lang="en-US" sz="1200" dirty="0"/>
              <a:t> entry mode. Press the 2</a:t>
            </a:r>
            <a:r>
              <a:rPr lang="en-US" sz="1200" baseline="30000" dirty="0"/>
              <a:t>nd</a:t>
            </a:r>
            <a:r>
              <a:rPr lang="en-US" sz="1200" dirty="0"/>
              <a:t>  key again to toggle back to normal entry mode. </a:t>
            </a:r>
          </a:p>
          <a:p>
            <a:r>
              <a:rPr lang="en-US" sz="1200" dirty="0"/>
              <a:t>Press and release the Alpha key to access Alpha characters labeled above the keys. The input cursor changes to an Alpha to indicate Alpha entry mode. Press the Alpha key again to toggle back to normal entry mode.</a:t>
            </a:r>
          </a:p>
          <a:p>
            <a:r>
              <a:rPr lang="en-US" sz="1200" dirty="0"/>
              <a:t>The delete key deletes the character at the current cursor location.</a:t>
            </a:r>
          </a:p>
          <a:p>
            <a:r>
              <a:rPr lang="en-US" sz="1200" dirty="0"/>
              <a:t>2</a:t>
            </a:r>
            <a:r>
              <a:rPr lang="en-US" sz="1200" baseline="30000" dirty="0"/>
              <a:t>nd</a:t>
            </a:r>
            <a:r>
              <a:rPr lang="en-US" sz="1200" dirty="0"/>
              <a:t> Insert sets insert mode to enter characters before the current cursor location. Insert mode is indicated by an underline cursor. 2</a:t>
            </a:r>
            <a:r>
              <a:rPr lang="en-US" sz="1200" baseline="30000" dirty="0"/>
              <a:t>nd</a:t>
            </a:r>
            <a:r>
              <a:rPr lang="en-US" sz="1200" dirty="0"/>
              <a:t> Insert or arrow key toggles back to normal entry mode.</a:t>
            </a:r>
          </a:p>
          <a:p>
            <a:endParaRPr lang="en-US" dirty="0"/>
          </a:p>
          <a:p>
            <a:pPr lvl="1"/>
            <a:endParaRPr lang="en-US" dirty="0"/>
          </a:p>
        </p:txBody>
      </p:sp>
      <p:sp>
        <p:nvSpPr>
          <p:cNvPr id="6" name="Content Placeholder 2"/>
          <p:cNvSpPr txBox="1">
            <a:spLocks/>
          </p:cNvSpPr>
          <p:nvPr/>
        </p:nvSpPr>
        <p:spPr bwMode="auto">
          <a:xfrm>
            <a:off x="4360737" y="770020"/>
            <a:ext cx="4681843"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Pressing the </a:t>
            </a:r>
            <a:r>
              <a:rPr lang="en-US" sz="1200" dirty="0" err="1"/>
              <a:t>prgm</a:t>
            </a:r>
            <a:r>
              <a:rPr lang="en-US" sz="1200" dirty="0"/>
              <a:t> key while on the home screen gives you options to select a program to run on the home screen, to edit an existing program or to create a new program.</a:t>
            </a:r>
          </a:p>
          <a:p>
            <a:pPr marL="189124" lvl="1" indent="-189124">
              <a:spcBef>
                <a:spcPts val="667"/>
              </a:spcBef>
              <a:buFontTx/>
              <a:buChar char="•"/>
            </a:pPr>
            <a:r>
              <a:rPr lang="en-US" sz="1200" dirty="0"/>
              <a:t>Editing a program  or creating a new program puts you in the program editor. Pressing the </a:t>
            </a:r>
            <a:r>
              <a:rPr lang="en-US" sz="1200" dirty="0" err="1"/>
              <a:t>prgm</a:t>
            </a:r>
            <a:r>
              <a:rPr lang="en-US" sz="1200" dirty="0"/>
              <a:t> key while in the program editor brings up menus with programming functions.</a:t>
            </a:r>
          </a:p>
          <a:p>
            <a:pPr marL="189124" lvl="1" indent="-189124">
              <a:spcBef>
                <a:spcPts val="667"/>
              </a:spcBef>
              <a:buFontTx/>
              <a:buChar char="•"/>
            </a:pPr>
            <a:r>
              <a:rPr lang="en-US" sz="1200" dirty="0"/>
              <a:t>Alpha f5 while in the program editor brings up a menu of editor tools, including copy, paste and insert line and execute program.</a:t>
            </a:r>
          </a:p>
          <a:p>
            <a:pPr marL="189124" lvl="1" indent="-189124">
              <a:spcBef>
                <a:spcPts val="667"/>
              </a:spcBef>
              <a:buFontTx/>
              <a:buChar char="•"/>
            </a:pPr>
            <a:r>
              <a:rPr lang="en-US" sz="1200" dirty="0"/>
              <a:t>2</a:t>
            </a:r>
            <a:r>
              <a:rPr lang="en-US" sz="1200" baseline="30000" dirty="0"/>
              <a:t>nd</a:t>
            </a:r>
            <a:r>
              <a:rPr lang="en-US" sz="1200" dirty="0"/>
              <a:t> Quit while in the program editor exits the editor and returns you to the home screen.</a:t>
            </a:r>
          </a:p>
          <a:p>
            <a:pPr marL="189124" lvl="1" indent="-189124">
              <a:spcBef>
                <a:spcPts val="667"/>
              </a:spcBef>
              <a:buFontTx/>
              <a:buChar char="•"/>
            </a:pPr>
            <a:r>
              <a:rPr lang="en-US" sz="1200" dirty="0"/>
              <a:t>The </a:t>
            </a:r>
            <a:r>
              <a:rPr lang="en-US" sz="1200" dirty="0" err="1"/>
              <a:t>Sto</a:t>
            </a:r>
            <a:r>
              <a:rPr lang="en-US" sz="1200" dirty="0">
                <a:latin typeface="Wingdings"/>
                <a:ea typeface="Wingdings"/>
                <a:cs typeface="Wingdings"/>
                <a:sym typeface="Wingdings"/>
              </a:rPr>
              <a:t></a:t>
            </a:r>
            <a:r>
              <a:rPr lang="en-US" sz="1200" dirty="0">
                <a:sym typeface="Wingdings"/>
              </a:rPr>
              <a:t> key stores values to variables.</a:t>
            </a:r>
          </a:p>
          <a:p>
            <a:pPr marL="189124" lvl="1" indent="-189124">
              <a:spcBef>
                <a:spcPts val="667"/>
              </a:spcBef>
              <a:buFontTx/>
              <a:buChar char="•"/>
            </a:pPr>
            <a:r>
              <a:rPr lang="en-US" sz="1200" dirty="0">
                <a:sym typeface="Wingdings"/>
              </a:rPr>
              <a:t>The calculator has single variable values of A-Z and </a:t>
            </a:r>
            <a:r>
              <a:rPr lang="en-US" sz="1200" dirty="0" err="1">
                <a:sym typeface="Wingdings"/>
              </a:rPr>
              <a:t>Θ</a:t>
            </a:r>
            <a:r>
              <a:rPr lang="en-US" sz="1200" dirty="0">
                <a:sym typeface="Wingdings"/>
              </a:rPr>
              <a:t> and list variables of L1 and L6.</a:t>
            </a:r>
            <a:endParaRPr lang="en-US" sz="1200" dirty="0"/>
          </a:p>
          <a:p>
            <a:r>
              <a:rPr lang="en-US" sz="1200" dirty="0"/>
              <a:t>2</a:t>
            </a:r>
            <a:r>
              <a:rPr lang="en-US" sz="1200" baseline="30000" dirty="0"/>
              <a:t>nd</a:t>
            </a:r>
            <a:r>
              <a:rPr lang="en-US" sz="1200" dirty="0"/>
              <a:t> catalog brings up a list of the functions of the calculator.</a:t>
            </a:r>
          </a:p>
          <a:p>
            <a:endParaRPr lang="en-US" sz="1000" dirty="0"/>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308643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normAutofit/>
          </a:bodyPr>
          <a:lstStyle/>
          <a:p>
            <a:r>
              <a:rPr lang="en-US" dirty="0"/>
              <a:t>NGSS 3-D Standards</a:t>
            </a:r>
          </a:p>
          <a:p>
            <a:pPr lvl="1"/>
            <a:r>
              <a:rPr lang="en-US" sz="2600" dirty="0"/>
              <a:t>MS-PS1-1 Matter and its Interactions</a:t>
            </a:r>
          </a:p>
          <a:p>
            <a:pPr lvl="2"/>
            <a:r>
              <a:rPr lang="en-US" dirty="0"/>
              <a:t>PS1-A Structure and Properties of Matter- solids may be formed from molecules, or they may be extended structures with repeating subunits (e.g., crystals</a:t>
            </a:r>
          </a:p>
          <a:p>
            <a:pPr lvl="1"/>
            <a:r>
              <a:rPr lang="en-US" sz="2600" dirty="0"/>
              <a:t>Science and Engineering Practice:</a:t>
            </a:r>
          </a:p>
          <a:p>
            <a:pPr lvl="2"/>
            <a:r>
              <a:rPr lang="en-US" dirty="0"/>
              <a:t>Developing and using Models</a:t>
            </a:r>
          </a:p>
          <a:p>
            <a:pPr lvl="3"/>
            <a:r>
              <a:rPr lang="en-US" dirty="0"/>
              <a:t>Develop a model to predict and/or describe a phenomenon</a:t>
            </a:r>
          </a:p>
          <a:p>
            <a:pPr lvl="1"/>
            <a:r>
              <a:rPr lang="en-US" sz="2600" dirty="0"/>
              <a:t>Crosscutting Concept:</a:t>
            </a:r>
          </a:p>
          <a:p>
            <a:pPr lvl="2"/>
            <a:r>
              <a:rPr lang="en-US" dirty="0"/>
              <a:t>Within a natural system, the transfer of energy drives the motion of matter</a:t>
            </a:r>
          </a:p>
          <a:p>
            <a:pPr lvl="2"/>
            <a:endParaRPr lang="en-US" dirty="0"/>
          </a:p>
        </p:txBody>
      </p:sp>
    </p:spTree>
    <p:extLst>
      <p:ext uri="{BB962C8B-B14F-4D97-AF65-F5344CB8AC3E}">
        <p14:creationId xmlns:p14="http://schemas.microsoft.com/office/powerpoint/2010/main" val="220710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FF"/>
                </a:solidFill>
              </a:rPr>
              <a:t>Background: </a:t>
            </a:r>
            <a:r>
              <a:rPr lang="en-US" sz="3200" dirty="0"/>
              <a:t>The Electromagnetic Spectrum</a:t>
            </a:r>
          </a:p>
        </p:txBody>
      </p:sp>
      <p:sp>
        <p:nvSpPr>
          <p:cNvPr id="4" name="TextBox 3"/>
          <p:cNvSpPr txBox="1"/>
          <p:nvPr/>
        </p:nvSpPr>
        <p:spPr>
          <a:xfrm>
            <a:off x="927100" y="6134100"/>
            <a:ext cx="184666" cy="369332"/>
          </a:xfrm>
          <a:prstGeom prst="rect">
            <a:avLst/>
          </a:prstGeom>
          <a:noFill/>
        </p:spPr>
        <p:txBody>
          <a:bodyPr wrap="none" rtlCol="0">
            <a:spAutoFit/>
          </a:bodyPr>
          <a:lstStyle/>
          <a:p>
            <a:r>
              <a:rPr lang="en-US" dirty="0"/>
              <a:t> </a:t>
            </a:r>
          </a:p>
        </p:txBody>
      </p:sp>
      <p:pic>
        <p:nvPicPr>
          <p:cNvPr id="7" name="Picture 2" descr="C:\Users\a0870037\AppData\Local\Microsoft\Windows\Temporary Internet Files\Content.Outlook\PJ5TU0BP\CL13165 electromagnetic spectru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035" y="1219200"/>
            <a:ext cx="6047899" cy="50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4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184"/>
            <a:ext cx="9144000" cy="4560031"/>
          </a:xfrm>
          <a:prstGeom prst="rect">
            <a:avLst/>
          </a:prstGeom>
        </p:spPr>
      </p:pic>
    </p:spTree>
    <p:extLst>
      <p:ext uri="{BB962C8B-B14F-4D97-AF65-F5344CB8AC3E}">
        <p14:creationId xmlns:p14="http://schemas.microsoft.com/office/powerpoint/2010/main" val="270901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TI-84 Plus CE Resources:</a:t>
            </a:r>
          </a:p>
        </p:txBody>
      </p:sp>
      <p:sp>
        <p:nvSpPr>
          <p:cNvPr id="3" name="Content Placeholder 2"/>
          <p:cNvSpPr>
            <a:spLocks noGrp="1"/>
          </p:cNvSpPr>
          <p:nvPr>
            <p:ph idx="1"/>
          </p:nvPr>
        </p:nvSpPr>
        <p:spPr>
          <a:xfrm>
            <a:off x="457200" y="759417"/>
            <a:ext cx="8229600" cy="5920352"/>
          </a:xfrm>
        </p:spPr>
        <p:txBody>
          <a:bodyPr>
            <a:normAutofit fontScale="77500" lnSpcReduction="20000"/>
          </a:bodyPr>
          <a:lstStyle/>
          <a:p>
            <a:pPr marL="0" indent="0">
              <a:buNone/>
            </a:pPr>
            <a:endParaRPr lang="en-US" i="1" dirty="0"/>
          </a:p>
          <a:p>
            <a:pPr>
              <a:buFont typeface="Wingdings" panose="05000000000000000000" pitchFamily="2" charset="2"/>
              <a:buChar char="Ø"/>
            </a:pPr>
            <a:r>
              <a:rPr lang="en-US" dirty="0"/>
              <a:t>Step-by-Step </a:t>
            </a:r>
            <a:r>
              <a:rPr lang="en-US" dirty="0" err="1"/>
              <a:t>YouTubevideos</a:t>
            </a:r>
            <a:r>
              <a:rPr lang="en-US" dirty="0"/>
              <a:t> designed for the teacher with a detailed, demonstration of each challenge. </a:t>
            </a:r>
          </a:p>
          <a:p>
            <a:pPr marL="0" indent="0">
              <a:buNone/>
            </a:pPr>
            <a:r>
              <a:rPr lang="en-US" dirty="0"/>
              <a:t>The videos are intended to guide those new programming in general, programming on the TI-84 Plus CE and programming with the TI-Innovator Hub. </a:t>
            </a:r>
          </a:p>
          <a:p>
            <a:pPr marL="289639" lvl="1" indent="0">
              <a:buNone/>
            </a:pPr>
            <a:r>
              <a:rPr lang="en-US" dirty="0">
                <a:hlinkClick r:id="rId3"/>
              </a:rPr>
              <a:t>https://www.youtube.com/playlist?list=PL17Fe0ZmhCR-PAuv5pw85vxrtLu5YGeWl</a:t>
            </a:r>
            <a:endParaRPr lang="en-US" dirty="0"/>
          </a:p>
          <a:p>
            <a:pPr marL="289639" lvl="1" indent="0">
              <a:buNone/>
            </a:pPr>
            <a:endParaRPr lang="en-US" dirty="0"/>
          </a:p>
          <a:p>
            <a:pPr>
              <a:buFont typeface="Wingdings" panose="05000000000000000000" pitchFamily="2" charset="2"/>
              <a:buChar char="Ø"/>
            </a:pPr>
            <a:r>
              <a:rPr lang="en-US" dirty="0"/>
              <a:t>10 Minutes of Code with TI-Innovator: </a:t>
            </a:r>
          </a:p>
          <a:p>
            <a:pPr marL="0" indent="0">
              <a:buNone/>
            </a:pPr>
            <a:r>
              <a:rPr lang="en-US" dirty="0">
                <a:hlinkClick r:id="rId4"/>
              </a:rPr>
              <a:t>https://education.ti.com/en/activities/ti-codes/84/10-minutes-innovator</a:t>
            </a:r>
            <a:endParaRPr lang="en-US" dirty="0"/>
          </a:p>
          <a:p>
            <a:pPr marL="0" indent="0">
              <a:buNone/>
            </a:pPr>
            <a:endParaRPr lang="en-US" dirty="0"/>
          </a:p>
          <a:p>
            <a:pPr>
              <a:buFont typeface="Wingdings" panose="05000000000000000000" pitchFamily="2" charset="2"/>
              <a:buChar char="Ø"/>
            </a:pPr>
            <a:r>
              <a:rPr lang="en-US" dirty="0"/>
              <a:t>10 Minutes of Code Teacher’s Lounge (TI-84 Plus CE): Select link to download zip files with PDF’s of all of the 10 Minutes of code lessons, teacher and student documents.</a:t>
            </a:r>
            <a:endParaRPr lang="en-US" sz="4000" dirty="0"/>
          </a:p>
          <a:p>
            <a:pPr marL="400050" lvl="1" indent="0">
              <a:buNone/>
            </a:pPr>
            <a:r>
              <a:rPr lang="en-US" u="sng" dirty="0">
                <a:hlinkClick r:id="rId5"/>
              </a:rPr>
              <a:t>https://education.ti.com/en/activities/ti-codes/84/teacher-lounge</a:t>
            </a:r>
            <a:r>
              <a:rPr lang="en-US" dirty="0"/>
              <a:t> </a:t>
            </a:r>
            <a:endParaRPr lang="en-US" sz="4000" dirty="0"/>
          </a:p>
          <a:p>
            <a:pPr marL="0" indent="0">
              <a:buNone/>
            </a:pPr>
            <a:endParaRPr lang="en-US" dirty="0"/>
          </a:p>
          <a:p>
            <a:pPr>
              <a:buFont typeface="Wingdings" panose="05000000000000000000" pitchFamily="2" charset="2"/>
              <a:buChar char="Ø"/>
            </a:pPr>
            <a:r>
              <a:rPr lang="en-US" dirty="0"/>
              <a:t>TI-Innovator Technology </a:t>
            </a:r>
            <a:r>
              <a:rPr lang="en-US" dirty="0" err="1"/>
              <a:t>eGuide</a:t>
            </a:r>
            <a:endParaRPr lang="en-US" dirty="0"/>
          </a:p>
          <a:p>
            <a:pPr marL="400050" lvl="1" indent="0">
              <a:buNone/>
            </a:pPr>
            <a:r>
              <a:rPr lang="en-US" u="sng" dirty="0">
                <a:hlinkClick r:id="rId6"/>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7"/>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TI-84 Plus CE TI-Basic Programming Guide</a:t>
            </a:r>
          </a:p>
          <a:p>
            <a:pPr marL="400050" lvl="1" indent="0">
              <a:buNone/>
            </a:pPr>
            <a:r>
              <a:rPr lang="en-US" u="sng" dirty="0">
                <a:hlinkClick r:id="rId8"/>
              </a:rPr>
              <a:t>https://education.ti.com/html/webhelp/EG_TI84PlusCECode/EN/index.html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a:t>TI-84 Plus CE Reference Guide</a:t>
            </a:r>
          </a:p>
          <a:p>
            <a:pPr marL="400050" lvl="1" indent="0">
              <a:buNone/>
            </a:pPr>
            <a:r>
              <a:rPr lang="en-US" u="sng" dirty="0">
                <a:hlinkClick r:id="rId8"/>
              </a:rPr>
              <a:t>https://education.ti.com/html/webhelp/EG_TI84PlusCECode/EN/index.html</a:t>
            </a:r>
            <a:r>
              <a:rPr lang="en-US" dirty="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1682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Final Challenge</a:t>
            </a:r>
          </a:p>
        </p:txBody>
      </p:sp>
    </p:spTree>
    <p:extLst>
      <p:ext uri="{BB962C8B-B14F-4D97-AF65-F5344CB8AC3E}">
        <p14:creationId xmlns:p14="http://schemas.microsoft.com/office/powerpoint/2010/main" val="137933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90028"/>
            <a:ext cx="8618220" cy="1470025"/>
          </a:xfrm>
        </p:spPr>
        <p:txBody>
          <a:bodyPr/>
          <a:lstStyle/>
          <a:p>
            <a:r>
              <a:rPr lang="en-US" sz="3200" dirty="0"/>
              <a:t>Final Challenge</a:t>
            </a:r>
            <a:br>
              <a:rPr lang="en-US" sz="3200" dirty="0"/>
            </a:br>
            <a:br>
              <a:rPr lang="en-US" sz="3200" dirty="0"/>
            </a:br>
            <a:r>
              <a:rPr lang="en-US" sz="3200" dirty="0"/>
              <a:t>Digital Mood Ring with TI-</a:t>
            </a:r>
            <a:r>
              <a:rPr lang="en-US" sz="3200" dirty="0" err="1"/>
              <a:t>Nspire</a:t>
            </a:r>
            <a:r>
              <a:rPr lang="en-US" sz="3200" dirty="0"/>
              <a:t>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16</a:t>
            </a:fld>
            <a:endParaRPr lang="en-US"/>
          </a:p>
        </p:txBody>
      </p:sp>
      <p:pic>
        <p:nvPicPr>
          <p:cNvPr id="5" name="Picture 4"/>
          <p:cNvPicPr>
            <a:picLocks noChangeAspect="1"/>
          </p:cNvPicPr>
          <p:nvPr/>
        </p:nvPicPr>
        <p:blipFill>
          <a:blip r:embed="rId2"/>
          <a:stretch>
            <a:fillRect/>
          </a:stretch>
        </p:blipFill>
        <p:spPr>
          <a:xfrm>
            <a:off x="6338037" y="151835"/>
            <a:ext cx="2623083" cy="1885341"/>
          </a:xfrm>
          <a:prstGeom prst="rect">
            <a:avLst/>
          </a:prstGeom>
        </p:spPr>
      </p:pic>
      <p:sp>
        <p:nvSpPr>
          <p:cNvPr id="7" name="Title 1"/>
          <p:cNvSpPr txBox="1">
            <a:spLocks/>
          </p:cNvSpPr>
          <p:nvPr/>
        </p:nvSpPr>
        <p:spPr bwMode="auto">
          <a:xfrm>
            <a:off x="157480" y="4364846"/>
            <a:ext cx="8618220" cy="147002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dirty="0">
                <a:solidFill>
                  <a:srgbClr val="000000"/>
                </a:solidFill>
              </a:rPr>
              <a:t>Final Challenge: </a:t>
            </a:r>
            <a:r>
              <a:rPr lang="en-US" sz="2400" b="0" dirty="0">
                <a:solidFill>
                  <a:srgbClr val="000000"/>
                </a:solidFill>
              </a:rPr>
              <a:t>Build a mood ring</a:t>
            </a:r>
            <a:r>
              <a:rPr lang="en-US" sz="2400" b="0" i="1" dirty="0">
                <a:solidFill>
                  <a:srgbClr val="000000"/>
                </a:solidFill>
              </a:rPr>
              <a:t> </a:t>
            </a:r>
            <a:r>
              <a:rPr lang="en-US" sz="2400" b="0" dirty="0">
                <a:solidFill>
                  <a:srgbClr val="000000"/>
                </a:solidFill>
              </a:rPr>
              <a:t>to repeatedly read a temperature sensor, determine the mood of the person, display the temperature value and display the mood. </a:t>
            </a:r>
          </a:p>
        </p:txBody>
      </p:sp>
    </p:spTree>
    <p:extLst>
      <p:ext uri="{BB962C8B-B14F-4D97-AF65-F5344CB8AC3E}">
        <p14:creationId xmlns:p14="http://schemas.microsoft.com/office/powerpoint/2010/main" val="215480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Chenille Wire (AKA “Pipe Cleaner”)</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17</a:t>
            </a:fld>
            <a:endParaRPr lang="en-US"/>
          </a:p>
        </p:txBody>
      </p:sp>
      <p:grpSp>
        <p:nvGrpSpPr>
          <p:cNvPr id="5" name="Group 4"/>
          <p:cNvGrpSpPr/>
          <p:nvPr/>
        </p:nvGrpSpPr>
        <p:grpSpPr>
          <a:xfrm>
            <a:off x="1060314" y="1334945"/>
            <a:ext cx="4642743" cy="4097367"/>
            <a:chOff x="3235708" y="3896342"/>
            <a:chExt cx="2220413" cy="2271204"/>
          </a:xfrm>
        </p:grpSpPr>
        <p:pic>
          <p:nvPicPr>
            <p:cNvPr id="6" name="Picture 5" descr="grove te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7" name="Picture 6" descr="mood 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93056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3EE-DA3D-F04A-8A1D-52C6616D3F86}"/>
              </a:ext>
            </a:extLst>
          </p:cNvPr>
          <p:cNvSpPr>
            <a:spLocks noGrp="1"/>
          </p:cNvSpPr>
          <p:nvPr>
            <p:ph type="title"/>
          </p:nvPr>
        </p:nvSpPr>
        <p:spPr/>
        <p:txBody>
          <a:bodyPr/>
          <a:lstStyle/>
          <a:p>
            <a:r>
              <a:rPr lang="en-US" dirty="0"/>
              <a:t>Defining your digital mood ring</a:t>
            </a:r>
          </a:p>
        </p:txBody>
      </p:sp>
      <p:sp>
        <p:nvSpPr>
          <p:cNvPr id="4" name="Slide Number Placeholder 3">
            <a:extLst>
              <a:ext uri="{FF2B5EF4-FFF2-40B4-BE49-F238E27FC236}">
                <a16:creationId xmlns:a16="http://schemas.microsoft.com/office/drawing/2014/main" id="{E41F76EA-054F-4543-BAFA-518C1A74B73A}"/>
              </a:ext>
            </a:extLst>
          </p:cNvPr>
          <p:cNvSpPr>
            <a:spLocks noGrp="1"/>
          </p:cNvSpPr>
          <p:nvPr>
            <p:ph type="sldNum" sz="quarter" idx="10"/>
          </p:nvPr>
        </p:nvSpPr>
        <p:spPr/>
        <p:txBody>
          <a:bodyPr/>
          <a:lstStyle/>
          <a:p>
            <a:pPr>
              <a:defRPr/>
            </a:pPr>
            <a:fld id="{2B97888F-6AF7-4263-B69D-592D8C33BAC7}" type="slidenum">
              <a:rPr lang="en-US" smtClean="0"/>
              <a:pPr>
                <a:defRPr/>
              </a:pPr>
              <a:t>18</a:t>
            </a:fld>
            <a:endParaRPr lang="en-US"/>
          </a:p>
        </p:txBody>
      </p:sp>
      <p:pic>
        <p:nvPicPr>
          <p:cNvPr id="6" name="Picture 5" descr="DMRtablewithoptions.jpeg">
            <a:extLst>
              <a:ext uri="{FF2B5EF4-FFF2-40B4-BE49-F238E27FC236}">
                <a16:creationId xmlns:a16="http://schemas.microsoft.com/office/drawing/2014/main" id="{C8FFFE2C-FDD9-B644-BF2E-B24CDC85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84"/>
            <a:ext cx="9144000" cy="1678265"/>
          </a:xfrm>
          <a:prstGeom prst="rect">
            <a:avLst/>
          </a:prstGeom>
        </p:spPr>
      </p:pic>
      <p:grpSp>
        <p:nvGrpSpPr>
          <p:cNvPr id="19" name="Group 18">
            <a:extLst>
              <a:ext uri="{FF2B5EF4-FFF2-40B4-BE49-F238E27FC236}">
                <a16:creationId xmlns:a16="http://schemas.microsoft.com/office/drawing/2014/main" id="{A9874204-49B5-1D4B-89CF-DDEA4607FC35}"/>
              </a:ext>
            </a:extLst>
          </p:cNvPr>
          <p:cNvGrpSpPr/>
          <p:nvPr/>
        </p:nvGrpSpPr>
        <p:grpSpPr>
          <a:xfrm>
            <a:off x="0" y="1963389"/>
            <a:ext cx="9144000" cy="1678265"/>
            <a:chOff x="0" y="1539322"/>
            <a:chExt cx="9144000" cy="1678265"/>
          </a:xfrm>
        </p:grpSpPr>
        <p:pic>
          <p:nvPicPr>
            <p:cNvPr id="5" name="Picture 4" descr="DMRtablewithoptions.jpeg">
              <a:extLst>
                <a:ext uri="{FF2B5EF4-FFF2-40B4-BE49-F238E27FC236}">
                  <a16:creationId xmlns:a16="http://schemas.microsoft.com/office/drawing/2014/main" id="{10AD025C-3E61-D94A-80C3-C399B09AC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22"/>
              <a:ext cx="9144000" cy="1678265"/>
            </a:xfrm>
            <a:prstGeom prst="rect">
              <a:avLst/>
            </a:prstGeom>
          </p:spPr>
        </p:pic>
        <p:sp>
          <p:nvSpPr>
            <p:cNvPr id="7" name="Rectangle 6">
              <a:extLst>
                <a:ext uri="{FF2B5EF4-FFF2-40B4-BE49-F238E27FC236}">
                  <a16:creationId xmlns:a16="http://schemas.microsoft.com/office/drawing/2014/main" id="{FD2ED748-64FF-5243-94C3-F00EA7B65AEB}"/>
                </a:ext>
              </a:extLst>
            </p:cNvPr>
            <p:cNvSpPr/>
            <p:nvPr/>
          </p:nvSpPr>
          <p:spPr>
            <a:xfrm>
              <a:off x="2028825" y="2390586"/>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E5CA3-0AC7-D248-9830-BD676235B532}"/>
                </a:ext>
              </a:extLst>
            </p:cNvPr>
            <p:cNvSpPr/>
            <p:nvPr/>
          </p:nvSpPr>
          <p:spPr>
            <a:xfrm>
              <a:off x="2016917" y="2628714"/>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79C49A-4E1A-FC44-B948-A6FF666DC34C}"/>
                </a:ext>
              </a:extLst>
            </p:cNvPr>
            <p:cNvSpPr/>
            <p:nvPr/>
          </p:nvSpPr>
          <p:spPr>
            <a:xfrm>
              <a:off x="2028825" y="2873415"/>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23E4E-A14C-4847-BEBF-C174DBA8BC9F}"/>
                </a:ext>
              </a:extLst>
            </p:cNvPr>
            <p:cNvSpPr/>
            <p:nvPr/>
          </p:nvSpPr>
          <p:spPr>
            <a:xfrm>
              <a:off x="4536280"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25DC0-D00B-4145-9F37-9EC182C87817}"/>
                </a:ext>
              </a:extLst>
            </p:cNvPr>
            <p:cNvSpPr/>
            <p:nvPr/>
          </p:nvSpPr>
          <p:spPr>
            <a:xfrm>
              <a:off x="4531512"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E6B357-BFAF-FC41-95CF-584F463B79B7}"/>
                </a:ext>
              </a:extLst>
            </p:cNvPr>
            <p:cNvSpPr/>
            <p:nvPr/>
          </p:nvSpPr>
          <p:spPr>
            <a:xfrm>
              <a:off x="4531516" y="28571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3B7837-CC55-DD4D-ADFA-982213218445}"/>
                </a:ext>
              </a:extLst>
            </p:cNvPr>
            <p:cNvSpPr/>
            <p:nvPr/>
          </p:nvSpPr>
          <p:spPr>
            <a:xfrm>
              <a:off x="6341268" y="239800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5033F2-5A27-BD43-9B09-06157A1789F9}"/>
                </a:ext>
              </a:extLst>
            </p:cNvPr>
            <p:cNvSpPr/>
            <p:nvPr/>
          </p:nvSpPr>
          <p:spPr>
            <a:xfrm>
              <a:off x="6357937" y="262184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7EF53B-B14A-0F48-8192-EA0F8F583944}"/>
                </a:ext>
              </a:extLst>
            </p:cNvPr>
            <p:cNvSpPr/>
            <p:nvPr/>
          </p:nvSpPr>
          <p:spPr>
            <a:xfrm>
              <a:off x="6350794" y="2879021"/>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71C479-4625-F349-ACB7-6DEB418F29A0}"/>
                </a:ext>
              </a:extLst>
            </p:cNvPr>
            <p:cNvSpPr/>
            <p:nvPr/>
          </p:nvSpPr>
          <p:spPr>
            <a:xfrm>
              <a:off x="174623"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7B1A32-1059-4949-A785-85A59EEF9D66}"/>
                </a:ext>
              </a:extLst>
            </p:cNvPr>
            <p:cNvSpPr/>
            <p:nvPr/>
          </p:nvSpPr>
          <p:spPr>
            <a:xfrm>
              <a:off x="169858"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087B2-C93C-C34E-A9E9-8529EFFCE21A}"/>
                </a:ext>
              </a:extLst>
            </p:cNvPr>
            <p:cNvSpPr/>
            <p:nvPr/>
          </p:nvSpPr>
          <p:spPr>
            <a:xfrm>
              <a:off x="174623" y="2861891"/>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14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70537" y="-1"/>
            <a:ext cx="3573463" cy="6621137"/>
          </a:xfrm>
          <a:solidFill>
            <a:schemeClr val="bg1">
              <a:lumMod val="85000"/>
            </a:schemeClr>
          </a:solidFill>
        </p:spPr>
        <p:txBody>
          <a:bodyPr/>
          <a:lstStyle/>
          <a:p>
            <a:pPr marL="0" indent="0">
              <a:buNone/>
            </a:pPr>
            <a:r>
              <a:rPr lang="en-US" sz="1000" dirty="0"/>
              <a:t>Send("CONNECT TEMPERATURE 1 TO IN 1”)</a:t>
            </a:r>
          </a:p>
          <a:p>
            <a:pPr marL="0" indent="0">
              <a:buNone/>
            </a:pPr>
            <a:r>
              <a:rPr lang="en-US" sz="1000" dirty="0"/>
              <a:t>0</a:t>
            </a:r>
            <a:r>
              <a:rPr lang="en-US" sz="1000" dirty="0">
                <a:latin typeface="Wingdings"/>
                <a:ea typeface="Wingdings"/>
                <a:cs typeface="Wingdings"/>
                <a:sym typeface="Wingdings"/>
              </a:rPr>
              <a:t></a:t>
            </a:r>
            <a:r>
              <a:rPr lang="en-US" sz="1000" dirty="0">
                <a:sym typeface="Wingdings"/>
              </a:rPr>
              <a:t>K</a:t>
            </a:r>
            <a:endParaRPr lang="en-US" sz="1000" dirty="0"/>
          </a:p>
          <a:p>
            <a:pPr marL="0" indent="0">
              <a:buNone/>
            </a:pPr>
            <a:r>
              <a:rPr lang="en-US" sz="1000" dirty="0"/>
              <a:t>Output(8,1,”PRESS CLEAR TO QUIT”)</a:t>
            </a:r>
          </a:p>
          <a:p>
            <a:pPr marL="0" indent="0">
              <a:buNone/>
            </a:pPr>
            <a:r>
              <a:rPr lang="en-US" sz="1000" dirty="0"/>
              <a:t>While K≠45</a:t>
            </a:r>
          </a:p>
          <a:p>
            <a:pPr marL="0" indent="0">
              <a:buNone/>
            </a:pPr>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pPr marL="0" indent="0">
              <a:buNone/>
            </a:pPr>
            <a:r>
              <a:rPr lang="en-US" sz="1000" dirty="0"/>
              <a:t>Send("READ TEMPERATURE 1”)</a:t>
            </a:r>
          </a:p>
          <a:p>
            <a:pPr marL="0" indent="0">
              <a:buNone/>
            </a:pPr>
            <a:r>
              <a:rPr lang="en-US" sz="1000" dirty="0"/>
              <a:t>Get(T)</a:t>
            </a:r>
          </a:p>
          <a:p>
            <a:pPr marL="0" indent="0">
              <a:buNone/>
            </a:pPr>
            <a:r>
              <a:rPr lang="en-US" sz="1000" dirty="0"/>
              <a:t>Output(4,1,”TEMP(°C)= ”)</a:t>
            </a:r>
          </a:p>
          <a:p>
            <a:pPr marL="0" indent="0">
              <a:buNone/>
            </a:pPr>
            <a:r>
              <a:rPr lang="en-US" sz="1000" dirty="0"/>
              <a:t>Output(4,11,T)</a:t>
            </a:r>
          </a:p>
          <a:p>
            <a:pPr marL="0" indent="0">
              <a:buNone/>
            </a:pPr>
            <a:r>
              <a:rPr lang="en-US" sz="1000" dirty="0"/>
              <a:t>If </a:t>
            </a:r>
            <a:r>
              <a:rPr lang="en-US" sz="1000" i="1" dirty="0"/>
              <a:t>T</a:t>
            </a:r>
            <a:r>
              <a:rPr lang="en-US" sz="1000" dirty="0"/>
              <a:t>&lt;24 </a:t>
            </a:r>
          </a:p>
          <a:p>
            <a:pPr marL="0" indent="0">
              <a:buNone/>
            </a:pPr>
            <a:r>
              <a:rPr lang="en-US" sz="1000" dirty="0"/>
              <a:t>Then</a:t>
            </a:r>
          </a:p>
          <a:p>
            <a:pPr marL="0" indent="0">
              <a:buNone/>
            </a:pPr>
            <a:r>
              <a:rPr lang="en-US" sz="1000" dirty="0"/>
              <a:t>Send("SET COLOR 0 0 0”)</a:t>
            </a:r>
          </a:p>
          <a:p>
            <a:pPr marL="0" indent="0">
              <a:buNone/>
            </a:pPr>
            <a:r>
              <a:rPr lang="en-US" sz="1000" dirty="0"/>
              <a:t>Output(5,1,”YOU ARE STRESSED”)</a:t>
            </a:r>
          </a:p>
          <a:p>
            <a:pPr marL="0" indent="0">
              <a:buNone/>
            </a:pPr>
            <a:r>
              <a:rPr lang="en-US" sz="1000" dirty="0"/>
              <a:t>End</a:t>
            </a:r>
          </a:p>
          <a:p>
            <a:pPr marL="0" indent="0">
              <a:buNone/>
            </a:pPr>
            <a:r>
              <a:rPr lang="en-US" sz="1000" dirty="0"/>
              <a:t>If T≥24 and T&lt;26 </a:t>
            </a:r>
          </a:p>
          <a:p>
            <a:pPr marL="0" indent="0">
              <a:buNone/>
            </a:pPr>
            <a:r>
              <a:rPr lang="en-US" sz="1000" dirty="0"/>
              <a:t>Then</a:t>
            </a:r>
          </a:p>
          <a:p>
            <a:pPr marL="0" indent="0">
              <a:buNone/>
            </a:pPr>
            <a:r>
              <a:rPr lang="en-US" sz="1000" dirty="0"/>
              <a:t>Send("SET COLOR 255 0 0”)</a:t>
            </a:r>
          </a:p>
          <a:p>
            <a:pPr marL="0" indent="0">
              <a:buNone/>
            </a:pPr>
            <a:r>
              <a:rPr lang="en-US" sz="1000" dirty="0"/>
              <a:t>Output(5,1,”YOU ARE NERVOUS ”)</a:t>
            </a:r>
          </a:p>
          <a:p>
            <a:pPr marL="0" indent="0">
              <a:buNone/>
            </a:pPr>
            <a:r>
              <a:rPr lang="en-US" sz="1000" dirty="0"/>
              <a:t>End</a:t>
            </a:r>
          </a:p>
          <a:p>
            <a:pPr marL="0" indent="0">
              <a:buNone/>
            </a:pPr>
            <a:r>
              <a:rPr lang="en-US" sz="1000" dirty="0"/>
              <a:t>If T≥26 </a:t>
            </a:r>
          </a:p>
          <a:p>
            <a:pPr marL="0" indent="0">
              <a:buNone/>
            </a:pPr>
            <a:r>
              <a:rPr lang="en-US" sz="1000" dirty="0"/>
              <a:t>Then</a:t>
            </a:r>
          </a:p>
          <a:p>
            <a:pPr marL="0" indent="0">
              <a:buNone/>
            </a:pPr>
            <a:r>
              <a:rPr lang="en-US" sz="1000" dirty="0"/>
              <a:t>Send "SET COLOR 255 0 255”</a:t>
            </a:r>
          </a:p>
          <a:p>
            <a:pPr marL="0" indent="0">
              <a:buNone/>
            </a:pPr>
            <a:r>
              <a:rPr lang="en-US" sz="1000" dirty="0"/>
              <a:t>Output(5,1,”YOU ARE CALM    ”)</a:t>
            </a:r>
          </a:p>
          <a:p>
            <a:pPr marL="0" indent="0">
              <a:buNone/>
            </a:pPr>
            <a:r>
              <a:rPr lang="en-US" sz="1000" dirty="0"/>
              <a:t>End</a:t>
            </a:r>
          </a:p>
          <a:p>
            <a:pPr marL="0" indent="0">
              <a:buNone/>
            </a:pPr>
            <a:r>
              <a:rPr lang="en-US" sz="1000" dirty="0"/>
              <a:t>Wait 0.5</a:t>
            </a:r>
          </a:p>
          <a:p>
            <a:pPr marL="0" indent="0">
              <a:buNone/>
            </a:pPr>
            <a:r>
              <a:rPr lang="en-US" sz="1000" dirty="0" err="1"/>
              <a:t>EndWhile</a:t>
            </a:r>
            <a:endParaRPr lang="en-US" sz="1000" dirty="0"/>
          </a:p>
          <a:p>
            <a:pPr marL="0" indent="0">
              <a:buNone/>
            </a:pPr>
            <a:r>
              <a:rPr lang="en-US" sz="10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19</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TI-84 Plus CE</a:t>
            </a:r>
            <a:br>
              <a:rPr lang="en-US" sz="1800" dirty="0"/>
            </a:br>
            <a:r>
              <a:rPr lang="en-US" sz="1800" dirty="0"/>
              <a:t>Simple Example Program</a:t>
            </a:r>
          </a:p>
        </p:txBody>
      </p:sp>
    </p:spTree>
    <p:extLst>
      <p:ext uri="{BB962C8B-B14F-4D97-AF65-F5344CB8AC3E}">
        <p14:creationId xmlns:p14="http://schemas.microsoft.com/office/powerpoint/2010/main" val="145202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Mood</a:t>
            </a:r>
            <a:r>
              <a:rPr lang="en-US" dirty="0"/>
              <a:t> Rings: How do they work?</a:t>
            </a:r>
          </a:p>
        </p:txBody>
      </p:sp>
      <p:sp>
        <p:nvSpPr>
          <p:cNvPr id="3" name="Rectangle 2"/>
          <p:cNvSpPr/>
          <p:nvPr/>
        </p:nvSpPr>
        <p:spPr>
          <a:xfrm>
            <a:off x="233450" y="1348143"/>
            <a:ext cx="5015883" cy="4909036"/>
          </a:xfrm>
          <a:prstGeom prst="rect">
            <a:avLst/>
          </a:prstGeom>
        </p:spPr>
        <p:txBody>
          <a:bodyPr wrap="square">
            <a:spAutoFit/>
          </a:bodyPr>
          <a:lstStyle/>
          <a:p>
            <a:pPr>
              <a:spcBef>
                <a:spcPts val="600"/>
              </a:spcBef>
            </a:pPr>
            <a:r>
              <a:rPr lang="en-US" sz="2200" b="1" dirty="0"/>
              <a:t>Background:</a:t>
            </a:r>
            <a:r>
              <a:rPr lang="en-US" sz="2200" dirty="0"/>
              <a:t> </a:t>
            </a:r>
          </a:p>
          <a:p>
            <a:pPr>
              <a:spcBef>
                <a:spcPts val="600"/>
              </a:spcBef>
            </a:pPr>
            <a:r>
              <a:rPr lang="en-US" sz="2200" dirty="0"/>
              <a:t>The mood ring was invented by Joshua Reynolds. Mood rings enjoyed fad popularity in the 1970s and are still around today. The stone of the ring changes color, supposedly according to the mood of the wearer. The 'stone' of a mood ring is really a hollow glass shell containing </a:t>
            </a:r>
            <a:r>
              <a:rPr lang="en-US" sz="2200" i="1" dirty="0" err="1"/>
              <a:t>thermotropic</a:t>
            </a:r>
            <a:r>
              <a:rPr lang="en-US" sz="2200" dirty="0"/>
              <a:t> liquid crystals. Modern mood rings are made from a flat plastic strip containing liquid crystals that is inserted into the hollow glass and mounted within the bezel of the mood ring.</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06"/>
          <a:stretch/>
        </p:blipFill>
        <p:spPr bwMode="auto">
          <a:xfrm>
            <a:off x="5249333" y="1913462"/>
            <a:ext cx="3851098" cy="274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20</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TI-84 Plus CE</a:t>
            </a:r>
            <a:br>
              <a:rPr lang="en-US" sz="1800" dirty="0"/>
            </a:br>
            <a:r>
              <a:rPr lang="en-US" sz="1800" dirty="0"/>
              <a:t>Simple Example Program</a:t>
            </a:r>
          </a:p>
        </p:txBody>
      </p:sp>
      <p:sp>
        <p:nvSpPr>
          <p:cNvPr id="7" name="Left Bracket 6"/>
          <p:cNvSpPr/>
          <p:nvPr/>
        </p:nvSpPr>
        <p:spPr>
          <a:xfrm>
            <a:off x="4906847" y="160020"/>
            <a:ext cx="304800" cy="47756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 name="Left Bracket 7"/>
          <p:cNvSpPr/>
          <p:nvPr/>
        </p:nvSpPr>
        <p:spPr>
          <a:xfrm>
            <a:off x="3670183" y="799561"/>
            <a:ext cx="1439863" cy="5150114"/>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a:off x="3916247" y="175923"/>
            <a:ext cx="888999" cy="307777"/>
          </a:xfrm>
          <a:prstGeom prst="rect">
            <a:avLst/>
          </a:prstGeom>
          <a:noFill/>
        </p:spPr>
        <p:txBody>
          <a:bodyPr wrap="square" rtlCol="0">
            <a:spAutoFit/>
          </a:bodyPr>
          <a:lstStyle/>
          <a:p>
            <a:r>
              <a:rPr lang="en-US" sz="1400" b="1" dirty="0"/>
              <a:t>Setup</a:t>
            </a:r>
            <a:endParaRPr lang="en-US" sz="1400" dirty="0"/>
          </a:p>
        </p:txBody>
      </p:sp>
      <p:sp>
        <p:nvSpPr>
          <p:cNvPr id="10" name="Left Bracket 9"/>
          <p:cNvSpPr/>
          <p:nvPr/>
        </p:nvSpPr>
        <p:spPr>
          <a:xfrm>
            <a:off x="4887559" y="6179301"/>
            <a:ext cx="304800" cy="206376"/>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1" name="TextBox 10"/>
          <p:cNvSpPr txBox="1"/>
          <p:nvPr/>
        </p:nvSpPr>
        <p:spPr>
          <a:xfrm>
            <a:off x="2501784" y="2927358"/>
            <a:ext cx="1325563" cy="307777"/>
          </a:xfrm>
          <a:prstGeom prst="rect">
            <a:avLst/>
          </a:prstGeom>
          <a:noFill/>
        </p:spPr>
        <p:txBody>
          <a:bodyPr wrap="square" rtlCol="0">
            <a:spAutoFit/>
          </a:bodyPr>
          <a:lstStyle/>
          <a:p>
            <a:r>
              <a:rPr lang="en-US" sz="1400" b="1" dirty="0"/>
              <a:t>While Loop</a:t>
            </a:r>
          </a:p>
        </p:txBody>
      </p:sp>
      <p:sp>
        <p:nvSpPr>
          <p:cNvPr id="12" name="TextBox 11"/>
          <p:cNvSpPr txBox="1"/>
          <p:nvPr/>
        </p:nvSpPr>
        <p:spPr>
          <a:xfrm>
            <a:off x="3738447" y="6102450"/>
            <a:ext cx="1066799" cy="307777"/>
          </a:xfrm>
          <a:prstGeom prst="rect">
            <a:avLst/>
          </a:prstGeom>
          <a:noFill/>
        </p:spPr>
        <p:txBody>
          <a:bodyPr wrap="square" rtlCol="0">
            <a:spAutoFit/>
          </a:bodyPr>
          <a:lstStyle/>
          <a:p>
            <a:r>
              <a:rPr lang="en-US" sz="1400" b="1" dirty="0"/>
              <a:t>Clean up</a:t>
            </a:r>
            <a:endParaRPr lang="en-US" sz="1400" dirty="0"/>
          </a:p>
        </p:txBody>
      </p:sp>
      <p:sp>
        <p:nvSpPr>
          <p:cNvPr id="13" name="Left Bracket 12"/>
          <p:cNvSpPr/>
          <p:nvPr/>
        </p:nvSpPr>
        <p:spPr>
          <a:xfrm>
            <a:off x="4906847" y="1040576"/>
            <a:ext cx="304800" cy="582063"/>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TextBox 13"/>
          <p:cNvSpPr txBox="1"/>
          <p:nvPr/>
        </p:nvSpPr>
        <p:spPr>
          <a:xfrm>
            <a:off x="4017848" y="1147356"/>
            <a:ext cx="888999" cy="307777"/>
          </a:xfrm>
          <a:prstGeom prst="rect">
            <a:avLst/>
          </a:prstGeom>
          <a:noFill/>
        </p:spPr>
        <p:txBody>
          <a:bodyPr wrap="square" rtlCol="0">
            <a:spAutoFit/>
          </a:bodyPr>
          <a:lstStyle/>
          <a:p>
            <a:r>
              <a:rPr lang="en-US" sz="1400" b="1" dirty="0"/>
              <a:t>Inputs</a:t>
            </a:r>
            <a:endParaRPr lang="en-US" sz="1400" dirty="0"/>
          </a:p>
        </p:txBody>
      </p:sp>
      <p:sp>
        <p:nvSpPr>
          <p:cNvPr id="15" name="Left Bracket 14"/>
          <p:cNvSpPr/>
          <p:nvPr/>
        </p:nvSpPr>
        <p:spPr>
          <a:xfrm>
            <a:off x="4906847" y="1768978"/>
            <a:ext cx="203199" cy="3816191"/>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TextBox 15"/>
          <p:cNvSpPr txBox="1"/>
          <p:nvPr/>
        </p:nvSpPr>
        <p:spPr>
          <a:xfrm>
            <a:off x="3916247" y="3081246"/>
            <a:ext cx="888999" cy="307777"/>
          </a:xfrm>
          <a:prstGeom prst="rect">
            <a:avLst/>
          </a:prstGeom>
          <a:noFill/>
        </p:spPr>
        <p:txBody>
          <a:bodyPr wrap="square" rtlCol="0">
            <a:spAutoFit/>
          </a:bodyPr>
          <a:lstStyle/>
          <a:p>
            <a:r>
              <a:rPr lang="en-US" sz="1400" b="1" dirty="0"/>
              <a:t>Outputs</a:t>
            </a:r>
            <a:endParaRPr lang="en-US" sz="1400" dirty="0"/>
          </a:p>
        </p:txBody>
      </p:sp>
      <p:sp>
        <p:nvSpPr>
          <p:cNvPr id="17" name="Content Placeholder 2"/>
          <p:cNvSpPr>
            <a:spLocks noGrp="1"/>
          </p:cNvSpPr>
          <p:nvPr>
            <p:ph sz="half" idx="1"/>
          </p:nvPr>
        </p:nvSpPr>
        <p:spPr>
          <a:xfrm>
            <a:off x="5570537" y="-1"/>
            <a:ext cx="3573463" cy="6566053"/>
          </a:xfrm>
          <a:solidFill>
            <a:schemeClr val="bg1">
              <a:lumMod val="85000"/>
            </a:schemeClr>
          </a:solidFill>
        </p:spPr>
        <p:txBody>
          <a:bodyPr/>
          <a:lstStyle/>
          <a:p>
            <a:pPr marL="0" indent="0">
              <a:buNone/>
            </a:pPr>
            <a:r>
              <a:rPr lang="en-US" sz="1000" dirty="0"/>
              <a:t>Send("CONNECT TEMPERATURE 1 TO IN 1”)</a:t>
            </a:r>
          </a:p>
          <a:p>
            <a:pPr marL="0" indent="0">
              <a:buNone/>
            </a:pPr>
            <a:r>
              <a:rPr lang="en-US" sz="1000" dirty="0"/>
              <a:t>0</a:t>
            </a:r>
            <a:r>
              <a:rPr lang="en-US" sz="1000" dirty="0">
                <a:latin typeface="Wingdings"/>
                <a:ea typeface="Wingdings"/>
                <a:cs typeface="Wingdings"/>
                <a:sym typeface="Wingdings"/>
              </a:rPr>
              <a:t></a:t>
            </a:r>
            <a:r>
              <a:rPr lang="en-US" sz="1000" dirty="0">
                <a:sym typeface="Wingdings"/>
              </a:rPr>
              <a:t>K</a:t>
            </a:r>
            <a:endParaRPr lang="en-US" sz="1000" dirty="0"/>
          </a:p>
          <a:p>
            <a:pPr marL="0" indent="0">
              <a:buNone/>
            </a:pPr>
            <a:r>
              <a:rPr lang="en-US" sz="1000" dirty="0"/>
              <a:t>Output(8,1,”PRESS CLEAR TO QUIT”)</a:t>
            </a:r>
          </a:p>
          <a:p>
            <a:pPr marL="0" indent="0">
              <a:buNone/>
            </a:pPr>
            <a:r>
              <a:rPr lang="en-US" sz="1000" dirty="0"/>
              <a:t>While K≠45</a:t>
            </a:r>
          </a:p>
          <a:p>
            <a:pPr marL="0" indent="0">
              <a:buNone/>
            </a:pPr>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pPr marL="0" indent="0">
              <a:buNone/>
            </a:pPr>
            <a:r>
              <a:rPr lang="en-US" sz="1000" dirty="0"/>
              <a:t>Send("READ TEMPERATURE 1”)</a:t>
            </a:r>
          </a:p>
          <a:p>
            <a:pPr marL="0" indent="0">
              <a:buNone/>
            </a:pPr>
            <a:r>
              <a:rPr lang="en-US" sz="1000" dirty="0"/>
              <a:t>Get(T)</a:t>
            </a:r>
          </a:p>
          <a:p>
            <a:pPr marL="0" indent="0">
              <a:buNone/>
            </a:pPr>
            <a:r>
              <a:rPr lang="en-US" sz="1000" dirty="0"/>
              <a:t>Output(4,1,”TEMP(°C)= ”)</a:t>
            </a:r>
          </a:p>
          <a:p>
            <a:pPr marL="0" indent="0">
              <a:buNone/>
            </a:pPr>
            <a:r>
              <a:rPr lang="en-US" sz="1000" dirty="0"/>
              <a:t>Output(4,11,T)</a:t>
            </a:r>
          </a:p>
          <a:p>
            <a:pPr marL="0" indent="0">
              <a:buNone/>
            </a:pPr>
            <a:r>
              <a:rPr lang="en-US" sz="1000" dirty="0"/>
              <a:t>If </a:t>
            </a:r>
            <a:r>
              <a:rPr lang="en-US" sz="1000" i="1" dirty="0"/>
              <a:t>T</a:t>
            </a:r>
            <a:r>
              <a:rPr lang="en-US" sz="1000" dirty="0"/>
              <a:t>&lt;24 </a:t>
            </a:r>
          </a:p>
          <a:p>
            <a:pPr marL="0" indent="0">
              <a:buNone/>
            </a:pPr>
            <a:r>
              <a:rPr lang="en-US" sz="1000" dirty="0"/>
              <a:t>Then</a:t>
            </a:r>
          </a:p>
          <a:p>
            <a:pPr marL="0" indent="0">
              <a:buNone/>
            </a:pPr>
            <a:r>
              <a:rPr lang="en-US" sz="1000" dirty="0"/>
              <a:t>Send("SET COLOR 0 0 0”)</a:t>
            </a:r>
          </a:p>
          <a:p>
            <a:pPr marL="0" indent="0">
              <a:buNone/>
            </a:pPr>
            <a:r>
              <a:rPr lang="en-US" sz="1000" dirty="0"/>
              <a:t>Output(5,1,”YOU ARE STRESSED”)</a:t>
            </a:r>
          </a:p>
          <a:p>
            <a:pPr marL="0" indent="0">
              <a:buNone/>
            </a:pPr>
            <a:r>
              <a:rPr lang="en-US" sz="1000" dirty="0"/>
              <a:t>End</a:t>
            </a:r>
          </a:p>
          <a:p>
            <a:pPr marL="0" indent="0">
              <a:buNone/>
            </a:pPr>
            <a:r>
              <a:rPr lang="en-US" sz="1000" dirty="0"/>
              <a:t>If T≥24 and T&lt;26 </a:t>
            </a:r>
          </a:p>
          <a:p>
            <a:pPr marL="0" indent="0">
              <a:buNone/>
            </a:pPr>
            <a:r>
              <a:rPr lang="en-US" sz="1000" dirty="0"/>
              <a:t>Then</a:t>
            </a:r>
          </a:p>
          <a:p>
            <a:pPr marL="0" indent="0">
              <a:buNone/>
            </a:pPr>
            <a:r>
              <a:rPr lang="en-US" sz="1000" dirty="0"/>
              <a:t>Send("SET COLOR 255 0 0”)</a:t>
            </a:r>
          </a:p>
          <a:p>
            <a:pPr marL="0" indent="0">
              <a:buNone/>
            </a:pPr>
            <a:r>
              <a:rPr lang="en-US" sz="1000" dirty="0"/>
              <a:t>Output(5,1,”YOU ARE NERVOUS ”)</a:t>
            </a:r>
          </a:p>
          <a:p>
            <a:pPr marL="0" indent="0">
              <a:buNone/>
            </a:pPr>
            <a:r>
              <a:rPr lang="en-US" sz="1000" dirty="0"/>
              <a:t>End</a:t>
            </a:r>
          </a:p>
          <a:p>
            <a:pPr marL="0" indent="0">
              <a:buNone/>
            </a:pPr>
            <a:r>
              <a:rPr lang="en-US" sz="1000" dirty="0"/>
              <a:t>If T≥26 </a:t>
            </a:r>
          </a:p>
          <a:p>
            <a:pPr marL="0" indent="0">
              <a:buNone/>
            </a:pPr>
            <a:r>
              <a:rPr lang="en-US" sz="1000" dirty="0"/>
              <a:t>Then</a:t>
            </a:r>
          </a:p>
          <a:p>
            <a:pPr marL="0" indent="0">
              <a:buNone/>
            </a:pPr>
            <a:r>
              <a:rPr lang="en-US" sz="1000" dirty="0"/>
              <a:t>Send "SET COLOR 255 0 255”</a:t>
            </a:r>
          </a:p>
          <a:p>
            <a:pPr marL="0" indent="0">
              <a:buNone/>
            </a:pPr>
            <a:r>
              <a:rPr lang="en-US" sz="1000" dirty="0"/>
              <a:t>Output(5,1,”YOU ARE CALM    ”)</a:t>
            </a:r>
          </a:p>
          <a:p>
            <a:pPr marL="0" indent="0">
              <a:buNone/>
            </a:pPr>
            <a:r>
              <a:rPr lang="en-US" sz="1000" dirty="0"/>
              <a:t>End</a:t>
            </a:r>
          </a:p>
          <a:p>
            <a:pPr marL="0" indent="0">
              <a:buNone/>
            </a:pPr>
            <a:r>
              <a:rPr lang="en-US" sz="1000" dirty="0"/>
              <a:t>Wait 0.5</a:t>
            </a:r>
          </a:p>
          <a:p>
            <a:pPr marL="0" indent="0">
              <a:buNone/>
            </a:pPr>
            <a:r>
              <a:rPr lang="en-US" sz="1000" dirty="0" err="1"/>
              <a:t>EndWhile</a:t>
            </a:r>
            <a:endParaRPr lang="en-US" sz="1000" dirty="0"/>
          </a:p>
          <a:p>
            <a:pPr marL="0" indent="0">
              <a:buNone/>
            </a:pPr>
            <a:r>
              <a:rPr lang="en-US" sz="10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133895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of Engineering DESIGN and COMPUTATIONAL THINKING</a:t>
            </a:r>
          </a:p>
        </p:txBody>
      </p:sp>
    </p:spTree>
    <p:extLst>
      <p:ext uri="{BB962C8B-B14F-4D97-AF65-F5344CB8AC3E}">
        <p14:creationId xmlns:p14="http://schemas.microsoft.com/office/powerpoint/2010/main" val="390243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Engineering Design Process</a:t>
            </a:r>
          </a:p>
        </p:txBody>
      </p:sp>
      <p:sp>
        <p:nvSpPr>
          <p:cNvPr id="3" name="Content Placeholder 2"/>
          <p:cNvSpPr>
            <a:spLocks noGrp="1"/>
          </p:cNvSpPr>
          <p:nvPr>
            <p:ph idx="1"/>
          </p:nvPr>
        </p:nvSpPr>
        <p:spPr>
          <a:xfrm>
            <a:off x="457200" y="1435100"/>
            <a:ext cx="8229600" cy="4495800"/>
          </a:xfrm>
        </p:spPr>
        <p:txBody>
          <a:bodyPr>
            <a:normAutofit/>
          </a:bodyPr>
          <a:lstStyle/>
          <a:p>
            <a:r>
              <a:rPr lang="en-US" dirty="0"/>
              <a:t>Define Problem</a:t>
            </a:r>
          </a:p>
          <a:p>
            <a:r>
              <a:rPr lang="en-US" dirty="0"/>
              <a:t>Design a proposed solution</a:t>
            </a:r>
          </a:p>
          <a:p>
            <a:r>
              <a:rPr lang="en-US" dirty="0"/>
              <a:t>Present group’s design to class.</a:t>
            </a:r>
          </a:p>
          <a:p>
            <a:r>
              <a:rPr lang="en-US" dirty="0"/>
              <a:t>Listen to feedback and make appropriate changes.</a:t>
            </a:r>
          </a:p>
          <a:p>
            <a:r>
              <a:rPr lang="en-US" dirty="0"/>
              <a:t>Build and test the design.</a:t>
            </a:r>
          </a:p>
          <a:p>
            <a:r>
              <a:rPr lang="en-US" dirty="0"/>
              <a:t>Use test results to make appropriate and informed changes to design.</a:t>
            </a:r>
          </a:p>
          <a:p>
            <a:r>
              <a:rPr lang="en-US" dirty="0"/>
              <a:t>Present your solution to class.</a:t>
            </a:r>
          </a:p>
        </p:txBody>
      </p:sp>
    </p:spTree>
    <p:extLst>
      <p:ext uri="{BB962C8B-B14F-4D97-AF65-F5344CB8AC3E}">
        <p14:creationId xmlns:p14="http://schemas.microsoft.com/office/powerpoint/2010/main" val="364521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Engineering Design Process</a:t>
            </a:r>
          </a:p>
        </p:txBody>
      </p:sp>
      <p:sp>
        <p:nvSpPr>
          <p:cNvPr id="4" name="TextBox 3"/>
          <p:cNvSpPr txBox="1"/>
          <p:nvPr/>
        </p:nvSpPr>
        <p:spPr>
          <a:xfrm>
            <a:off x="4165600" y="5722868"/>
            <a:ext cx="4864100" cy="677108"/>
          </a:xfrm>
          <a:prstGeom prst="rect">
            <a:avLst/>
          </a:prstGeom>
          <a:noFill/>
        </p:spPr>
        <p:txBody>
          <a:bodyPr wrap="square" rtlCol="0">
            <a:spAutoFit/>
          </a:bodyPr>
          <a:lstStyle/>
          <a:p>
            <a:r>
              <a:rPr lang="en-US" dirty="0">
                <a:solidFill>
                  <a:schemeClr val="tx2"/>
                </a:solidFill>
              </a:rPr>
              <a:t>Source: Next Generation Science Standards</a:t>
            </a:r>
          </a:p>
          <a:p>
            <a:r>
              <a:rPr lang="en-US" sz="1000" dirty="0">
                <a:solidFill>
                  <a:schemeClr val="tx2"/>
                </a:solidFill>
                <a:hlinkClick r:id="rId3" invalidUrl="http://www.nextgenscience.org/sites/default/files/Appendix I - Engineering Design in NGSS - FINAL_V2.pdf"/>
              </a:rPr>
              <a:t>http://www.nextgenscience.org/sites/default/files/Appendix%20I%20-</a:t>
            </a:r>
            <a:r>
              <a:rPr lang="en-US" sz="1000" dirty="0">
                <a:solidFill>
                  <a:srgbClr val="FF0000"/>
                </a:solidFill>
                <a:hlinkClick r:id="rId3" invalidUrl="http://www.nextgenscience.org/sites/default/files/Appendix I - Engineering Design in NGSS - FINAL_V2.pdf"/>
              </a:rPr>
              <a:t>%20Engineering%20Design%20in%20NGSS%20-%20FINAL_V2.pdf</a:t>
            </a:r>
            <a:r>
              <a:rPr lang="en-US" sz="1000" dirty="0">
                <a:solidFill>
                  <a:srgbClr val="FF0000"/>
                </a:solidFill>
              </a:rPr>
              <a:t> </a:t>
            </a:r>
          </a:p>
        </p:txBody>
      </p:sp>
      <p:sp>
        <p:nvSpPr>
          <p:cNvPr id="5" name="Content Placeholder 4"/>
          <p:cNvSpPr>
            <a:spLocks noGrp="1"/>
          </p:cNvSpPr>
          <p:nvPr>
            <p:ph idx="1"/>
          </p:nvPr>
        </p:nvSpPr>
        <p:spPr>
          <a:xfrm>
            <a:off x="457200" y="1130300"/>
            <a:ext cx="3708400" cy="5269676"/>
          </a:xfrm>
        </p:spPr>
        <p:txBody>
          <a:bodyPr>
            <a:normAutofit fontScale="85000" lnSpcReduction="20000"/>
          </a:bodyPr>
          <a:lstStyle/>
          <a:p>
            <a:r>
              <a:rPr lang="en-US" b="1" dirty="0"/>
              <a:t>Defining</a:t>
            </a:r>
            <a:r>
              <a:rPr lang="en-US" dirty="0"/>
              <a:t> and delimiting engineering problems involves stating the problem to be solved as clearly as possible in terms of criteria for success, and constraints or limits. </a:t>
            </a:r>
          </a:p>
          <a:p>
            <a:r>
              <a:rPr lang="en-US" b="1" dirty="0"/>
              <a:t>Designing</a:t>
            </a:r>
            <a:r>
              <a:rPr lang="en-US" dirty="0"/>
              <a:t> solutions to engineering problems begins with generating a number of different possible solutions, then evaluating potential solutions to see which ones best meet the criteria and constraints of the problem. </a:t>
            </a:r>
          </a:p>
          <a:p>
            <a:r>
              <a:rPr lang="en-US" b="1" dirty="0"/>
              <a:t>Optimizing</a:t>
            </a:r>
            <a:r>
              <a:rPr lang="en-US" dirty="0"/>
              <a:t> the design solution involves a process in which solutions are systematically tested and refined and the final design is improved by trading off less important features for those that are more important. </a:t>
            </a:r>
          </a:p>
          <a:p>
            <a:r>
              <a:rPr lang="en-US" dirty="0"/>
              <a:t>It is important to point out that these component ideas do not always follow in order, any more than do the “steps” of scientific inquiry. At any stage, a problem-solver can redefine the problem or generate new solutions to replace an idea that just isn’t working out.</a:t>
            </a:r>
          </a:p>
        </p:txBody>
      </p:sp>
      <p:pic>
        <p:nvPicPr>
          <p:cNvPr id="6" name="Picture 5"/>
          <p:cNvPicPr>
            <a:picLocks noChangeAspect="1"/>
          </p:cNvPicPr>
          <p:nvPr/>
        </p:nvPicPr>
        <p:blipFill>
          <a:blip r:embed="rId4"/>
          <a:stretch>
            <a:fillRect/>
          </a:stretch>
        </p:blipFill>
        <p:spPr>
          <a:xfrm>
            <a:off x="4165600" y="1019984"/>
            <a:ext cx="4811773" cy="4275916"/>
          </a:xfrm>
          <a:prstGeom prst="rect">
            <a:avLst/>
          </a:prstGeom>
        </p:spPr>
      </p:pic>
      <p:sp>
        <p:nvSpPr>
          <p:cNvPr id="8" name="Rectangle 7"/>
          <p:cNvSpPr/>
          <p:nvPr/>
        </p:nvSpPr>
        <p:spPr>
          <a:xfrm>
            <a:off x="4149804" y="5274031"/>
            <a:ext cx="4572000" cy="461665"/>
          </a:xfrm>
          <a:prstGeom prst="rect">
            <a:avLst/>
          </a:prstGeom>
          <a:solidFill>
            <a:schemeClr val="bg1"/>
          </a:solidFill>
        </p:spPr>
        <p:txBody>
          <a:bodyPr>
            <a:spAutoFit/>
          </a:bodyPr>
          <a:lstStyle/>
          <a:p>
            <a:r>
              <a:rPr lang="en-US" sz="800" b="1" dirty="0"/>
              <a:t>Authors: </a:t>
            </a:r>
            <a:r>
              <a:rPr lang="en-US" sz="800" dirty="0"/>
              <a:t>NGSS Lead States</a:t>
            </a:r>
          </a:p>
          <a:p>
            <a:r>
              <a:rPr lang="en-US" sz="800" b="1" dirty="0"/>
              <a:t>Title: </a:t>
            </a:r>
            <a:r>
              <a:rPr lang="en-US" sz="800" dirty="0"/>
              <a:t>Next Generation Science Standards: For States, By States </a:t>
            </a:r>
            <a:r>
              <a:rPr lang="mr-IN" sz="800" dirty="0"/>
              <a:t>–</a:t>
            </a:r>
            <a:r>
              <a:rPr lang="en-US" sz="800" dirty="0"/>
              <a:t> Engineering Design</a:t>
            </a:r>
          </a:p>
          <a:p>
            <a:r>
              <a:rPr lang="en-US" sz="800" b="1" dirty="0"/>
              <a:t>Copyright Date: </a:t>
            </a:r>
            <a:r>
              <a:rPr lang="en-US" sz="800" dirty="0"/>
              <a:t>2013</a:t>
            </a:r>
          </a:p>
        </p:txBody>
      </p:sp>
    </p:spTree>
    <p:extLst>
      <p:ext uri="{BB962C8B-B14F-4D97-AF65-F5344CB8AC3E}">
        <p14:creationId xmlns:p14="http://schemas.microsoft.com/office/powerpoint/2010/main" val="275605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Computational Thinking </a:t>
            </a:r>
          </a:p>
        </p:txBody>
      </p:sp>
      <p:sp>
        <p:nvSpPr>
          <p:cNvPr id="3" name="Content Placeholder 2"/>
          <p:cNvSpPr>
            <a:spLocks noGrp="1"/>
          </p:cNvSpPr>
          <p:nvPr>
            <p:ph idx="1"/>
          </p:nvPr>
        </p:nvSpPr>
        <p:spPr/>
        <p:txBody>
          <a:bodyPr>
            <a:normAutofit/>
          </a:bodyPr>
          <a:lstStyle/>
          <a:p>
            <a:pPr marL="0" indent="0">
              <a:buNone/>
            </a:pPr>
            <a:r>
              <a:rPr lang="en-US" b="1" dirty="0"/>
              <a:t>NGSS Science and Engineering Practices</a:t>
            </a:r>
          </a:p>
          <a:p>
            <a:pPr marL="0" indent="0">
              <a:buNone/>
            </a:pPr>
            <a:endParaRPr lang="en-US" sz="2400" b="1" dirty="0"/>
          </a:p>
          <a:p>
            <a:pPr marL="0" indent="0">
              <a:buNone/>
            </a:pPr>
            <a:r>
              <a:rPr lang="en-US" sz="2400" b="1" dirty="0"/>
              <a:t>Using Mathematics and Computational Thinking</a:t>
            </a:r>
          </a:p>
          <a:p>
            <a:pPr marL="0" indent="0">
              <a:buNone/>
            </a:pPr>
            <a:r>
              <a:rPr lang="en-US" sz="2400" dirty="0">
                <a:hlinkClick r:id="rId2"/>
              </a:rPr>
              <a:t>http://ngss.nsta.org/Practices.aspx?id=5</a:t>
            </a:r>
            <a:r>
              <a:rPr lang="en-US" sz="2400" dirty="0"/>
              <a:t> </a:t>
            </a:r>
          </a:p>
          <a:p>
            <a:pPr marL="0" indent="0">
              <a:buNone/>
            </a:pPr>
            <a:endParaRPr lang="en-US" strike="sngStrike" dirty="0"/>
          </a:p>
        </p:txBody>
      </p:sp>
    </p:spTree>
    <p:extLst>
      <p:ext uri="{BB962C8B-B14F-4D97-AF65-F5344CB8AC3E}">
        <p14:creationId xmlns:p14="http://schemas.microsoft.com/office/powerpoint/2010/main" val="136508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Pseudocode</a:t>
            </a:r>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sz="3800" b="1" dirty="0"/>
              <a:t>What is Pseudo code?</a:t>
            </a:r>
          </a:p>
          <a:p>
            <a:endParaRPr lang="en-US" dirty="0"/>
          </a:p>
          <a:p>
            <a:r>
              <a:rPr lang="en-US" dirty="0"/>
              <a:t>Pseudo code is basically written instructions of what a program should do to complete an operation. The pseudo code is written in your speaking language. You simply write down the steps of an algorithm or procedure to make it easier for you or someone else to read it and convert it to a real programming language.</a:t>
            </a:r>
          </a:p>
          <a:p>
            <a:endParaRPr lang="en-US" sz="3800" b="1" dirty="0"/>
          </a:p>
          <a:p>
            <a:r>
              <a:rPr lang="en-US" sz="3800" b="1" dirty="0"/>
              <a:t>Why was it made/is it used?</a:t>
            </a:r>
          </a:p>
          <a:p>
            <a:endParaRPr lang="en-US" dirty="0"/>
          </a:p>
          <a:p>
            <a:r>
              <a:rPr lang="en-US" dirty="0"/>
              <a:t>It was made to help you specify the steps of a procedure, process or an algorithm without using a programming language. One possible alternative is to use flowcharts.</a:t>
            </a:r>
          </a:p>
          <a:p>
            <a:endParaRPr lang="en-US" dirty="0"/>
          </a:p>
        </p:txBody>
      </p:sp>
    </p:spTree>
    <p:extLst>
      <p:ext uri="{BB962C8B-B14F-4D97-AF65-F5344CB8AC3E}">
        <p14:creationId xmlns:p14="http://schemas.microsoft.com/office/powerpoint/2010/main" val="344852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your program</a:t>
            </a:r>
          </a:p>
        </p:txBody>
      </p:sp>
      <p:graphicFrame>
        <p:nvGraphicFramePr>
          <p:cNvPr id="10" name="Content Placeholder 9"/>
          <p:cNvGraphicFramePr>
            <a:graphicFrameLocks noGrp="1"/>
          </p:cNvGraphicFramePr>
          <p:nvPr>
            <p:ph sz="half" idx="2"/>
            <p:extLst/>
          </p:nvPr>
        </p:nvGraphicFramePr>
        <p:xfrm>
          <a:off x="139700" y="1409700"/>
          <a:ext cx="8547100" cy="4813302"/>
        </p:xfrm>
        <a:graphic>
          <a:graphicData uri="http://schemas.openxmlformats.org/drawingml/2006/table">
            <a:tbl>
              <a:tblPr firstRow="1" bandRow="1">
                <a:tableStyleId>{0505E3EF-67EA-436B-97B2-0124C06EBD24}</a:tableStyleId>
              </a:tblPr>
              <a:tblGrid>
                <a:gridCol w="4273550">
                  <a:extLst>
                    <a:ext uri="{9D8B030D-6E8A-4147-A177-3AD203B41FA5}">
                      <a16:colId xmlns:a16="http://schemas.microsoft.com/office/drawing/2014/main" val="20000"/>
                    </a:ext>
                  </a:extLst>
                </a:gridCol>
                <a:gridCol w="4273550">
                  <a:extLst>
                    <a:ext uri="{9D8B030D-6E8A-4147-A177-3AD203B41FA5}">
                      <a16:colId xmlns:a16="http://schemas.microsoft.com/office/drawing/2014/main" val="20001"/>
                    </a:ext>
                  </a:extLst>
                </a:gridCol>
              </a:tblGrid>
              <a:tr h="802217">
                <a:tc>
                  <a:txBody>
                    <a:bodyPr/>
                    <a:lstStyle/>
                    <a:p>
                      <a:r>
                        <a:rPr lang="en-US" dirty="0"/>
                        <a:t>Important steps</a:t>
                      </a:r>
                      <a:r>
                        <a:rPr lang="en-US" baseline="0" dirty="0"/>
                        <a:t> in your program</a:t>
                      </a:r>
                      <a:endParaRPr lang="en-US" dirty="0"/>
                    </a:p>
                  </a:txBody>
                  <a:tcPr/>
                </a:tc>
                <a:tc>
                  <a:txBody>
                    <a:bodyPr/>
                    <a:lstStyle/>
                    <a:p>
                      <a:r>
                        <a:rPr lang="en-US" dirty="0"/>
                        <a:t>TI-Basic commands to implement</a:t>
                      </a:r>
                      <a:r>
                        <a:rPr lang="en-US" baseline="0" dirty="0"/>
                        <a:t> steps in your program</a:t>
                      </a:r>
                      <a:endParaRPr lang="en-US" dirty="0"/>
                    </a:p>
                  </a:txBody>
                  <a:tcPr/>
                </a:tc>
                <a:extLst>
                  <a:ext uri="{0D108BD9-81ED-4DB2-BD59-A6C34878D82A}">
                    <a16:rowId xmlns:a16="http://schemas.microsoft.com/office/drawing/2014/main" val="10000"/>
                  </a:ext>
                </a:extLst>
              </a:tr>
              <a:tr h="802217">
                <a:tc>
                  <a:txBody>
                    <a:bodyPr/>
                    <a:lstStyle/>
                    <a:p>
                      <a:r>
                        <a:rPr lang="en-US" dirty="0"/>
                        <a:t>1.</a:t>
                      </a:r>
                    </a:p>
                  </a:txBody>
                  <a:tcPr/>
                </a:tc>
                <a:tc>
                  <a:txBody>
                    <a:bodyPr/>
                    <a:lstStyle/>
                    <a:p>
                      <a:endParaRPr lang="en-US"/>
                    </a:p>
                  </a:txBody>
                  <a:tcPr/>
                </a:tc>
                <a:extLst>
                  <a:ext uri="{0D108BD9-81ED-4DB2-BD59-A6C34878D82A}">
                    <a16:rowId xmlns:a16="http://schemas.microsoft.com/office/drawing/2014/main" val="10001"/>
                  </a:ext>
                </a:extLst>
              </a:tr>
              <a:tr h="802217">
                <a:tc>
                  <a:txBody>
                    <a:bodyPr/>
                    <a:lstStyle/>
                    <a:p>
                      <a:r>
                        <a:rPr lang="en-US" dirty="0"/>
                        <a:t>2.</a:t>
                      </a:r>
                    </a:p>
                  </a:txBody>
                  <a:tcPr/>
                </a:tc>
                <a:tc>
                  <a:txBody>
                    <a:bodyPr/>
                    <a:lstStyle/>
                    <a:p>
                      <a:endParaRPr lang="en-US"/>
                    </a:p>
                  </a:txBody>
                  <a:tcPr/>
                </a:tc>
                <a:extLst>
                  <a:ext uri="{0D108BD9-81ED-4DB2-BD59-A6C34878D82A}">
                    <a16:rowId xmlns:a16="http://schemas.microsoft.com/office/drawing/2014/main" val="10002"/>
                  </a:ext>
                </a:extLst>
              </a:tr>
              <a:tr h="802217">
                <a:tc>
                  <a:txBody>
                    <a:bodyPr/>
                    <a:lstStyle/>
                    <a:p>
                      <a:r>
                        <a:rPr lang="en-US" dirty="0"/>
                        <a:t>3.</a:t>
                      </a:r>
                    </a:p>
                  </a:txBody>
                  <a:tcPr/>
                </a:tc>
                <a:tc>
                  <a:txBody>
                    <a:bodyPr/>
                    <a:lstStyle/>
                    <a:p>
                      <a:endParaRPr lang="en-US"/>
                    </a:p>
                  </a:txBody>
                  <a:tcPr/>
                </a:tc>
                <a:extLst>
                  <a:ext uri="{0D108BD9-81ED-4DB2-BD59-A6C34878D82A}">
                    <a16:rowId xmlns:a16="http://schemas.microsoft.com/office/drawing/2014/main" val="10003"/>
                  </a:ext>
                </a:extLst>
              </a:tr>
              <a:tr h="802217">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4"/>
                  </a:ext>
                </a:extLst>
              </a:tr>
              <a:tr h="802217">
                <a:tc>
                  <a:txBody>
                    <a:bodyPr/>
                    <a:lstStyle/>
                    <a:p>
                      <a:r>
                        <a:rPr lang="en-US" dirty="0"/>
                        <a:t>5</a:t>
                      </a:r>
                      <a:r>
                        <a:rPr lang="mr-IN" dirty="0"/>
                        <a:t>…</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261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flowchart to plan:</a:t>
            </a:r>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0328"/>
          <a:stretch/>
        </p:blipFill>
        <p:spPr>
          <a:xfrm>
            <a:off x="603849" y="1932317"/>
            <a:ext cx="3889052" cy="4044394"/>
          </a:xfrm>
          <a:prstGeom prst="rect">
            <a:avLst/>
          </a:prstGeom>
        </p:spPr>
      </p:pic>
      <p:sp>
        <p:nvSpPr>
          <p:cNvPr id="5" name="Left Arrow 4"/>
          <p:cNvSpPr/>
          <p:nvPr/>
        </p:nvSpPr>
        <p:spPr>
          <a:xfrm>
            <a:off x="3336963" y="2838091"/>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1152" y="2800074"/>
            <a:ext cx="2270208" cy="369332"/>
          </a:xfrm>
          <a:prstGeom prst="rect">
            <a:avLst/>
          </a:prstGeom>
          <a:noFill/>
        </p:spPr>
        <p:txBody>
          <a:bodyPr wrap="square" rtlCol="0">
            <a:spAutoFit/>
          </a:bodyPr>
          <a:lstStyle/>
          <a:p>
            <a:r>
              <a:rPr lang="en-US" dirty="0"/>
              <a:t>Input</a:t>
            </a:r>
          </a:p>
        </p:txBody>
      </p:sp>
      <p:sp>
        <p:nvSpPr>
          <p:cNvPr id="7" name="Left Arrow 6"/>
          <p:cNvSpPr/>
          <p:nvPr/>
        </p:nvSpPr>
        <p:spPr>
          <a:xfrm>
            <a:off x="3285204" y="3490823"/>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8405" y="3463673"/>
            <a:ext cx="2270208" cy="369332"/>
          </a:xfrm>
          <a:prstGeom prst="rect">
            <a:avLst/>
          </a:prstGeom>
          <a:noFill/>
        </p:spPr>
        <p:txBody>
          <a:bodyPr wrap="square" rtlCol="0">
            <a:spAutoFit/>
          </a:bodyPr>
          <a:lstStyle/>
          <a:p>
            <a:r>
              <a:rPr lang="en-US" dirty="0"/>
              <a:t>Decision Point</a:t>
            </a:r>
          </a:p>
        </p:txBody>
      </p:sp>
      <p:sp>
        <p:nvSpPr>
          <p:cNvPr id="9" name="Left Arrow 8"/>
          <p:cNvSpPr/>
          <p:nvPr/>
        </p:nvSpPr>
        <p:spPr>
          <a:xfrm>
            <a:off x="4024200" y="4419601"/>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73792" y="4371051"/>
            <a:ext cx="2270208" cy="369332"/>
          </a:xfrm>
          <a:prstGeom prst="rect">
            <a:avLst/>
          </a:prstGeom>
          <a:noFill/>
        </p:spPr>
        <p:txBody>
          <a:bodyPr wrap="square" rtlCol="0">
            <a:spAutoFit/>
          </a:bodyPr>
          <a:lstStyle/>
          <a:p>
            <a:r>
              <a:rPr lang="en-US" dirty="0"/>
              <a:t>Output</a:t>
            </a:r>
          </a:p>
        </p:txBody>
      </p:sp>
      <p:sp>
        <p:nvSpPr>
          <p:cNvPr id="11" name="TextBox 10"/>
          <p:cNvSpPr txBox="1"/>
          <p:nvPr/>
        </p:nvSpPr>
        <p:spPr>
          <a:xfrm>
            <a:off x="603849" y="1372568"/>
            <a:ext cx="3889052" cy="461665"/>
          </a:xfrm>
          <a:prstGeom prst="rect">
            <a:avLst/>
          </a:prstGeom>
          <a:noFill/>
        </p:spPr>
        <p:txBody>
          <a:bodyPr wrap="square" rtlCol="0">
            <a:spAutoFit/>
          </a:bodyPr>
          <a:lstStyle/>
          <a:p>
            <a:r>
              <a:rPr lang="en-US" sz="2400" dirty="0"/>
              <a:t>Sample, simple flowchart:</a:t>
            </a:r>
          </a:p>
        </p:txBody>
      </p:sp>
    </p:spTree>
    <p:extLst>
      <p:ext uri="{BB962C8B-B14F-4D97-AF65-F5344CB8AC3E}">
        <p14:creationId xmlns:p14="http://schemas.microsoft.com/office/powerpoint/2010/main" val="100881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37071" y="1600200"/>
            <a:ext cx="4419600" cy="5257800"/>
          </a:xfrm>
        </p:spPr>
        <p:txBody>
          <a:bodyPr>
            <a:normAutofit fontScale="25000" lnSpcReduction="20000"/>
          </a:bodyPr>
          <a:lstStyle/>
          <a:p>
            <a:pPr>
              <a:lnSpc>
                <a:spcPct val="120000"/>
              </a:lnSpc>
            </a:pPr>
            <a:r>
              <a:rPr lang="en-US" sz="8000" dirty="0"/>
              <a:t>The crystals respond to changes in temperature by twisting in a regular way. The twisting changes their molecular geometry, which alters the wavelengths of light that are reflected from the crystals. </a:t>
            </a:r>
          </a:p>
          <a:p>
            <a:pPr>
              <a:lnSpc>
                <a:spcPct val="120000"/>
              </a:lnSpc>
            </a:pPr>
            <a:r>
              <a:rPr lang="en-US" sz="8000" dirty="0">
                <a:solidFill>
                  <a:srgbClr val="FF0000"/>
                </a:solidFill>
              </a:rPr>
              <a:t>Wavelengths</a:t>
            </a:r>
            <a:r>
              <a:rPr lang="en-US" sz="8000" dirty="0"/>
              <a:t> of light are another way of saying color, so when the temperature of the liquid crystals change, so does the color reflected from the stone. Thus, the ring changes color with the hand temperature of the wearer.</a:t>
            </a:r>
          </a:p>
          <a:p>
            <a:endParaRPr lang="en-US" dirty="0"/>
          </a:p>
        </p:txBody>
      </p:sp>
      <p:pic>
        <p:nvPicPr>
          <p:cNvPr id="2050" name="Picture 2" descr="C:\Users\a0870037\AppData\Local\Microsoft\Windows\Temporary Internet Files\Content.Outlook\PJ5TU0BP\CL13165 electromagnetic spectr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37034" y="1727199"/>
            <a:ext cx="4202075" cy="35390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normAutofit/>
          </a:bodyPr>
          <a:lstStyle/>
          <a:p>
            <a:pPr algn="ctr"/>
            <a:r>
              <a:rPr lang="en-US" sz="4900" dirty="0"/>
              <a:t>Mood</a:t>
            </a:r>
            <a:r>
              <a:rPr lang="en-US" dirty="0"/>
              <a:t> Rings: How do they work?</a:t>
            </a:r>
          </a:p>
        </p:txBody>
      </p:sp>
    </p:spTree>
    <p:extLst>
      <p:ext uri="{BB962C8B-B14F-4D97-AF65-F5344CB8AC3E}">
        <p14:creationId xmlns:p14="http://schemas.microsoft.com/office/powerpoint/2010/main" val="67381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 to DIY: Digital Mood Ring!</a:t>
            </a:r>
          </a:p>
        </p:txBody>
      </p:sp>
      <p:sp>
        <p:nvSpPr>
          <p:cNvPr id="4" name="Content Placeholder 3"/>
          <p:cNvSpPr>
            <a:spLocks noGrp="1"/>
          </p:cNvSpPr>
          <p:nvPr>
            <p:ph sz="half" idx="1"/>
          </p:nvPr>
        </p:nvSpPr>
        <p:spPr>
          <a:xfrm>
            <a:off x="353683" y="1473678"/>
            <a:ext cx="5175580" cy="4909868"/>
          </a:xfrm>
        </p:spPr>
        <p:txBody>
          <a:bodyPr>
            <a:normAutofit lnSpcReduction="10000"/>
          </a:bodyPr>
          <a:lstStyle/>
          <a:p>
            <a:pPr marL="0" lvl="0" indent="0">
              <a:buNone/>
            </a:pPr>
            <a:r>
              <a:rPr lang="en-US" sz="2000" b="1" dirty="0">
                <a:solidFill>
                  <a:srgbClr val="525252"/>
                </a:solidFill>
              </a:rPr>
              <a:t>The Design Challenge:</a:t>
            </a:r>
          </a:p>
          <a:p>
            <a:pPr marL="0" lvl="0" indent="0">
              <a:buNone/>
            </a:pPr>
            <a:r>
              <a:rPr lang="en-US" sz="2000" dirty="0">
                <a:solidFill>
                  <a:srgbClr val="525252"/>
                </a:solidFill>
              </a:rPr>
              <a:t>Design and build a digital mood ring using the pipe cleaner that fits snugly on your finger, placement should be similar to any ring worn on the finger. Be sure the flat part of the temperature sensor is touching your skin.</a:t>
            </a:r>
          </a:p>
          <a:p>
            <a:pPr marL="0" indent="0">
              <a:buNone/>
            </a:pPr>
            <a:r>
              <a:rPr lang="en-US" sz="2000" b="1" i="1" dirty="0"/>
              <a:t>In this project, you will investigate:</a:t>
            </a:r>
          </a:p>
          <a:p>
            <a:pPr>
              <a:buFont typeface="Arial" panose="020B0604020202020204" pitchFamily="34" charset="0"/>
              <a:buChar char="•"/>
            </a:pPr>
            <a:r>
              <a:rPr lang="en-US" sz="2000" dirty="0"/>
              <a:t> temperature measurement using a temperature sensor and then build a digital mood ring that changes the color of the Hub’s Red, Green, and Blue (RGB) light emitting diode (LED) as the temperature your finger changes. </a:t>
            </a:r>
          </a:p>
          <a:p>
            <a:pPr>
              <a:buFont typeface="Arial" panose="020B0604020202020204" pitchFamily="34" charset="0"/>
              <a:buChar char="•"/>
            </a:pPr>
            <a:r>
              <a:rPr lang="en-US" sz="2000" dirty="0"/>
              <a:t>You can even display what mood you are in on your calculator!</a:t>
            </a:r>
          </a:p>
          <a:p>
            <a:pPr marL="0" lvl="0" indent="0">
              <a:lnSpc>
                <a:spcPct val="150000"/>
              </a:lnSpc>
              <a:buNone/>
            </a:pPr>
            <a:endParaRPr lang="en-US" sz="1600" dirty="0">
              <a:solidFill>
                <a:srgbClr val="525252"/>
              </a:solidFill>
            </a:endParaRPr>
          </a:p>
          <a:p>
            <a:endParaRPr lang="en-US" dirty="0"/>
          </a:p>
        </p:txBody>
      </p:sp>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7028" t="37422" r="38224" b="9366"/>
          <a:stretch/>
        </p:blipFill>
        <p:spPr bwMode="auto">
          <a:xfrm>
            <a:off x="5529263" y="1590718"/>
            <a:ext cx="3230155" cy="416714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428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143000"/>
          </a:xfrm>
        </p:spPr>
        <p:txBody>
          <a:bodyPr>
            <a:normAutofit/>
          </a:bodyPr>
          <a:lstStyle/>
          <a:p>
            <a:r>
              <a:rPr lang="en-US" dirty="0"/>
              <a:t>Mood Ring Project Tasks:</a:t>
            </a:r>
          </a:p>
        </p:txBody>
      </p:sp>
      <p:sp>
        <p:nvSpPr>
          <p:cNvPr id="3" name="Content Placeholder 2"/>
          <p:cNvSpPr>
            <a:spLocks noGrp="1"/>
          </p:cNvSpPr>
          <p:nvPr>
            <p:ph idx="1"/>
          </p:nvPr>
        </p:nvSpPr>
        <p:spPr>
          <a:xfrm>
            <a:off x="203199" y="1257299"/>
            <a:ext cx="8653057" cy="5013843"/>
          </a:xfrm>
        </p:spPr>
        <p:txBody>
          <a:bodyPr>
            <a:normAutofit/>
          </a:bodyPr>
          <a:lstStyle/>
          <a:p>
            <a:pPr>
              <a:buFont typeface="Wingdings" panose="05000000000000000000" pitchFamily="2" charset="2"/>
              <a:buChar char="ü"/>
            </a:pPr>
            <a:r>
              <a:rPr lang="en-US" dirty="0"/>
              <a:t>Students are acquainted with the Mood Ring project and the graphing calculator platform. Create and execute a program to display “Hello World”.</a:t>
            </a:r>
          </a:p>
          <a:p>
            <a:pPr>
              <a:buFont typeface="Wingdings" panose="05000000000000000000" pitchFamily="2" charset="2"/>
              <a:buChar char="ü"/>
            </a:pPr>
            <a:endParaRPr lang="en-US" dirty="0"/>
          </a:p>
          <a:p>
            <a:pPr>
              <a:buFont typeface="Wingdings" panose="05000000000000000000" pitchFamily="2" charset="2"/>
              <a:buChar char="ü"/>
            </a:pPr>
            <a:r>
              <a:rPr lang="en-US" dirty="0"/>
              <a:t>Students are acquainted with the TI-Innovator Hub. Create and execute a program using COLOR command to display different colors using the Red-Green-Blue LED.</a:t>
            </a:r>
          </a:p>
          <a:p>
            <a:pPr>
              <a:buFont typeface="Wingdings" panose="05000000000000000000" pitchFamily="2" charset="2"/>
              <a:buChar char="ü"/>
            </a:pPr>
            <a:endParaRPr lang="en-US" dirty="0"/>
          </a:p>
          <a:p>
            <a:pPr lvl="0">
              <a:buFont typeface="Wingdings" panose="05000000000000000000" pitchFamily="2" charset="2"/>
              <a:buChar char="ü"/>
            </a:pPr>
            <a:r>
              <a:rPr lang="en-US" dirty="0"/>
              <a:t>Students create a program that connects an external temperature sensor, reads values from the sensor and then displays values from the sensor. Students use the pipe cleaner to connect the TI-Innovator and temperature sensor to form a “ring.”</a:t>
            </a:r>
          </a:p>
          <a:p>
            <a:pPr lvl="0">
              <a:buFont typeface="Wingdings" panose="05000000000000000000" pitchFamily="2" charset="2"/>
              <a:buChar char="ü"/>
            </a:pPr>
            <a:endParaRPr lang="en-US" dirty="0"/>
          </a:p>
          <a:p>
            <a:pPr>
              <a:buFont typeface="Wingdings" panose="05000000000000000000" pitchFamily="2" charset="2"/>
              <a:buChar char="ü"/>
            </a:pPr>
            <a:r>
              <a:rPr lang="en-US" dirty="0"/>
              <a:t>Students build on the program from above to use if-then logic to control COLOR outputs based on temperature readings to create a digital mood ring.</a:t>
            </a:r>
          </a:p>
        </p:txBody>
      </p:sp>
    </p:spTree>
    <p:extLst>
      <p:ext uri="{BB962C8B-B14F-4D97-AF65-F5344CB8AC3E}">
        <p14:creationId xmlns:p14="http://schemas.microsoft.com/office/powerpoint/2010/main" val="174164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Concepts</a:t>
            </a:r>
          </a:p>
        </p:txBody>
      </p:sp>
    </p:spTree>
    <p:extLst>
      <p:ext uri="{BB962C8B-B14F-4D97-AF65-F5344CB8AC3E}">
        <p14:creationId xmlns:p14="http://schemas.microsoft.com/office/powerpoint/2010/main" val="27567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od ring IMG_0978 copy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366" y="957274"/>
            <a:ext cx="1419044" cy="1310652"/>
          </a:xfrm>
          <a:prstGeom prst="rect">
            <a:avLst/>
          </a:prstGeom>
        </p:spPr>
      </p:pic>
      <p:sp>
        <p:nvSpPr>
          <p:cNvPr id="2" name="Title 1"/>
          <p:cNvSpPr>
            <a:spLocks noGrp="1"/>
          </p:cNvSpPr>
          <p:nvPr>
            <p:ph type="title"/>
          </p:nvPr>
        </p:nvSpPr>
        <p:spPr/>
        <p:txBody>
          <a:bodyPr/>
          <a:lstStyle/>
          <a:p>
            <a:r>
              <a:rPr lang="en-US" dirty="0"/>
              <a:t>Digital Mood Ring (introduction to STEM and coding Projects for all levels)</a:t>
            </a:r>
          </a:p>
        </p:txBody>
      </p:sp>
      <p:sp>
        <p:nvSpPr>
          <p:cNvPr id="3" name="Content Placeholder 2"/>
          <p:cNvSpPr>
            <a:spLocks noGrp="1"/>
          </p:cNvSpPr>
          <p:nvPr>
            <p:ph idx="1"/>
          </p:nvPr>
        </p:nvSpPr>
        <p:spPr>
          <a:xfrm>
            <a:off x="2314230" y="932000"/>
            <a:ext cx="5046590" cy="1739900"/>
          </a:xfrm>
        </p:spPr>
        <p:txBody>
          <a:bodyPr/>
          <a:lstStyle/>
          <a:p>
            <a:pPr marL="0" indent="0">
              <a:buNone/>
            </a:pPr>
            <a:r>
              <a:rPr lang="en-US" i="1" dirty="0"/>
              <a:t>Bring science and coding together (no coding experience necessary) while developing a mood ring! Explore the science of color mixing while determining the right body temperature thresholds.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Rectangle 5">
            <a:hlinkClick r:id="rId3"/>
          </p:cNvPr>
          <p:cNvSpPr/>
          <p:nvPr/>
        </p:nvSpPr>
        <p:spPr>
          <a:xfrm>
            <a:off x="126998" y="2568495"/>
            <a:ext cx="8648701" cy="523220"/>
          </a:xfrm>
          <a:prstGeom prst="rect">
            <a:avLst/>
          </a:prstGeom>
        </p:spPr>
        <p:txBody>
          <a:bodyPr wrap="square">
            <a:spAutoFit/>
          </a:bodyPr>
          <a:lstStyle/>
          <a:p>
            <a:r>
              <a:rPr lang="en-US" sz="1400" dirty="0"/>
              <a:t>This is an excellent first TI-Innovator STEM and coding project. The project includes variables, loops, conditional statements, Boolean operators and other fundamental programming concepts.</a:t>
            </a:r>
            <a:endParaRPr lang="en-US" sz="1400" b="1" dirty="0"/>
          </a:p>
        </p:txBody>
      </p:sp>
      <p:pic>
        <p:nvPicPr>
          <p:cNvPr id="5" name="Picture 4"/>
          <p:cNvPicPr>
            <a:picLocks noChangeAspect="1"/>
          </p:cNvPicPr>
          <p:nvPr/>
        </p:nvPicPr>
        <p:blipFill>
          <a:blip r:embed="rId4"/>
          <a:stretch>
            <a:fillRect/>
          </a:stretch>
        </p:blipFill>
        <p:spPr>
          <a:xfrm>
            <a:off x="70011" y="957274"/>
            <a:ext cx="2167430" cy="1557840"/>
          </a:xfrm>
          <a:prstGeom prst="rect">
            <a:avLst/>
          </a:prstGeom>
        </p:spPr>
      </p:pic>
      <p:grpSp>
        <p:nvGrpSpPr>
          <p:cNvPr id="15" name="Group 14"/>
          <p:cNvGrpSpPr/>
          <p:nvPr/>
        </p:nvGrpSpPr>
        <p:grpSpPr>
          <a:xfrm>
            <a:off x="4188177" y="3380882"/>
            <a:ext cx="2220413" cy="2271204"/>
            <a:chOff x="3235708" y="3896342"/>
            <a:chExt cx="2220413" cy="2271204"/>
          </a:xfrm>
        </p:grpSpPr>
        <p:pic>
          <p:nvPicPr>
            <p:cNvPr id="13" name="Picture 12" descr="grove tem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14" name="Picture 13" descr="mood r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
        <p:nvSpPr>
          <p:cNvPr id="16" name="Rectangle 15">
            <a:hlinkClick r:id="rId3"/>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pic>
        <p:nvPicPr>
          <p:cNvPr id="17" name="Picture 16" descr="TI-Innovator Hub_TI-84PlusCE_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434" y="3694065"/>
            <a:ext cx="2082390" cy="2239881"/>
          </a:xfrm>
          <a:prstGeom prst="rect">
            <a:avLst/>
          </a:prstGeom>
        </p:spPr>
      </p:pic>
    </p:spTree>
    <p:extLst>
      <p:ext uri="{BB962C8B-B14F-4D97-AF65-F5344CB8AC3E}">
        <p14:creationId xmlns:p14="http://schemas.microsoft.com/office/powerpoint/2010/main" val="129856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Mood Ring Challenges</a:t>
            </a:r>
          </a:p>
        </p:txBody>
      </p:sp>
      <p:sp>
        <p:nvSpPr>
          <p:cNvPr id="3" name="Content Placeholder 2"/>
          <p:cNvSpPr>
            <a:spLocks noGrp="1"/>
          </p:cNvSpPr>
          <p:nvPr>
            <p:ph idx="1"/>
          </p:nvPr>
        </p:nvSpPr>
        <p:spPr/>
        <p:txBody>
          <a:bodyPr/>
          <a:lstStyle/>
          <a:p>
            <a:pPr marL="0" indent="0">
              <a:buNone/>
            </a:pPr>
            <a:r>
              <a:rPr lang="en-US" sz="1600" b="1" dirty="0"/>
              <a:t>Challenge 1:  </a:t>
            </a:r>
            <a:r>
              <a:rPr lang="en-US" sz="1600" dirty="0"/>
              <a:t>Use SET COLOR to explore using the color LED. Try to find the RGB values of all the colors in the mood chart.  </a:t>
            </a:r>
          </a:p>
          <a:p>
            <a:pPr marL="0" indent="0">
              <a:buNone/>
            </a:pPr>
            <a:r>
              <a:rPr lang="en-US" sz="1600" b="1" dirty="0"/>
              <a:t>Challenge 2: </a:t>
            </a:r>
            <a:r>
              <a:rPr lang="en-US" sz="1600" dirty="0"/>
              <a:t>Use </a:t>
            </a:r>
            <a:r>
              <a:rPr lang="en-US" sz="1600" dirty="0" err="1"/>
              <a:t>DispAt</a:t>
            </a:r>
            <a:r>
              <a:rPr lang="en-US" sz="1600" dirty="0"/>
              <a:t> command to display your name at several locations on the screen. </a:t>
            </a:r>
          </a:p>
          <a:p>
            <a:pPr marL="0" indent="0">
              <a:buNone/>
            </a:pPr>
            <a:r>
              <a:rPr lang="en-US" sz="1600" b="1" dirty="0"/>
              <a:t>Challenge 3:</a:t>
            </a:r>
            <a:r>
              <a:rPr lang="en-US" sz="1600" dirty="0"/>
              <a:t>  Use a For..</a:t>
            </a:r>
            <a:r>
              <a:rPr lang="en-US" sz="1600" dirty="0" err="1"/>
              <a:t>EndFor</a:t>
            </a:r>
            <a:r>
              <a:rPr lang="en-US" sz="1600" dirty="0"/>
              <a:t> loop to display the numbers 1 through 10.</a:t>
            </a:r>
          </a:p>
          <a:p>
            <a:pPr marL="0" indent="0">
              <a:buNone/>
            </a:pPr>
            <a:r>
              <a:rPr lang="en-US" sz="1600" b="1" dirty="0"/>
              <a:t>Challenge 4:</a:t>
            </a:r>
            <a:r>
              <a:rPr lang="en-US" sz="1600" dirty="0"/>
              <a:t>  Connect a temperature sensor to the TI-Innovator Hub and display the temperature on the calculator.</a:t>
            </a:r>
          </a:p>
          <a:p>
            <a:pPr marL="0" indent="0">
              <a:buNone/>
            </a:pPr>
            <a:r>
              <a:rPr lang="en-US" sz="1600" b="1" dirty="0"/>
              <a:t>Challenge 5:</a:t>
            </a:r>
            <a:r>
              <a:rPr lang="en-US" sz="1600" dirty="0"/>
              <a:t>  Use a loop to read and display temperature.</a:t>
            </a:r>
          </a:p>
          <a:p>
            <a:pPr marL="0" indent="0">
              <a:buNone/>
            </a:pPr>
            <a:r>
              <a:rPr lang="en-US" sz="1600" b="1" dirty="0"/>
              <a:t>Challenge 5 Extension (Optional):</a:t>
            </a:r>
            <a:r>
              <a:rPr lang="en-US" sz="1600" dirty="0"/>
              <a:t>  Use a loop to read, display and log into list arrays for time and temperature. Graph the result. </a:t>
            </a:r>
          </a:p>
          <a:p>
            <a:pPr marL="0" indent="0">
              <a:buNone/>
            </a:pPr>
            <a:r>
              <a:rPr lang="en-US" sz="1600" b="1" dirty="0"/>
              <a:t>Challenge 6:</a:t>
            </a:r>
            <a:r>
              <a:rPr lang="en-US" sz="1600" dirty="0"/>
              <a:t> Use a </a:t>
            </a:r>
            <a:r>
              <a:rPr lang="en-US" sz="1600" dirty="0" err="1"/>
              <a:t>While..End</a:t>
            </a:r>
            <a:r>
              <a:rPr lang="en-US" sz="1600" dirty="0"/>
              <a:t> loop along with </a:t>
            </a:r>
            <a:r>
              <a:rPr lang="en-US" sz="1600" dirty="0" err="1"/>
              <a:t>getKey</a:t>
            </a:r>
            <a:r>
              <a:rPr lang="en-US" sz="1600" dirty="0"/>
              <a:t> function to monitor temperature and make a decision to display a message, “Hot” or “Cold”.  Then modify your program to include a 3</a:t>
            </a:r>
            <a:r>
              <a:rPr lang="en-US" sz="1600" baseline="30000" dirty="0"/>
              <a:t>rd</a:t>
            </a:r>
            <a:r>
              <a:rPr lang="en-US" sz="1600" dirty="0"/>
              <a:t> level between hot and cold, “Nice”.</a:t>
            </a:r>
          </a:p>
          <a:p>
            <a:pPr marL="0" indent="0">
              <a:buNone/>
            </a:pPr>
            <a:endParaRPr lang="en-US" sz="1600" b="1" dirty="0"/>
          </a:p>
          <a:p>
            <a:pPr marL="0" indent="0">
              <a:buNone/>
            </a:pPr>
            <a:r>
              <a:rPr lang="en-US" sz="1600" b="1" dirty="0"/>
              <a:t>Final Challenge:</a:t>
            </a:r>
            <a:r>
              <a:rPr lang="en-US" sz="1600" dirty="0"/>
              <a:t>  Build a mood ring</a:t>
            </a:r>
            <a:r>
              <a:rPr lang="en-US" sz="1600" i="1" dirty="0"/>
              <a:t> </a:t>
            </a:r>
            <a:r>
              <a:rPr lang="en-US" sz="1600" dirty="0"/>
              <a:t>to repeatedly read the temperature sensor, determine the mood of the person, display the temperature value and display the mood.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5" name="Rectangle 4">
            <a:hlinkClick r:id="rId2"/>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/2GBIsUN</a:t>
            </a:r>
          </a:p>
        </p:txBody>
      </p:sp>
    </p:spTree>
    <p:extLst>
      <p:ext uri="{BB962C8B-B14F-4D97-AF65-F5344CB8AC3E}">
        <p14:creationId xmlns:p14="http://schemas.microsoft.com/office/powerpoint/2010/main" val="147483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programming concepts in the project</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9</a:t>
            </a:fld>
            <a:endParaRPr lang="en-US"/>
          </a:p>
        </p:txBody>
      </p:sp>
      <p:sp>
        <p:nvSpPr>
          <p:cNvPr id="4" name="Content Placeholder 2"/>
          <p:cNvSpPr txBox="1">
            <a:spLocks/>
          </p:cNvSpPr>
          <p:nvPr/>
        </p:nvSpPr>
        <p:spPr>
          <a:xfrm>
            <a:off x="62925" y="930898"/>
            <a:ext cx="4229067" cy="5436532"/>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Control of a red-green-blue LED output</a:t>
            </a:r>
          </a:p>
          <a:p>
            <a:pPr lvl="1"/>
            <a:r>
              <a:rPr lang="en-US" sz="1200" dirty="0"/>
              <a:t>Send(“SET COLOR 255 0 0”)</a:t>
            </a:r>
          </a:p>
          <a:p>
            <a:r>
              <a:rPr lang="en-US" sz="1200" dirty="0"/>
              <a:t>Display of text strings, variable values and expressions</a:t>
            </a:r>
          </a:p>
          <a:p>
            <a:pPr lvl="1"/>
            <a:r>
              <a:rPr lang="en-US" sz="1200" dirty="0"/>
              <a:t>Output(4,1,“TIME (SEC) =“)</a:t>
            </a:r>
          </a:p>
          <a:p>
            <a:pPr lvl="1"/>
            <a:r>
              <a:rPr lang="en-US" sz="1200" dirty="0"/>
              <a:t>Output(4,13,N*0.5)</a:t>
            </a:r>
          </a:p>
          <a:p>
            <a:r>
              <a:rPr lang="en-US" sz="1200" dirty="0"/>
              <a:t>For loops to repeat a set of commands a specified number of times</a:t>
            </a:r>
          </a:p>
          <a:p>
            <a:pPr lvl="1"/>
            <a:r>
              <a:rPr lang="en-US" sz="1200" dirty="0"/>
              <a:t>For(N,1,10)</a:t>
            </a:r>
          </a:p>
          <a:p>
            <a:pPr marL="284347" lvl="1" indent="0">
              <a:buFontTx/>
              <a:buNone/>
            </a:pPr>
            <a:r>
              <a:rPr lang="en-US" sz="1200" dirty="0"/>
              <a:t>    commands within loop</a:t>
            </a:r>
          </a:p>
          <a:p>
            <a:pPr marL="284347" lvl="1" indent="0">
              <a:buFontTx/>
              <a:buNone/>
            </a:pPr>
            <a:r>
              <a:rPr lang="en-US" sz="1200" dirty="0"/>
              <a:t>    End</a:t>
            </a:r>
          </a:p>
          <a:p>
            <a:r>
              <a:rPr lang="en-US" sz="1200" dirty="0"/>
              <a:t>Connecting, reading and getting to a variable temperature sensor inputs</a:t>
            </a:r>
          </a:p>
          <a:p>
            <a:pPr lvl="1"/>
            <a:r>
              <a:rPr lang="en-US" sz="1200" dirty="0"/>
              <a:t>Send(“CONNECT TEMPERATURE 1 TO IN 1”)</a:t>
            </a:r>
          </a:p>
          <a:p>
            <a:pPr lvl="1"/>
            <a:r>
              <a:rPr lang="en-US" sz="1200" dirty="0"/>
              <a:t>Send(“READ TEMPERATURE 1”)</a:t>
            </a:r>
          </a:p>
          <a:p>
            <a:pPr lvl="1"/>
            <a:r>
              <a:rPr lang="en-US" sz="1200" dirty="0"/>
              <a:t>Get(T)</a:t>
            </a:r>
          </a:p>
          <a:p>
            <a:r>
              <a:rPr lang="en-US" sz="1200" dirty="0"/>
              <a:t>Storing variables to variables using the store operator.</a:t>
            </a:r>
          </a:p>
          <a:p>
            <a:pPr lvl="1"/>
            <a:r>
              <a:rPr lang="en-US" sz="1200" dirty="0"/>
              <a:t>9/5 x T+32</a:t>
            </a:r>
            <a:r>
              <a:rPr lang="en-US" sz="1200" dirty="0">
                <a:latin typeface="Wingdings"/>
                <a:ea typeface="Wingdings"/>
                <a:cs typeface="Wingdings"/>
                <a:sym typeface="Wingdings"/>
              </a:rPr>
              <a:t></a:t>
            </a:r>
            <a:r>
              <a:rPr lang="en-US" sz="1200" dirty="0">
                <a:sym typeface="Wingdings"/>
              </a:rPr>
              <a:t>F</a:t>
            </a:r>
            <a:endParaRPr lang="en-US" sz="1200" dirty="0"/>
          </a:p>
          <a:p>
            <a:r>
              <a:rPr lang="en-US" sz="1200" dirty="0"/>
              <a:t>List variables of a set of values and accessing individual elements of the list using the position number.</a:t>
            </a:r>
          </a:p>
          <a:p>
            <a:pPr lvl="1"/>
            <a:r>
              <a:rPr lang="en-US" sz="1200" dirty="0"/>
              <a:t>{0.5,1,1.5,2}</a:t>
            </a:r>
            <a:r>
              <a:rPr lang="en-US" sz="1200" dirty="0">
                <a:latin typeface="Wingdings"/>
                <a:ea typeface="Wingdings"/>
                <a:cs typeface="Wingdings"/>
                <a:sym typeface="Wingdings"/>
              </a:rPr>
              <a:t></a:t>
            </a:r>
            <a:r>
              <a:rPr lang="en-US" sz="1200" dirty="0">
                <a:sym typeface="Wingdings"/>
              </a:rPr>
              <a:t>L</a:t>
            </a:r>
            <a:r>
              <a:rPr lang="en-US" sz="1200" baseline="-25000" dirty="0">
                <a:sym typeface="Wingdings"/>
              </a:rPr>
              <a:t>1</a:t>
            </a:r>
            <a:endParaRPr lang="en-US" sz="1200" baseline="-25000" dirty="0"/>
          </a:p>
          <a:p>
            <a:pPr lvl="1"/>
            <a:r>
              <a:rPr lang="en-US" sz="1200" dirty="0"/>
              <a:t>2.5</a:t>
            </a:r>
            <a:r>
              <a:rPr lang="en-US" sz="1200" dirty="0">
                <a:latin typeface="Wingdings"/>
                <a:ea typeface="Wingdings"/>
                <a:cs typeface="Wingdings"/>
                <a:sym typeface="Wingdings"/>
              </a:rPr>
              <a:t></a:t>
            </a:r>
            <a:r>
              <a:rPr lang="en-US" sz="1200" dirty="0">
                <a:sym typeface="Wingdings"/>
              </a:rPr>
              <a:t>L</a:t>
            </a:r>
            <a:r>
              <a:rPr lang="en-US" sz="1200" baseline="-25000" dirty="0">
                <a:sym typeface="Wingdings"/>
              </a:rPr>
              <a:t>1</a:t>
            </a:r>
            <a:r>
              <a:rPr lang="en-US" sz="1200" dirty="0">
                <a:sym typeface="Wingdings"/>
              </a:rPr>
              <a:t>(5)</a:t>
            </a:r>
            <a:endParaRPr lang="en-US" sz="1200" baseline="-25000" dirty="0"/>
          </a:p>
          <a:p>
            <a:pPr lvl="1"/>
            <a:endParaRPr lang="en-US" sz="1200" dirty="0"/>
          </a:p>
          <a:p>
            <a:pPr lvl="1"/>
            <a:endParaRPr lang="en-US" dirty="0"/>
          </a:p>
          <a:p>
            <a:pPr lvl="1"/>
            <a:endParaRPr lang="en-US" dirty="0"/>
          </a:p>
        </p:txBody>
      </p:sp>
      <p:sp>
        <p:nvSpPr>
          <p:cNvPr id="5" name="Content Placeholder 2"/>
          <p:cNvSpPr txBox="1">
            <a:spLocks/>
          </p:cNvSpPr>
          <p:nvPr/>
        </p:nvSpPr>
        <p:spPr bwMode="auto">
          <a:xfrm>
            <a:off x="4468096" y="930898"/>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True/False comparison operators used in conditional statements for program control: </a:t>
            </a:r>
            <a:r>
              <a:rPr lang="en-US" sz="1000" dirty="0"/>
              <a:t>=,≠,&lt;,≤,&gt;,≥</a:t>
            </a:r>
            <a:endParaRPr lang="en-US" sz="1200" dirty="0"/>
          </a:p>
          <a:p>
            <a:r>
              <a:rPr lang="en-US" sz="1200" dirty="0"/>
              <a:t>Assignment of initial values to variables to give the program known starting points.</a:t>
            </a:r>
          </a:p>
          <a:p>
            <a:pPr lvl="1"/>
            <a:r>
              <a:rPr lang="en-US" sz="1200" dirty="0">
                <a:sym typeface="Wingdings"/>
              </a:rPr>
              <a:t>0</a:t>
            </a:r>
            <a:r>
              <a:rPr lang="en-US" sz="1200" dirty="0">
                <a:latin typeface="Wingdings"/>
                <a:ea typeface="Wingdings"/>
                <a:cs typeface="Wingdings"/>
                <a:sym typeface="Wingdings"/>
              </a:rPr>
              <a:t></a:t>
            </a:r>
            <a:r>
              <a:rPr lang="en-US" sz="1200" dirty="0">
                <a:sym typeface="Wingdings"/>
              </a:rPr>
              <a:t>K</a:t>
            </a:r>
          </a:p>
          <a:p>
            <a:pPr lvl="1"/>
            <a:r>
              <a:rPr lang="en-US" sz="1200" dirty="0">
                <a:sym typeface="Wingdings"/>
              </a:rPr>
              <a:t>0</a:t>
            </a:r>
            <a:r>
              <a:rPr lang="en-US" sz="1200" dirty="0">
                <a:latin typeface="Wingdings"/>
                <a:ea typeface="Wingdings"/>
                <a:cs typeface="Wingdings"/>
                <a:sym typeface="Wingdings"/>
              </a:rPr>
              <a:t></a:t>
            </a:r>
            <a:r>
              <a:rPr lang="en-US" sz="1200" dirty="0">
                <a:sym typeface="Wingdings"/>
              </a:rPr>
              <a:t>dim(L</a:t>
            </a:r>
            <a:r>
              <a:rPr lang="en-US" sz="1200" baseline="-25000" dirty="0">
                <a:sym typeface="Wingdings"/>
              </a:rPr>
              <a:t>1</a:t>
            </a:r>
            <a:r>
              <a:rPr lang="en-US" sz="1200" dirty="0">
                <a:sym typeface="Wingdings"/>
              </a:rPr>
              <a:t>)</a:t>
            </a:r>
          </a:p>
          <a:p>
            <a:r>
              <a:rPr lang="en-US" sz="1200" dirty="0"/>
              <a:t>While loops to repeat a set of commands while a condition is true</a:t>
            </a:r>
          </a:p>
          <a:p>
            <a:pPr lvl="1"/>
            <a:r>
              <a:rPr lang="en-US" sz="1000" dirty="0"/>
              <a:t>While K≠45</a:t>
            </a:r>
          </a:p>
          <a:p>
            <a:pPr marL="284347" lvl="1" indent="0">
              <a:buFontTx/>
              <a:buNone/>
            </a:pPr>
            <a:r>
              <a:rPr lang="en-US" sz="1000" dirty="0"/>
              <a:t>      commands within loop</a:t>
            </a:r>
          </a:p>
          <a:p>
            <a:pPr marL="284347" lvl="1" indent="0">
              <a:buFontTx/>
              <a:buNone/>
            </a:pPr>
            <a:r>
              <a:rPr lang="en-US" sz="1000" dirty="0"/>
              <a:t>      End</a:t>
            </a:r>
          </a:p>
          <a:p>
            <a:r>
              <a:rPr lang="en-US" sz="1200" dirty="0"/>
              <a:t>Keyboard inputs using the TI-84 Plus CE </a:t>
            </a:r>
            <a:r>
              <a:rPr lang="en-US" sz="1200" dirty="0" err="1"/>
              <a:t>getKey</a:t>
            </a:r>
            <a:r>
              <a:rPr lang="en-US" sz="1200" dirty="0"/>
              <a:t> command that returns a two-digit number for the row and column (top left key, y=, is 11) of the last key pressed.</a:t>
            </a:r>
          </a:p>
          <a:p>
            <a:pPr lvl="1"/>
            <a:r>
              <a:rPr lang="en-US" sz="1000" dirty="0" err="1"/>
              <a:t>getKey</a:t>
            </a:r>
            <a:r>
              <a:rPr lang="en-US" sz="1000" dirty="0" err="1">
                <a:latin typeface="Wingdings"/>
                <a:ea typeface="Wingdings"/>
                <a:cs typeface="Wingdings"/>
                <a:sym typeface="Wingdings"/>
              </a:rPr>
              <a:t></a:t>
            </a:r>
            <a:r>
              <a:rPr lang="en-US" sz="1000" dirty="0" err="1">
                <a:sym typeface="Wingdings"/>
              </a:rPr>
              <a:t>K</a:t>
            </a:r>
            <a:endParaRPr lang="en-US" sz="1000" dirty="0"/>
          </a:p>
          <a:p>
            <a:r>
              <a:rPr lang="en-US" sz="1200" dirty="0"/>
              <a:t>If-Then conditional statements that do a set of commands if a condition is true and are skipped if the condition is false</a:t>
            </a:r>
          </a:p>
          <a:p>
            <a:pPr lvl="1"/>
            <a:r>
              <a:rPr lang="en-US" sz="1000" dirty="0"/>
              <a:t>If T&lt;22 </a:t>
            </a:r>
          </a:p>
          <a:p>
            <a:pPr marL="284347" lvl="1" indent="0">
              <a:buNone/>
            </a:pPr>
            <a:r>
              <a:rPr lang="en-US" sz="1000" dirty="0"/>
              <a:t>     Then</a:t>
            </a:r>
          </a:p>
          <a:p>
            <a:pPr marL="284347" lvl="1" indent="0">
              <a:buNone/>
            </a:pPr>
            <a:r>
              <a:rPr lang="en-US" sz="1000" dirty="0"/>
              <a:t>     commands within If-Then block</a:t>
            </a:r>
          </a:p>
          <a:p>
            <a:pPr marL="284347" lvl="1" indent="0">
              <a:buNone/>
            </a:pPr>
            <a:r>
              <a:rPr lang="en-US" sz="1000" dirty="0"/>
              <a:t>     End</a:t>
            </a:r>
          </a:p>
          <a:p>
            <a:pPr marL="166158" indent="-171450"/>
            <a:r>
              <a:rPr lang="en-US" sz="1200" dirty="0"/>
              <a:t>Boolean operator </a:t>
            </a:r>
            <a:r>
              <a:rPr lang="en-US" sz="1200" i="1" dirty="0"/>
              <a:t>and </a:t>
            </a:r>
            <a:r>
              <a:rPr lang="en-US" sz="1200" dirty="0"/>
              <a:t>to require two conditional statements to be true for the entire statement to be true</a:t>
            </a:r>
          </a:p>
          <a:p>
            <a:pPr marL="455797" lvl="1" indent="-171450"/>
            <a:r>
              <a:rPr lang="en-US" sz="1000" dirty="0"/>
              <a:t>If T≥22 and T&lt;25 </a:t>
            </a:r>
          </a:p>
          <a:p>
            <a:pPr marL="284347" lvl="1" indent="0">
              <a:buNone/>
            </a:pPr>
            <a:r>
              <a:rPr lang="en-US" sz="1000" dirty="0"/>
              <a:t>     Then</a:t>
            </a:r>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3975511773"/>
      </p:ext>
    </p:extLst>
  </p:cSld>
  <p:clrMapOvr>
    <a:masterClrMapping/>
  </p:clrMapOvr>
</p:sld>
</file>

<file path=ppt/theme/theme1.xml><?xml version="1.0" encoding="utf-8"?>
<a:theme xmlns:a="http://schemas.openxmlformats.org/drawingml/2006/main" name="10567 Ed Tech Powerpoint Template_Standard_4x3_v2">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10567 Ed Tech Powerpoint Template_Standard_4x3_v2.thmx</Template>
  <TotalTime>1311</TotalTime>
  <Words>2976</Words>
  <Application>Microsoft Macintosh PowerPoint</Application>
  <PresentationFormat>On-screen Show (4:3)</PresentationFormat>
  <Paragraphs>312</Paragraphs>
  <Slides>27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10567 Ed Tech Powerpoint Template_Standard_4x3_v2</vt:lpstr>
      <vt:lpstr>Project Overview</vt:lpstr>
      <vt:lpstr>Mood Rings: How do they work?</vt:lpstr>
      <vt:lpstr>Mood Rings: How do they work?</vt:lpstr>
      <vt:lpstr>Time to DIY: Digital Mood Ring!</vt:lpstr>
      <vt:lpstr>Mood Ring Project Tasks:</vt:lpstr>
      <vt:lpstr>Project Concepts</vt:lpstr>
      <vt:lpstr>Digital Mood Ring (introduction to STEM and coding Projects for all levels)</vt:lpstr>
      <vt:lpstr>Digital Mood Ring Challenges</vt:lpstr>
      <vt:lpstr>Summary of programming concepts in the project</vt:lpstr>
      <vt:lpstr>Summary of TI-84 Plus CE concepts and skills</vt:lpstr>
      <vt:lpstr>Standards</vt:lpstr>
      <vt:lpstr>Background: The Electromagnetic Spectrum</vt:lpstr>
      <vt:lpstr>PowerPoint Presentation</vt:lpstr>
      <vt:lpstr>TI-84 Plus CE Resources:</vt:lpstr>
      <vt:lpstr>Project Final Challenge</vt:lpstr>
      <vt:lpstr>Final Challenge  Digital Mood Ring with TI-Nspire and  TI-Innovator™ Hub student STEM project</vt:lpstr>
      <vt:lpstr>Chenille Wire (AKA “Pipe Cleaner”)</vt:lpstr>
      <vt:lpstr>Defining your digital mood ring</vt:lpstr>
      <vt:lpstr>Digital Mood Ring  for TI-84 Plus CE Simple Example Program</vt:lpstr>
      <vt:lpstr>Digital Mood Ring  for TI-84 Plus CE Simple Example Program</vt:lpstr>
      <vt:lpstr>Process of Engineering DESIGN and COMPUTATIONAL THINKING</vt:lpstr>
      <vt:lpstr>Engineering Design Process</vt:lpstr>
      <vt:lpstr>Engineering Design Process</vt:lpstr>
      <vt:lpstr>Computational Thinking </vt:lpstr>
      <vt:lpstr>Value of Pseudocode</vt:lpstr>
      <vt:lpstr>Planning your program</vt:lpstr>
      <vt:lpstr>Using a flowchart to plan: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TI-Innovator™ STEM projects for student camps and clubs</dc:title>
  <dc:creator>David Santucci</dc:creator>
  <cp:lastModifiedBy>Santucci, David</cp:lastModifiedBy>
  <cp:revision>168</cp:revision>
  <dcterms:created xsi:type="dcterms:W3CDTF">2017-12-21T17:04:57Z</dcterms:created>
  <dcterms:modified xsi:type="dcterms:W3CDTF">2019-08-06T19:57:43Z</dcterms:modified>
</cp:coreProperties>
</file>