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7"/>
  </p:notesMasterIdLst>
  <p:sldIdLst>
    <p:sldId id="268" r:id="rId2"/>
    <p:sldId id="320" r:id="rId3"/>
    <p:sldId id="321" r:id="rId4"/>
    <p:sldId id="339" r:id="rId5"/>
    <p:sldId id="325" r:id="rId6"/>
    <p:sldId id="343" r:id="rId7"/>
    <p:sldId id="344" r:id="rId8"/>
    <p:sldId id="340" r:id="rId9"/>
    <p:sldId id="326" r:id="rId10"/>
    <p:sldId id="327" r:id="rId11"/>
    <p:sldId id="316" r:id="rId12"/>
    <p:sldId id="328" r:id="rId13"/>
    <p:sldId id="317" r:id="rId14"/>
    <p:sldId id="408" r:id="rId15"/>
    <p:sldId id="410" r:id="rId16"/>
    <p:sldId id="378" r:id="rId17"/>
    <p:sldId id="381" r:id="rId18"/>
    <p:sldId id="355" r:id="rId19"/>
    <p:sldId id="411" r:id="rId20"/>
    <p:sldId id="400" r:id="rId21"/>
    <p:sldId id="331" r:id="rId22"/>
    <p:sldId id="404" r:id="rId23"/>
    <p:sldId id="403" r:id="rId24"/>
    <p:sldId id="333" r:id="rId25"/>
    <p:sldId id="308" r:id="rId26"/>
    <p:sldId id="309" r:id="rId27"/>
    <p:sldId id="405" r:id="rId28"/>
    <p:sldId id="302" r:id="rId29"/>
    <p:sldId id="338" r:id="rId30"/>
    <p:sldId id="335" r:id="rId31"/>
    <p:sldId id="334" r:id="rId32"/>
    <p:sldId id="407" r:id="rId33"/>
    <p:sldId id="305" r:id="rId34"/>
    <p:sldId id="303" r:id="rId35"/>
    <p:sldId id="275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C5B4"/>
    <a:srgbClr val="B7B9A4"/>
    <a:srgbClr val="FF3FFF"/>
    <a:srgbClr val="991A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458"/>
    <p:restoredTop sz="96327" autoAdjust="0"/>
  </p:normalViewPr>
  <p:slideViewPr>
    <p:cSldViewPr>
      <p:cViewPr varScale="1">
        <p:scale>
          <a:sx n="136" d="100"/>
          <a:sy n="136" d="100"/>
        </p:scale>
        <p:origin x="2128" y="20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79B18-8B84-4A90-8726-4F4733A09688}" type="datetimeFigureOut">
              <a:rPr lang="en-US" smtClean="0"/>
              <a:t>10/26/22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EA5FF-CECD-4049-AB8D-91576D3E2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11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23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challenge is to drive the shape without crossing any lines and without picking up the pen.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14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challenge is to drive the shape without crossing any lines and without picking up the pen.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16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need to import the math library</a:t>
            </a:r>
          </a:p>
          <a:p>
            <a:r>
              <a:rPr lang="en-US" dirty="0"/>
              <a:t>First challenge is to drive the shape without crossing any lines and without picking up the pen.</a:t>
            </a:r>
          </a:p>
          <a:p>
            <a:r>
              <a:rPr lang="en-US" baseline="0" dirty="0"/>
              <a:t>Second will be to drive at least one segment in reverse direction.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01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need to import the math library</a:t>
            </a:r>
          </a:p>
          <a:p>
            <a:r>
              <a:rPr lang="en-US" dirty="0"/>
              <a:t>First challenge is to drive the shape without crossing any lines and without picking up the pen.</a:t>
            </a:r>
          </a:p>
          <a:p>
            <a:r>
              <a:rPr lang="en-US" baseline="0" dirty="0"/>
              <a:t>Second will be to drive at least one segment in reverse direction.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42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challenge is to drive the shape without crossing any lines and without picking up the pen.</a:t>
            </a:r>
          </a:p>
          <a:p>
            <a:r>
              <a:rPr lang="en-US" baseline="0" dirty="0"/>
              <a:t>Second will be to drive at least one segment in reverse direction.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37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need to import the math library</a:t>
            </a:r>
          </a:p>
          <a:p>
            <a:r>
              <a:rPr lang="en-US" dirty="0"/>
              <a:t>First challenge is to drive the shape without crossing any lines and without picking up the pen.</a:t>
            </a:r>
          </a:p>
          <a:p>
            <a:r>
              <a:rPr lang="en-US" baseline="0" dirty="0"/>
              <a:t>Second will be to drive at least one segment in reverse direction.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42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05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05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1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68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59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72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13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import </a:t>
            </a:r>
            <a:r>
              <a:rPr lang="en-US" baseline="0" dirty="0" err="1"/>
              <a:t>ww_dashmodule</a:t>
            </a:r>
            <a:endParaRPr lang="en-US" baseline="0" dirty="0"/>
          </a:p>
          <a:p>
            <a:r>
              <a:rPr lang="en-US" baseline="0" dirty="0"/>
              <a:t>Then demo how to import and how to enter the statements.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Give time to explore.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61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E128C58D-6045-487F-AFD8-55B6B56E9F86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10/26/22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818EA56B-ADE2-4108-BBB7-9D079231D52F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740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9E359840-9455-4144-B71D-6F981C9AE7A7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10/26/22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C4D41FB-8AAF-4D11-8BB6-75AAFC49B677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715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939FBAFF-CC4D-42F0-81C2-FD19E881C822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10/26/22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E3BA88DA-5A08-4CD2-9E62-6592BC1C69D9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113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7ADF1D27-BCD7-4469-A8D4-06053446F4CA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10/26/22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5E6FBE99-549E-4F51-9B0C-41358EF58216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718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45FAC0C3-4C6A-4ED5-A4C7-BD9E4A3E64E7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10/26/22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4565304-0C46-4D5C-961F-E41901AC2E57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320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3048000"/>
            <a:ext cx="66294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51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1" descr="Plus-bkg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5626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3"/>
          <p:cNvCxnSpPr/>
          <p:nvPr/>
        </p:nvCxnSpPr>
        <p:spPr>
          <a:xfrm>
            <a:off x="0" y="6477000"/>
            <a:ext cx="7239000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4600"/>
            <a:ext cx="1549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2895600"/>
          </a:xfrm>
        </p:spPr>
        <p:txBody>
          <a:bodyPr tIns="0" anchor="t">
            <a:noAutofit/>
          </a:bodyPr>
          <a:lstStyle>
            <a:lvl1pPr algn="l"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8956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259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3048000"/>
            <a:ext cx="66294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425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1" descr="Plus-bkg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5626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3"/>
          <p:cNvCxnSpPr/>
          <p:nvPr/>
        </p:nvCxnSpPr>
        <p:spPr>
          <a:xfrm>
            <a:off x="0" y="6477000"/>
            <a:ext cx="7239000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4600"/>
            <a:ext cx="1549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2895600"/>
          </a:xfrm>
        </p:spPr>
        <p:txBody>
          <a:bodyPr tIns="0" anchor="t">
            <a:noAutofit/>
          </a:bodyPr>
          <a:lstStyle>
            <a:lvl1pPr algn="l"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8956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925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3048000"/>
            <a:ext cx="66294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428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1" descr="Plus-bkg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5626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3"/>
          <p:cNvCxnSpPr/>
          <p:nvPr/>
        </p:nvCxnSpPr>
        <p:spPr>
          <a:xfrm>
            <a:off x="0" y="6477000"/>
            <a:ext cx="7239000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4600"/>
            <a:ext cx="1549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2895600"/>
          </a:xfrm>
        </p:spPr>
        <p:txBody>
          <a:bodyPr tIns="0" anchor="t">
            <a:noAutofit/>
          </a:bodyPr>
          <a:lstStyle>
            <a:lvl1pPr algn="l"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8956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11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94C21E2F-7186-4F6F-AC8B-F9756EC0A499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259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C3830F7D-D99B-47D7-8A1D-B07ED6463C5D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10/26/22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E62C7B48-82B4-469D-A675-F42A7755A7FD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27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33AE23B3-ED6E-44C0-B7E8-C0E2A1BE8FCD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10/26/22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2C19FD4A-452E-4452-B7D3-AF4CEA771EB1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643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14F735AE-ED01-4689-96B5-8F406DF4DCA6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10/26/22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00271EA9-59D3-455B-8818-B89ECA328528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65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283C6230-094F-4027-81A6-86BA8ED81EC4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10/26/22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69D96FF-B2F7-456F-AD95-43064B07E0A7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452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E28BC3DB-74DD-45E8-A86D-6E876D4DC8A4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10/26/22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33B5B314-EB64-46E4-8D40-B826BD6422F8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871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477000"/>
            <a:ext cx="7239000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4600"/>
            <a:ext cx="1549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03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j-lt"/>
          <a:ea typeface="Myriad Pro" panose="020B0503030403020204" pitchFamily="34" charset="0"/>
          <a:cs typeface="Myriad Pro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3200" kern="1200">
          <a:solidFill>
            <a:schemeClr val="tx1"/>
          </a:solidFill>
          <a:latin typeface="+mn-lt"/>
          <a:ea typeface="Myriad Pro" panose="020B0503030403020204" pitchFamily="34" charset="0"/>
          <a:cs typeface="Myriad Pro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2800" kern="1200">
          <a:solidFill>
            <a:schemeClr val="tx1"/>
          </a:solidFill>
          <a:latin typeface="+mn-lt"/>
          <a:ea typeface="Myriad Pro" panose="020B0503030403020204" pitchFamily="34" charset="0"/>
          <a:cs typeface="Myriad Pro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2400" kern="1200">
          <a:solidFill>
            <a:schemeClr val="tx1"/>
          </a:solidFill>
          <a:latin typeface="+mn-lt"/>
          <a:ea typeface="Myriad Pro" panose="020B0503030403020204" pitchFamily="34" charset="0"/>
          <a:cs typeface="Myriad Pro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2000" kern="1200">
          <a:solidFill>
            <a:schemeClr val="tx1"/>
          </a:solidFill>
          <a:latin typeface="+mn-lt"/>
          <a:ea typeface="Myriad Pro" panose="020B0503030403020204" pitchFamily="34" charset="0"/>
          <a:cs typeface="Myriad Pro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2000" kern="1200">
          <a:solidFill>
            <a:schemeClr val="tx1"/>
          </a:solidFill>
          <a:latin typeface="+mn-lt"/>
          <a:ea typeface="Myriad Pro" panose="020B0503030403020204" pitchFamily="34" charset="0"/>
          <a:cs typeface="Myriad Pro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44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0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8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3.png"/><Relationship Id="rId7" Type="http://schemas.openxmlformats.org/officeDocument/2006/relationships/image" Target="../media/image1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15.png"/><Relationship Id="rId5" Type="http://schemas.openxmlformats.org/officeDocument/2006/relationships/image" Target="../media/image75.png"/><Relationship Id="rId10" Type="http://schemas.openxmlformats.org/officeDocument/2006/relationships/image" Target="../media/image20.png"/><Relationship Id="rId4" Type="http://schemas.openxmlformats.org/officeDocument/2006/relationships/image" Target="../media/image7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8.pn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11" Type="http://schemas.openxmlformats.org/officeDocument/2006/relationships/image" Target="../media/image96.png"/><Relationship Id="rId5" Type="http://schemas.openxmlformats.org/officeDocument/2006/relationships/image" Target="../media/image81.png"/><Relationship Id="rId10" Type="http://schemas.openxmlformats.org/officeDocument/2006/relationships/image" Target="../media/image83.png"/><Relationship Id="rId4" Type="http://schemas.openxmlformats.org/officeDocument/2006/relationships/image" Target="../media/image92.png"/><Relationship Id="rId9" Type="http://schemas.openxmlformats.org/officeDocument/2006/relationships/image" Target="../media/image82.png"/><Relationship Id="rId1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stem-team@ti.com" TargetMode="Externa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.ti.com/en/~/media/c529c939d05f4abe860c5f66443d9512.ashx?h=16&amp;thn=1&amp;w=16&amp;rev=98e5fd83-95dd-4e62-8d84-7cf717d25f0e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education.ti.com/dash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924050"/>
          </a:xfrm>
        </p:spPr>
        <p:txBody>
          <a:bodyPr/>
          <a:lstStyle/>
          <a:p>
            <a:r>
              <a:rPr lang="en-US" dirty="0"/>
              <a:t>Meet </a:t>
            </a:r>
            <a:br>
              <a:rPr lang="en-US" dirty="0"/>
            </a:br>
            <a:r>
              <a:rPr lang="en-US" dirty="0"/>
              <a:t>Wonder Workshop™ Dash </a:t>
            </a:r>
            <a:br>
              <a:rPr lang="en-US" dirty="0"/>
            </a:br>
            <a:r>
              <a:rPr lang="en-US" dirty="0"/>
              <a:t>with Geometry Challenges</a:t>
            </a:r>
            <a:br>
              <a:rPr lang="en-US" dirty="0"/>
            </a:br>
            <a:r>
              <a:rPr lang="en-US" sz="3200" dirty="0"/>
              <a:t>TI-84 Plus CE</a:t>
            </a:r>
            <a:br>
              <a:rPr lang="en-US" sz="3200" dirty="0"/>
            </a:br>
            <a:r>
              <a:rPr lang="en-US" sz="3200" dirty="0"/>
              <a:t>Python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038600"/>
            <a:ext cx="6400800" cy="1752600"/>
          </a:xfrm>
        </p:spPr>
        <p:txBody>
          <a:bodyPr/>
          <a:lstStyle/>
          <a:p>
            <a:pPr algn="l"/>
            <a:r>
              <a:rPr lang="en-US" dirty="0"/>
              <a:t>Texas Instruments</a:t>
            </a:r>
          </a:p>
          <a:p>
            <a:pPr algn="l"/>
            <a:r>
              <a:rPr lang="en-US" dirty="0"/>
              <a:t>@</a:t>
            </a:r>
            <a:r>
              <a:rPr lang="en-US" dirty="0" err="1"/>
              <a:t>ticalculators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839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2B400FBE-4D6E-6FAE-DD20-FE72DC14E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904" y="1397032"/>
            <a:ext cx="1507972" cy="1137159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96E7919-8926-EAE0-27FE-D82B54140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119" y="3585232"/>
            <a:ext cx="1549400" cy="11684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4B07DE9-8378-9D40-A293-7719DADD77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0485" y="1439005"/>
            <a:ext cx="1494990" cy="1127369"/>
          </a:xfrm>
          <a:prstGeom prst="rect">
            <a:avLst/>
          </a:prstGeom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F1716BA0-729E-4746-934C-E218268241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7119" y="1437394"/>
            <a:ext cx="1517770" cy="1144548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649BECB3-2D94-D699-C773-1C759A2693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490" y="1404680"/>
            <a:ext cx="1507972" cy="11371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1644" y="328294"/>
            <a:ext cx="7632383" cy="742950"/>
          </a:xfrm>
        </p:spPr>
        <p:txBody>
          <a:bodyPr/>
          <a:lstStyle/>
          <a:p>
            <a:r>
              <a:rPr lang="en-US" sz="2100" b="1" dirty="0">
                <a:solidFill>
                  <a:srgbClr val="C00000"/>
                </a:solidFill>
              </a:rPr>
              <a:t>Entering a Dash Program – </a:t>
            </a:r>
            <a:br>
              <a:rPr lang="en-US" sz="2100" dirty="0">
                <a:solidFill>
                  <a:srgbClr val="C00000"/>
                </a:solidFill>
              </a:rPr>
            </a:br>
            <a:r>
              <a:rPr lang="en-US" sz="1800" dirty="0">
                <a:solidFill>
                  <a:srgbClr val="C00000"/>
                </a:solidFill>
              </a:rPr>
              <a:t>importing the Dash module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1135989" y="2607958"/>
            <a:ext cx="1721511" cy="727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The Python program editor uses an insert cursor and a backspace delete.</a:t>
            </a:r>
          </a:p>
          <a:p>
            <a:r>
              <a:rPr lang="en-US" sz="825" dirty="0"/>
              <a:t>Press </a:t>
            </a:r>
            <a:r>
              <a:rPr lang="en-US" sz="825" b="1" dirty="0"/>
              <a:t>[</a:t>
            </a:r>
            <a:r>
              <a:rPr lang="en-US" sz="825" b="1" dirty="0" err="1"/>
              <a:t>Fns</a:t>
            </a:r>
            <a:r>
              <a:rPr lang="en-US" sz="825" b="1" dirty="0"/>
              <a:t>…]</a:t>
            </a:r>
            <a:r>
              <a:rPr lang="en-US" sz="825" dirty="0"/>
              <a:t> softkey to see functions to use in your program.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859228" y="2604010"/>
            <a:ext cx="1604277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Press </a:t>
            </a:r>
            <a:r>
              <a:rPr lang="en-US" sz="825" b="1" dirty="0"/>
              <a:t>right arrow </a:t>
            </a:r>
            <a:r>
              <a:rPr lang="en-US" sz="825" dirty="0"/>
              <a:t>repeatedly </a:t>
            </a:r>
            <a:r>
              <a:rPr lang="en-US" sz="825" b="1" dirty="0"/>
              <a:t> </a:t>
            </a:r>
            <a:r>
              <a:rPr lang="en-US" sz="825" dirty="0"/>
              <a:t>or </a:t>
            </a:r>
            <a:r>
              <a:rPr lang="en-US" sz="825" b="1" dirty="0"/>
              <a:t>left arrow </a:t>
            </a:r>
            <a:r>
              <a:rPr lang="en-US" sz="825" dirty="0"/>
              <a:t>to move to the Modul menu.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4483703" y="2604010"/>
            <a:ext cx="15184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You will see a menu of installed modules available to use functions from. </a:t>
            </a:r>
          </a:p>
          <a:p>
            <a:endParaRPr lang="en-US" sz="825" dirty="0"/>
          </a:p>
          <a:p>
            <a:r>
              <a:rPr lang="en-US" sz="825" dirty="0"/>
              <a:t>You will need to add </a:t>
            </a:r>
            <a:r>
              <a:rPr lang="en-US" sz="825" dirty="0" err="1"/>
              <a:t>ww_dash</a:t>
            </a:r>
            <a:r>
              <a:rPr lang="en-US" sz="825" dirty="0"/>
              <a:t> to the installed module list.</a:t>
            </a:r>
          </a:p>
          <a:p>
            <a:r>
              <a:rPr lang="en-US" sz="800" dirty="0"/>
              <a:t>Press </a:t>
            </a:r>
            <a:r>
              <a:rPr lang="en-US" sz="800" b="1" dirty="0"/>
              <a:t>[Add-On] </a:t>
            </a:r>
            <a:r>
              <a:rPr lang="en-US" sz="800" dirty="0"/>
              <a:t>softkey (trace button). </a:t>
            </a:r>
          </a:p>
          <a:p>
            <a:endParaRPr lang="en-US" sz="825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7787E2-A9A2-344E-9301-18C3801F1F00}"/>
              </a:ext>
            </a:extLst>
          </p:cNvPr>
          <p:cNvSpPr txBox="1"/>
          <p:nvPr/>
        </p:nvSpPr>
        <p:spPr>
          <a:xfrm>
            <a:off x="1066800" y="4786921"/>
            <a:ext cx="19812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The  </a:t>
            </a:r>
            <a:r>
              <a:rPr lang="en-US" sz="825" dirty="0" err="1"/>
              <a:t>ww_dash</a:t>
            </a:r>
            <a:r>
              <a:rPr lang="en-US" sz="825" dirty="0"/>
              <a:t> module import statement  is pasted to your program. </a:t>
            </a:r>
          </a:p>
          <a:p>
            <a:endParaRPr lang="en-US" sz="825" dirty="0"/>
          </a:p>
          <a:p>
            <a:r>
              <a:rPr lang="en-US" sz="825" dirty="0"/>
              <a:t>The </a:t>
            </a:r>
            <a:r>
              <a:rPr lang="en-US" sz="825" dirty="0" err="1"/>
              <a:t>ww_dash</a:t>
            </a:r>
            <a:r>
              <a:rPr lang="en-US" sz="825" dirty="0"/>
              <a:t> import statement is required at the beginning of every Dash program. </a:t>
            </a:r>
          </a:p>
          <a:p>
            <a:endParaRPr lang="en-US" sz="825" dirty="0"/>
          </a:p>
          <a:p>
            <a:r>
              <a:rPr lang="en-US" sz="825" dirty="0"/>
              <a:t>This import statement brings in Dash functions to use in your program, sets Dash’s initial position and sets up communication between the calculator and the Bluetooth Adapter.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1200150" y="1168005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916618" y="1175407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1D8A8-3534-114C-8EDF-5BAFFF42E7D2}"/>
              </a:ext>
            </a:extLst>
          </p:cNvPr>
          <p:cNvSpPr txBox="1"/>
          <p:nvPr/>
        </p:nvSpPr>
        <p:spPr>
          <a:xfrm>
            <a:off x="4572000" y="1131291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82B022-7384-E24A-9155-1D4ADC1A1775}"/>
              </a:ext>
            </a:extLst>
          </p:cNvPr>
          <p:cNvSpPr txBox="1"/>
          <p:nvPr/>
        </p:nvSpPr>
        <p:spPr>
          <a:xfrm>
            <a:off x="6272563" y="1140768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95D7AD-9813-B64D-A749-33CFA539FC49}"/>
              </a:ext>
            </a:extLst>
          </p:cNvPr>
          <p:cNvSpPr txBox="1"/>
          <p:nvPr/>
        </p:nvSpPr>
        <p:spPr>
          <a:xfrm>
            <a:off x="1197251" y="3368289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D0A1F8-CBD2-1949-BD99-B53867420D28}"/>
              </a:ext>
            </a:extLst>
          </p:cNvPr>
          <p:cNvSpPr txBox="1"/>
          <p:nvPr/>
        </p:nvSpPr>
        <p:spPr>
          <a:xfrm>
            <a:off x="6183594" y="2574920"/>
            <a:ext cx="176315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Select </a:t>
            </a:r>
            <a:r>
              <a:rPr lang="en-US" sz="825" b="1" dirty="0"/>
              <a:t>from </a:t>
            </a:r>
            <a:r>
              <a:rPr lang="en-US" sz="825" b="1" dirty="0" err="1"/>
              <a:t>ww_dash</a:t>
            </a:r>
            <a:r>
              <a:rPr lang="en-US" sz="825" b="1" dirty="0"/>
              <a:t> import * </a:t>
            </a:r>
            <a:r>
              <a:rPr lang="en-US" sz="825" dirty="0"/>
              <a:t>from the Add-On menu.</a:t>
            </a:r>
          </a:p>
          <a:p>
            <a:endParaRPr lang="en-US" sz="825" dirty="0"/>
          </a:p>
          <a:p>
            <a:r>
              <a:rPr lang="en-US" sz="825" dirty="0"/>
              <a:t>Use </a:t>
            </a:r>
            <a:r>
              <a:rPr lang="en-US" sz="825" b="1" dirty="0"/>
              <a:t>down arrow</a:t>
            </a:r>
            <a:r>
              <a:rPr lang="en-US" sz="825" dirty="0"/>
              <a:t>, if necessary, to move to the selection, then Press </a:t>
            </a:r>
            <a:r>
              <a:rPr lang="en-US" sz="825" b="1" dirty="0"/>
              <a:t>[enter]</a:t>
            </a:r>
            <a:r>
              <a:rPr lang="en-US" sz="825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243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96372A7-8B47-E19A-CEA3-F6831197F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64" y="1064422"/>
            <a:ext cx="1518055" cy="1144763"/>
          </a:xfrm>
          <a:prstGeom prst="rect">
            <a:avLst/>
          </a:prstGeom>
        </p:spPr>
      </p:pic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9391E2A2-ED18-114B-B15C-D1F2456B0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439" y="4493894"/>
            <a:ext cx="1439042" cy="1085179"/>
          </a:xfrm>
          <a:prstGeom prst="rect">
            <a:avLst/>
          </a:prstGeom>
        </p:spPr>
      </p:pic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FFB3B08D-933F-94A4-F548-43A853AFA0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92" y="4482976"/>
            <a:ext cx="1462999" cy="1103245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2001145F-A752-7646-D65E-FB533BF814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58" y="4461090"/>
            <a:ext cx="1482543" cy="1117983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FFCC646F-A333-7018-B3CA-FB768FDE02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322" y="4461090"/>
            <a:ext cx="1549400" cy="1168400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7128BF3D-B24C-CE25-A580-7DB0CCA93D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20" y="1028337"/>
            <a:ext cx="1518055" cy="1144763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AF1E021-899E-B37E-A635-64CBD1CF50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140" y="1061370"/>
            <a:ext cx="1487982" cy="1122085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58C146F-9302-C4CE-8BCD-5E76500A2E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020" y="1070506"/>
            <a:ext cx="1463076" cy="11033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105" y="152400"/>
            <a:ext cx="6686550" cy="742950"/>
          </a:xfrm>
        </p:spPr>
        <p:txBody>
          <a:bodyPr/>
          <a:lstStyle/>
          <a:p>
            <a:r>
              <a:rPr lang="en-US" sz="3000" b="1" dirty="0">
                <a:solidFill>
                  <a:srgbClr val="C00000"/>
                </a:solidFill>
              </a:rPr>
              <a:t>Entering a Dash Program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1080396" y="2192971"/>
            <a:ext cx="1721511" cy="727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You are now ready to enter functions to control your Dash. Navigate to the Dash menus by pressing </a:t>
            </a:r>
            <a:r>
              <a:rPr lang="en-US" sz="825" b="1" dirty="0"/>
              <a:t>[</a:t>
            </a:r>
            <a:r>
              <a:rPr lang="en-US" sz="825" b="1" dirty="0" err="1"/>
              <a:t>Fns</a:t>
            </a:r>
            <a:r>
              <a:rPr lang="en-US" sz="825" b="1" dirty="0"/>
              <a:t>…] </a:t>
            </a:r>
            <a:r>
              <a:rPr lang="en-US" sz="825" dirty="0"/>
              <a:t>then </a:t>
            </a:r>
            <a:r>
              <a:rPr lang="en-US" sz="825" b="1" dirty="0"/>
              <a:t>arrow </a:t>
            </a:r>
            <a:r>
              <a:rPr lang="en-US" sz="825" dirty="0"/>
              <a:t>to the Modul menu. </a:t>
            </a:r>
            <a:endParaRPr lang="en-US" sz="825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826514" y="2205130"/>
            <a:ext cx="166267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Then</a:t>
            </a:r>
            <a:r>
              <a:rPr lang="en-US" sz="825" b="1" dirty="0"/>
              <a:t> select </a:t>
            </a:r>
            <a:r>
              <a:rPr lang="en-US" sz="825" b="1" dirty="0" err="1"/>
              <a:t>ww_dash</a:t>
            </a:r>
            <a:r>
              <a:rPr lang="en-US" sz="825" b="1" dirty="0"/>
              <a:t>... </a:t>
            </a:r>
            <a:r>
              <a:rPr lang="en-US" sz="825" dirty="0"/>
              <a:t>to see options.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4529673" y="2205543"/>
            <a:ext cx="1555027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You begin on the Drive menu. </a:t>
            </a:r>
            <a:r>
              <a:rPr lang="en-US" sz="825" b="1" dirty="0"/>
              <a:t>Select </a:t>
            </a:r>
            <a:r>
              <a:rPr lang="en-US" sz="825" dirty="0"/>
              <a:t>the </a:t>
            </a:r>
            <a:r>
              <a:rPr lang="en-US" sz="825" b="1" dirty="0"/>
              <a:t>1:forward() </a:t>
            </a:r>
            <a:r>
              <a:rPr lang="en-US" sz="825" dirty="0"/>
              <a:t>function.</a:t>
            </a:r>
            <a:endParaRPr lang="en-US" sz="825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7787E2-A9A2-344E-9301-18C3801F1F00}"/>
              </a:ext>
            </a:extLst>
          </p:cNvPr>
          <p:cNvSpPr txBox="1"/>
          <p:nvPr/>
        </p:nvSpPr>
        <p:spPr>
          <a:xfrm>
            <a:off x="1135843" y="5629490"/>
            <a:ext cx="1555870" cy="727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Navigate to the Drive menu again by press </a:t>
            </a:r>
            <a:r>
              <a:rPr lang="en-US" sz="825" b="1" dirty="0"/>
              <a:t>[</a:t>
            </a:r>
            <a:r>
              <a:rPr lang="en-US" sz="825" b="1" dirty="0" err="1"/>
              <a:t>fns</a:t>
            </a:r>
            <a:r>
              <a:rPr lang="en-US" sz="825" b="1" dirty="0"/>
              <a:t>…]</a:t>
            </a:r>
            <a:r>
              <a:rPr lang="en-US" sz="825" dirty="0"/>
              <a:t>,</a:t>
            </a:r>
            <a:r>
              <a:rPr lang="en-US" sz="825" b="1" dirty="0"/>
              <a:t> left arrow</a:t>
            </a:r>
            <a:r>
              <a:rPr lang="en-US" sz="825" dirty="0"/>
              <a:t>, select </a:t>
            </a:r>
            <a:r>
              <a:rPr lang="en-US" sz="825" dirty="0" err="1"/>
              <a:t>ww_dash</a:t>
            </a:r>
            <a:r>
              <a:rPr lang="en-US" sz="825" b="1" dirty="0"/>
              <a:t>...</a:t>
            </a:r>
            <a:r>
              <a:rPr lang="en-US" sz="825" dirty="0"/>
              <a:t>,</a:t>
            </a:r>
            <a:r>
              <a:rPr lang="en-US" sz="825" b="1" dirty="0"/>
              <a:t>3:left() </a:t>
            </a:r>
            <a:r>
              <a:rPr lang="en-US" sz="825" dirty="0"/>
              <a:t>to select the </a:t>
            </a:r>
            <a:r>
              <a:rPr lang="en-US" sz="825" b="1" dirty="0"/>
              <a:t>left turn function</a:t>
            </a:r>
            <a:r>
              <a:rPr lang="en-US" sz="825" dirty="0"/>
              <a:t>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8E6D36-7E1C-944A-8CFF-6C572FC8F70F}"/>
              </a:ext>
            </a:extLst>
          </p:cNvPr>
          <p:cNvSpPr txBox="1"/>
          <p:nvPr/>
        </p:nvSpPr>
        <p:spPr>
          <a:xfrm>
            <a:off x="2810201" y="5622920"/>
            <a:ext cx="159179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b="1" dirty="0"/>
              <a:t>Enter a value </a:t>
            </a:r>
            <a:r>
              <a:rPr lang="en-US" sz="825" dirty="0"/>
              <a:t>for the angle to turn in degrees. Press </a:t>
            </a:r>
            <a:r>
              <a:rPr lang="en-US" sz="825" b="1" dirty="0"/>
              <a:t>[2</a:t>
            </a:r>
            <a:r>
              <a:rPr lang="en-US" sz="825" b="1" baseline="30000" dirty="0"/>
              <a:t>nd</a:t>
            </a:r>
            <a:r>
              <a:rPr lang="en-US" sz="825" b="1" dirty="0"/>
              <a:t>] [enter] </a:t>
            </a:r>
            <a:r>
              <a:rPr lang="en-US" sz="825" dirty="0"/>
              <a:t>to complete the statement and move to the beginning of new statement on the line below.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1200150" y="802323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917755" y="801257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1D8A8-3534-114C-8EDF-5BAFFF42E7D2}"/>
              </a:ext>
            </a:extLst>
          </p:cNvPr>
          <p:cNvSpPr txBox="1"/>
          <p:nvPr/>
        </p:nvSpPr>
        <p:spPr>
          <a:xfrm>
            <a:off x="4598380" y="808062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82B022-7384-E24A-9155-1D4ADC1A1775}"/>
              </a:ext>
            </a:extLst>
          </p:cNvPr>
          <p:cNvSpPr txBox="1"/>
          <p:nvPr/>
        </p:nvSpPr>
        <p:spPr>
          <a:xfrm>
            <a:off x="6271115" y="762000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95D7AD-9813-B64D-A749-33CFA539FC49}"/>
              </a:ext>
            </a:extLst>
          </p:cNvPr>
          <p:cNvSpPr txBox="1"/>
          <p:nvPr/>
        </p:nvSpPr>
        <p:spPr>
          <a:xfrm>
            <a:off x="1186231" y="4159375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41FCA4-8454-0B44-8F72-179130417249}"/>
              </a:ext>
            </a:extLst>
          </p:cNvPr>
          <p:cNvSpPr txBox="1"/>
          <p:nvPr/>
        </p:nvSpPr>
        <p:spPr>
          <a:xfrm>
            <a:off x="2889073" y="4218361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D0A1F8-CBD2-1949-BD99-B53867420D28}"/>
              </a:ext>
            </a:extLst>
          </p:cNvPr>
          <p:cNvSpPr txBox="1"/>
          <p:nvPr/>
        </p:nvSpPr>
        <p:spPr>
          <a:xfrm>
            <a:off x="6145892" y="2214335"/>
            <a:ext cx="2159908" cy="1835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b="1" dirty="0"/>
              <a:t>Enter a value</a:t>
            </a:r>
            <a:r>
              <a:rPr lang="en-US" sz="825" dirty="0"/>
              <a:t> for the number of Dash units to drive forward. </a:t>
            </a:r>
            <a:r>
              <a:rPr lang="en-US" sz="825" b="1" dirty="0"/>
              <a:t>Arrow to the end of the statement</a:t>
            </a:r>
            <a:r>
              <a:rPr lang="en-US" sz="825" dirty="0"/>
              <a:t> and press </a:t>
            </a:r>
            <a:r>
              <a:rPr lang="en-US" sz="825" b="1" dirty="0"/>
              <a:t>[enter] </a:t>
            </a:r>
            <a:r>
              <a:rPr lang="en-US" sz="825" dirty="0"/>
              <a:t>to move to the next statement.</a:t>
            </a:r>
          </a:p>
          <a:p>
            <a:r>
              <a:rPr lang="en-US" sz="825" dirty="0"/>
              <a:t> </a:t>
            </a:r>
          </a:p>
          <a:p>
            <a:r>
              <a:rPr lang="en-US" sz="900" dirty="0"/>
              <a:t>A faster approach is to use </a:t>
            </a:r>
            <a:r>
              <a:rPr lang="en-US" sz="900" b="1" dirty="0"/>
              <a:t>[2nd] [enter] </a:t>
            </a:r>
            <a:r>
              <a:rPr lang="en-US" sz="900" dirty="0"/>
              <a:t>from any place on a line to complete the statement and move the cursor to the beginning of a blank line below.</a:t>
            </a:r>
          </a:p>
          <a:p>
            <a:endParaRPr lang="en-US" sz="900" b="1" dirty="0"/>
          </a:p>
          <a:p>
            <a:r>
              <a:rPr lang="en-US" sz="900" b="1" dirty="0"/>
              <a:t>Note:</a:t>
            </a:r>
            <a:r>
              <a:rPr lang="en-US" sz="900" dirty="0"/>
              <a:t> It is important that each statement begin on a new line.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CCF8F86-FEDA-1848-93DE-9BDC1FBC0ABF}"/>
              </a:ext>
            </a:extLst>
          </p:cNvPr>
          <p:cNvSpPr txBox="1"/>
          <p:nvPr/>
        </p:nvSpPr>
        <p:spPr>
          <a:xfrm>
            <a:off x="4560532" y="4233705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006B1DF-A368-AE4E-9F55-C6A2F4A02ACC}"/>
              </a:ext>
            </a:extLst>
          </p:cNvPr>
          <p:cNvSpPr txBox="1"/>
          <p:nvPr/>
        </p:nvSpPr>
        <p:spPr>
          <a:xfrm>
            <a:off x="4489186" y="5622920"/>
            <a:ext cx="165670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Navigate to the Drive menu again, then select </a:t>
            </a:r>
            <a:r>
              <a:rPr lang="en-US" sz="825" b="1" dirty="0"/>
              <a:t>1:forward()</a:t>
            </a:r>
            <a:r>
              <a:rPr lang="en-US" sz="825" dirty="0"/>
              <a:t>. After the function is pasted </a:t>
            </a:r>
            <a:r>
              <a:rPr lang="en-US" sz="825" b="1" dirty="0"/>
              <a:t>enter the Dash units</a:t>
            </a:r>
            <a:r>
              <a:rPr lang="en-US" sz="825" dirty="0"/>
              <a:t> to drive. </a:t>
            </a:r>
          </a:p>
          <a:p>
            <a:r>
              <a:rPr lang="en-US" sz="825" dirty="0"/>
              <a:t>Press </a:t>
            </a:r>
            <a:r>
              <a:rPr lang="en-US" sz="825" b="1" dirty="0"/>
              <a:t>[2</a:t>
            </a:r>
            <a:r>
              <a:rPr lang="en-US" sz="825" b="1" baseline="30000" dirty="0"/>
              <a:t>nd</a:t>
            </a:r>
            <a:r>
              <a:rPr lang="en-US" sz="825" b="1" dirty="0"/>
              <a:t>] [enter] </a:t>
            </a:r>
            <a:r>
              <a:rPr lang="en-US" sz="825" dirty="0"/>
              <a:t>to complete the statement.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49C132-EEF6-5D4C-A0BC-F3F0A1E60DC0}"/>
              </a:ext>
            </a:extLst>
          </p:cNvPr>
          <p:cNvSpPr txBox="1"/>
          <p:nvPr/>
        </p:nvSpPr>
        <p:spPr>
          <a:xfrm>
            <a:off x="6304425" y="4233705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EC7E189-5BB9-834F-B981-46238C477E34}"/>
              </a:ext>
            </a:extLst>
          </p:cNvPr>
          <p:cNvSpPr txBox="1"/>
          <p:nvPr/>
        </p:nvSpPr>
        <p:spPr>
          <a:xfrm>
            <a:off x="6233079" y="5622920"/>
            <a:ext cx="1482545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You are now ready to run your Dash program.</a:t>
            </a:r>
          </a:p>
          <a:p>
            <a:r>
              <a:rPr lang="en-US" sz="825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6350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on the floor&#10;&#10;Description automatically generated with medium confidence">
            <a:extLst>
              <a:ext uri="{FF2B5EF4-FFF2-40B4-BE49-F238E27FC236}">
                <a16:creationId xmlns:a16="http://schemas.microsoft.com/office/drawing/2014/main" id="{B64FA820-C0AF-ABC4-4602-8FFF36F53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895600"/>
            <a:ext cx="4012042" cy="2673676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12C6185-2AE3-AF31-7EE3-8B0BEEE60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34" y="1318178"/>
            <a:ext cx="1594532" cy="1202434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180849B-D03B-E8F3-E9B8-174B4B71E8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097" y="1338394"/>
            <a:ext cx="1587821" cy="11973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4543" y="357334"/>
            <a:ext cx="6686550" cy="742950"/>
          </a:xfrm>
        </p:spPr>
        <p:txBody>
          <a:bodyPr/>
          <a:lstStyle/>
          <a:p>
            <a:r>
              <a:rPr lang="en-US" sz="2700" b="1" dirty="0">
                <a:solidFill>
                  <a:srgbClr val="C00000"/>
                </a:solidFill>
              </a:rPr>
              <a:t>Running a Dash Program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1135989" y="2524542"/>
            <a:ext cx="1721511" cy="148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You are now ready to run your program.</a:t>
            </a:r>
          </a:p>
          <a:p>
            <a:endParaRPr lang="en-US" sz="825" dirty="0"/>
          </a:p>
          <a:p>
            <a:r>
              <a:rPr lang="en-US" sz="825" dirty="0"/>
              <a:t>Before pressing </a:t>
            </a:r>
            <a:r>
              <a:rPr lang="en-US" sz="825" b="1" dirty="0"/>
              <a:t>[Run]</a:t>
            </a:r>
            <a:r>
              <a:rPr lang="en-US" sz="825" dirty="0"/>
              <a:t>,</a:t>
            </a:r>
            <a:r>
              <a:rPr lang="en-US" sz="825" b="1" dirty="0"/>
              <a:t> </a:t>
            </a:r>
            <a:r>
              <a:rPr lang="en-US" sz="825" dirty="0"/>
              <a:t>go through the pre-drive checklist.</a:t>
            </a:r>
          </a:p>
          <a:p>
            <a:pPr marL="171450" indent="-171450">
              <a:buAutoNum type="arabicPeriod"/>
            </a:pPr>
            <a:r>
              <a:rPr lang="en-US" sz="825" dirty="0"/>
              <a:t>Make sure that Dash is turned ON.</a:t>
            </a:r>
          </a:p>
          <a:p>
            <a:pPr marL="171450" indent="-171450">
              <a:buAutoNum type="arabicPeriod"/>
            </a:pPr>
            <a:r>
              <a:rPr lang="en-US" sz="825" dirty="0"/>
              <a:t>Make sure that the calculator is connected to the Bluetooth Adapter. </a:t>
            </a:r>
          </a:p>
          <a:p>
            <a:pPr marL="171450" indent="-171450">
              <a:buAutoNum type="arabicPeriod"/>
            </a:pPr>
            <a:r>
              <a:rPr lang="en-US" sz="825" dirty="0"/>
              <a:t>Press </a:t>
            </a:r>
            <a:r>
              <a:rPr lang="en-US" sz="825" b="1" dirty="0"/>
              <a:t>[Run]</a:t>
            </a:r>
            <a:r>
              <a:rPr lang="en-US" sz="825" dirty="0"/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1200150" y="1084589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917755" y="1083523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D84262-6084-A742-AE3E-08F6D539CA25}"/>
              </a:ext>
            </a:extLst>
          </p:cNvPr>
          <p:cNvSpPr txBox="1"/>
          <p:nvPr/>
        </p:nvSpPr>
        <p:spPr>
          <a:xfrm>
            <a:off x="2910731" y="2570079"/>
            <a:ext cx="1503168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The program will run in the Python shell. You will receive messages on the status of the program.</a:t>
            </a:r>
          </a:p>
          <a:p>
            <a:endParaRPr lang="en-US" sz="825" b="1" dirty="0"/>
          </a:p>
          <a:p>
            <a:r>
              <a:rPr lang="en-US" sz="825" dirty="0"/>
              <a:t>You can run the program again by pressing </a:t>
            </a:r>
            <a:r>
              <a:rPr lang="en-US" sz="825" b="1" dirty="0"/>
              <a:t>[Tools]  </a:t>
            </a:r>
            <a:r>
              <a:rPr lang="en-US" sz="825" dirty="0"/>
              <a:t>and selecting </a:t>
            </a:r>
            <a:r>
              <a:rPr lang="en-US" sz="825" b="1" dirty="0"/>
              <a:t>1:Rerun Last Program </a:t>
            </a:r>
            <a:r>
              <a:rPr lang="en-US" sz="825" dirty="0"/>
              <a:t>from the menu.</a:t>
            </a:r>
          </a:p>
          <a:p>
            <a:endParaRPr lang="en-US" sz="825" dirty="0"/>
          </a:p>
          <a:p>
            <a:r>
              <a:rPr lang="en-US" sz="825" dirty="0"/>
              <a:t>You can return to the program editor  by pressing </a:t>
            </a:r>
            <a:r>
              <a:rPr lang="en-US" sz="825" b="1" dirty="0"/>
              <a:t>[Editor]</a:t>
            </a:r>
            <a:r>
              <a:rPr lang="en-US" sz="825" dirty="0"/>
              <a:t>.</a:t>
            </a:r>
          </a:p>
          <a:p>
            <a:endParaRPr lang="en-US" sz="825" dirty="0"/>
          </a:p>
        </p:txBody>
      </p:sp>
    </p:spTree>
    <p:extLst>
      <p:ext uri="{BB962C8B-B14F-4D97-AF65-F5344CB8AC3E}">
        <p14:creationId xmlns:p14="http://schemas.microsoft.com/office/powerpoint/2010/main" val="3317595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E5821324-71BA-68A9-82B7-A27F1CB96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73" y="3631469"/>
            <a:ext cx="1998465" cy="1507039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4EA6F4E2-45C8-41F4-F99D-93A95A617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41" y="3642096"/>
            <a:ext cx="1984372" cy="1496412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A29FF98F-43D4-2B3E-EDE5-79B4F08A5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3" y="3596675"/>
            <a:ext cx="2045100" cy="1542207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1BAB50F9-779A-C036-D0A7-62DBA4BEB6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804" y="856141"/>
            <a:ext cx="2075949" cy="156547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347ABA2F-2803-A9C9-D809-E3D2619401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339" y="959218"/>
            <a:ext cx="1966063" cy="1482605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3E3CCB6-8B95-F86E-373D-181A440FC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3" y="953488"/>
            <a:ext cx="1946859" cy="1468123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F7033E8-D7BD-1D40-9CA9-DEACA29D2F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263" y="901523"/>
            <a:ext cx="2050347" cy="1546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Editing a Dash Program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9348" y="2491427"/>
            <a:ext cx="22953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[Editor] </a:t>
            </a:r>
            <a:r>
              <a:rPr lang="en-US" sz="1100" dirty="0"/>
              <a:t>to go back to your Python editor page.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288304" y="2486166"/>
            <a:ext cx="22715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Use the arrow keys to position the cursor to change the value of the forward distance.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4559890" y="2481707"/>
            <a:ext cx="1640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[del] </a:t>
            </a:r>
            <a:r>
              <a:rPr lang="en-US" sz="1100" dirty="0"/>
              <a:t>to backspace over the 3.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A1A78E-CD81-2447-B0FA-C1BE92676B99}"/>
              </a:ext>
            </a:extLst>
          </p:cNvPr>
          <p:cNvSpPr txBox="1"/>
          <p:nvPr/>
        </p:nvSpPr>
        <p:spPr>
          <a:xfrm>
            <a:off x="6785960" y="2399769"/>
            <a:ext cx="233589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Type in a new value </a:t>
            </a:r>
            <a:r>
              <a:rPr lang="en-US" sz="1100" dirty="0"/>
              <a:t>for distance,</a:t>
            </a:r>
          </a:p>
          <a:p>
            <a:r>
              <a:rPr lang="en-US" sz="1100" b="1" dirty="0"/>
              <a:t>right arrow </a:t>
            </a:r>
            <a:r>
              <a:rPr lang="en-US" sz="1100" dirty="0"/>
              <a:t>to the end of the line,</a:t>
            </a:r>
          </a:p>
          <a:p>
            <a:r>
              <a:rPr lang="en-US" sz="1100" dirty="0"/>
              <a:t>then </a:t>
            </a:r>
            <a:r>
              <a:rPr lang="en-US" sz="1100" b="1" dirty="0"/>
              <a:t>down arrow </a:t>
            </a:r>
            <a:r>
              <a:rPr lang="en-US" sz="1100" dirty="0"/>
              <a:t>to position the</a:t>
            </a:r>
          </a:p>
          <a:p>
            <a:r>
              <a:rPr lang="en-US" sz="1100" dirty="0"/>
              <a:t>cursor to change the value of</a:t>
            </a:r>
          </a:p>
          <a:p>
            <a:r>
              <a:rPr lang="en-US" sz="1100" dirty="0"/>
              <a:t>the second forward() function.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7787E2-A9A2-344E-9301-18C3801F1F00}"/>
              </a:ext>
            </a:extLst>
          </p:cNvPr>
          <p:cNvSpPr txBox="1"/>
          <p:nvPr/>
        </p:nvSpPr>
        <p:spPr>
          <a:xfrm>
            <a:off x="25401" y="5181600"/>
            <a:ext cx="19767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[del] </a:t>
            </a:r>
            <a:r>
              <a:rPr lang="en-US" sz="1100" dirty="0"/>
              <a:t>to backspace over the current distance value.</a:t>
            </a:r>
            <a:r>
              <a:rPr lang="en-US" sz="1100" b="1" dirty="0"/>
              <a:t> Type in a new value </a:t>
            </a:r>
            <a:r>
              <a:rPr lang="en-US" sz="1100" dirty="0"/>
              <a:t>for distance.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[2</a:t>
            </a:r>
            <a:r>
              <a:rPr lang="en-US" sz="1100" b="1" baseline="30000" dirty="0"/>
              <a:t>nd</a:t>
            </a:r>
            <a:r>
              <a:rPr lang="en-US" sz="1100" b="1" dirty="0"/>
              <a:t>] [enter] </a:t>
            </a:r>
            <a:r>
              <a:rPr lang="en-US" sz="1100" dirty="0"/>
              <a:t>to complete the statement.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571489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366340" y="570068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1D8A8-3534-114C-8EDF-5BAFFF42E7D2}"/>
              </a:ext>
            </a:extLst>
          </p:cNvPr>
          <p:cNvSpPr txBox="1"/>
          <p:nvPr/>
        </p:nvSpPr>
        <p:spPr>
          <a:xfrm>
            <a:off x="4607174" y="579142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82B022-7384-E24A-9155-1D4ADC1A1775}"/>
              </a:ext>
            </a:extLst>
          </p:cNvPr>
          <p:cNvSpPr txBox="1"/>
          <p:nvPr/>
        </p:nvSpPr>
        <p:spPr>
          <a:xfrm>
            <a:off x="6837487" y="517725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95D7AD-9813-B64D-A749-33CFA539FC49}"/>
              </a:ext>
            </a:extLst>
          </p:cNvPr>
          <p:cNvSpPr txBox="1"/>
          <p:nvPr/>
        </p:nvSpPr>
        <p:spPr>
          <a:xfrm>
            <a:off x="72335" y="3278827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41FCA4-8454-0B44-8F72-179130417249}"/>
              </a:ext>
            </a:extLst>
          </p:cNvPr>
          <p:cNvSpPr txBox="1"/>
          <p:nvPr/>
        </p:nvSpPr>
        <p:spPr>
          <a:xfrm>
            <a:off x="2328097" y="3290673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A56FE8-1473-E749-95FE-328E54156151}"/>
              </a:ext>
            </a:extLst>
          </p:cNvPr>
          <p:cNvSpPr txBox="1"/>
          <p:nvPr/>
        </p:nvSpPr>
        <p:spPr>
          <a:xfrm>
            <a:off x="2338141" y="5182850"/>
            <a:ext cx="1976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</a:t>
            </a:r>
            <a:r>
              <a:rPr lang="en-US" sz="1100" b="1" dirty="0"/>
              <a:t> [Run] </a:t>
            </a:r>
            <a:r>
              <a:rPr lang="en-US" sz="1100" dirty="0"/>
              <a:t>to run the program in the Python shell.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FD60CC-C35D-844A-9B04-5F4C2314684E}"/>
              </a:ext>
            </a:extLst>
          </p:cNvPr>
          <p:cNvSpPr txBox="1"/>
          <p:nvPr/>
        </p:nvSpPr>
        <p:spPr>
          <a:xfrm>
            <a:off x="4607174" y="3315461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428325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51EDDE-4D34-01D6-3403-77324B470561}"/>
              </a:ext>
            </a:extLst>
          </p:cNvPr>
          <p:cNvSpPr txBox="1"/>
          <p:nvPr/>
        </p:nvSpPr>
        <p:spPr>
          <a:xfrm>
            <a:off x="4515434" y="821244"/>
            <a:ext cx="2175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Input/Output (I/O)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0046D5-D427-14BF-4623-9AEC55CEF065}"/>
              </a:ext>
            </a:extLst>
          </p:cNvPr>
          <p:cNvSpPr txBox="1"/>
          <p:nvPr/>
        </p:nvSpPr>
        <p:spPr>
          <a:xfrm>
            <a:off x="2299171" y="836608"/>
            <a:ext cx="1278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Settings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259FC8B-FA93-D655-6727-DFD3D1B89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317" y="1225689"/>
            <a:ext cx="2158130" cy="1627442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F7E36DA-A6E0-65A1-CB2C-2BB002B5D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18811"/>
            <a:ext cx="2167250" cy="1634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A18260-1D71-1E46-9CEF-1CBCAC1BB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67131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Dash Module Menus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9B611F9-24C1-034E-B136-6E25389744DB}"/>
              </a:ext>
            </a:extLst>
          </p:cNvPr>
          <p:cNvSpPr txBox="1"/>
          <p:nvPr/>
        </p:nvSpPr>
        <p:spPr>
          <a:xfrm>
            <a:off x="11096" y="858181"/>
            <a:ext cx="837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Drive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DFFAEEC-25D0-C247-8354-417B220436F1}"/>
              </a:ext>
            </a:extLst>
          </p:cNvPr>
          <p:cNvSpPr txBox="1"/>
          <p:nvPr/>
        </p:nvSpPr>
        <p:spPr>
          <a:xfrm>
            <a:off x="6841345" y="840649"/>
            <a:ext cx="1425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Commands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51B17A-7E2E-F235-1B31-33B168A33041}"/>
              </a:ext>
            </a:extLst>
          </p:cNvPr>
          <p:cNvGrpSpPr/>
          <p:nvPr/>
        </p:nvGrpSpPr>
        <p:grpSpPr>
          <a:xfrm>
            <a:off x="49171" y="1246587"/>
            <a:ext cx="2050878" cy="2253741"/>
            <a:chOff x="49171" y="1536071"/>
            <a:chExt cx="2050878" cy="225374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730B361-2C6E-DACC-40BD-D9B51C106BC8}"/>
                </a:ext>
              </a:extLst>
            </p:cNvPr>
            <p:cNvGrpSpPr/>
            <p:nvPr/>
          </p:nvGrpSpPr>
          <p:grpSpPr>
            <a:xfrm>
              <a:off x="49171" y="1536071"/>
              <a:ext cx="2050878" cy="2253741"/>
              <a:chOff x="49171" y="1536071"/>
              <a:chExt cx="2050878" cy="2253741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2A51757-1AC1-D7EE-7096-39B4CD795B58}"/>
                  </a:ext>
                </a:extLst>
              </p:cNvPr>
              <p:cNvSpPr/>
              <p:nvPr/>
            </p:nvSpPr>
            <p:spPr>
              <a:xfrm>
                <a:off x="91972" y="2830994"/>
                <a:ext cx="2008077" cy="646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18" descr="Text&#10;&#10;Description automatically generated">
                <a:extLst>
                  <a:ext uri="{FF2B5EF4-FFF2-40B4-BE49-F238E27FC236}">
                    <a16:creationId xmlns:a16="http://schemas.microsoft.com/office/drawing/2014/main" id="{A82FDE7B-F59F-0799-540B-ABBB5179D4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72" y="1536071"/>
                <a:ext cx="2031722" cy="1532118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924EF8B-BADB-1A07-3CFC-83DD159F2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502" y="2904669"/>
                <a:ext cx="1921163" cy="885143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64D8C53-6A81-178E-FB90-D9DEA5EF7CBE}"/>
                  </a:ext>
                </a:extLst>
              </p:cNvPr>
              <p:cNvSpPr/>
              <p:nvPr/>
            </p:nvSpPr>
            <p:spPr>
              <a:xfrm>
                <a:off x="49171" y="1546467"/>
                <a:ext cx="2009113" cy="2243345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FC5C5C9-3D1B-195B-2D39-F5601F7F3AA9}"/>
                </a:ext>
              </a:extLst>
            </p:cNvPr>
            <p:cNvSpPr/>
            <p:nvPr/>
          </p:nvSpPr>
          <p:spPr>
            <a:xfrm>
              <a:off x="1884844" y="2947085"/>
              <a:ext cx="148935" cy="3845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E363B13-6CE2-BE1B-9AE4-6024AA027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25" y="1253212"/>
            <a:ext cx="2159964" cy="16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12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07D5DA33-5EC7-EE55-D722-A60D41CEE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671" y="3945871"/>
            <a:ext cx="1327116" cy="2378729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FF030A20-C415-7FA0-7728-A7D88F201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139" y="3943949"/>
            <a:ext cx="1198390" cy="9502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51EDDE-4D34-01D6-3403-77324B470561}"/>
              </a:ext>
            </a:extLst>
          </p:cNvPr>
          <p:cNvSpPr txBox="1"/>
          <p:nvPr/>
        </p:nvSpPr>
        <p:spPr>
          <a:xfrm>
            <a:off x="16041" y="762000"/>
            <a:ext cx="21759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Input/Output (I/O)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F7E36DA-A6E0-65A1-CB2C-2BB002B5D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7" y="1115631"/>
            <a:ext cx="1663113" cy="12541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A18260-1D71-1E46-9CEF-1CBCAC1BB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67131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Dash Module Menus – I/O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6911C06-460B-034F-830B-223B8FFF4BDB}"/>
              </a:ext>
            </a:extLst>
          </p:cNvPr>
          <p:cNvSpPr/>
          <p:nvPr/>
        </p:nvSpPr>
        <p:spPr>
          <a:xfrm>
            <a:off x="2253447" y="5957232"/>
            <a:ext cx="1964418" cy="1214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A3C56968-72B9-A83C-F303-EF1C4419CC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718" y="2733449"/>
            <a:ext cx="1197811" cy="903267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B122D767-ABAC-748C-4BE6-DD308AF586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75" y="2720732"/>
            <a:ext cx="1214673" cy="915983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9F9B4E74-4C5A-9257-713A-27CEF6391E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847" y="2712677"/>
            <a:ext cx="1197810" cy="903267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FB30163C-6D58-9609-A576-739B46299C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40" y="2731074"/>
            <a:ext cx="1200960" cy="9056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ADAA90C-33DD-AB2B-552B-47CCD1D509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1" y="2731074"/>
            <a:ext cx="1202516" cy="906816"/>
          </a:xfrm>
          <a:prstGeom prst="rect">
            <a:avLst/>
          </a:prstGeom>
        </p:spPr>
      </p:pic>
      <p:pic>
        <p:nvPicPr>
          <p:cNvPr id="28" name="Picture 27" descr="Text&#10;&#10;Description automatically generated">
            <a:extLst>
              <a:ext uri="{FF2B5EF4-FFF2-40B4-BE49-F238E27FC236}">
                <a16:creationId xmlns:a16="http://schemas.microsoft.com/office/drawing/2014/main" id="{04285181-CD01-9875-0A16-C8D000023C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4" y="3942173"/>
            <a:ext cx="1202518" cy="906817"/>
          </a:xfrm>
          <a:prstGeom prst="rect">
            <a:avLst/>
          </a:prstGeom>
        </p:spPr>
      </p:pic>
      <p:pic>
        <p:nvPicPr>
          <p:cNvPr id="33" name="Picture 32" descr="Text&#10;&#10;Description automatically generated">
            <a:extLst>
              <a:ext uri="{FF2B5EF4-FFF2-40B4-BE49-F238E27FC236}">
                <a16:creationId xmlns:a16="http://schemas.microsoft.com/office/drawing/2014/main" id="{F7DD3FA6-BD52-D87D-F235-637A7E1A3F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53" y="3943949"/>
            <a:ext cx="1197811" cy="903267"/>
          </a:xfrm>
          <a:prstGeom prst="rect">
            <a:avLst/>
          </a:prstGeom>
        </p:spPr>
      </p:pic>
      <p:pic>
        <p:nvPicPr>
          <p:cNvPr id="40" name="Picture 39" descr="Text&#10;&#10;Description automatically generated">
            <a:extLst>
              <a:ext uri="{FF2B5EF4-FFF2-40B4-BE49-F238E27FC236}">
                <a16:creationId xmlns:a16="http://schemas.microsoft.com/office/drawing/2014/main" id="{49AA6208-C224-DFB3-6955-6D0087944C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835" y="3945871"/>
            <a:ext cx="1249396" cy="942167"/>
          </a:xfrm>
          <a:prstGeom prst="rect">
            <a:avLst/>
          </a:prstGeom>
        </p:spPr>
      </p:pic>
      <p:pic>
        <p:nvPicPr>
          <p:cNvPr id="42" name="Picture 41" descr="Text&#10;&#10;Description automatically generated">
            <a:extLst>
              <a:ext uri="{FF2B5EF4-FFF2-40B4-BE49-F238E27FC236}">
                <a16:creationId xmlns:a16="http://schemas.microsoft.com/office/drawing/2014/main" id="{361C9A66-9C2C-3024-29B2-B079B9424C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34" y="3945871"/>
            <a:ext cx="1243708" cy="937878"/>
          </a:xfrm>
          <a:prstGeom prst="rect">
            <a:avLst/>
          </a:prstGeom>
        </p:spPr>
      </p:pic>
      <p:pic>
        <p:nvPicPr>
          <p:cNvPr id="54" name="Picture 53" descr="Text&#10;&#10;Description automatically generated">
            <a:extLst>
              <a:ext uri="{FF2B5EF4-FFF2-40B4-BE49-F238E27FC236}">
                <a16:creationId xmlns:a16="http://schemas.microsoft.com/office/drawing/2014/main" id="{D11B37E8-DE95-8A6C-1308-87B0CA5794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740" y="3945871"/>
            <a:ext cx="1327116" cy="1000776"/>
          </a:xfrm>
          <a:prstGeom prst="rect">
            <a:avLst/>
          </a:prstGeom>
        </p:spPr>
      </p:pic>
      <p:pic>
        <p:nvPicPr>
          <p:cNvPr id="56" name="Picture 55" descr="Text&#10;&#10;Description automatically generated">
            <a:extLst>
              <a:ext uri="{FF2B5EF4-FFF2-40B4-BE49-F238E27FC236}">
                <a16:creationId xmlns:a16="http://schemas.microsoft.com/office/drawing/2014/main" id="{09D12F0F-D08A-49E0-6D58-2B77C93554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" y="5236631"/>
            <a:ext cx="1202517" cy="906816"/>
          </a:xfrm>
          <a:prstGeom prst="rect">
            <a:avLst/>
          </a:prstGeom>
        </p:spPr>
      </p:pic>
      <p:pic>
        <p:nvPicPr>
          <p:cNvPr id="64" name="Picture 63" descr="Text&#10;&#10;Description automatically generated">
            <a:extLst>
              <a:ext uri="{FF2B5EF4-FFF2-40B4-BE49-F238E27FC236}">
                <a16:creationId xmlns:a16="http://schemas.microsoft.com/office/drawing/2014/main" id="{B6930C27-ED69-96B8-C5F4-487BB0D3C7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53" y="5240180"/>
            <a:ext cx="1197811" cy="903267"/>
          </a:xfrm>
          <a:prstGeom prst="rect">
            <a:avLst/>
          </a:prstGeom>
        </p:spPr>
      </p:pic>
      <p:pic>
        <p:nvPicPr>
          <p:cNvPr id="67" name="Picture 66" descr="Text&#10;&#10;Description automatically generated">
            <a:extLst>
              <a:ext uri="{FF2B5EF4-FFF2-40B4-BE49-F238E27FC236}">
                <a16:creationId xmlns:a16="http://schemas.microsoft.com/office/drawing/2014/main" id="{C2E98ADB-6352-0328-55D0-E3D1896C09B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130" y="5209261"/>
            <a:ext cx="1197811" cy="903267"/>
          </a:xfrm>
          <a:prstGeom prst="rect">
            <a:avLst/>
          </a:prstGeom>
        </p:spPr>
      </p:pic>
      <p:pic>
        <p:nvPicPr>
          <p:cNvPr id="72" name="Picture 71" descr="Text&#10;&#10;Description automatically generated">
            <a:extLst>
              <a:ext uri="{FF2B5EF4-FFF2-40B4-BE49-F238E27FC236}">
                <a16:creationId xmlns:a16="http://schemas.microsoft.com/office/drawing/2014/main" id="{55B8557A-198C-E24E-1974-81241E1B910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419" y="5209261"/>
            <a:ext cx="1238812" cy="9341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8D56E2C-A7F5-3A7D-177A-F26B19883258}"/>
              </a:ext>
            </a:extLst>
          </p:cNvPr>
          <p:cNvSpPr/>
          <p:nvPr/>
        </p:nvSpPr>
        <p:spPr>
          <a:xfrm>
            <a:off x="6781800" y="5576552"/>
            <a:ext cx="962352" cy="121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58E645-A603-6254-48A6-E4140D72A603}"/>
              </a:ext>
            </a:extLst>
          </p:cNvPr>
          <p:cNvSpPr txBox="1"/>
          <p:nvPr/>
        </p:nvSpPr>
        <p:spPr>
          <a:xfrm>
            <a:off x="-30381" y="2438400"/>
            <a:ext cx="12782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Inputs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B3C4FC-BA40-07F8-4B53-5E29122DBECE}"/>
              </a:ext>
            </a:extLst>
          </p:cNvPr>
          <p:cNvSpPr txBox="1"/>
          <p:nvPr/>
        </p:nvSpPr>
        <p:spPr>
          <a:xfrm>
            <a:off x="-12635" y="3662433"/>
            <a:ext cx="12782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Outputs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C3324A-7A1C-5D11-4D1E-7397633D0D0E}"/>
              </a:ext>
            </a:extLst>
          </p:cNvPr>
          <p:cNvSpPr txBox="1"/>
          <p:nvPr/>
        </p:nvSpPr>
        <p:spPr>
          <a:xfrm>
            <a:off x="-12636" y="4930541"/>
            <a:ext cx="12782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Path</a:t>
            </a:r>
          </a:p>
        </p:txBody>
      </p:sp>
    </p:spTree>
    <p:extLst>
      <p:ext uri="{BB962C8B-B14F-4D97-AF65-F5344CB8AC3E}">
        <p14:creationId xmlns:p14="http://schemas.microsoft.com/office/powerpoint/2010/main" val="1288890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FF928082-843E-9E7E-E3A1-8F2984D11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1" y="4153272"/>
            <a:ext cx="2036497" cy="1535719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8EB5F226-1DDF-B2FF-EA27-597B71C72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347" y="1336078"/>
            <a:ext cx="1982666" cy="1495125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C7EE19D-7A4F-AAAB-9B65-718837335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3" y="1315804"/>
            <a:ext cx="2009552" cy="1515400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96CC3F0F-8D03-0AD5-000B-D5F2500A0E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234" y="1252758"/>
            <a:ext cx="2024228" cy="1526467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E342199D-4368-0EAA-4AAD-33EA73E64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171" y="1336079"/>
            <a:ext cx="2003528" cy="15108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7F8B8B-5247-FE0A-02B9-2C2955618B84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382232" y="1336080"/>
            <a:ext cx="2042816" cy="1538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Copying and Pasting a Line of Code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9348" y="2867345"/>
            <a:ext cx="2295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Use </a:t>
            </a:r>
            <a:r>
              <a:rPr lang="en-US" sz="1100" b="1" dirty="0"/>
              <a:t>arrow keys </a:t>
            </a:r>
            <a:r>
              <a:rPr lang="en-US" sz="1100" dirty="0"/>
              <a:t>to move the cursor to a position anywhere on the line that you would like to copy.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288304" y="2862084"/>
            <a:ext cx="227158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[Tools] </a:t>
            </a:r>
            <a:r>
              <a:rPr lang="en-US" sz="1100" dirty="0"/>
              <a:t>then select </a:t>
            </a:r>
            <a:r>
              <a:rPr lang="en-US" sz="1100" b="1" dirty="0"/>
              <a:t>6:Copy Line</a:t>
            </a:r>
            <a:r>
              <a:rPr lang="en-US" sz="1100" dirty="0"/>
              <a:t> from the menu.</a:t>
            </a:r>
          </a:p>
          <a:p>
            <a:endParaRPr lang="en-US" sz="1100" dirty="0"/>
          </a:p>
          <a:p>
            <a:r>
              <a:rPr lang="en-US" sz="1100" dirty="0"/>
              <a:t>After you select you will be returned to the editor.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4559890" y="2857625"/>
            <a:ext cx="2135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Use </a:t>
            </a:r>
            <a:r>
              <a:rPr lang="en-US" sz="1100" b="1" dirty="0"/>
              <a:t>arrow keys</a:t>
            </a:r>
            <a:r>
              <a:rPr lang="en-US" sz="1100" dirty="0"/>
              <a:t> to move the cursor to any location on the line above where you would like to insert the copied line.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947407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366340" y="945986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1D8A8-3534-114C-8EDF-5BAFFF42E7D2}"/>
              </a:ext>
            </a:extLst>
          </p:cNvPr>
          <p:cNvSpPr txBox="1"/>
          <p:nvPr/>
        </p:nvSpPr>
        <p:spPr>
          <a:xfrm>
            <a:off x="4607174" y="95506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82B022-7384-E24A-9155-1D4ADC1A1775}"/>
              </a:ext>
            </a:extLst>
          </p:cNvPr>
          <p:cNvSpPr txBox="1"/>
          <p:nvPr/>
        </p:nvSpPr>
        <p:spPr>
          <a:xfrm>
            <a:off x="6996234" y="866548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9989B0-2A5A-9033-7862-7B9ABB92B9F6}"/>
              </a:ext>
            </a:extLst>
          </p:cNvPr>
          <p:cNvSpPr txBox="1"/>
          <p:nvPr/>
        </p:nvSpPr>
        <p:spPr>
          <a:xfrm>
            <a:off x="6972300" y="2888436"/>
            <a:ext cx="202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[Tools] </a:t>
            </a:r>
            <a:r>
              <a:rPr lang="en-US" sz="1100" dirty="0"/>
              <a:t>then select </a:t>
            </a:r>
            <a:r>
              <a:rPr lang="en-US" sz="1100" b="1" dirty="0"/>
              <a:t>7:Paste Line Below </a:t>
            </a:r>
            <a:r>
              <a:rPr lang="en-US" sz="1100" dirty="0"/>
              <a:t>from the menu. The copied line will be pasted.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3598885-64DB-EC7E-4817-39A2E6F513AC}"/>
              </a:ext>
            </a:extLst>
          </p:cNvPr>
          <p:cNvCxnSpPr>
            <a:cxnSpLocks/>
          </p:cNvCxnSpPr>
          <p:nvPr/>
        </p:nvCxnSpPr>
        <p:spPr>
          <a:xfrm flipH="1" flipV="1">
            <a:off x="990600" y="1695604"/>
            <a:ext cx="586249" cy="23611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D24708B-4CD1-B160-C560-BA8ABD082E60}"/>
              </a:ext>
            </a:extLst>
          </p:cNvPr>
          <p:cNvSpPr txBox="1"/>
          <p:nvPr/>
        </p:nvSpPr>
        <p:spPr>
          <a:xfrm>
            <a:off x="-3154" y="5705990"/>
            <a:ext cx="2084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You can paste again by returning to the </a:t>
            </a:r>
            <a:r>
              <a:rPr lang="en-US" sz="1100" b="1" dirty="0"/>
              <a:t>[Tools] </a:t>
            </a:r>
            <a:r>
              <a:rPr lang="en-US" sz="1100" dirty="0"/>
              <a:t>menu and selecting </a:t>
            </a:r>
            <a:r>
              <a:rPr lang="en-US" sz="1100" b="1" dirty="0"/>
              <a:t>7:Paste Line Below.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699117-469F-E0AD-66BC-74BAD2E2CD4F}"/>
              </a:ext>
            </a:extLst>
          </p:cNvPr>
          <p:cNvSpPr txBox="1"/>
          <p:nvPr/>
        </p:nvSpPr>
        <p:spPr>
          <a:xfrm>
            <a:off x="82394" y="3786053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5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DD57553-0D97-AB55-DF23-1B52C3659E1A}"/>
              </a:ext>
            </a:extLst>
          </p:cNvPr>
          <p:cNvCxnSpPr>
            <a:cxnSpLocks/>
          </p:cNvCxnSpPr>
          <p:nvPr/>
        </p:nvCxnSpPr>
        <p:spPr>
          <a:xfrm flipH="1" flipV="1">
            <a:off x="5410200" y="1813662"/>
            <a:ext cx="586249" cy="23611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218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C616E6E-8692-5B57-5791-7570B73CB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030" y="1832512"/>
            <a:ext cx="1338530" cy="1009383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8BC4FA81-CFDC-9E09-6C21-94639F50B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489" y="1806960"/>
            <a:ext cx="1416716" cy="106834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0AA9CDB-5DAF-CFA2-3467-60D9A1019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255" y="1808194"/>
            <a:ext cx="1370777" cy="1033701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405D806-AC55-C349-B28B-1B449DEED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706" y="1822306"/>
            <a:ext cx="1297784" cy="978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CCE15B-3525-2245-920C-9A8DC03EC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852" y="1828478"/>
            <a:ext cx="1354311" cy="285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9006" y="248473"/>
            <a:ext cx="7581593" cy="742950"/>
          </a:xfrm>
        </p:spPr>
        <p:txBody>
          <a:bodyPr/>
          <a:lstStyle/>
          <a:p>
            <a:r>
              <a:rPr lang="en-US" sz="3200" dirty="0"/>
              <a:t>Opening an existing Python Program File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F8B926-7017-E84E-8CE8-537D000B344D}"/>
              </a:ext>
            </a:extLst>
          </p:cNvPr>
          <p:cNvSpPr txBox="1"/>
          <p:nvPr/>
        </p:nvSpPr>
        <p:spPr>
          <a:xfrm>
            <a:off x="228600" y="4756888"/>
            <a:ext cx="16008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Press the </a:t>
            </a:r>
            <a:r>
              <a:rPr lang="en-US" sz="900" b="1" dirty="0"/>
              <a:t>[</a:t>
            </a:r>
            <a:r>
              <a:rPr lang="en-US" sz="900" b="1" dirty="0" err="1"/>
              <a:t>prgm</a:t>
            </a:r>
            <a:r>
              <a:rPr lang="en-US" sz="900" b="1" dirty="0"/>
              <a:t>] </a:t>
            </a:r>
            <a:r>
              <a:rPr lang="en-US" sz="900" dirty="0"/>
              <a:t>key to create,  edit and execute </a:t>
            </a:r>
          </a:p>
          <a:p>
            <a:r>
              <a:rPr lang="en-US" sz="900" dirty="0"/>
              <a:t>TI-Python programs.  </a:t>
            </a:r>
            <a:endParaRPr lang="en-US" sz="900" b="1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D558C21-CD5D-444F-B71E-41FF714459F9}"/>
              </a:ext>
            </a:extLst>
          </p:cNvPr>
          <p:cNvCxnSpPr>
            <a:cxnSpLocks/>
          </p:cNvCxnSpPr>
          <p:nvPr/>
        </p:nvCxnSpPr>
        <p:spPr>
          <a:xfrm>
            <a:off x="250430" y="2319398"/>
            <a:ext cx="726436" cy="544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1851243" y="2819400"/>
            <a:ext cx="12840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Press </a:t>
            </a:r>
            <a:r>
              <a:rPr lang="en-US" sz="900" b="1" dirty="0"/>
              <a:t>[enter] </a:t>
            </a:r>
            <a:r>
              <a:rPr lang="en-US" sz="900" dirty="0"/>
              <a:t>or</a:t>
            </a:r>
          </a:p>
          <a:p>
            <a:r>
              <a:rPr lang="en-US" sz="900" dirty="0"/>
              <a:t>Press </a:t>
            </a:r>
            <a:r>
              <a:rPr lang="en-US" sz="900" b="1" dirty="0"/>
              <a:t>[2] </a:t>
            </a:r>
            <a:r>
              <a:rPr lang="en-US" sz="900" dirty="0"/>
              <a:t>to </a:t>
            </a:r>
          </a:p>
          <a:p>
            <a:r>
              <a:rPr lang="en-US" sz="900" dirty="0"/>
              <a:t>select 2: Python App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6D10C43-C433-C749-8F0E-C93F0D270319}"/>
              </a:ext>
            </a:extLst>
          </p:cNvPr>
          <p:cNvSpPr txBox="1"/>
          <p:nvPr/>
        </p:nvSpPr>
        <p:spPr>
          <a:xfrm>
            <a:off x="3280361" y="2820029"/>
            <a:ext cx="1425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To edit an existing program, use the </a:t>
            </a:r>
            <a:r>
              <a:rPr lang="en-US" sz="900" b="1" dirty="0"/>
              <a:t>Up and Down Arrow keys </a:t>
            </a:r>
            <a:r>
              <a:rPr lang="en-US" sz="900" dirty="0"/>
              <a:t>to select a program.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246A6E-9936-5946-A0A5-CC00AA982817}"/>
              </a:ext>
            </a:extLst>
          </p:cNvPr>
          <p:cNvSpPr txBox="1"/>
          <p:nvPr/>
        </p:nvSpPr>
        <p:spPr>
          <a:xfrm>
            <a:off x="369246" y="1601680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A11466-D462-D444-9BFB-0C68195E4CBB}"/>
              </a:ext>
            </a:extLst>
          </p:cNvPr>
          <p:cNvSpPr txBox="1"/>
          <p:nvPr/>
        </p:nvSpPr>
        <p:spPr>
          <a:xfrm>
            <a:off x="1885741" y="1551480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C9E021-6FC6-E341-AD80-DEDF3AF7CABE}"/>
              </a:ext>
            </a:extLst>
          </p:cNvPr>
          <p:cNvSpPr txBox="1"/>
          <p:nvPr/>
        </p:nvSpPr>
        <p:spPr>
          <a:xfrm>
            <a:off x="3314857" y="1543434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5DDFFB-8757-D246-B55F-F1CA161EE3FC}"/>
              </a:ext>
            </a:extLst>
          </p:cNvPr>
          <p:cNvSpPr txBox="1"/>
          <p:nvPr/>
        </p:nvSpPr>
        <p:spPr>
          <a:xfrm>
            <a:off x="4847534" y="1560851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ACCAD1-8FCE-304A-88C5-435BD84BA628}"/>
              </a:ext>
            </a:extLst>
          </p:cNvPr>
          <p:cNvSpPr txBox="1"/>
          <p:nvPr/>
        </p:nvSpPr>
        <p:spPr>
          <a:xfrm>
            <a:off x="4847534" y="2896643"/>
            <a:ext cx="14256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Press </a:t>
            </a:r>
            <a:r>
              <a:rPr lang="en-US" sz="900" b="1" dirty="0"/>
              <a:t>[Edit] </a:t>
            </a:r>
            <a:r>
              <a:rPr lang="en-US" sz="900" dirty="0"/>
              <a:t>to open with Python Editor with the selected program.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A66FD3-4D29-F14C-84C9-89E72960AA0E}"/>
              </a:ext>
            </a:extLst>
          </p:cNvPr>
          <p:cNvSpPr txBox="1"/>
          <p:nvPr/>
        </p:nvSpPr>
        <p:spPr>
          <a:xfrm>
            <a:off x="6610030" y="1551480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8C9A00-8F2E-B247-96E9-F8F359C2F49E}"/>
              </a:ext>
            </a:extLst>
          </p:cNvPr>
          <p:cNvSpPr txBox="1"/>
          <p:nvPr/>
        </p:nvSpPr>
        <p:spPr>
          <a:xfrm>
            <a:off x="6598958" y="2921169"/>
            <a:ext cx="1387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You can now make changes to the program or run the program.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359637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EE091CAB-0F90-43B9-6E77-60C7653F2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98" y="4034858"/>
            <a:ext cx="1993269" cy="1503121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635AD25-DAE2-9A19-A0BA-5189FD9DA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" y="1318687"/>
            <a:ext cx="2007408" cy="1513783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A64D5438-FFFC-BD4D-5FD3-FB033F899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636" y="4008800"/>
            <a:ext cx="2015252" cy="1519698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699A6FD3-173D-352B-C701-7AE1D19B0D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" y="3981290"/>
            <a:ext cx="2064306" cy="155669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81E6FF3-F667-338B-B161-A0CE920487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170" y="1344485"/>
            <a:ext cx="2042784" cy="154046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46FD276-16B5-491A-1369-F4723760A5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340" y="1356526"/>
            <a:ext cx="1983310" cy="14956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3200" dirty="0"/>
              <a:t>Copying/Replicating a Python Program File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9348" y="2867345"/>
            <a:ext cx="22953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[Files] </a:t>
            </a:r>
            <a:r>
              <a:rPr lang="en-US" sz="1100" dirty="0"/>
              <a:t>to return to the file management screen.</a:t>
            </a:r>
          </a:p>
          <a:p>
            <a:endParaRPr lang="en-US" sz="11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288304" y="2862084"/>
            <a:ext cx="22715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Use the </a:t>
            </a:r>
            <a:r>
              <a:rPr lang="en-US" sz="1100" b="1" dirty="0"/>
              <a:t>Up and Down Arrow keys </a:t>
            </a:r>
            <a:r>
              <a:rPr lang="en-US" sz="1100" dirty="0"/>
              <a:t>to select a program.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4559890" y="2857625"/>
            <a:ext cx="1640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[Manage] </a:t>
            </a:r>
            <a:r>
              <a:rPr lang="en-US" sz="1100" dirty="0"/>
              <a:t>to see file options.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947407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366340" y="945986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1D8A8-3534-114C-8EDF-5BAFFF42E7D2}"/>
              </a:ext>
            </a:extLst>
          </p:cNvPr>
          <p:cNvSpPr txBox="1"/>
          <p:nvPr/>
        </p:nvSpPr>
        <p:spPr>
          <a:xfrm>
            <a:off x="4607174" y="95506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6F0956FD-2F17-4BD9-FA16-672C3C7E44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337781"/>
            <a:ext cx="2021358" cy="1524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8DD208-6C56-D810-459C-F5CF08FDF8F9}"/>
              </a:ext>
            </a:extLst>
          </p:cNvPr>
          <p:cNvSpPr txBox="1"/>
          <p:nvPr/>
        </p:nvSpPr>
        <p:spPr>
          <a:xfrm>
            <a:off x="6934200" y="956505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639C40-CA23-3503-4FEE-04AE0CD719B0}"/>
              </a:ext>
            </a:extLst>
          </p:cNvPr>
          <p:cNvSpPr txBox="1"/>
          <p:nvPr/>
        </p:nvSpPr>
        <p:spPr>
          <a:xfrm>
            <a:off x="6864339" y="2869729"/>
            <a:ext cx="16406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Select </a:t>
            </a:r>
            <a:r>
              <a:rPr lang="en-US" sz="1100" b="1" dirty="0"/>
              <a:t>1:Replicate Program </a:t>
            </a:r>
            <a:r>
              <a:rPr lang="en-US" sz="1100" dirty="0"/>
              <a:t>to receive a prompt.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7225A6-BBE2-7943-E4E8-204B3E6B5B31}"/>
              </a:ext>
            </a:extLst>
          </p:cNvPr>
          <p:cNvSpPr txBox="1"/>
          <p:nvPr/>
        </p:nvSpPr>
        <p:spPr>
          <a:xfrm>
            <a:off x="-9348" y="5539313"/>
            <a:ext cx="2087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Type in the name of the new program using the green alpha key labels.</a:t>
            </a:r>
          </a:p>
          <a:p>
            <a:endParaRPr lang="en-US" sz="11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22B5E3-F4E8-3D6E-58B1-A72136A5FAE3}"/>
              </a:ext>
            </a:extLst>
          </p:cNvPr>
          <p:cNvSpPr txBox="1"/>
          <p:nvPr/>
        </p:nvSpPr>
        <p:spPr>
          <a:xfrm>
            <a:off x="76200" y="3619375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447942-4257-4C43-1BD8-1F7F701E52E2}"/>
              </a:ext>
            </a:extLst>
          </p:cNvPr>
          <p:cNvSpPr txBox="1"/>
          <p:nvPr/>
        </p:nvSpPr>
        <p:spPr>
          <a:xfrm>
            <a:off x="2323984" y="5549260"/>
            <a:ext cx="22359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To use a number in the name, exit alpha mode by pressing </a:t>
            </a:r>
            <a:r>
              <a:rPr lang="en-US" sz="1100" b="1" dirty="0"/>
              <a:t>[2</a:t>
            </a:r>
            <a:r>
              <a:rPr lang="en-US" sz="1100" b="1" baseline="30000" dirty="0"/>
              <a:t>nd</a:t>
            </a:r>
            <a:r>
              <a:rPr lang="en-US" sz="1100" b="1" dirty="0"/>
              <a:t>] [alpha] </a:t>
            </a:r>
            <a:r>
              <a:rPr lang="en-US" sz="1100" dirty="0"/>
              <a:t>then a </a:t>
            </a:r>
            <a:r>
              <a:rPr lang="en-US" sz="1100" b="1" dirty="0"/>
              <a:t>number key</a:t>
            </a:r>
            <a:r>
              <a:rPr lang="en-US" sz="1100" dirty="0"/>
              <a:t>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[Ok] </a:t>
            </a:r>
            <a:r>
              <a:rPr lang="en-US" sz="1100" dirty="0"/>
              <a:t>to finish the dialogue.</a:t>
            </a:r>
          </a:p>
          <a:p>
            <a:endParaRPr lang="en-US" sz="11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E63771-E5D2-6ADC-6E2F-25CA7A15FF77}"/>
              </a:ext>
            </a:extLst>
          </p:cNvPr>
          <p:cNvSpPr txBox="1"/>
          <p:nvPr/>
        </p:nvSpPr>
        <p:spPr>
          <a:xfrm>
            <a:off x="2396636" y="361944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89F915-3D87-40E4-E588-1E51CB85A1E2}"/>
              </a:ext>
            </a:extLst>
          </p:cNvPr>
          <p:cNvSpPr txBox="1"/>
          <p:nvPr/>
        </p:nvSpPr>
        <p:spPr>
          <a:xfrm>
            <a:off x="4610100" y="3619375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B07B6A-4F93-161F-430F-E51B87EBE113}"/>
              </a:ext>
            </a:extLst>
          </p:cNvPr>
          <p:cNvSpPr txBox="1"/>
          <p:nvPr/>
        </p:nvSpPr>
        <p:spPr>
          <a:xfrm>
            <a:off x="4584112" y="5549260"/>
            <a:ext cx="22359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You are now in the editor ready to make changes or to run the new program.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4896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Text&#10;&#10;Description automatically generated">
            <a:extLst>
              <a:ext uri="{FF2B5EF4-FFF2-40B4-BE49-F238E27FC236}">
                <a16:creationId xmlns:a16="http://schemas.microsoft.com/office/drawing/2014/main" id="{AD690C60-15E1-A35C-CD41-A2E07BEE3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02" y="3796665"/>
            <a:ext cx="1296076" cy="977369"/>
          </a:xfrm>
          <a:prstGeom prst="rect">
            <a:avLst/>
          </a:prstGeom>
        </p:spPr>
      </p:pic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F3BEC6ED-22B9-EBA5-107B-262EFBE11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36" y="3796665"/>
            <a:ext cx="1293028" cy="975070"/>
          </a:xfrm>
          <a:prstGeom prst="rect">
            <a:avLst/>
          </a:prstGeom>
        </p:spPr>
      </p:pic>
      <p:pic>
        <p:nvPicPr>
          <p:cNvPr id="43" name="Picture 42" descr="Text&#10;&#10;Description automatically generated">
            <a:extLst>
              <a:ext uri="{FF2B5EF4-FFF2-40B4-BE49-F238E27FC236}">
                <a16:creationId xmlns:a16="http://schemas.microsoft.com/office/drawing/2014/main" id="{E172CB84-3941-4846-92E7-B4B7E49C9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488" y="3842817"/>
            <a:ext cx="1265201" cy="954086"/>
          </a:xfrm>
          <a:prstGeom prst="rect">
            <a:avLst/>
          </a:prstGeom>
        </p:spPr>
      </p:pic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B6A0EC4E-037C-8B5F-0F5D-47AC72E81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416" y="3832814"/>
            <a:ext cx="1265201" cy="954086"/>
          </a:xfrm>
          <a:prstGeom prst="rect">
            <a:avLst/>
          </a:prstGeom>
        </p:spPr>
      </p:pic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7922C310-44AF-3FE5-BF6F-B3A5D3BAE7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336" y="3843744"/>
            <a:ext cx="1258712" cy="949193"/>
          </a:xfrm>
          <a:prstGeom prst="rect">
            <a:avLst/>
          </a:prstGeom>
        </p:spPr>
      </p:pic>
      <p:pic>
        <p:nvPicPr>
          <p:cNvPr id="37" name="Picture 36" descr="Text&#10;&#10;Description automatically generated">
            <a:extLst>
              <a:ext uri="{FF2B5EF4-FFF2-40B4-BE49-F238E27FC236}">
                <a16:creationId xmlns:a16="http://schemas.microsoft.com/office/drawing/2014/main" id="{9D2BEE12-A1B2-634D-9137-D533F27533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6092" y="1669692"/>
            <a:ext cx="1385463" cy="1044776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93E3807C-44AD-864D-84BF-47C13B19FC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6092" y="1686203"/>
            <a:ext cx="1387598" cy="1046385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E92152F-0E27-9B49-AC1C-9DFA91D52D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128" y="1659906"/>
            <a:ext cx="1385463" cy="1044776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405D806-AC55-C349-B28B-1B449DEED5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6265" y="1699081"/>
            <a:ext cx="1297784" cy="978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CCE15B-3525-2245-920C-9A8DC03ECF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411" y="1705253"/>
            <a:ext cx="1354311" cy="285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090" y="136589"/>
            <a:ext cx="6686550" cy="742950"/>
          </a:xfrm>
        </p:spPr>
        <p:txBody>
          <a:bodyPr/>
          <a:lstStyle/>
          <a:p>
            <a:r>
              <a:rPr lang="en-US" sz="3000" b="1" dirty="0">
                <a:solidFill>
                  <a:srgbClr val="C00000"/>
                </a:solidFill>
              </a:rPr>
              <a:t>Creating a new Dash Python Program using WW Dash Helpers…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F8B926-7017-E84E-8CE8-537D000B344D}"/>
              </a:ext>
            </a:extLst>
          </p:cNvPr>
          <p:cNvSpPr txBox="1"/>
          <p:nvPr/>
        </p:nvSpPr>
        <p:spPr>
          <a:xfrm>
            <a:off x="0" y="4580830"/>
            <a:ext cx="16008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Press the </a:t>
            </a:r>
            <a:r>
              <a:rPr lang="en-US" sz="900" b="1" dirty="0"/>
              <a:t>[</a:t>
            </a:r>
            <a:r>
              <a:rPr lang="en-US" sz="900" b="1" dirty="0" err="1"/>
              <a:t>prgm</a:t>
            </a:r>
            <a:r>
              <a:rPr lang="en-US" sz="900" b="1" dirty="0"/>
              <a:t>] </a:t>
            </a:r>
            <a:r>
              <a:rPr lang="en-US" sz="900" dirty="0"/>
              <a:t>key to create,  edit and execute </a:t>
            </a:r>
          </a:p>
          <a:p>
            <a:r>
              <a:rPr lang="en-US" sz="900" dirty="0"/>
              <a:t>TI-Python programs.  </a:t>
            </a:r>
            <a:endParaRPr lang="en-US" sz="900" b="1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D558C21-CD5D-444F-B71E-41FF714459F9}"/>
              </a:ext>
            </a:extLst>
          </p:cNvPr>
          <p:cNvCxnSpPr>
            <a:cxnSpLocks/>
          </p:cNvCxnSpPr>
          <p:nvPr/>
        </p:nvCxnSpPr>
        <p:spPr>
          <a:xfrm>
            <a:off x="58989" y="2196173"/>
            <a:ext cx="726436" cy="544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1645522" y="2677737"/>
            <a:ext cx="13854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Press </a:t>
            </a:r>
            <a:r>
              <a:rPr lang="en-US" sz="900" b="1" dirty="0"/>
              <a:t>down arrow [enter] </a:t>
            </a:r>
            <a:r>
              <a:rPr lang="en-US" sz="900" dirty="0"/>
              <a:t>or Press </a:t>
            </a:r>
            <a:r>
              <a:rPr lang="en-US" sz="900" b="1" dirty="0"/>
              <a:t>[2] </a:t>
            </a:r>
            <a:r>
              <a:rPr lang="en-US" sz="900" dirty="0"/>
              <a:t>to </a:t>
            </a:r>
          </a:p>
          <a:p>
            <a:r>
              <a:rPr lang="en-US" sz="900" dirty="0"/>
              <a:t>select 2: Python App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6D10C43-C433-C749-8F0E-C93F0D270319}"/>
              </a:ext>
            </a:extLst>
          </p:cNvPr>
          <p:cNvSpPr txBox="1"/>
          <p:nvPr/>
        </p:nvSpPr>
        <p:spPr>
          <a:xfrm>
            <a:off x="3088920" y="2696804"/>
            <a:ext cx="14256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You have the option to run, edit, create or manage programs.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246A6E-9936-5946-A0A5-CC00AA982817}"/>
              </a:ext>
            </a:extLst>
          </p:cNvPr>
          <p:cNvSpPr txBox="1"/>
          <p:nvPr/>
        </p:nvSpPr>
        <p:spPr>
          <a:xfrm>
            <a:off x="177805" y="1478455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A11466-D462-D444-9BFB-0C68195E4CBB}"/>
              </a:ext>
            </a:extLst>
          </p:cNvPr>
          <p:cNvSpPr txBox="1"/>
          <p:nvPr/>
        </p:nvSpPr>
        <p:spPr>
          <a:xfrm>
            <a:off x="1694300" y="1428255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C9E021-6FC6-E341-AD80-DEDF3AF7CABE}"/>
              </a:ext>
            </a:extLst>
          </p:cNvPr>
          <p:cNvSpPr txBox="1"/>
          <p:nvPr/>
        </p:nvSpPr>
        <p:spPr>
          <a:xfrm>
            <a:off x="3123416" y="1420209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5DDFFB-8757-D246-B55F-F1CA161EE3FC}"/>
              </a:ext>
            </a:extLst>
          </p:cNvPr>
          <p:cNvSpPr txBox="1"/>
          <p:nvPr/>
        </p:nvSpPr>
        <p:spPr>
          <a:xfrm>
            <a:off x="4656093" y="1437626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ACCAD1-8FCE-304A-88C5-435BD84BA628}"/>
              </a:ext>
            </a:extLst>
          </p:cNvPr>
          <p:cNvSpPr txBox="1"/>
          <p:nvPr/>
        </p:nvSpPr>
        <p:spPr>
          <a:xfrm>
            <a:off x="4656093" y="2773418"/>
            <a:ext cx="1425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Press </a:t>
            </a:r>
            <a:r>
              <a:rPr lang="en-US" sz="900" b="1" dirty="0"/>
              <a:t>[New] </a:t>
            </a:r>
            <a:r>
              <a:rPr lang="en-US" sz="900" dirty="0"/>
              <a:t>softkey (zoom button)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A66FD3-4D29-F14C-84C9-89E72960AA0E}"/>
              </a:ext>
            </a:extLst>
          </p:cNvPr>
          <p:cNvSpPr txBox="1"/>
          <p:nvPr/>
        </p:nvSpPr>
        <p:spPr>
          <a:xfrm>
            <a:off x="1694300" y="3566383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8C9A00-8F2E-B247-96E9-F8F359C2F49E}"/>
              </a:ext>
            </a:extLst>
          </p:cNvPr>
          <p:cNvSpPr txBox="1"/>
          <p:nvPr/>
        </p:nvSpPr>
        <p:spPr>
          <a:xfrm>
            <a:off x="1670520" y="4834746"/>
            <a:ext cx="13875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select 9: WW Dash Helpers… from the menu.</a:t>
            </a:r>
          </a:p>
          <a:p>
            <a:endParaRPr lang="en-US" sz="900" dirty="0"/>
          </a:p>
          <a:p>
            <a:r>
              <a:rPr lang="en-US" sz="900" dirty="0"/>
              <a:t>Dash Helpers are optional activities and examples that will paste the necessary module import statements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94C713-AF46-EB4B-AE16-964C03F21872}"/>
              </a:ext>
            </a:extLst>
          </p:cNvPr>
          <p:cNvSpPr txBox="1"/>
          <p:nvPr/>
        </p:nvSpPr>
        <p:spPr>
          <a:xfrm>
            <a:off x="3123416" y="3566383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350913-976B-9A4C-9B91-3C9660675093}"/>
              </a:ext>
            </a:extLst>
          </p:cNvPr>
          <p:cNvSpPr txBox="1"/>
          <p:nvPr/>
        </p:nvSpPr>
        <p:spPr>
          <a:xfrm>
            <a:off x="3058118" y="4861173"/>
            <a:ext cx="138759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You have options to choose from a Menu of Activities that will paste the necessary module import statements and functions to begin your program.</a:t>
            </a:r>
          </a:p>
          <a:p>
            <a:endParaRPr lang="en-US" sz="900" dirty="0"/>
          </a:p>
          <a:p>
            <a:r>
              <a:rPr lang="en-US" sz="900" b="1" dirty="0"/>
              <a:t>Right arrow</a:t>
            </a:r>
            <a:r>
              <a:rPr lang="en-US" sz="900" dirty="0"/>
              <a:t> to see a list of example programs.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B5D56C-F38A-B543-A5CF-121161CD1893}"/>
              </a:ext>
            </a:extLst>
          </p:cNvPr>
          <p:cNvSpPr txBox="1"/>
          <p:nvPr/>
        </p:nvSpPr>
        <p:spPr>
          <a:xfrm>
            <a:off x="4656093" y="3553398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ACD1A12-9E00-6443-B5E9-DFB7562392A9}"/>
              </a:ext>
            </a:extLst>
          </p:cNvPr>
          <p:cNvSpPr txBox="1"/>
          <p:nvPr/>
        </p:nvSpPr>
        <p:spPr>
          <a:xfrm>
            <a:off x="4658330" y="4861174"/>
            <a:ext cx="1293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Selecting from this menu will paste the necessary statements for different programs that you may be of interest.</a:t>
            </a:r>
          </a:p>
          <a:p>
            <a:endParaRPr lang="en-US" sz="900" b="1" dirty="0"/>
          </a:p>
          <a:p>
            <a:r>
              <a:rPr lang="en-US" sz="900" dirty="0"/>
              <a:t>Press </a:t>
            </a:r>
            <a:r>
              <a:rPr lang="en-US" sz="900" b="1" dirty="0"/>
              <a:t>[3] </a:t>
            </a:r>
            <a:r>
              <a:rPr lang="en-US" sz="900" dirty="0"/>
              <a:t>to select 3:Drive a rectangle.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EA3DCD-AB70-9913-A3DE-2150C281F60A}"/>
              </a:ext>
            </a:extLst>
          </p:cNvPr>
          <p:cNvSpPr txBox="1"/>
          <p:nvPr/>
        </p:nvSpPr>
        <p:spPr>
          <a:xfrm>
            <a:off x="1250354" y="926068"/>
            <a:ext cx="5455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Use the Dash Helper menu when creating new programs to automatically paste import module statements and the necessary functions for different types of applications.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AEF7C08-61AC-00F0-A43A-93FFC15DA5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39" y="1676266"/>
            <a:ext cx="1280212" cy="965406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76D8484-11BE-0C5C-C2DC-C0B27D31EA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3178" y="1682866"/>
            <a:ext cx="1265201" cy="9540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B68A95-FCA8-B1B0-0D70-4797B6D47469}"/>
              </a:ext>
            </a:extLst>
          </p:cNvPr>
          <p:cNvSpPr txBox="1"/>
          <p:nvPr/>
        </p:nvSpPr>
        <p:spPr>
          <a:xfrm>
            <a:off x="6216923" y="1415118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165E6D-330E-A124-61DF-8E8E69067683}"/>
              </a:ext>
            </a:extLst>
          </p:cNvPr>
          <p:cNvSpPr txBox="1"/>
          <p:nvPr/>
        </p:nvSpPr>
        <p:spPr>
          <a:xfrm>
            <a:off x="7646039" y="1415118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CF07F2-200B-5EB0-4FC4-C8A71947AD0B}"/>
              </a:ext>
            </a:extLst>
          </p:cNvPr>
          <p:cNvSpPr txBox="1"/>
          <p:nvPr/>
        </p:nvSpPr>
        <p:spPr>
          <a:xfrm>
            <a:off x="7580741" y="2709908"/>
            <a:ext cx="1387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Type your program name.</a:t>
            </a:r>
          </a:p>
          <a:p>
            <a:endParaRPr lang="en-US" sz="900" b="1" dirty="0"/>
          </a:p>
          <a:p>
            <a:r>
              <a:rPr lang="en-US" sz="900" dirty="0"/>
              <a:t>Then press the </a:t>
            </a:r>
            <a:r>
              <a:rPr lang="en-US" sz="900" b="1" dirty="0"/>
              <a:t>[Types] </a:t>
            </a:r>
            <a:r>
              <a:rPr lang="en-US" sz="900" dirty="0"/>
              <a:t>softkey to see options.</a:t>
            </a:r>
          </a:p>
          <a:p>
            <a:endParaRPr lang="en-US" sz="9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5564A31-5BC4-5CC1-951E-048E3EC95BB8}"/>
              </a:ext>
            </a:extLst>
          </p:cNvPr>
          <p:cNvSpPr txBox="1"/>
          <p:nvPr/>
        </p:nvSpPr>
        <p:spPr>
          <a:xfrm>
            <a:off x="6111069" y="4864671"/>
            <a:ext cx="1293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Your Example selection is displayed on the screen just above the [Types] softkey label.</a:t>
            </a:r>
          </a:p>
          <a:p>
            <a:endParaRPr lang="en-US" sz="900" b="1" dirty="0"/>
          </a:p>
          <a:p>
            <a:r>
              <a:rPr lang="en-US" sz="900" dirty="0"/>
              <a:t>Press </a:t>
            </a:r>
            <a:r>
              <a:rPr lang="en-US" sz="900" b="1" dirty="0"/>
              <a:t>[Ok] </a:t>
            </a:r>
            <a:r>
              <a:rPr lang="en-US" sz="900" dirty="0"/>
              <a:t>to create the program using the Drive the Rectangle example.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6AABDF4-811F-4CD2-E83B-D9466ADF6F88}"/>
              </a:ext>
            </a:extLst>
          </p:cNvPr>
          <p:cNvSpPr txBox="1"/>
          <p:nvPr/>
        </p:nvSpPr>
        <p:spPr>
          <a:xfrm>
            <a:off x="7563808" y="4861174"/>
            <a:ext cx="1293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The program is ready to edit or run.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28D9FD8-B237-2A0F-892D-1C7160734A03}"/>
              </a:ext>
            </a:extLst>
          </p:cNvPr>
          <p:cNvSpPr txBox="1"/>
          <p:nvPr/>
        </p:nvSpPr>
        <p:spPr>
          <a:xfrm>
            <a:off x="6118417" y="3517822"/>
            <a:ext cx="31290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10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362E166-F98A-BDC9-F5F8-646D60864D09}"/>
              </a:ext>
            </a:extLst>
          </p:cNvPr>
          <p:cNvSpPr txBox="1"/>
          <p:nvPr/>
        </p:nvSpPr>
        <p:spPr>
          <a:xfrm>
            <a:off x="7626502" y="3517822"/>
            <a:ext cx="31290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17170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9336" y="256044"/>
            <a:ext cx="8991600" cy="990600"/>
          </a:xfrm>
        </p:spPr>
        <p:txBody>
          <a:bodyPr/>
          <a:lstStyle/>
          <a:p>
            <a:pPr algn="ctr"/>
            <a:r>
              <a:rPr lang="en-US" dirty="0"/>
              <a:t>Meet the Wonder Workshop™ Dash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B800FA-0C81-6196-C147-03D373151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49970"/>
            <a:ext cx="5456238" cy="485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945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B71AB9E-A8E2-4287-67AF-BF4C66EF9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7" y="274638"/>
            <a:ext cx="2511846" cy="593573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19E222-7CC3-788B-5CAE-D2EA6DFA9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Entry and Edit Tips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E83ED0-EAF1-933C-B611-29D930894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472" y="990600"/>
            <a:ext cx="4465528" cy="5177130"/>
          </a:xfrm>
        </p:spPr>
        <p:txBody>
          <a:bodyPr/>
          <a:lstStyle/>
          <a:p>
            <a:r>
              <a:rPr lang="en-US" sz="1400" dirty="0"/>
              <a:t>Use </a:t>
            </a:r>
            <a:r>
              <a:rPr lang="en-US" sz="1400" b="1" dirty="0"/>
              <a:t>number key shortcuts </a:t>
            </a:r>
            <a:r>
              <a:rPr lang="en-US" sz="1400" u="sng" dirty="0"/>
              <a:t>or</a:t>
            </a:r>
            <a:r>
              <a:rPr lang="en-US" sz="1400" dirty="0"/>
              <a:t> </a:t>
            </a:r>
            <a:r>
              <a:rPr lang="en-US" sz="1400" b="1" dirty="0"/>
              <a:t>arrow keys </a:t>
            </a:r>
            <a:r>
              <a:rPr lang="en-US" sz="1400" dirty="0"/>
              <a:t>and </a:t>
            </a:r>
            <a:r>
              <a:rPr lang="en-US" sz="1400" b="1" dirty="0"/>
              <a:t>[enter] </a:t>
            </a:r>
            <a:r>
              <a:rPr lang="en-US" sz="1400" dirty="0"/>
              <a:t>to select from menus</a:t>
            </a:r>
          </a:p>
          <a:p>
            <a:r>
              <a:rPr lang="en-US" sz="1400" dirty="0"/>
              <a:t>Use </a:t>
            </a:r>
            <a:r>
              <a:rPr lang="en-US" sz="1400" b="1" dirty="0"/>
              <a:t>arrow keys </a:t>
            </a:r>
            <a:r>
              <a:rPr lang="en-US" sz="1400" dirty="0"/>
              <a:t>to move the cursor around the screen.</a:t>
            </a:r>
          </a:p>
          <a:p>
            <a:r>
              <a:rPr lang="en-US" sz="1400" dirty="0"/>
              <a:t>Use </a:t>
            </a:r>
            <a:r>
              <a:rPr lang="en-US" sz="1400" b="1" dirty="0"/>
              <a:t>[alpha] repeatedly </a:t>
            </a:r>
            <a:r>
              <a:rPr lang="en-US" sz="1400" dirty="0"/>
              <a:t>to cycle from numeric, to lower case alpha to upper case alpha entry mode. The cursor indicates the current mode.</a:t>
            </a:r>
          </a:p>
          <a:p>
            <a:r>
              <a:rPr lang="en-US" sz="1400" dirty="0"/>
              <a:t>Use </a:t>
            </a:r>
            <a:r>
              <a:rPr lang="en-US" sz="1400" b="1" dirty="0"/>
              <a:t>[2</a:t>
            </a:r>
            <a:r>
              <a:rPr lang="en-US" sz="1400" b="1" baseline="30000" dirty="0"/>
              <a:t>nd</a:t>
            </a:r>
            <a:r>
              <a:rPr lang="en-US" sz="1400" b="1" dirty="0"/>
              <a:t>] [A-lock] </a:t>
            </a:r>
            <a:r>
              <a:rPr lang="en-US" sz="1400" dirty="0"/>
              <a:t>to lock to alpha entry or to return to numeric entry.</a:t>
            </a:r>
          </a:p>
          <a:p>
            <a:r>
              <a:rPr lang="en-US" sz="1400" dirty="0"/>
              <a:t>Use </a:t>
            </a:r>
            <a:r>
              <a:rPr lang="en-US" sz="1400" b="1" dirty="0"/>
              <a:t>[</a:t>
            </a:r>
            <a:r>
              <a:rPr lang="en-US" sz="1400" b="1" dirty="0" err="1"/>
              <a:t>Fns</a:t>
            </a:r>
            <a:r>
              <a:rPr lang="en-US" sz="1400" b="1" dirty="0"/>
              <a:t>…] softkey </a:t>
            </a:r>
            <a:r>
              <a:rPr lang="en-US" sz="1400" dirty="0"/>
              <a:t>to bring up Python function menus, including the</a:t>
            </a:r>
            <a:r>
              <a:rPr lang="en-US" sz="1400" b="1" dirty="0"/>
              <a:t> Modul (modules) </a:t>
            </a:r>
            <a:r>
              <a:rPr lang="en-US" sz="1400" dirty="0"/>
              <a:t>menu.</a:t>
            </a:r>
          </a:p>
          <a:p>
            <a:r>
              <a:rPr lang="en-US" sz="1400" dirty="0"/>
              <a:t>Use </a:t>
            </a:r>
            <a:r>
              <a:rPr lang="en-US" sz="1400" b="1" dirty="0"/>
              <a:t>[clear] </a:t>
            </a:r>
            <a:r>
              <a:rPr lang="en-US" sz="1400" dirty="0"/>
              <a:t>or </a:t>
            </a:r>
            <a:r>
              <a:rPr lang="en-US" sz="1400" b="1" dirty="0"/>
              <a:t>[Esc] softkey </a:t>
            </a:r>
            <a:r>
              <a:rPr lang="en-US" sz="1400" dirty="0"/>
              <a:t>to back out of a menu.</a:t>
            </a:r>
          </a:p>
          <a:p>
            <a:r>
              <a:rPr lang="en-US" sz="1400" dirty="0"/>
              <a:t>Use </a:t>
            </a:r>
            <a:r>
              <a:rPr lang="en-US" sz="1400" b="1" dirty="0"/>
              <a:t>[del]</a:t>
            </a:r>
            <a:r>
              <a:rPr lang="en-US" sz="1400" dirty="0"/>
              <a:t> as a destructive backspace</a:t>
            </a:r>
          </a:p>
          <a:p>
            <a:r>
              <a:rPr lang="en-US" sz="1400" dirty="0"/>
              <a:t>Use </a:t>
            </a:r>
            <a:r>
              <a:rPr lang="en-US" sz="1400" b="1" dirty="0"/>
              <a:t>[2nd] [enter] </a:t>
            </a:r>
            <a:r>
              <a:rPr lang="en-US" sz="1400" dirty="0"/>
              <a:t>from any place on a line to complete the statement and move the cursor to the beginning of a blank line below.</a:t>
            </a:r>
          </a:p>
          <a:p>
            <a:r>
              <a:rPr lang="en-US" sz="1400" dirty="0"/>
              <a:t>Use </a:t>
            </a:r>
            <a:r>
              <a:rPr lang="en-US" sz="1400" b="1" dirty="0"/>
              <a:t>[Tools] softkey </a:t>
            </a:r>
            <a:r>
              <a:rPr lang="en-US" sz="1400" dirty="0"/>
              <a:t>menu to undo a clear and to copy, cut, paste and more.</a:t>
            </a:r>
          </a:p>
          <a:p>
            <a:r>
              <a:rPr lang="en-US" sz="1400" dirty="0"/>
              <a:t>Use </a:t>
            </a:r>
            <a:r>
              <a:rPr lang="en-US" sz="1400" b="1" dirty="0"/>
              <a:t>[Editor]</a:t>
            </a:r>
            <a:r>
              <a:rPr lang="en-US" sz="1400" dirty="0"/>
              <a:t> </a:t>
            </a:r>
            <a:r>
              <a:rPr lang="en-US" sz="1400" b="1" dirty="0"/>
              <a:t>softkey</a:t>
            </a:r>
            <a:r>
              <a:rPr lang="en-US" sz="1400" dirty="0"/>
              <a:t> to return to the editor from the Shell. </a:t>
            </a:r>
          </a:p>
          <a:p>
            <a:r>
              <a:rPr lang="en-US" sz="1400" dirty="0"/>
              <a:t>Use </a:t>
            </a:r>
            <a:r>
              <a:rPr lang="en-US" sz="1400" b="1" dirty="0"/>
              <a:t>[2nd] [quit] </a:t>
            </a:r>
            <a:r>
              <a:rPr lang="en-US" sz="1400" dirty="0"/>
              <a:t>to leave the Python app and return to the calculator.</a:t>
            </a:r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A94F64-1FC8-7C1D-9CF2-21F671E91E15}"/>
              </a:ext>
            </a:extLst>
          </p:cNvPr>
          <p:cNvSpPr/>
          <p:nvPr/>
        </p:nvSpPr>
        <p:spPr>
          <a:xfrm>
            <a:off x="7024193" y="2895600"/>
            <a:ext cx="304800" cy="152399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262C0C6-B17D-54BE-8AC3-DC496DFBB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880" y="526972"/>
            <a:ext cx="2344520" cy="176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15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8AA3A977-AE1B-8ECA-FA59-E81109F1C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136" y="3097595"/>
            <a:ext cx="1507972" cy="1137159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DC0BFC0-7AB7-C8A1-5A97-14B540B8A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31" y="2055712"/>
            <a:ext cx="3642197" cy="274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8033"/>
            <a:ext cx="8229600" cy="1143000"/>
          </a:xfrm>
        </p:spPr>
        <p:txBody>
          <a:bodyPr/>
          <a:lstStyle/>
          <a:p>
            <a:r>
              <a:rPr lang="en-US" dirty="0"/>
              <a:t>MAKE IT MOVE!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883069"/>
            <a:ext cx="4381500" cy="1841803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Task: Discover how far Dash drives per unit.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Use differing values (1-20) to determine what 1 Dash unit is</a:t>
            </a: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88985" y="1371600"/>
            <a:ext cx="2271776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New Program: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4A2A04-820C-8549-AB0D-46048D4897A9}"/>
              </a:ext>
            </a:extLst>
          </p:cNvPr>
          <p:cNvSpPr txBox="1"/>
          <p:nvPr/>
        </p:nvSpPr>
        <p:spPr>
          <a:xfrm>
            <a:off x="7499586" y="4374348"/>
            <a:ext cx="15808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[Run] </a:t>
            </a:r>
            <a:r>
              <a:rPr lang="en-US" sz="1100" dirty="0"/>
              <a:t>to run the program in the Python shell.</a:t>
            </a:r>
          </a:p>
          <a:p>
            <a:endParaRPr lang="en-US" sz="1100" dirty="0"/>
          </a:p>
          <a:p>
            <a:r>
              <a:rPr lang="en-US" sz="1100" dirty="0"/>
              <a:t>From the Python shell, press </a:t>
            </a:r>
            <a:r>
              <a:rPr lang="en-US" sz="1100" b="1" dirty="0"/>
              <a:t>[Editor] </a:t>
            </a:r>
            <a:r>
              <a:rPr lang="en-US" sz="1100" dirty="0"/>
              <a:t>to move from the shell to the Python editor.</a:t>
            </a:r>
            <a:endParaRPr lang="en-US" sz="1100" b="1" dirty="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B0D7262-769D-0C06-BF65-AA3B9EACDC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514" y="3097595"/>
            <a:ext cx="1507972" cy="1137159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F32F19E5-1597-9483-8269-8EE1DE5C33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75" y="4280288"/>
            <a:ext cx="1507972" cy="1137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BB7A31-0DDA-4E38-CD01-87E4B174BBDD}"/>
              </a:ext>
            </a:extLst>
          </p:cNvPr>
          <p:cNvSpPr txBox="1"/>
          <p:nvPr/>
        </p:nvSpPr>
        <p:spPr>
          <a:xfrm>
            <a:off x="3841072" y="5478959"/>
            <a:ext cx="2045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Fns</a:t>
            </a:r>
            <a:r>
              <a:rPr lang="en-US" sz="1100" b="1" dirty="0"/>
              <a:t>…], left arrow, </a:t>
            </a:r>
            <a:r>
              <a:rPr lang="en-US" sz="1100" dirty="0"/>
              <a:t>then press the </a:t>
            </a:r>
            <a:r>
              <a:rPr lang="en-US" sz="1100" b="1" dirty="0"/>
              <a:t>[Add-On]</a:t>
            </a:r>
            <a:r>
              <a:rPr lang="en-US" sz="1100" dirty="0"/>
              <a:t> softkey to import the </a:t>
            </a:r>
            <a:r>
              <a:rPr lang="en-US" sz="1100" dirty="0" err="1"/>
              <a:t>ww_dash</a:t>
            </a:r>
            <a:r>
              <a:rPr lang="en-US" sz="1100" dirty="0"/>
              <a:t> Python module.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602ABBC-3E51-AC2D-2B65-FB684046E1B5}"/>
              </a:ext>
            </a:extLst>
          </p:cNvPr>
          <p:cNvCxnSpPr>
            <a:cxnSpLocks/>
          </p:cNvCxnSpPr>
          <p:nvPr/>
        </p:nvCxnSpPr>
        <p:spPr>
          <a:xfrm flipH="1" flipV="1">
            <a:off x="5199997" y="4217617"/>
            <a:ext cx="446115" cy="44515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D5ABA89-0F8B-6513-95AA-5F9574CC5E85}"/>
              </a:ext>
            </a:extLst>
          </p:cNvPr>
          <p:cNvSpPr txBox="1"/>
          <p:nvPr/>
        </p:nvSpPr>
        <p:spPr>
          <a:xfrm>
            <a:off x="5730507" y="5159135"/>
            <a:ext cx="162934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Fns</a:t>
            </a:r>
            <a:r>
              <a:rPr lang="en-US" sz="1100" b="1" dirty="0"/>
              <a:t>…], left arrow, </a:t>
            </a:r>
            <a:r>
              <a:rPr lang="en-US" sz="1100" dirty="0"/>
              <a:t>then </a:t>
            </a:r>
            <a:r>
              <a:rPr lang="en-US" sz="1100" b="1" dirty="0"/>
              <a:t>select 8: </a:t>
            </a:r>
            <a:r>
              <a:rPr lang="en-US" sz="1100" b="1" dirty="0" err="1"/>
              <a:t>ww_dash</a:t>
            </a:r>
            <a:r>
              <a:rPr lang="en-US" sz="1100" b="1" dirty="0"/>
              <a:t>…  </a:t>
            </a:r>
            <a:r>
              <a:rPr lang="en-US" sz="1100" dirty="0"/>
              <a:t>from the menu. Then select </a:t>
            </a:r>
            <a:r>
              <a:rPr lang="en-US" sz="1100" b="1" dirty="0"/>
              <a:t>1:forward() </a:t>
            </a:r>
            <a:r>
              <a:rPr lang="en-US" sz="1100" dirty="0"/>
              <a:t>function.</a:t>
            </a:r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C6514346-482E-EA44-A0FE-F9410B7CB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507" y="3097595"/>
            <a:ext cx="1463076" cy="1103303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DC936CFF-6BD6-31EF-08DF-E9CB78B322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824" y="3975538"/>
            <a:ext cx="1487982" cy="112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88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F93D7584-B8BD-FFC8-E6D3-0B28C3ED0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3" y="3270050"/>
            <a:ext cx="2490997" cy="1878457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AEF77664-A4A4-B6B9-5082-53EA609C3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207" y="2975399"/>
            <a:ext cx="1191334" cy="898383"/>
          </a:xfrm>
          <a:prstGeom prst="rect">
            <a:avLst/>
          </a:prstGeom>
        </p:spPr>
      </p:pic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5FE38022-763C-DDC1-F585-40629D4B8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884" y="5079365"/>
            <a:ext cx="1239800" cy="934931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3F9FE797-D086-B421-5F8F-9845E244DF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477" y="1149858"/>
            <a:ext cx="1239800" cy="934931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77317A19-4990-FC17-191C-EB65AD5DE6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058" y="1149981"/>
            <a:ext cx="1239800" cy="9349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817" y="-296869"/>
            <a:ext cx="4114800" cy="919066"/>
          </a:xfrm>
        </p:spPr>
        <p:txBody>
          <a:bodyPr/>
          <a:lstStyle/>
          <a:p>
            <a:r>
              <a:rPr lang="en-US" sz="2400" dirty="0"/>
              <a:t>Have Dash make a sound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743" y="92060"/>
            <a:ext cx="3429457" cy="2044114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Task: Have your Dash play a sound while driving.</a:t>
            </a:r>
          </a:p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Challenge Task: Have your Dash make a “Fire Siren” sound.</a:t>
            </a:r>
          </a:p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93524" y="2819400"/>
            <a:ext cx="1879041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Edit Program: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73FF04-E58E-4D91-994E-A7999027188B}"/>
              </a:ext>
            </a:extLst>
          </p:cNvPr>
          <p:cNvSpPr txBox="1"/>
          <p:nvPr/>
        </p:nvSpPr>
        <p:spPr>
          <a:xfrm>
            <a:off x="3689151" y="413153"/>
            <a:ext cx="5169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Import the </a:t>
            </a:r>
            <a:r>
              <a:rPr lang="en-US" sz="1100" dirty="0" err="1"/>
              <a:t>dash_out</a:t>
            </a:r>
            <a:r>
              <a:rPr lang="en-US" sz="1100" dirty="0"/>
              <a:t> Python module, which includes sound capabilities. Move your cursor to the beginning of the row with the forward function.  Press </a:t>
            </a:r>
            <a:r>
              <a:rPr lang="en-US" sz="1100" b="1" dirty="0"/>
              <a:t>[</a:t>
            </a:r>
            <a:r>
              <a:rPr lang="en-US" sz="1100" b="1" dirty="0" err="1"/>
              <a:t>Fns</a:t>
            </a:r>
            <a:r>
              <a:rPr lang="en-US" sz="1100" b="1" dirty="0"/>
              <a:t>…], left arrow, </a:t>
            </a:r>
            <a:r>
              <a:rPr lang="en-US" sz="1100" dirty="0"/>
              <a:t>then </a:t>
            </a:r>
            <a:r>
              <a:rPr lang="en-US" sz="1100" b="1" dirty="0"/>
              <a:t>8:ww_dash… </a:t>
            </a:r>
            <a:r>
              <a:rPr lang="en-US" sz="1100" dirty="0"/>
              <a:t>then </a:t>
            </a:r>
            <a:r>
              <a:rPr lang="en-US" sz="1100" b="1" dirty="0"/>
              <a:t>right arrow </a:t>
            </a:r>
            <a:r>
              <a:rPr lang="en-US" sz="1100" dirty="0"/>
              <a:t>to the </a:t>
            </a:r>
            <a:r>
              <a:rPr lang="en-US" sz="1100" b="1" dirty="0"/>
              <a:t>I/O menu </a:t>
            </a:r>
            <a:r>
              <a:rPr lang="en-US" sz="1100" dirty="0"/>
              <a:t>and select </a:t>
            </a:r>
            <a:r>
              <a:rPr lang="en-US" sz="1100" b="1" dirty="0"/>
              <a:t>2:from </a:t>
            </a:r>
            <a:r>
              <a:rPr lang="en-US" sz="1100" b="1" dirty="0" err="1"/>
              <a:t>dash_out</a:t>
            </a:r>
            <a:r>
              <a:rPr lang="en-US" sz="1100" b="1" dirty="0"/>
              <a:t> import *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D9AB64-0209-EEE8-C4C1-44CCE8C9A52E}"/>
              </a:ext>
            </a:extLst>
          </p:cNvPr>
          <p:cNvSpPr txBox="1"/>
          <p:nvPr/>
        </p:nvSpPr>
        <p:spPr>
          <a:xfrm>
            <a:off x="3665090" y="2136174"/>
            <a:ext cx="5555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Add the </a:t>
            </a:r>
            <a:r>
              <a:rPr lang="en-US" sz="1100" dirty="0" err="1"/>
              <a:t>play_sound</a:t>
            </a:r>
            <a:r>
              <a:rPr lang="en-US" sz="1100" dirty="0"/>
              <a:t> function to the program</a:t>
            </a:r>
            <a:r>
              <a:rPr lang="en-US" sz="1100" b="1" dirty="0"/>
              <a:t>. </a:t>
            </a:r>
          </a:p>
          <a:p>
            <a:r>
              <a:rPr lang="en-US" sz="1100" dirty="0"/>
              <a:t>Insert a blank row: </a:t>
            </a:r>
            <a:r>
              <a:rPr lang="en-US" sz="1100" b="1" dirty="0"/>
              <a:t>Press [Tools] 4:Insert Line Above ].</a:t>
            </a:r>
          </a:p>
          <a:p>
            <a:r>
              <a:rPr lang="en-US" sz="1100" dirty="0"/>
              <a:t>Then Press </a:t>
            </a:r>
            <a:r>
              <a:rPr lang="en-US" sz="1100" b="1" dirty="0"/>
              <a:t>[</a:t>
            </a:r>
            <a:r>
              <a:rPr lang="en-US" sz="1100" b="1" dirty="0" err="1"/>
              <a:t>Fns</a:t>
            </a:r>
            <a:r>
              <a:rPr lang="en-US" sz="1100" b="1" dirty="0"/>
              <a:t>…], left arrow, </a:t>
            </a:r>
            <a:r>
              <a:rPr lang="en-US" sz="1100" dirty="0"/>
              <a:t>then </a:t>
            </a:r>
            <a:r>
              <a:rPr lang="en-US" sz="1100" b="1" dirty="0"/>
              <a:t>9:dash_out…</a:t>
            </a:r>
            <a:r>
              <a:rPr lang="en-US" sz="1100" dirty="0"/>
              <a:t>for the Dash output menus. </a:t>
            </a:r>
          </a:p>
          <a:p>
            <a:r>
              <a:rPr lang="en-US" sz="1100" dirty="0"/>
              <a:t>Select </a:t>
            </a:r>
            <a:r>
              <a:rPr lang="en-US" sz="1100" b="1" dirty="0"/>
              <a:t>5:play_sound( )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327620F-6185-BFB9-1A56-C92F4409B76D}"/>
              </a:ext>
            </a:extLst>
          </p:cNvPr>
          <p:cNvSpPr txBox="1"/>
          <p:nvPr/>
        </p:nvSpPr>
        <p:spPr>
          <a:xfrm>
            <a:off x="3621277" y="4032551"/>
            <a:ext cx="5486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Select a sound to play.</a:t>
            </a:r>
            <a:endParaRPr lang="en-US" sz="1100" b="1" dirty="0"/>
          </a:p>
          <a:p>
            <a:r>
              <a:rPr lang="en-US" sz="1100" dirty="0"/>
              <a:t>Then Press </a:t>
            </a:r>
            <a:r>
              <a:rPr lang="en-US" sz="1100" b="1" dirty="0"/>
              <a:t>[</a:t>
            </a:r>
            <a:r>
              <a:rPr lang="en-US" sz="1100" b="1" dirty="0" err="1"/>
              <a:t>Fns</a:t>
            </a:r>
            <a:r>
              <a:rPr lang="en-US" sz="1100" b="1" dirty="0"/>
              <a:t>…], left arrow, </a:t>
            </a:r>
            <a:r>
              <a:rPr lang="en-US" sz="1100" dirty="0"/>
              <a:t>then </a:t>
            </a:r>
            <a:r>
              <a:rPr lang="en-US" sz="1100" b="1" dirty="0"/>
              <a:t>9:dash_out… </a:t>
            </a:r>
            <a:r>
              <a:rPr lang="en-US" sz="1100" dirty="0"/>
              <a:t>Then</a:t>
            </a:r>
            <a:r>
              <a:rPr lang="en-US" sz="1100" b="1" dirty="0"/>
              <a:t> right arrow </a:t>
            </a:r>
            <a:r>
              <a:rPr lang="en-US" sz="1100" dirty="0"/>
              <a:t>to the Sounds menu. Use the </a:t>
            </a:r>
            <a:r>
              <a:rPr lang="en-US" sz="1100" b="1" dirty="0"/>
              <a:t>up </a:t>
            </a:r>
            <a:r>
              <a:rPr lang="en-US" sz="1100" dirty="0"/>
              <a:t>and</a:t>
            </a:r>
            <a:r>
              <a:rPr lang="en-US" sz="1100" b="1" dirty="0"/>
              <a:t> down arrow keys </a:t>
            </a:r>
            <a:r>
              <a:rPr lang="en-US" sz="1100" dirty="0"/>
              <a:t>and</a:t>
            </a:r>
            <a:r>
              <a:rPr lang="en-US" sz="1100" b="1" dirty="0"/>
              <a:t> [enter] </a:t>
            </a:r>
            <a:r>
              <a:rPr lang="en-US" sz="1100" dirty="0"/>
              <a:t>or number and letter keys to choose your sound. 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[Run] </a:t>
            </a:r>
            <a:r>
              <a:rPr lang="en-US" sz="1100" dirty="0"/>
              <a:t>to run your program.</a:t>
            </a:r>
          </a:p>
        </p:txBody>
      </p:sp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EF505B1B-059A-3E89-3B56-BC2A2333A8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295" y="1149982"/>
            <a:ext cx="1239800" cy="934931"/>
          </a:xfrm>
          <a:prstGeom prst="rect">
            <a:avLst/>
          </a:prstGeom>
        </p:spPr>
      </p:pic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E527F1A8-4115-F74D-2AAF-7872B8807A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13" y="1156219"/>
            <a:ext cx="1239800" cy="934931"/>
          </a:xfrm>
          <a:prstGeom prst="rect">
            <a:avLst/>
          </a:prstGeom>
        </p:spPr>
      </p:pic>
      <p:pic>
        <p:nvPicPr>
          <p:cNvPr id="32" name="Picture 31" descr="Text&#10;&#10;Description automatically generated">
            <a:extLst>
              <a:ext uri="{FF2B5EF4-FFF2-40B4-BE49-F238E27FC236}">
                <a16:creationId xmlns:a16="http://schemas.microsoft.com/office/drawing/2014/main" id="{A00D6672-AF2A-1B7E-23CC-8A4677BA5A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151" y="2922467"/>
            <a:ext cx="1253901" cy="945565"/>
          </a:xfrm>
          <a:prstGeom prst="rect">
            <a:avLst/>
          </a:prstGeom>
        </p:spPr>
      </p:pic>
      <p:pic>
        <p:nvPicPr>
          <p:cNvPr id="37" name="Picture 36" descr="Text&#10;&#10;Description automatically generated">
            <a:extLst>
              <a:ext uri="{FF2B5EF4-FFF2-40B4-BE49-F238E27FC236}">
                <a16:creationId xmlns:a16="http://schemas.microsoft.com/office/drawing/2014/main" id="{C9E8DEB0-D116-904C-530E-E265ED2BB3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964" y="2962787"/>
            <a:ext cx="1208059" cy="910995"/>
          </a:xfrm>
          <a:prstGeom prst="rect">
            <a:avLst/>
          </a:prstGeom>
        </p:spPr>
      </p:pic>
      <p:pic>
        <p:nvPicPr>
          <p:cNvPr id="39" name="Picture 38" descr="Text&#10;&#10;Description automatically generated">
            <a:extLst>
              <a:ext uri="{FF2B5EF4-FFF2-40B4-BE49-F238E27FC236}">
                <a16:creationId xmlns:a16="http://schemas.microsoft.com/office/drawing/2014/main" id="{7486B68E-F3A7-3C33-C744-88383BC300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31" y="2976015"/>
            <a:ext cx="1206984" cy="910185"/>
          </a:xfrm>
          <a:prstGeom prst="rect">
            <a:avLst/>
          </a:prstGeom>
        </p:spPr>
      </p:pic>
      <p:pic>
        <p:nvPicPr>
          <p:cNvPr id="41" name="Picture 4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2149792-AEC6-0399-370A-1E43BA18CE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964" y="5087448"/>
            <a:ext cx="1241119" cy="935926"/>
          </a:xfrm>
          <a:prstGeom prst="rect">
            <a:avLst/>
          </a:prstGeom>
        </p:spPr>
      </p:pic>
      <p:pic>
        <p:nvPicPr>
          <p:cNvPr id="44" name="Picture 43" descr="Text&#10;&#10;Description automatically generated">
            <a:extLst>
              <a:ext uri="{FF2B5EF4-FFF2-40B4-BE49-F238E27FC236}">
                <a16:creationId xmlns:a16="http://schemas.microsoft.com/office/drawing/2014/main" id="{70FBFFDA-ECBB-CCB5-2A68-55D8572061F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230" y="5087448"/>
            <a:ext cx="1218365" cy="91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20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232E00CF-F6A7-FA4D-6BD7-3D39F0BD5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857" y="5158138"/>
            <a:ext cx="1264686" cy="953698"/>
          </a:xfrm>
          <a:prstGeom prst="rect">
            <a:avLst/>
          </a:prstGeom>
        </p:spPr>
      </p:pic>
      <p:pic>
        <p:nvPicPr>
          <p:cNvPr id="27" name="Picture 26" descr="Text&#10;&#10;Description automatically generated">
            <a:extLst>
              <a:ext uri="{FF2B5EF4-FFF2-40B4-BE49-F238E27FC236}">
                <a16:creationId xmlns:a16="http://schemas.microsoft.com/office/drawing/2014/main" id="{D7DBA440-96F3-BDD6-34D5-889907FF4F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366" y="5153216"/>
            <a:ext cx="1264686" cy="953698"/>
          </a:xfrm>
          <a:prstGeom prst="rect">
            <a:avLst/>
          </a:prstGeom>
        </p:spPr>
      </p:pic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5FE38022-763C-DDC1-F585-40629D4B8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37" y="5159133"/>
            <a:ext cx="1239800" cy="934931"/>
          </a:xfrm>
          <a:prstGeom prst="rect">
            <a:avLst/>
          </a:prstGeom>
        </p:spPr>
      </p:pic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8E2D7CE3-D1EC-0959-22DF-0BEF8899C9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482" y="2922443"/>
            <a:ext cx="1206984" cy="910185"/>
          </a:xfrm>
          <a:prstGeom prst="rect">
            <a:avLst/>
          </a:prstGeom>
        </p:spPr>
      </p:pic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909C119D-28D1-DA84-DA50-665E0659DC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750" y="2934245"/>
            <a:ext cx="1191334" cy="898383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E134B519-AFEC-31D1-1D7E-C3FA56C02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487" y="2922443"/>
            <a:ext cx="1239800" cy="9349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388336-CEF6-A92A-19DC-2B95D0B874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780" y="1456386"/>
            <a:ext cx="1237783" cy="933410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3F9FE797-D086-B421-5F8F-9845E244DF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27" y="1444584"/>
            <a:ext cx="1239800" cy="934931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77317A19-4990-FC17-191C-EB65AD5DE6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654" y="1454865"/>
            <a:ext cx="1239800" cy="934931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4462597-3BDC-4E93-3B03-8488D63BA8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432" y="1458284"/>
            <a:ext cx="1239800" cy="9349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817" y="-296869"/>
            <a:ext cx="4114800" cy="919066"/>
          </a:xfrm>
        </p:spPr>
        <p:txBody>
          <a:bodyPr/>
          <a:lstStyle/>
          <a:p>
            <a:r>
              <a:rPr lang="en-US" sz="2800" dirty="0"/>
              <a:t>Set the color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743" y="92059"/>
            <a:ext cx="4021276" cy="2786683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Task: Set the color output of the 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Red, Green, Blue (RGB) LED.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Each color takes a value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of (0-255). 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Challenge Tasks</a:t>
            </a:r>
            <a:r>
              <a:rPr lang="en-US" sz="1600" dirty="0">
                <a:solidFill>
                  <a:schemeClr val="bg1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Try to make </a:t>
            </a:r>
            <a:r>
              <a:rPr lang="en-US" sz="1600" dirty="0">
                <a:solidFill>
                  <a:srgbClr val="FFFF00"/>
                </a:solidFill>
              </a:rPr>
              <a:t>Yellow </a:t>
            </a:r>
            <a:r>
              <a:rPr lang="en-US" sz="1600" dirty="0">
                <a:solidFill>
                  <a:schemeClr val="bg1"/>
                </a:solidFill>
              </a:rPr>
              <a:t>or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Cyan </a:t>
            </a:r>
            <a:r>
              <a:rPr lang="en-US" sz="1600" dirty="0">
                <a:solidFill>
                  <a:schemeClr val="bg1"/>
                </a:solidFill>
              </a:rPr>
              <a:t>or </a:t>
            </a:r>
            <a:r>
              <a:rPr lang="en-US" sz="1600" dirty="0">
                <a:solidFill>
                  <a:srgbClr val="FF3FFF"/>
                </a:solidFill>
              </a:rPr>
              <a:t>Magenta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Extra Challenge: </a:t>
            </a:r>
            <a:r>
              <a:rPr lang="en-US" sz="1600" dirty="0">
                <a:solidFill>
                  <a:schemeClr val="bg1"/>
                </a:solidFill>
              </a:rPr>
              <a:t>Make your own color and give the color a fun name.</a:t>
            </a:r>
            <a:endParaRPr lang="en-US" sz="1600" dirty="0">
              <a:solidFill>
                <a:srgbClr val="FF3FFF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93524" y="3081092"/>
            <a:ext cx="1922321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New Program: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73FF04-E58E-4D91-994E-A7999027188B}"/>
              </a:ext>
            </a:extLst>
          </p:cNvPr>
          <p:cNvSpPr txBox="1"/>
          <p:nvPr/>
        </p:nvSpPr>
        <p:spPr>
          <a:xfrm>
            <a:off x="4635817" y="859538"/>
            <a:ext cx="457526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Import the </a:t>
            </a:r>
            <a:r>
              <a:rPr lang="en-US" sz="1100" dirty="0" err="1"/>
              <a:t>dash_out</a:t>
            </a:r>
            <a:r>
              <a:rPr lang="en-US" sz="1100" dirty="0"/>
              <a:t> Python module. Press </a:t>
            </a:r>
            <a:r>
              <a:rPr lang="en-US" sz="1100" b="1" dirty="0"/>
              <a:t>[</a:t>
            </a:r>
            <a:r>
              <a:rPr lang="en-US" sz="1100" b="1" dirty="0" err="1"/>
              <a:t>Fns</a:t>
            </a:r>
            <a:r>
              <a:rPr lang="en-US" sz="1100" b="1" dirty="0"/>
              <a:t>…], left arrow, </a:t>
            </a:r>
            <a:r>
              <a:rPr lang="en-US" sz="1100" dirty="0"/>
              <a:t>then </a:t>
            </a:r>
            <a:r>
              <a:rPr lang="en-US" sz="1100" b="1" dirty="0"/>
              <a:t>8:ww_dash… </a:t>
            </a:r>
            <a:r>
              <a:rPr lang="en-US" sz="1100" dirty="0"/>
              <a:t>then </a:t>
            </a:r>
            <a:r>
              <a:rPr lang="en-US" sz="1100" b="1" dirty="0"/>
              <a:t>right arrow </a:t>
            </a:r>
            <a:r>
              <a:rPr lang="en-US" sz="1100" dirty="0"/>
              <a:t>to the </a:t>
            </a:r>
            <a:r>
              <a:rPr lang="en-US" sz="1100" b="1" dirty="0"/>
              <a:t>I/O menu </a:t>
            </a:r>
            <a:r>
              <a:rPr lang="en-US" sz="1100" dirty="0"/>
              <a:t>and select </a:t>
            </a:r>
            <a:r>
              <a:rPr lang="en-US" sz="1100" b="1" dirty="0"/>
              <a:t>2:from </a:t>
            </a:r>
            <a:r>
              <a:rPr lang="en-US" sz="1100" b="1" dirty="0" err="1"/>
              <a:t>dash_out</a:t>
            </a:r>
            <a:r>
              <a:rPr lang="en-US" sz="1100" b="1" dirty="0"/>
              <a:t> import *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D9AB64-0209-EEE8-C4C1-44CCE8C9A52E}"/>
              </a:ext>
            </a:extLst>
          </p:cNvPr>
          <p:cNvSpPr txBox="1"/>
          <p:nvPr/>
        </p:nvSpPr>
        <p:spPr>
          <a:xfrm>
            <a:off x="4636688" y="2489697"/>
            <a:ext cx="45743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Add the </a:t>
            </a:r>
            <a:r>
              <a:rPr lang="en-US" sz="1100" dirty="0" err="1"/>
              <a:t>set_light</a:t>
            </a:r>
            <a:r>
              <a:rPr lang="en-US" sz="1100" dirty="0"/>
              <a:t> function to the program</a:t>
            </a:r>
            <a:r>
              <a:rPr lang="en-US" sz="1100" b="1" dirty="0"/>
              <a:t>. </a:t>
            </a:r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Fns</a:t>
            </a:r>
            <a:r>
              <a:rPr lang="en-US" sz="1100" b="1" dirty="0"/>
              <a:t>…], left arrow, </a:t>
            </a:r>
            <a:r>
              <a:rPr lang="en-US" sz="1100" dirty="0"/>
              <a:t>then </a:t>
            </a:r>
            <a:r>
              <a:rPr lang="en-US" sz="1100" b="1" dirty="0"/>
              <a:t>9:dash_out…</a:t>
            </a:r>
            <a:r>
              <a:rPr lang="en-US" sz="1100" dirty="0"/>
              <a:t>for the Dash output menus. Select </a:t>
            </a:r>
            <a:r>
              <a:rPr lang="en-US" sz="1100" b="1" dirty="0"/>
              <a:t>1:set_light( )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327620F-6185-BFB9-1A56-C92F4409B76D}"/>
              </a:ext>
            </a:extLst>
          </p:cNvPr>
          <p:cNvSpPr txBox="1"/>
          <p:nvPr/>
        </p:nvSpPr>
        <p:spPr>
          <a:xfrm>
            <a:off x="2737540" y="3846288"/>
            <a:ext cx="6254060" cy="1131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Select which Dash lights to change and set the color of the lights.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Fns</a:t>
            </a:r>
            <a:r>
              <a:rPr lang="en-US" sz="1100" b="1" dirty="0"/>
              <a:t>…], left arrow, </a:t>
            </a:r>
            <a:r>
              <a:rPr lang="en-US" sz="1100" dirty="0"/>
              <a:t>then </a:t>
            </a:r>
            <a:r>
              <a:rPr lang="en-US" sz="1100" b="1" dirty="0"/>
              <a:t>9:dash_out…</a:t>
            </a:r>
            <a:r>
              <a:rPr lang="en-US" sz="1100" dirty="0"/>
              <a:t> </a:t>
            </a:r>
            <a:r>
              <a:rPr lang="en-US" sz="1100" b="1" dirty="0"/>
              <a:t>Right arrow </a:t>
            </a:r>
            <a:r>
              <a:rPr lang="en-US" sz="1100" dirty="0"/>
              <a:t>to the Lights Menu. Select </a:t>
            </a:r>
            <a:r>
              <a:rPr lang="en-US" sz="1100" b="1" dirty="0"/>
              <a:t>1:”all”</a:t>
            </a:r>
            <a:r>
              <a:rPr lang="en-US" sz="1100" dirty="0"/>
              <a:t>. </a:t>
            </a:r>
          </a:p>
          <a:p>
            <a:endParaRPr lang="en-US" sz="1100" dirty="0"/>
          </a:p>
          <a:p>
            <a:r>
              <a:rPr lang="en-US" sz="1100" dirty="0"/>
              <a:t>Then </a:t>
            </a:r>
            <a:r>
              <a:rPr lang="en-US" sz="1100" b="1" dirty="0"/>
              <a:t>right arrow</a:t>
            </a:r>
            <a:r>
              <a:rPr lang="en-US" sz="1100" dirty="0"/>
              <a:t> past the comma to begin entering the Red, Green and Blue values to create your color. Enter a value for the Red component of the color followed by a comma, then enter Green followed by a comma, then enter Blue followed by </a:t>
            </a:r>
            <a:r>
              <a:rPr lang="en-US" sz="1100" b="1" dirty="0"/>
              <a:t>[2</a:t>
            </a:r>
            <a:r>
              <a:rPr lang="en-US" sz="1100" b="1" baseline="30000" dirty="0"/>
              <a:t>nd</a:t>
            </a:r>
            <a:r>
              <a:rPr lang="en-US" sz="1100" b="1" dirty="0"/>
              <a:t>] [enter] </a:t>
            </a:r>
            <a:r>
              <a:rPr lang="en-US" sz="1100" dirty="0"/>
              <a:t>to complete the statement</a:t>
            </a:r>
            <a:r>
              <a:rPr lang="en-US" sz="1100" b="1" dirty="0"/>
              <a:t>.</a:t>
            </a:r>
            <a:endParaRPr lang="en-US" sz="1100" dirty="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5919755-33EB-DB44-1B28-1F18A77B89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4" y="3531743"/>
            <a:ext cx="2490997" cy="18784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F1FBCE-930A-69E1-2B2A-6A412026CA25}"/>
              </a:ext>
            </a:extLst>
          </p:cNvPr>
          <p:cNvSpPr txBox="1"/>
          <p:nvPr/>
        </p:nvSpPr>
        <p:spPr>
          <a:xfrm>
            <a:off x="4623408" y="381000"/>
            <a:ext cx="4368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Import the </a:t>
            </a:r>
            <a:r>
              <a:rPr lang="en-US" sz="1100" dirty="0" err="1"/>
              <a:t>ww_dash</a:t>
            </a:r>
            <a:r>
              <a:rPr lang="en-US" sz="1100" dirty="0"/>
              <a:t> Python module. Press </a:t>
            </a:r>
            <a:r>
              <a:rPr lang="en-US" sz="1100" b="1" dirty="0"/>
              <a:t>[</a:t>
            </a:r>
            <a:r>
              <a:rPr lang="en-US" sz="1100" b="1" dirty="0" err="1"/>
              <a:t>Fns</a:t>
            </a:r>
            <a:r>
              <a:rPr lang="en-US" sz="1100" b="1" dirty="0"/>
              <a:t>…], left arrow, </a:t>
            </a:r>
            <a:r>
              <a:rPr lang="en-US" sz="1100" dirty="0"/>
              <a:t>then press the </a:t>
            </a:r>
            <a:r>
              <a:rPr lang="en-US" sz="1100" b="1" dirty="0"/>
              <a:t>[Add-On]</a:t>
            </a:r>
            <a:r>
              <a:rPr lang="en-US" sz="1100" dirty="0"/>
              <a:t> softkey.</a:t>
            </a:r>
          </a:p>
        </p:txBody>
      </p:sp>
      <p:pic>
        <p:nvPicPr>
          <p:cNvPr id="31" name="Picture 30" descr="Text&#10;&#10;Description automatically generated">
            <a:extLst>
              <a:ext uri="{FF2B5EF4-FFF2-40B4-BE49-F238E27FC236}">
                <a16:creationId xmlns:a16="http://schemas.microsoft.com/office/drawing/2014/main" id="{DC687FF4-7172-7220-B079-F1466D770A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364" y="4953000"/>
            <a:ext cx="1315863" cy="992290"/>
          </a:xfrm>
          <a:prstGeom prst="rect">
            <a:avLst/>
          </a:prstGeom>
        </p:spPr>
      </p:pic>
      <p:pic>
        <p:nvPicPr>
          <p:cNvPr id="34" name="Picture 33" descr="Text&#10;&#10;Description automatically generated">
            <a:extLst>
              <a:ext uri="{FF2B5EF4-FFF2-40B4-BE49-F238E27FC236}">
                <a16:creationId xmlns:a16="http://schemas.microsoft.com/office/drawing/2014/main" id="{7EA8F994-41B6-01A1-7D63-BD6FC5C937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441" y="5371332"/>
            <a:ext cx="1315863" cy="99229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86A6695-8425-29F8-9FBD-434E8DB831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13" y="5827159"/>
            <a:ext cx="1264687" cy="95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7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D2B90F4B-39C3-CBFB-DC4D-B8AE07218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6250"/>
            <a:ext cx="4038598" cy="30455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E7D2D44-A76A-EACF-947E-B34701FC1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79" y="4282469"/>
            <a:ext cx="2156732" cy="16263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Explore angles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1"/>
            <a:ext cx="4343400" cy="2362199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Task: Drive a square.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Challenge Task: </a:t>
            </a:r>
            <a:r>
              <a:rPr lang="en-US" sz="2000" dirty="0">
                <a:solidFill>
                  <a:schemeClr val="bg1"/>
                </a:solidFill>
              </a:rPr>
              <a:t>Try to drive an equilateral triangle. </a:t>
            </a: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88985" y="1371600"/>
            <a:ext cx="2271776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New Program: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E72EC1-1AA4-8240-BFDF-40B3E3523CFF}"/>
              </a:ext>
            </a:extLst>
          </p:cNvPr>
          <p:cNvSpPr txBox="1"/>
          <p:nvPr/>
        </p:nvSpPr>
        <p:spPr>
          <a:xfrm>
            <a:off x="4800600" y="3955245"/>
            <a:ext cx="4038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See the inputs for the most common drive functions below.</a:t>
            </a:r>
          </a:p>
          <a:p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88D59E-6284-BA4C-BEA4-593AB4981DAA}"/>
              </a:ext>
            </a:extLst>
          </p:cNvPr>
          <p:cNvSpPr txBox="1"/>
          <p:nvPr/>
        </p:nvSpPr>
        <p:spPr>
          <a:xfrm>
            <a:off x="389061" y="5037987"/>
            <a:ext cx="434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Fns</a:t>
            </a:r>
            <a:r>
              <a:rPr lang="en-US" sz="1100" b="1" dirty="0"/>
              <a:t>…], left arrow, </a:t>
            </a:r>
            <a:r>
              <a:rPr lang="en-US" sz="1100" dirty="0"/>
              <a:t>then press the </a:t>
            </a:r>
            <a:r>
              <a:rPr lang="en-US" sz="1100" b="1" dirty="0"/>
              <a:t>[Add-On]</a:t>
            </a:r>
            <a:r>
              <a:rPr lang="en-US" sz="1100" dirty="0"/>
              <a:t> softkey to import the </a:t>
            </a:r>
            <a:r>
              <a:rPr lang="en-US" sz="1100" dirty="0" err="1"/>
              <a:t>ww_dash</a:t>
            </a:r>
            <a:r>
              <a:rPr lang="en-US" sz="1100" dirty="0"/>
              <a:t> Python module.</a:t>
            </a:r>
          </a:p>
          <a:p>
            <a:endParaRPr lang="en-US" sz="1100" dirty="0"/>
          </a:p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Fns</a:t>
            </a:r>
            <a:r>
              <a:rPr lang="en-US" sz="1100" b="1" dirty="0"/>
              <a:t>…], left arrow, </a:t>
            </a:r>
            <a:r>
              <a:rPr lang="en-US" sz="1100" dirty="0"/>
              <a:t>then </a:t>
            </a:r>
            <a:r>
              <a:rPr lang="en-US" sz="1100" b="1" dirty="0"/>
              <a:t>8:ww_dash… </a:t>
            </a:r>
            <a:r>
              <a:rPr lang="en-US" sz="1100" dirty="0"/>
              <a:t>for the Dash menus.</a:t>
            </a:r>
          </a:p>
          <a:p>
            <a:endParaRPr lang="en-US" sz="1100" dirty="0"/>
          </a:p>
          <a:p>
            <a:r>
              <a:rPr lang="en-US" sz="1100" dirty="0"/>
              <a:t>Press </a:t>
            </a:r>
            <a:r>
              <a:rPr lang="en-US" sz="1100" b="1" dirty="0"/>
              <a:t>[Run] </a:t>
            </a:r>
            <a:r>
              <a:rPr lang="en-US" sz="1100" dirty="0"/>
              <a:t>to run the program in the Python shell.</a:t>
            </a:r>
          </a:p>
        </p:txBody>
      </p:sp>
    </p:spTree>
    <p:extLst>
      <p:ext uri="{BB962C8B-B14F-4D97-AF65-F5344CB8AC3E}">
        <p14:creationId xmlns:p14="http://schemas.microsoft.com/office/powerpoint/2010/main" val="2767352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212C2-619B-4EE3-88D7-523FC198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Math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E8989-C426-4301-89A7-1C7EEAE11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/>
              <a:t>Complementary Angles:</a:t>
            </a:r>
          </a:p>
          <a:p>
            <a:pPr lvl="1"/>
            <a:r>
              <a:rPr lang="en-US" dirty="0"/>
              <a:t>Sum to 90 degrees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2C7A1-24C2-484C-8956-2DBA79229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14800" cy="4525963"/>
          </a:xfrm>
        </p:spPr>
        <p:txBody>
          <a:bodyPr/>
          <a:lstStyle/>
          <a:p>
            <a:r>
              <a:rPr lang="en-US" dirty="0"/>
              <a:t>Supplementary Angles:</a:t>
            </a:r>
          </a:p>
          <a:p>
            <a:pPr lvl="1"/>
            <a:r>
              <a:rPr lang="en-US" dirty="0"/>
              <a:t>Sum to 180 degrees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9E0C80-FF78-4B8F-A0E5-8F616CE7A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256" y="3048000"/>
            <a:ext cx="3654516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958E8B-12A7-490A-BAE6-75BB51582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048000"/>
            <a:ext cx="365451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68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212C2-619B-4EE3-88D7-523FC198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Math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E8989-C426-4301-89A7-1C7EEAE11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/>
              <a:t>Exterior angles: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2C7A1-24C2-484C-8956-2DBA79229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14800" cy="4525963"/>
          </a:xfrm>
        </p:spPr>
        <p:txBody>
          <a:bodyPr/>
          <a:lstStyle/>
          <a:p>
            <a:pPr algn="just"/>
            <a:r>
              <a:rPr lang="en-US" dirty="0"/>
              <a:t>Interior Angles: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481348-2526-4405-A116-CC1AE53EC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42" y="2819400"/>
            <a:ext cx="3654516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008A68-465C-4978-B68B-575E7F563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612" y="2819400"/>
            <a:ext cx="364797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88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F5681B3-943B-754A-91D6-BA6C607830B3}"/>
              </a:ext>
            </a:extLst>
          </p:cNvPr>
          <p:cNvSpPr txBox="1">
            <a:spLocks/>
          </p:cNvSpPr>
          <p:nvPr/>
        </p:nvSpPr>
        <p:spPr bwMode="auto">
          <a:xfrm>
            <a:off x="4634274" y="1219200"/>
            <a:ext cx="4343400" cy="35052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28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24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20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18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18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ucida Grande"/>
              <a:buNone/>
            </a:pPr>
            <a:r>
              <a:rPr lang="en-US" sz="2400" b="1" dirty="0">
                <a:solidFill>
                  <a:schemeClr val="bg1"/>
                </a:solidFill>
              </a:rPr>
              <a:t>Task: Draw the figure shown large enough for Dash to drive.</a:t>
            </a:r>
          </a:p>
          <a:p>
            <a:pPr marL="0" indent="0">
              <a:buFont typeface="Lucida Grande"/>
              <a:buNone/>
            </a:pPr>
            <a:r>
              <a:rPr lang="en-US" sz="1600" b="1" dirty="0">
                <a:solidFill>
                  <a:schemeClr val="bg1"/>
                </a:solidFill>
              </a:rPr>
              <a:t>Note: Try side lengths of ~ .4 Meters</a:t>
            </a:r>
          </a:p>
          <a:p>
            <a:pPr marL="0" indent="0">
              <a:buFont typeface="Lucida Grande"/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Font typeface="Lucida Grande"/>
              <a:buNone/>
            </a:pPr>
            <a:r>
              <a:rPr lang="en-US" sz="2400" b="1" dirty="0">
                <a:solidFill>
                  <a:schemeClr val="bg1"/>
                </a:solidFill>
              </a:rPr>
              <a:t>Write a program to have your Dash drive the figure without crossing any lines  or going back over a line.</a:t>
            </a:r>
          </a:p>
          <a:p>
            <a:pPr marL="0" indent="0">
              <a:buFont typeface="Lucida Grande"/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When your Rover on the drawing</a:t>
            </a: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Font typeface="Lucida Grande"/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Font typeface="Lucida Grande"/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Font typeface="Lucida Grande"/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Font typeface="Lucida Grande"/>
              <a:buNone/>
            </a:pP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Logic Challenge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5D02DD-6E78-40B7-AB5F-D11831FE9C41}"/>
              </a:ext>
            </a:extLst>
          </p:cNvPr>
          <p:cNvSpPr/>
          <p:nvPr/>
        </p:nvSpPr>
        <p:spPr>
          <a:xfrm>
            <a:off x="990600" y="3549869"/>
            <a:ext cx="2438400" cy="2438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9B251078-674C-4EF0-8DF0-4B78005196AA}"/>
              </a:ext>
            </a:extLst>
          </p:cNvPr>
          <p:cNvSpPr/>
          <p:nvPr/>
        </p:nvSpPr>
        <p:spPr>
          <a:xfrm>
            <a:off x="990600" y="1447800"/>
            <a:ext cx="2438400" cy="2102069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12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F5681B3-943B-754A-91D6-BA6C607830B3}"/>
              </a:ext>
            </a:extLst>
          </p:cNvPr>
          <p:cNvSpPr txBox="1">
            <a:spLocks/>
          </p:cNvSpPr>
          <p:nvPr/>
        </p:nvSpPr>
        <p:spPr bwMode="auto">
          <a:xfrm>
            <a:off x="4588565" y="990600"/>
            <a:ext cx="4343400" cy="281939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28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24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20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18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18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ucida Grande"/>
              <a:buNone/>
            </a:pPr>
            <a:r>
              <a:rPr lang="en-US" sz="2000" b="1" dirty="0">
                <a:solidFill>
                  <a:schemeClr val="bg1"/>
                </a:solidFill>
              </a:rPr>
              <a:t>Task: Drive the figure shown without crossing any lines  or going back over a line and without picking up the pen. 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Note: Try side lengths of ~ .4 Meters</a:t>
            </a:r>
          </a:p>
          <a:p>
            <a:pPr marL="0" indent="0">
              <a:buFont typeface="Lucida Grande"/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Font typeface="Lucida Grande"/>
              <a:buNone/>
            </a:pPr>
            <a:r>
              <a:rPr lang="en-US" sz="2000" dirty="0">
                <a:solidFill>
                  <a:schemeClr val="bg1"/>
                </a:solidFill>
              </a:rPr>
              <a:t>When you are ready, put the pen in and trace your path.</a:t>
            </a:r>
            <a:endParaRPr lang="en-US" sz="2000" b="1" dirty="0">
              <a:solidFill>
                <a:schemeClr val="bg1"/>
              </a:solidFill>
            </a:endParaRPr>
          </a:p>
          <a:p>
            <a:pPr marL="0" indent="0">
              <a:buFont typeface="Lucida Grande"/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Font typeface="Lucida Grande"/>
              <a:buNone/>
            </a:pP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3600" dirty="0"/>
              <a:t>Logic Challenge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5D02DD-6E78-40B7-AB5F-D11831FE9C41}"/>
              </a:ext>
            </a:extLst>
          </p:cNvPr>
          <p:cNvSpPr/>
          <p:nvPr/>
        </p:nvSpPr>
        <p:spPr>
          <a:xfrm>
            <a:off x="990600" y="3549869"/>
            <a:ext cx="2438400" cy="2438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9B251078-674C-4EF0-8DF0-4B78005196AA}"/>
              </a:ext>
            </a:extLst>
          </p:cNvPr>
          <p:cNvSpPr/>
          <p:nvPr/>
        </p:nvSpPr>
        <p:spPr>
          <a:xfrm>
            <a:off x="990600" y="1447800"/>
            <a:ext cx="2438400" cy="2102069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floor, wall, indoor, red&#10;&#10;Description automatically generated">
            <a:extLst>
              <a:ext uri="{FF2B5EF4-FFF2-40B4-BE49-F238E27FC236}">
                <a16:creationId xmlns:a16="http://schemas.microsoft.com/office/drawing/2014/main" id="{A35E0F8C-0D43-1F73-0696-CB4581EBA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6533" y="4161087"/>
            <a:ext cx="1963738" cy="1472804"/>
          </a:xfrm>
          <a:prstGeom prst="rect">
            <a:avLst/>
          </a:prstGeom>
        </p:spPr>
      </p:pic>
      <p:pic>
        <p:nvPicPr>
          <p:cNvPr id="5" name="Picture 4" descr="A picture containing floor, indoor, tiled&#10;&#10;Description automatically generated">
            <a:extLst>
              <a:ext uri="{FF2B5EF4-FFF2-40B4-BE49-F238E27FC236}">
                <a16:creationId xmlns:a16="http://schemas.microsoft.com/office/drawing/2014/main" id="{A8EC8B74-80A8-C346-FD79-42DB125E85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3915620"/>
            <a:ext cx="2202441" cy="19637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3A2503-508B-B730-9644-72161C70982C}"/>
              </a:ext>
            </a:extLst>
          </p:cNvPr>
          <p:cNvSpPr txBox="1"/>
          <p:nvPr/>
        </p:nvSpPr>
        <p:spPr>
          <a:xfrm>
            <a:off x="7315200" y="42024"/>
            <a:ext cx="171072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Marker version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29578-9BCC-A4E3-99C9-A7E7A37AEA25}"/>
              </a:ext>
            </a:extLst>
          </p:cNvPr>
          <p:cNvSpPr txBox="1"/>
          <p:nvPr/>
        </p:nvSpPr>
        <p:spPr>
          <a:xfrm>
            <a:off x="4442355" y="5984979"/>
            <a:ext cx="3932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Note: For more information about marker holder 3D Print file see the earlier slide in this deck.</a:t>
            </a:r>
          </a:p>
        </p:txBody>
      </p:sp>
    </p:spTree>
    <p:extLst>
      <p:ext uri="{BB962C8B-B14F-4D97-AF65-F5344CB8AC3E}">
        <p14:creationId xmlns:p14="http://schemas.microsoft.com/office/powerpoint/2010/main" val="4137935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D36D2-AEB1-16E2-9BB2-E61735D23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95180"/>
            <a:ext cx="8229600" cy="1143000"/>
          </a:xfrm>
        </p:spPr>
        <p:txBody>
          <a:bodyPr/>
          <a:lstStyle/>
          <a:p>
            <a:r>
              <a:rPr lang="en-US" sz="2800" dirty="0"/>
              <a:t>Where can you go next with TI-Rover and Dash?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907515-139C-DD8C-8BD8-BF4E8B41913B}"/>
              </a:ext>
            </a:extLst>
          </p:cNvPr>
          <p:cNvGrpSpPr/>
          <p:nvPr/>
        </p:nvGrpSpPr>
        <p:grpSpPr>
          <a:xfrm>
            <a:off x="150058" y="769822"/>
            <a:ext cx="2555459" cy="2652922"/>
            <a:chOff x="139576" y="1598096"/>
            <a:chExt cx="2723823" cy="29507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4737781-9E3E-57D4-02E1-0BF08A08F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253" y="1598096"/>
              <a:ext cx="1902698" cy="253094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7C0B66-A568-B8D5-CE5D-AD658B1DC9B2}"/>
                </a:ext>
              </a:extLst>
            </p:cNvPr>
            <p:cNvSpPr txBox="1"/>
            <p:nvPr/>
          </p:nvSpPr>
          <p:spPr>
            <a:xfrm>
              <a:off x="139576" y="4179527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Drive an obstacle course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FFD488-81E2-D39C-329F-D8B27601176D}"/>
              </a:ext>
            </a:extLst>
          </p:cNvPr>
          <p:cNvGrpSpPr/>
          <p:nvPr/>
        </p:nvGrpSpPr>
        <p:grpSpPr>
          <a:xfrm>
            <a:off x="3151966" y="786731"/>
            <a:ext cx="1593639" cy="2636013"/>
            <a:chOff x="3200075" y="1585397"/>
            <a:chExt cx="1748253" cy="29337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ECE6C15-13FD-5451-F1AC-8EB122B07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0075" y="1585397"/>
              <a:ext cx="1748253" cy="248914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15F445C-4C88-4B6D-BA75-4047E6E41ECF}"/>
                </a:ext>
              </a:extLst>
            </p:cNvPr>
            <p:cNvSpPr txBox="1"/>
            <p:nvPr/>
          </p:nvSpPr>
          <p:spPr>
            <a:xfrm>
              <a:off x="3200075" y="4149795"/>
              <a:ext cx="1659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Drive a design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E6CD35A-BB5D-47D5-3D20-909C3B529EDA}"/>
              </a:ext>
            </a:extLst>
          </p:cNvPr>
          <p:cNvGrpSpPr/>
          <p:nvPr/>
        </p:nvGrpSpPr>
        <p:grpSpPr>
          <a:xfrm>
            <a:off x="5394969" y="790497"/>
            <a:ext cx="2834632" cy="2632247"/>
            <a:chOff x="5424869" y="1568071"/>
            <a:chExt cx="2844531" cy="258589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E93F7F-7B40-1994-457B-3DEA0C0DE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24869" y="1568071"/>
              <a:ext cx="2844531" cy="221656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572C5F-257D-6081-9E40-60FE58B6C949}"/>
                </a:ext>
              </a:extLst>
            </p:cNvPr>
            <p:cNvSpPr txBox="1"/>
            <p:nvPr/>
          </p:nvSpPr>
          <p:spPr>
            <a:xfrm>
              <a:off x="6075128" y="3784638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Draw artwork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2817F-7615-535D-DF7E-35E57D6BA1E7}"/>
              </a:ext>
            </a:extLst>
          </p:cNvPr>
          <p:cNvGrpSpPr/>
          <p:nvPr/>
        </p:nvGrpSpPr>
        <p:grpSpPr>
          <a:xfrm>
            <a:off x="243983" y="3817758"/>
            <a:ext cx="1851789" cy="2558711"/>
            <a:chOff x="243983" y="3817758"/>
            <a:chExt cx="1851789" cy="255871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96307FD-6D92-3032-76CA-F9F69EE7A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3817758"/>
              <a:ext cx="1425356" cy="218937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31FD84-D63B-2E37-A5DE-D8F82F289B0B}"/>
                </a:ext>
              </a:extLst>
            </p:cNvPr>
            <p:cNvSpPr txBox="1"/>
            <p:nvPr/>
          </p:nvSpPr>
          <p:spPr>
            <a:xfrm>
              <a:off x="243983" y="6007137"/>
              <a:ext cx="1851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Park your Rover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260A06F-425C-2829-7418-816FCCFC8DD5}"/>
              </a:ext>
            </a:extLst>
          </p:cNvPr>
          <p:cNvGrpSpPr/>
          <p:nvPr/>
        </p:nvGrpSpPr>
        <p:grpSpPr>
          <a:xfrm>
            <a:off x="2239142" y="3555823"/>
            <a:ext cx="1928733" cy="2959145"/>
            <a:chOff x="2239142" y="3555823"/>
            <a:chExt cx="1928733" cy="295914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8E0CC84-5F96-2814-F560-2A2852321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77615" y="3555823"/>
              <a:ext cx="1851789" cy="231823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5806126-A054-C187-B6BE-A6BA7059A757}"/>
                </a:ext>
              </a:extLst>
            </p:cNvPr>
            <p:cNvSpPr txBox="1"/>
            <p:nvPr/>
          </p:nvSpPr>
          <p:spPr>
            <a:xfrm>
              <a:off x="2239142" y="5868637"/>
              <a:ext cx="19287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Use a For loop</a:t>
              </a:r>
            </a:p>
            <a:p>
              <a:r>
                <a:rPr lang="en-US" dirty="0"/>
                <a:t>to draw polygons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AC7A550-3EC3-1D1F-453E-0E8722A7C60A}"/>
              </a:ext>
            </a:extLst>
          </p:cNvPr>
          <p:cNvGrpSpPr/>
          <p:nvPr/>
        </p:nvGrpSpPr>
        <p:grpSpPr>
          <a:xfrm>
            <a:off x="4206348" y="3561243"/>
            <a:ext cx="1873270" cy="2641401"/>
            <a:chOff x="6704115" y="3550401"/>
            <a:chExt cx="1873270" cy="264140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2FCC20C-13C0-7494-9CA2-620DACEA7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66385" y="3550401"/>
              <a:ext cx="1527250" cy="231823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1049E15-FC83-6E2A-EF5A-9B432AAC6072}"/>
                </a:ext>
              </a:extLst>
            </p:cNvPr>
            <p:cNvSpPr txBox="1"/>
            <p:nvPr/>
          </p:nvSpPr>
          <p:spPr>
            <a:xfrm>
              <a:off x="6704115" y="5822470"/>
              <a:ext cx="1873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Write your name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EDEAA45-ADF2-9121-0D7D-EE79B89B3F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3789" y="3503378"/>
            <a:ext cx="1797286" cy="225629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816AAC1-3E0A-7106-FAED-5D5C373D54E1}"/>
              </a:ext>
            </a:extLst>
          </p:cNvPr>
          <p:cNvSpPr txBox="1"/>
          <p:nvPr/>
        </p:nvSpPr>
        <p:spPr>
          <a:xfrm>
            <a:off x="6165797" y="5732711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Navigate a map</a:t>
            </a:r>
          </a:p>
        </p:txBody>
      </p:sp>
    </p:spTree>
    <p:extLst>
      <p:ext uri="{BB962C8B-B14F-4D97-AF65-F5344CB8AC3E}">
        <p14:creationId xmlns:p14="http://schemas.microsoft.com/office/powerpoint/2010/main" val="2589630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15753" y="210436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Wonder Workshop™ Dash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73362" y="741967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TI Bluetooth Adapter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5417402"/>
            <a:ext cx="2133600" cy="830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TI-84 Plus CE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Python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644ACCF-D6A3-21E6-5B7F-4583AB22C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433" y="2971800"/>
            <a:ext cx="3708010" cy="329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61DA28FA-3419-C238-5863-79444FA42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38" y="893101"/>
            <a:ext cx="4174724" cy="4256581"/>
          </a:xfrm>
          <a:prstGeom prst="rect">
            <a:avLst/>
          </a:prstGeom>
        </p:spPr>
      </p:pic>
      <p:pic>
        <p:nvPicPr>
          <p:cNvPr id="2" name="Picture 2" descr="Bluetooth, signal, communication, mobile, smartphone, technology, wireless  icon - Download on Iconfinder">
            <a:extLst>
              <a:ext uri="{FF2B5EF4-FFF2-40B4-BE49-F238E27FC236}">
                <a16:creationId xmlns:a16="http://schemas.microsoft.com/office/drawing/2014/main" id="{5076FAE1-F576-5324-BB03-57356EB61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070" y="2924978"/>
            <a:ext cx="680292" cy="68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luetooth, signal, communication, mobile, smartphone, technology, wireless  icon - Download on Iconfinder">
            <a:extLst>
              <a:ext uri="{FF2B5EF4-FFF2-40B4-BE49-F238E27FC236}">
                <a16:creationId xmlns:a16="http://schemas.microsoft.com/office/drawing/2014/main" id="{B09E3F55-A164-1FE4-BEE9-C6C3C73C4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494" y="1466771"/>
            <a:ext cx="680292" cy="68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A2D0D5AE-A723-262B-5992-CF45840E3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8" y="141457"/>
            <a:ext cx="8445064" cy="332790"/>
          </a:xfrm>
        </p:spPr>
        <p:txBody>
          <a:bodyPr/>
          <a:lstStyle/>
          <a:p>
            <a:pPr algn="ctr"/>
            <a:r>
              <a:rPr lang="en-US" sz="1800" dirty="0"/>
              <a:t>Control the Dash using Python from the TI-84 Plus CE over Bluetooth Wireless</a:t>
            </a:r>
          </a:p>
        </p:txBody>
      </p:sp>
    </p:spTree>
    <p:extLst>
      <p:ext uri="{BB962C8B-B14F-4D97-AF65-F5344CB8AC3E}">
        <p14:creationId xmlns:p14="http://schemas.microsoft.com/office/powerpoint/2010/main" val="2231229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212C2-619B-4EE3-88D7-523FC198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Math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E8989-C426-4301-89A7-1C7EEAE11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4600" y="1417638"/>
            <a:ext cx="4114800" cy="4525963"/>
          </a:xfrm>
        </p:spPr>
        <p:txBody>
          <a:bodyPr/>
          <a:lstStyle/>
          <a:p>
            <a:r>
              <a:rPr lang="en-US" dirty="0"/>
              <a:t>Pythagorean Theorem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FA793A-0F7C-48CC-B36C-B7292F151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712" y="2133600"/>
            <a:ext cx="4600575" cy="345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042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F31925FD-270A-D2CE-159F-CC2E45A91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20" y="4871304"/>
            <a:ext cx="1692986" cy="1276678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9336525-B942-9DD4-5584-9FE97E139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94" y="4871304"/>
            <a:ext cx="1692986" cy="1276678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EB0186BB-ECA9-702C-ABCA-295553E36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4876800"/>
            <a:ext cx="1724881" cy="13007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Logic Challenge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1"/>
            <a:ext cx="4343400" cy="2819399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Font typeface="Lucida Grande"/>
              <a:buNone/>
            </a:pPr>
            <a:r>
              <a:rPr lang="en-US" sz="2400" b="1" dirty="0">
                <a:solidFill>
                  <a:schemeClr val="bg1"/>
                </a:solidFill>
              </a:rPr>
              <a:t>Task: Draw the figure shown large enough for Dash to drive.</a:t>
            </a:r>
          </a:p>
          <a:p>
            <a:pPr marL="0" indent="0">
              <a:buFont typeface="Lucida Grande"/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Font typeface="Lucida Grande"/>
              <a:buNone/>
            </a:pPr>
            <a:r>
              <a:rPr lang="en-US" sz="2400" b="1" dirty="0">
                <a:solidFill>
                  <a:schemeClr val="bg1"/>
                </a:solidFill>
              </a:rPr>
              <a:t>Write a program to have your Dash drive the figure without crossing any lines.  or going back over a line.</a:t>
            </a: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6CF844F-9EC6-4160-B0A3-106C79D01AFD}"/>
              </a:ext>
            </a:extLst>
          </p:cNvPr>
          <p:cNvGrpSpPr/>
          <p:nvPr/>
        </p:nvGrpSpPr>
        <p:grpSpPr>
          <a:xfrm>
            <a:off x="990600" y="1447800"/>
            <a:ext cx="2438400" cy="4540469"/>
            <a:chOff x="1265495" y="2272125"/>
            <a:chExt cx="2133600" cy="397291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15D02DD-6E78-40B7-AB5F-D11831FE9C41}"/>
                </a:ext>
              </a:extLst>
            </p:cNvPr>
            <p:cNvSpPr/>
            <p:nvPr/>
          </p:nvSpPr>
          <p:spPr>
            <a:xfrm>
              <a:off x="1265495" y="4111435"/>
              <a:ext cx="2133600" cy="2133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9B251078-674C-4EF0-8DF0-4B78005196AA}"/>
                </a:ext>
              </a:extLst>
            </p:cNvPr>
            <p:cNvSpPr/>
            <p:nvPr/>
          </p:nvSpPr>
          <p:spPr>
            <a:xfrm>
              <a:off x="1265495" y="2272125"/>
              <a:ext cx="2133600" cy="1839310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B43641-A360-4828-9DA3-E5B3A44260BE}"/>
              </a:ext>
            </a:extLst>
          </p:cNvPr>
          <p:cNvCxnSpPr>
            <a:cxnSpLocks/>
            <a:endCxn id="9" idx="4"/>
          </p:cNvCxnSpPr>
          <p:nvPr/>
        </p:nvCxnSpPr>
        <p:spPr>
          <a:xfrm flipV="1">
            <a:off x="990600" y="3549869"/>
            <a:ext cx="2438400" cy="2438400"/>
          </a:xfrm>
          <a:prstGeom prst="line">
            <a:avLst/>
          </a:prstGeom>
          <a:ln w="28575">
            <a:solidFill>
              <a:srgbClr val="991A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21AF74-08FA-45CF-AA70-CB9AF3F494B9}"/>
              </a:ext>
            </a:extLst>
          </p:cNvPr>
          <p:cNvCxnSpPr>
            <a:cxnSpLocks/>
            <a:endCxn id="9" idx="2"/>
          </p:cNvCxnSpPr>
          <p:nvPr/>
        </p:nvCxnSpPr>
        <p:spPr>
          <a:xfrm flipH="1" flipV="1">
            <a:off x="990600" y="3549869"/>
            <a:ext cx="2438400" cy="2438400"/>
          </a:xfrm>
          <a:prstGeom prst="line">
            <a:avLst/>
          </a:prstGeom>
          <a:ln w="28575">
            <a:solidFill>
              <a:srgbClr val="991A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CA81700-BD88-3C47-AA81-EB7D54A5F38B}"/>
              </a:ext>
            </a:extLst>
          </p:cNvPr>
          <p:cNvSpPr txBox="1"/>
          <p:nvPr/>
        </p:nvSpPr>
        <p:spPr>
          <a:xfrm>
            <a:off x="3625707" y="4445913"/>
            <a:ext cx="5333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Import the Python Math module in addition to the Rover module for this challenge.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5030935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F31925FD-270A-D2CE-159F-CC2E45A91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20" y="4871304"/>
            <a:ext cx="1692986" cy="1276678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9336525-B942-9DD4-5584-9FE97E139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94" y="4871304"/>
            <a:ext cx="1692986" cy="1276678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EB0186BB-ECA9-702C-ABCA-295553E36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4876800"/>
            <a:ext cx="1724881" cy="13007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239" y="-68538"/>
            <a:ext cx="8229600" cy="1143000"/>
          </a:xfrm>
        </p:spPr>
        <p:txBody>
          <a:bodyPr/>
          <a:lstStyle/>
          <a:p>
            <a:r>
              <a:rPr lang="en-US" dirty="0"/>
              <a:t>Logic Challenge 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6CF844F-9EC6-4160-B0A3-106C79D01AFD}"/>
              </a:ext>
            </a:extLst>
          </p:cNvPr>
          <p:cNvGrpSpPr/>
          <p:nvPr/>
        </p:nvGrpSpPr>
        <p:grpSpPr>
          <a:xfrm>
            <a:off x="533400" y="1447800"/>
            <a:ext cx="2438400" cy="4540469"/>
            <a:chOff x="1265495" y="2272125"/>
            <a:chExt cx="2133600" cy="397291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15D02DD-6E78-40B7-AB5F-D11831FE9C41}"/>
                </a:ext>
              </a:extLst>
            </p:cNvPr>
            <p:cNvSpPr/>
            <p:nvPr/>
          </p:nvSpPr>
          <p:spPr>
            <a:xfrm>
              <a:off x="1265495" y="4111435"/>
              <a:ext cx="2133600" cy="2133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9B251078-674C-4EF0-8DF0-4B78005196AA}"/>
                </a:ext>
              </a:extLst>
            </p:cNvPr>
            <p:cNvSpPr/>
            <p:nvPr/>
          </p:nvSpPr>
          <p:spPr>
            <a:xfrm>
              <a:off x="1265495" y="2272125"/>
              <a:ext cx="2133600" cy="1839310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B43641-A360-4828-9DA3-E5B3A44260BE}"/>
              </a:ext>
            </a:extLst>
          </p:cNvPr>
          <p:cNvCxnSpPr>
            <a:cxnSpLocks/>
            <a:endCxn id="9" idx="4"/>
          </p:cNvCxnSpPr>
          <p:nvPr/>
        </p:nvCxnSpPr>
        <p:spPr>
          <a:xfrm flipV="1">
            <a:off x="533400" y="3549869"/>
            <a:ext cx="2438400" cy="2438400"/>
          </a:xfrm>
          <a:prstGeom prst="line">
            <a:avLst/>
          </a:prstGeom>
          <a:ln w="28575">
            <a:solidFill>
              <a:srgbClr val="991A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21AF74-08FA-45CF-AA70-CB9AF3F494B9}"/>
              </a:ext>
            </a:extLst>
          </p:cNvPr>
          <p:cNvCxnSpPr>
            <a:cxnSpLocks/>
            <a:endCxn id="9" idx="2"/>
          </p:cNvCxnSpPr>
          <p:nvPr/>
        </p:nvCxnSpPr>
        <p:spPr>
          <a:xfrm flipH="1" flipV="1">
            <a:off x="533400" y="3549869"/>
            <a:ext cx="2438400" cy="2438400"/>
          </a:xfrm>
          <a:prstGeom prst="line">
            <a:avLst/>
          </a:prstGeom>
          <a:ln w="28575">
            <a:solidFill>
              <a:srgbClr val="991A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CA81700-BD88-3C47-AA81-EB7D54A5F38B}"/>
              </a:ext>
            </a:extLst>
          </p:cNvPr>
          <p:cNvSpPr txBox="1"/>
          <p:nvPr/>
        </p:nvSpPr>
        <p:spPr>
          <a:xfrm>
            <a:off x="3625707" y="4445913"/>
            <a:ext cx="5333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Import the Python Math module in addition to the Rover module for this challenge.</a:t>
            </a:r>
          </a:p>
          <a:p>
            <a:endParaRPr lang="en-US" sz="110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C4157CF-C38F-1E33-F145-8C62F6A71373}"/>
              </a:ext>
            </a:extLst>
          </p:cNvPr>
          <p:cNvSpPr txBox="1">
            <a:spLocks/>
          </p:cNvSpPr>
          <p:nvPr/>
        </p:nvSpPr>
        <p:spPr bwMode="auto">
          <a:xfrm>
            <a:off x="4682525" y="787403"/>
            <a:ext cx="4343400" cy="281939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28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24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20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18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18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ucida Grande"/>
              <a:buNone/>
            </a:pPr>
            <a:r>
              <a:rPr lang="en-US" sz="2400" b="1" dirty="0">
                <a:solidFill>
                  <a:schemeClr val="bg1"/>
                </a:solidFill>
              </a:rPr>
              <a:t>Task: Drive the figure shown without crossing any lines  or going back over a line and without picking up the pen. </a:t>
            </a:r>
          </a:p>
          <a:p>
            <a:pPr marL="0" indent="0">
              <a:buFont typeface="Lucida Grande"/>
              <a:buNone/>
            </a:pPr>
            <a:r>
              <a:rPr lang="en-US" sz="2400" dirty="0">
                <a:solidFill>
                  <a:schemeClr val="bg1"/>
                </a:solidFill>
              </a:rPr>
              <a:t>When you are ready, put the pen in and trace your path.</a:t>
            </a: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Font typeface="Lucida Grande"/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Font typeface="Lucida Grande"/>
              <a:buNone/>
            </a:pPr>
            <a:endParaRPr lang="en-US" sz="1200" dirty="0"/>
          </a:p>
        </p:txBody>
      </p:sp>
      <p:pic>
        <p:nvPicPr>
          <p:cNvPr id="7" name="Picture 6" descr="A picture containing floor, wall, indoor, red&#10;&#10;Description automatically generated">
            <a:extLst>
              <a:ext uri="{FF2B5EF4-FFF2-40B4-BE49-F238E27FC236}">
                <a16:creationId xmlns:a16="http://schemas.microsoft.com/office/drawing/2014/main" id="{70100D61-E679-1CAA-4FE2-FA7DC793F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3861" y="2863400"/>
            <a:ext cx="1300730" cy="97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A01845-BCBE-B780-9BC4-9ECFB35410F1}"/>
              </a:ext>
            </a:extLst>
          </p:cNvPr>
          <p:cNvSpPr txBox="1"/>
          <p:nvPr/>
        </p:nvSpPr>
        <p:spPr>
          <a:xfrm>
            <a:off x="7315200" y="42024"/>
            <a:ext cx="171072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Marker version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2A3E25-A978-3E39-450F-13E4C54F7AF4}"/>
              </a:ext>
            </a:extLst>
          </p:cNvPr>
          <p:cNvSpPr txBox="1"/>
          <p:nvPr/>
        </p:nvSpPr>
        <p:spPr>
          <a:xfrm>
            <a:off x="4649083" y="3648257"/>
            <a:ext cx="3932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Note: For more information about marker holder 3D Print file see the earlier slide in this deck.</a:t>
            </a:r>
          </a:p>
        </p:txBody>
      </p:sp>
    </p:spTree>
    <p:extLst>
      <p:ext uri="{BB962C8B-B14F-4D97-AF65-F5344CB8AC3E}">
        <p14:creationId xmlns:p14="http://schemas.microsoft.com/office/powerpoint/2010/main" val="2792643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3600" dirty="0"/>
              <a:t>Logic Challenge 2 – example solution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6CF844F-9EC6-4160-B0A3-106C79D01AFD}"/>
              </a:ext>
            </a:extLst>
          </p:cNvPr>
          <p:cNvGrpSpPr/>
          <p:nvPr/>
        </p:nvGrpSpPr>
        <p:grpSpPr>
          <a:xfrm>
            <a:off x="990600" y="1447800"/>
            <a:ext cx="2438400" cy="4540469"/>
            <a:chOff x="1265495" y="2272125"/>
            <a:chExt cx="2133600" cy="397291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15D02DD-6E78-40B7-AB5F-D11831FE9C41}"/>
                </a:ext>
              </a:extLst>
            </p:cNvPr>
            <p:cNvSpPr/>
            <p:nvPr/>
          </p:nvSpPr>
          <p:spPr>
            <a:xfrm>
              <a:off x="1265495" y="4111435"/>
              <a:ext cx="2133600" cy="2133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9B251078-674C-4EF0-8DF0-4B78005196AA}"/>
                </a:ext>
              </a:extLst>
            </p:cNvPr>
            <p:cNvSpPr/>
            <p:nvPr/>
          </p:nvSpPr>
          <p:spPr>
            <a:xfrm>
              <a:off x="1265495" y="2272125"/>
              <a:ext cx="2133600" cy="1839310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B43641-A360-4828-9DA3-E5B3A44260BE}"/>
              </a:ext>
            </a:extLst>
          </p:cNvPr>
          <p:cNvCxnSpPr>
            <a:cxnSpLocks/>
            <a:endCxn id="9" idx="4"/>
          </p:cNvCxnSpPr>
          <p:nvPr/>
        </p:nvCxnSpPr>
        <p:spPr>
          <a:xfrm flipV="1">
            <a:off x="990600" y="3549869"/>
            <a:ext cx="2438400" cy="2438400"/>
          </a:xfrm>
          <a:prstGeom prst="line">
            <a:avLst/>
          </a:prstGeom>
          <a:ln w="28575">
            <a:solidFill>
              <a:srgbClr val="991A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21AF74-08FA-45CF-AA70-CB9AF3F494B9}"/>
              </a:ext>
            </a:extLst>
          </p:cNvPr>
          <p:cNvCxnSpPr>
            <a:cxnSpLocks/>
            <a:endCxn id="9" idx="2"/>
          </p:cNvCxnSpPr>
          <p:nvPr/>
        </p:nvCxnSpPr>
        <p:spPr>
          <a:xfrm flipH="1" flipV="1">
            <a:off x="990600" y="3549869"/>
            <a:ext cx="2438400" cy="2438400"/>
          </a:xfrm>
          <a:prstGeom prst="line">
            <a:avLst/>
          </a:prstGeom>
          <a:ln w="28575">
            <a:solidFill>
              <a:srgbClr val="991A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CDBE388-D600-4748-8724-0D859983440F}"/>
              </a:ext>
            </a:extLst>
          </p:cNvPr>
          <p:cNvSpPr txBox="1"/>
          <p:nvPr/>
        </p:nvSpPr>
        <p:spPr>
          <a:xfrm>
            <a:off x="457200" y="4495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8234F3-8892-4F19-9499-4709FD4699A4}"/>
              </a:ext>
            </a:extLst>
          </p:cNvPr>
          <p:cNvSpPr txBox="1"/>
          <p:nvPr/>
        </p:nvSpPr>
        <p:spPr>
          <a:xfrm>
            <a:off x="914400" y="2514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57154E-43D1-4194-88BE-CF7B8AE3296C}"/>
              </a:ext>
            </a:extLst>
          </p:cNvPr>
          <p:cNvSpPr txBox="1"/>
          <p:nvPr/>
        </p:nvSpPr>
        <p:spPr>
          <a:xfrm>
            <a:off x="3048000" y="22860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92091E-D319-4F07-AABE-0FCD512635B2}"/>
              </a:ext>
            </a:extLst>
          </p:cNvPr>
          <p:cNvSpPr txBox="1"/>
          <p:nvPr/>
        </p:nvSpPr>
        <p:spPr>
          <a:xfrm>
            <a:off x="2057400" y="32004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AB18FD-5694-4230-82AD-DD71BF6B7ADD}"/>
              </a:ext>
            </a:extLst>
          </p:cNvPr>
          <p:cNvSpPr txBox="1"/>
          <p:nvPr/>
        </p:nvSpPr>
        <p:spPr>
          <a:xfrm>
            <a:off x="1447800" y="434340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394071-BE91-4C67-931D-046DD8503702}"/>
              </a:ext>
            </a:extLst>
          </p:cNvPr>
          <p:cNvSpPr txBox="1"/>
          <p:nvPr/>
        </p:nvSpPr>
        <p:spPr>
          <a:xfrm>
            <a:off x="2819400" y="43434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C7C4CF-ED9D-460E-8811-B8F368AA563A}"/>
              </a:ext>
            </a:extLst>
          </p:cNvPr>
          <p:cNvSpPr txBox="1"/>
          <p:nvPr/>
        </p:nvSpPr>
        <p:spPr>
          <a:xfrm>
            <a:off x="3581400" y="471273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CA5580-9E4D-46C8-878A-D3CC55434D1D}"/>
              </a:ext>
            </a:extLst>
          </p:cNvPr>
          <p:cNvSpPr txBox="1"/>
          <p:nvPr/>
        </p:nvSpPr>
        <p:spPr>
          <a:xfrm>
            <a:off x="2522706" y="53931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00726D-35E2-4F34-A62F-E2163C8C0BCF}"/>
              </a:ext>
            </a:extLst>
          </p:cNvPr>
          <p:cNvSpPr txBox="1"/>
          <p:nvPr/>
        </p:nvSpPr>
        <p:spPr>
          <a:xfrm>
            <a:off x="1616412" y="52657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227DB7-208C-48FD-A364-9C1F59AD8924}"/>
              </a:ext>
            </a:extLst>
          </p:cNvPr>
          <p:cNvSpPr txBox="1"/>
          <p:nvPr/>
        </p:nvSpPr>
        <p:spPr>
          <a:xfrm>
            <a:off x="1989227" y="598826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7375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3" grpId="0"/>
      <p:bldP spid="14" grpId="0"/>
      <p:bldP spid="16" grpId="0"/>
      <p:bldP spid="17" grpId="0"/>
      <p:bldP spid="18" grpId="0"/>
      <p:bldP spid="20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BFCB61B7-5DEE-2580-6031-660DEE762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46887"/>
            <a:ext cx="2245904" cy="1693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Logic Challenge 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78005"/>
            <a:ext cx="4343400" cy="2438400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Task: Drive the figure shown without crossing any lines or going back over a line.</a:t>
            </a:r>
          </a:p>
          <a:p>
            <a:pPr marL="0" indent="0">
              <a:buNone/>
            </a:pPr>
            <a:endParaRPr lang="en-US" sz="20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Now match the colors using the RGB LED. Don’t worry about using a marker.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5D02DD-6E78-40B7-AB5F-D11831FE9C41}"/>
              </a:ext>
            </a:extLst>
          </p:cNvPr>
          <p:cNvSpPr/>
          <p:nvPr/>
        </p:nvSpPr>
        <p:spPr>
          <a:xfrm>
            <a:off x="990600" y="3565634"/>
            <a:ext cx="2438400" cy="2438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9B251078-674C-4EF0-8DF0-4B78005196AA}"/>
              </a:ext>
            </a:extLst>
          </p:cNvPr>
          <p:cNvSpPr/>
          <p:nvPr/>
        </p:nvSpPr>
        <p:spPr>
          <a:xfrm>
            <a:off x="990600" y="1463565"/>
            <a:ext cx="2438400" cy="2102069"/>
          </a:xfrm>
          <a:prstGeom prst="triangl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B43641-A360-4828-9DA3-E5B3A44260BE}"/>
              </a:ext>
            </a:extLst>
          </p:cNvPr>
          <p:cNvCxnSpPr>
            <a:cxnSpLocks/>
            <a:endCxn id="9" idx="4"/>
          </p:cNvCxnSpPr>
          <p:nvPr/>
        </p:nvCxnSpPr>
        <p:spPr>
          <a:xfrm flipV="1">
            <a:off x="990600" y="3565634"/>
            <a:ext cx="2438400" cy="243840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21AF74-08FA-45CF-AA70-CB9AF3F494B9}"/>
              </a:ext>
            </a:extLst>
          </p:cNvPr>
          <p:cNvCxnSpPr>
            <a:cxnSpLocks/>
            <a:endCxn id="9" idx="2"/>
          </p:cNvCxnSpPr>
          <p:nvPr/>
        </p:nvCxnSpPr>
        <p:spPr>
          <a:xfrm flipH="1" flipV="1">
            <a:off x="990600" y="3565634"/>
            <a:ext cx="2438400" cy="24384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F6A6BF-2F9A-4634-9CE4-E06ACB8E107F}"/>
              </a:ext>
            </a:extLst>
          </p:cNvPr>
          <p:cNvCxnSpPr>
            <a:cxnSpLocks/>
          </p:cNvCxnSpPr>
          <p:nvPr/>
        </p:nvCxnSpPr>
        <p:spPr>
          <a:xfrm>
            <a:off x="990600" y="6004034"/>
            <a:ext cx="2438400" cy="0"/>
          </a:xfrm>
          <a:prstGeom prst="line">
            <a:avLst/>
          </a:prstGeom>
          <a:ln w="57150">
            <a:solidFill>
              <a:srgbClr val="FF3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7ABF713-10A3-0349-806A-AC67413DF0D7}"/>
              </a:ext>
            </a:extLst>
          </p:cNvPr>
          <p:cNvSpPr txBox="1"/>
          <p:nvPr/>
        </p:nvSpPr>
        <p:spPr>
          <a:xfrm>
            <a:off x="3581400" y="3700071"/>
            <a:ext cx="53721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Import the Python Math module in addition to the Rover module for this challenge.</a:t>
            </a:r>
          </a:p>
          <a:p>
            <a:endParaRPr lang="en-US" sz="1100" dirty="0"/>
          </a:p>
          <a:p>
            <a:r>
              <a:rPr lang="en-US" sz="1100" dirty="0"/>
              <a:t>Put the </a:t>
            </a:r>
            <a:r>
              <a:rPr lang="en-US" sz="1100" dirty="0" err="1"/>
              <a:t>set_light</a:t>
            </a:r>
            <a:r>
              <a:rPr lang="en-US" sz="1100" dirty="0"/>
              <a:t> color statement before the drive statement that you want to match.</a:t>
            </a:r>
          </a:p>
          <a:p>
            <a:r>
              <a:rPr lang="en-US" sz="1100" dirty="0"/>
              <a:t>Note: The LED’s stay the same color until another </a:t>
            </a:r>
            <a:r>
              <a:rPr lang="en-US" sz="1100" dirty="0" err="1"/>
              <a:t>set_light</a:t>
            </a:r>
            <a:r>
              <a:rPr lang="en-US" sz="1100" dirty="0"/>
              <a:t> color statement is run.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789423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5643B-D840-7A41-9B69-078389EBA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899" y="1184476"/>
            <a:ext cx="8458200" cy="1102519"/>
          </a:xfrm>
        </p:spPr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br>
              <a:rPr lang="en-US" dirty="0"/>
            </a:b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6A72FE-4ECF-C042-9E88-25CCA96F0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1" y="4343401"/>
            <a:ext cx="4305302" cy="1447799"/>
          </a:xfrm>
        </p:spPr>
        <p:txBody>
          <a:bodyPr/>
          <a:lstStyle/>
          <a:p>
            <a:endParaRPr lang="en-US" dirty="0">
              <a:hlinkClick r:id="" action="ppaction://noaction"/>
            </a:endParaRPr>
          </a:p>
          <a:p>
            <a:r>
              <a:rPr lang="en-US" sz="2800" dirty="0">
                <a:hlinkClick r:id="" action="ppaction://noaction"/>
              </a:rPr>
              <a:t>www.TIstemProjects.com</a:t>
            </a:r>
            <a:r>
              <a:rPr lang="en-US" sz="28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77A692-F3D2-A54B-BDB3-BA0606F34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133600"/>
            <a:ext cx="2133600" cy="213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0C896B-9D47-6047-A1E3-D1A75D952772}"/>
              </a:ext>
            </a:extLst>
          </p:cNvPr>
          <p:cNvSpPr txBox="1"/>
          <p:nvPr/>
        </p:nvSpPr>
        <p:spPr>
          <a:xfrm>
            <a:off x="62431" y="6019800"/>
            <a:ext cx="4509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Contact </a:t>
            </a:r>
            <a:r>
              <a:rPr lang="en-US" dirty="0">
                <a:hlinkClick r:id="rId3"/>
              </a:rPr>
              <a:t>stem-team@ti.com</a:t>
            </a:r>
            <a:r>
              <a:rPr lang="en-US" dirty="0"/>
              <a:t> with questions</a:t>
            </a:r>
          </a:p>
        </p:txBody>
      </p:sp>
    </p:spTree>
    <p:extLst>
      <p:ext uri="{BB962C8B-B14F-4D97-AF65-F5344CB8AC3E}">
        <p14:creationId xmlns:p14="http://schemas.microsoft.com/office/powerpoint/2010/main" val="3797762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9336" y="388710"/>
            <a:ext cx="8991600" cy="990600"/>
          </a:xfrm>
        </p:spPr>
        <p:txBody>
          <a:bodyPr/>
          <a:lstStyle/>
          <a:p>
            <a:pPr algn="ctr"/>
            <a:r>
              <a:rPr lang="en-US" dirty="0"/>
              <a:t>Meet the Wonder Workshop™ Dash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7382EC-C988-F338-33E9-5DE8BF93B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36" y="2057400"/>
            <a:ext cx="8250812" cy="395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33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Dash orientation and virtual grid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F96CDA-3EEE-724B-A909-BF3A9E0BEF07}"/>
              </a:ext>
            </a:extLst>
          </p:cNvPr>
          <p:cNvSpPr txBox="1"/>
          <p:nvPr/>
        </p:nvSpPr>
        <p:spPr>
          <a:xfrm>
            <a:off x="685800" y="4419600"/>
            <a:ext cx="70485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Dash programs set the initial position as the origin and the heading as 0 degrees measured from the x-axis.</a:t>
            </a:r>
          </a:p>
          <a:p>
            <a:endParaRPr lang="en-US" sz="1200" dirty="0"/>
          </a:p>
          <a:p>
            <a:r>
              <a:rPr lang="en-US" sz="1400" b="1" dirty="0"/>
              <a:t>Note: </a:t>
            </a:r>
            <a:r>
              <a:rPr lang="en-US" sz="1400" dirty="0"/>
              <a:t>The Dash tracks its position on a virtual coordinate grid with a unit value of 10 cm. The coordinate grid position applies to the </a:t>
            </a:r>
            <a:r>
              <a:rPr lang="en-US" sz="1400" dirty="0" err="1"/>
              <a:t>to_xy</a:t>
            </a:r>
            <a:r>
              <a:rPr lang="en-US" sz="1400" dirty="0"/>
              <a:t>(</a:t>
            </a:r>
            <a:r>
              <a:rPr lang="en-US" sz="1400" dirty="0" err="1"/>
              <a:t>x,y</a:t>
            </a:r>
            <a:r>
              <a:rPr lang="en-US" sz="1400" dirty="0"/>
              <a:t>), </a:t>
            </a:r>
            <a:r>
              <a:rPr lang="en-US" sz="1400" dirty="0" err="1"/>
              <a:t>to_polar</a:t>
            </a:r>
            <a:r>
              <a:rPr lang="en-US" sz="1400" dirty="0"/>
              <a:t>(</a:t>
            </a:r>
            <a:r>
              <a:rPr lang="en-US" sz="1400" dirty="0" err="1"/>
              <a:t>r,theta_degrees</a:t>
            </a:r>
            <a:r>
              <a:rPr lang="en-US" sz="1400" dirty="0"/>
              <a:t>) and </a:t>
            </a:r>
            <a:r>
              <a:rPr lang="en-US" sz="1400" dirty="0" err="1"/>
              <a:t>to_angle</a:t>
            </a:r>
            <a:r>
              <a:rPr lang="en-US" sz="1400" dirty="0"/>
              <a:t>(angle, “unit”) functions on the Dash Drive menu. The virtual grid also applies to Path menu functions.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58CB6E0-A8F0-19E3-65A3-9C58B3166686}"/>
              </a:ext>
            </a:extLst>
          </p:cNvPr>
          <p:cNvGrpSpPr/>
          <p:nvPr/>
        </p:nvGrpSpPr>
        <p:grpSpPr>
          <a:xfrm>
            <a:off x="838200" y="1001799"/>
            <a:ext cx="4899417" cy="3276600"/>
            <a:chOff x="838200" y="1001799"/>
            <a:chExt cx="4899417" cy="3276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B1CB02-BF7F-B27A-04A3-91409FB46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1001799"/>
              <a:ext cx="4899417" cy="3276600"/>
            </a:xfrm>
            <a:prstGeom prst="rect">
              <a:avLst/>
            </a:prstGeom>
            <a:ln w="19050">
              <a:solidFill>
                <a:schemeClr val="tx2"/>
              </a:solidFill>
            </a:ln>
          </p:spPr>
        </p:pic>
        <p:pic>
          <p:nvPicPr>
            <p:cNvPr id="15" name="Picture 14" descr="A picture containing blue, plastic&#10;&#10;Description automatically generated">
              <a:extLst>
                <a:ext uri="{FF2B5EF4-FFF2-40B4-BE49-F238E27FC236}">
                  <a16:creationId xmlns:a16="http://schemas.microsoft.com/office/drawing/2014/main" id="{C0E05094-34E2-525C-4A5F-BB7DC28AF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2200" y="2057400"/>
              <a:ext cx="1152671" cy="1217049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6FDDD4F-5F68-E05E-DD77-B739FBB51127}"/>
                </a:ext>
              </a:extLst>
            </p:cNvPr>
            <p:cNvCxnSpPr>
              <a:cxnSpLocks/>
            </p:cNvCxnSpPr>
            <p:nvPr/>
          </p:nvCxnSpPr>
          <p:spPr>
            <a:xfrm>
              <a:off x="3266929" y="2640099"/>
              <a:ext cx="168607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C88D809-9CB5-3041-D235-6B84989F441A}"/>
              </a:ext>
            </a:extLst>
          </p:cNvPr>
          <p:cNvSpPr txBox="1"/>
          <p:nvPr/>
        </p:nvSpPr>
        <p:spPr>
          <a:xfrm>
            <a:off x="2761802" y="1171270"/>
            <a:ext cx="526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90º</a:t>
            </a:r>
          </a:p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4AD0F3-050B-4B52-B3C9-CC2D852F4F01}"/>
              </a:ext>
            </a:extLst>
          </p:cNvPr>
          <p:cNvSpPr txBox="1"/>
          <p:nvPr/>
        </p:nvSpPr>
        <p:spPr>
          <a:xfrm>
            <a:off x="5020452" y="2316933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0º</a:t>
            </a:r>
          </a:p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83CCCD-3113-C87F-1C1A-F9BA7834F953}"/>
              </a:ext>
            </a:extLst>
          </p:cNvPr>
          <p:cNvSpPr txBox="1"/>
          <p:nvPr/>
        </p:nvSpPr>
        <p:spPr>
          <a:xfrm>
            <a:off x="1020511" y="2640098"/>
            <a:ext cx="654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180º</a:t>
            </a:r>
          </a:p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E4810E-8CD3-88E4-DD68-5B62A891EB8F}"/>
              </a:ext>
            </a:extLst>
          </p:cNvPr>
          <p:cNvSpPr txBox="1"/>
          <p:nvPr/>
        </p:nvSpPr>
        <p:spPr>
          <a:xfrm>
            <a:off x="3231854" y="3770433"/>
            <a:ext cx="654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270º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409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557FA-8782-3B86-F777-3E977AF81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Draw with your Dash </a:t>
            </a:r>
          </a:p>
        </p:txBody>
      </p:sp>
      <p:pic>
        <p:nvPicPr>
          <p:cNvPr id="4" name="Picture 3" descr="A picture containing floor, wall, indoor, red&#10;&#10;Description automatically generated">
            <a:extLst>
              <a:ext uri="{FF2B5EF4-FFF2-40B4-BE49-F238E27FC236}">
                <a16:creationId xmlns:a16="http://schemas.microsoft.com/office/drawing/2014/main" id="{845AA1D2-9A17-0832-AE70-F6C7E9CD5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6889" y="1701800"/>
            <a:ext cx="5080000" cy="381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A16085-F489-F046-6B1E-96633393B1D5}"/>
              </a:ext>
            </a:extLst>
          </p:cNvPr>
          <p:cNvSpPr txBox="1"/>
          <p:nvPr/>
        </p:nvSpPr>
        <p:spPr>
          <a:xfrm>
            <a:off x="5410200" y="991498"/>
            <a:ext cx="35814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3D Print a </a:t>
            </a:r>
            <a:r>
              <a:rPr lang="en-US" sz="1600" b="1" dirty="0" err="1">
                <a:solidFill>
                  <a:srgbClr val="0070C0"/>
                </a:solidFill>
              </a:rPr>
              <a:t>snap-on</a:t>
            </a:r>
            <a:r>
              <a:rPr lang="en-US" sz="1600" b="1" dirty="0">
                <a:solidFill>
                  <a:srgbClr val="0070C0"/>
                </a:solidFill>
              </a:rPr>
              <a:t> attachment </a:t>
            </a:r>
            <a:r>
              <a:rPr lang="en-US" sz="1600" dirty="0">
                <a:solidFill>
                  <a:srgbClr val="0070C0"/>
                </a:solidFill>
              </a:rPr>
              <a:t>to hold Expo Fine dry erase markers for your Dash.</a:t>
            </a:r>
          </a:p>
          <a:p>
            <a:endParaRPr lang="en-US" sz="1600" dirty="0">
              <a:solidFill>
                <a:srgbClr val="0070C0"/>
              </a:solidFill>
            </a:endParaRPr>
          </a:p>
          <a:p>
            <a:r>
              <a:rPr lang="en-US" sz="1400" b="1" dirty="0">
                <a:solidFill>
                  <a:srgbClr val="0070C0"/>
                </a:solidFill>
              </a:rPr>
              <a:t>Step 1: </a:t>
            </a:r>
            <a:r>
              <a:rPr lang="en-US" sz="1400" dirty="0">
                <a:solidFill>
                  <a:srgbClr val="0070C0"/>
                </a:solidFill>
              </a:rPr>
              <a:t>Download .</a:t>
            </a:r>
            <a:r>
              <a:rPr lang="en-US" sz="1400" dirty="0" err="1">
                <a:solidFill>
                  <a:srgbClr val="0070C0"/>
                </a:solidFill>
              </a:rPr>
              <a:t>stl</a:t>
            </a:r>
            <a:r>
              <a:rPr lang="en-US" sz="1400" dirty="0">
                <a:solidFill>
                  <a:srgbClr val="0070C0"/>
                </a:solidFill>
              </a:rPr>
              <a:t> file at this </a:t>
            </a:r>
            <a:r>
              <a:rPr lang="en-US" sz="1400" dirty="0">
                <a:solidFill>
                  <a:srgbClr val="0070C0"/>
                </a:solidFill>
                <a:hlinkClick r:id="rId3"/>
              </a:rPr>
              <a:t>link</a:t>
            </a:r>
            <a:r>
              <a:rPr lang="en-US" sz="1400" dirty="0">
                <a:solidFill>
                  <a:srgbClr val="0070C0"/>
                </a:solidFill>
              </a:rPr>
              <a:t>.</a:t>
            </a:r>
          </a:p>
          <a:p>
            <a:endParaRPr lang="en-US" sz="1400" dirty="0">
              <a:solidFill>
                <a:srgbClr val="0070C0"/>
              </a:solidFill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70C0"/>
                </a:solidFill>
              </a:rPr>
              <a:t>Step 2: </a:t>
            </a:r>
            <a:r>
              <a:rPr lang="en-US" sz="1400" dirty="0">
                <a:solidFill>
                  <a:srgbClr val="0070C0"/>
                </a:solidFill>
              </a:rPr>
              <a:t>3D print following these recommendations.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70C0"/>
                </a:solidFill>
              </a:rPr>
              <a:t>Material PLA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70C0"/>
                </a:solidFill>
              </a:rPr>
              <a:t>Supports not recommended.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70C0"/>
                </a:solidFill>
              </a:rPr>
              <a:t>20% infill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70C0"/>
                </a:solidFill>
              </a:rPr>
              <a:t>3 to 4 shells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70C0"/>
                </a:solidFill>
              </a:rPr>
              <a:t>0.2mm layer height</a:t>
            </a:r>
          </a:p>
          <a:p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D5358D-07F3-0E08-3C85-227648BD345B}"/>
              </a:ext>
            </a:extLst>
          </p:cNvPr>
          <p:cNvSpPr txBox="1"/>
          <p:nvPr/>
        </p:nvSpPr>
        <p:spPr>
          <a:xfrm>
            <a:off x="7391400" y="202168"/>
            <a:ext cx="104387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Optional</a:t>
            </a:r>
          </a:p>
        </p:txBody>
      </p:sp>
      <p:pic>
        <p:nvPicPr>
          <p:cNvPr id="10" name="Picture 9" descr="A picture containing floor, indoor, tiled&#10;&#10;Description automatically generated">
            <a:extLst>
              <a:ext uri="{FF2B5EF4-FFF2-40B4-BE49-F238E27FC236}">
                <a16:creationId xmlns:a16="http://schemas.microsoft.com/office/drawing/2014/main" id="{630C198D-44A1-3041-7642-1D6BBACCF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158008"/>
            <a:ext cx="2230541" cy="198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74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13" y="59795"/>
            <a:ext cx="8915400" cy="744198"/>
          </a:xfrm>
        </p:spPr>
        <p:txBody>
          <a:bodyPr/>
          <a:lstStyle/>
          <a:p>
            <a:r>
              <a:rPr lang="en-US" sz="2400" dirty="0"/>
              <a:t>Setting up your calculator and TI Bluetooth adapter to run Dash</a:t>
            </a:r>
            <a:br>
              <a:rPr lang="en-US" sz="2800" dirty="0"/>
            </a:br>
            <a:r>
              <a:rPr lang="en-US" sz="1600" dirty="0"/>
              <a:t>Find step-by-step directions in the Getting Started Guide at </a:t>
            </a:r>
            <a:r>
              <a:rPr lang="en-US" sz="1600" dirty="0">
                <a:hlinkClick r:id="rId2"/>
              </a:rPr>
              <a:t>education.ti.com/dash</a:t>
            </a:r>
            <a:endParaRPr lang="en-US" sz="1600" dirty="0">
              <a:highlight>
                <a:srgbClr val="FFFF00"/>
              </a:highligh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E90345-9072-D64B-8ED1-571D4C8D60F8}"/>
              </a:ext>
            </a:extLst>
          </p:cNvPr>
          <p:cNvSpPr txBox="1"/>
          <p:nvPr/>
        </p:nvSpPr>
        <p:spPr>
          <a:xfrm>
            <a:off x="553015" y="1852172"/>
            <a:ext cx="20661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Download the </a:t>
            </a:r>
            <a:r>
              <a:rPr lang="en-US" sz="1400" dirty="0" err="1">
                <a:solidFill>
                  <a:srgbClr val="0070C0"/>
                </a:solidFill>
              </a:rPr>
              <a:t>ww_dash</a:t>
            </a:r>
            <a:r>
              <a:rPr lang="en-US" sz="1400" dirty="0">
                <a:solidFill>
                  <a:srgbClr val="0070C0"/>
                </a:solidFill>
              </a:rPr>
              <a:t> Python module and the </a:t>
            </a:r>
            <a:r>
              <a:rPr lang="en-US" sz="1400" dirty="0" err="1">
                <a:solidFill>
                  <a:srgbClr val="0070C0"/>
                </a:solidFill>
              </a:rPr>
              <a:t>SetDash</a:t>
            </a:r>
            <a:r>
              <a:rPr lang="en-US" sz="1400" dirty="0">
                <a:solidFill>
                  <a:srgbClr val="0070C0"/>
                </a:solidFill>
              </a:rPr>
              <a:t> App files to your calculator using the CE Connect computer application.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30E7DD-30CF-B349-B9A2-4D458A03AE03}"/>
              </a:ext>
            </a:extLst>
          </p:cNvPr>
          <p:cNvSpPr txBox="1"/>
          <p:nvPr/>
        </p:nvSpPr>
        <p:spPr>
          <a:xfrm>
            <a:off x="233189" y="1932801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EFDA5A-3881-0DEE-FA9E-321D1FD8A049}"/>
              </a:ext>
            </a:extLst>
          </p:cNvPr>
          <p:cNvSpPr txBox="1"/>
          <p:nvPr/>
        </p:nvSpPr>
        <p:spPr>
          <a:xfrm>
            <a:off x="136549" y="4033259"/>
            <a:ext cx="14094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Plug the TI Bluetooth Adapter into your calculator.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51EE908-ED29-4226-EC4F-C5A517F4A377}"/>
              </a:ext>
            </a:extLst>
          </p:cNvPr>
          <p:cNvSpPr txBox="1"/>
          <p:nvPr/>
        </p:nvSpPr>
        <p:spPr>
          <a:xfrm>
            <a:off x="233189" y="377156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pic>
        <p:nvPicPr>
          <p:cNvPr id="31" name="Picture 30" descr="A picture containing text, wall, indoor, electronics&#10;&#10;Description automatically generated">
            <a:extLst>
              <a:ext uri="{FF2B5EF4-FFF2-40B4-BE49-F238E27FC236}">
                <a16:creationId xmlns:a16="http://schemas.microsoft.com/office/drawing/2014/main" id="{6879142B-66A5-CC68-FCF4-D3C29E65A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90" y="3771560"/>
            <a:ext cx="1493593" cy="255304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0FFBAF2-654F-AC9A-4743-1493DEF4BE93}"/>
              </a:ext>
            </a:extLst>
          </p:cNvPr>
          <p:cNvSpPr txBox="1"/>
          <p:nvPr/>
        </p:nvSpPr>
        <p:spPr>
          <a:xfrm>
            <a:off x="4113735" y="706934"/>
            <a:ext cx="246174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Turn on a Dash. </a:t>
            </a:r>
          </a:p>
          <a:p>
            <a:r>
              <a:rPr lang="en-US" sz="1400" dirty="0">
                <a:solidFill>
                  <a:srgbClr val="0070C0"/>
                </a:solidFill>
              </a:rPr>
              <a:t>Use the </a:t>
            </a:r>
            <a:r>
              <a:rPr lang="en-US" sz="1400" dirty="0" err="1">
                <a:solidFill>
                  <a:srgbClr val="0070C0"/>
                </a:solidFill>
              </a:rPr>
              <a:t>SetDash</a:t>
            </a:r>
            <a:r>
              <a:rPr lang="en-US" sz="1400" dirty="0">
                <a:solidFill>
                  <a:srgbClr val="0070C0"/>
                </a:solidFill>
              </a:rPr>
              <a:t> App to search for and select a Dash to  pair with the TI Bluetooth Adapter.</a:t>
            </a:r>
          </a:p>
          <a:p>
            <a:endParaRPr lang="en-US" sz="1400" dirty="0">
              <a:solidFill>
                <a:srgbClr val="0070C0"/>
              </a:solidFill>
            </a:endParaRPr>
          </a:p>
          <a:p>
            <a:r>
              <a:rPr lang="en-US" sz="1400" dirty="0">
                <a:solidFill>
                  <a:srgbClr val="0070C0"/>
                </a:solidFill>
              </a:rPr>
              <a:t>The Adapter “remembers” the Dash that it is paired with until you use the </a:t>
            </a:r>
            <a:r>
              <a:rPr lang="en-US" sz="1400" dirty="0" err="1">
                <a:solidFill>
                  <a:srgbClr val="0070C0"/>
                </a:solidFill>
              </a:rPr>
              <a:t>SetDash</a:t>
            </a:r>
            <a:r>
              <a:rPr lang="en-US" sz="1400" dirty="0">
                <a:solidFill>
                  <a:srgbClr val="0070C0"/>
                </a:solidFill>
              </a:rPr>
              <a:t> App to make a change.</a:t>
            </a:r>
          </a:p>
          <a:p>
            <a:endParaRPr lang="en-US" sz="1400" dirty="0">
              <a:solidFill>
                <a:srgbClr val="0070C0"/>
              </a:solidFill>
            </a:endParaRPr>
          </a:p>
          <a:p>
            <a:r>
              <a:rPr lang="en-US" sz="1400" dirty="0">
                <a:solidFill>
                  <a:srgbClr val="0070C0"/>
                </a:solidFill>
              </a:rPr>
              <a:t>Students can share a Dash by passing a paired Adapter to plug into their calculator.</a:t>
            </a:r>
          </a:p>
          <a:p>
            <a:endParaRPr lang="en-US" sz="1400" dirty="0">
              <a:solidFill>
                <a:srgbClr val="0070C0"/>
              </a:solidFill>
            </a:endParaRPr>
          </a:p>
          <a:p>
            <a:r>
              <a:rPr lang="en-US" sz="1400" dirty="0">
                <a:solidFill>
                  <a:srgbClr val="0070C0"/>
                </a:solidFill>
              </a:rPr>
              <a:t>Use stick-on letters or names to identify Dash/Adapter pairs. (”M” is used in the photo.)</a:t>
            </a:r>
          </a:p>
          <a:p>
            <a:endParaRPr lang="en-US" sz="1400" dirty="0">
              <a:solidFill>
                <a:srgbClr val="0070C0"/>
              </a:solidFill>
            </a:endParaRPr>
          </a:p>
          <a:p>
            <a:r>
              <a:rPr lang="en-US" sz="1400" dirty="0">
                <a:solidFill>
                  <a:srgbClr val="0070C0"/>
                </a:solidFill>
              </a:rPr>
              <a:t>Note: The color of the adapter LED and the paired Dash LED’s match (Red in the Photo.). Use the </a:t>
            </a:r>
            <a:r>
              <a:rPr lang="en-US" sz="1400" dirty="0" err="1">
                <a:solidFill>
                  <a:srgbClr val="0070C0"/>
                </a:solidFill>
              </a:rPr>
              <a:t>SetDash</a:t>
            </a:r>
            <a:r>
              <a:rPr lang="en-US" sz="1400" dirty="0">
                <a:solidFill>
                  <a:srgbClr val="0070C0"/>
                </a:solidFill>
              </a:rPr>
              <a:t> App to control the Dash color.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953F08-40C4-F84C-0673-7DFBD52077B8}"/>
              </a:ext>
            </a:extLst>
          </p:cNvPr>
          <p:cNvSpPr txBox="1"/>
          <p:nvPr/>
        </p:nvSpPr>
        <p:spPr>
          <a:xfrm>
            <a:off x="3793909" y="832364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E4C128D-54BA-E299-546C-937C1EEFAB6E}"/>
              </a:ext>
            </a:extLst>
          </p:cNvPr>
          <p:cNvSpPr txBox="1"/>
          <p:nvPr/>
        </p:nvSpPr>
        <p:spPr>
          <a:xfrm>
            <a:off x="6567159" y="514173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326240-99FD-8B04-A47C-BF83E7D27ED8}"/>
              </a:ext>
            </a:extLst>
          </p:cNvPr>
          <p:cNvSpPr txBox="1"/>
          <p:nvPr/>
        </p:nvSpPr>
        <p:spPr>
          <a:xfrm>
            <a:off x="6921601" y="5071673"/>
            <a:ext cx="2085850" cy="119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Quit the </a:t>
            </a:r>
            <a:r>
              <a:rPr lang="en-US" sz="1400" dirty="0" err="1">
                <a:solidFill>
                  <a:srgbClr val="0070C0"/>
                </a:solidFill>
              </a:rPr>
              <a:t>SetDash</a:t>
            </a:r>
            <a:r>
              <a:rPr lang="en-US" sz="1400" dirty="0">
                <a:solidFill>
                  <a:srgbClr val="0070C0"/>
                </a:solidFill>
              </a:rPr>
              <a:t> App. You are now ready to write and run Python programs to control the Dash.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29FC69-0D26-C43D-5B56-6772A53150EB}"/>
              </a:ext>
            </a:extLst>
          </p:cNvPr>
          <p:cNvSpPr txBox="1"/>
          <p:nvPr/>
        </p:nvSpPr>
        <p:spPr>
          <a:xfrm>
            <a:off x="71234" y="839907"/>
            <a:ext cx="3942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Follow the steps below to put the necessary files onto your calculator and to pair your TI Bluetooth Adapter with a Dash.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9DC4FF-6E1A-2DB6-6324-A562D8CDF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996" y="2456335"/>
            <a:ext cx="2458866" cy="206059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8F51C90-C3E4-ED84-675C-775207B955C7}"/>
              </a:ext>
            </a:extLst>
          </p:cNvPr>
          <p:cNvCxnSpPr>
            <a:cxnSpLocks/>
          </p:cNvCxnSpPr>
          <p:nvPr/>
        </p:nvCxnSpPr>
        <p:spPr>
          <a:xfrm flipV="1">
            <a:off x="6067550" y="4212134"/>
            <a:ext cx="2085850" cy="9295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26EA1BF-C228-57F6-80DE-A257A53C45EE}"/>
              </a:ext>
            </a:extLst>
          </p:cNvPr>
          <p:cNvCxnSpPr>
            <a:cxnSpLocks/>
          </p:cNvCxnSpPr>
          <p:nvPr/>
        </p:nvCxnSpPr>
        <p:spPr>
          <a:xfrm flipV="1">
            <a:off x="6019800" y="3874158"/>
            <a:ext cx="1463610" cy="119751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5142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E4A26E-A9F4-EDF1-1521-9E00F944C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5" y="2209800"/>
            <a:ext cx="3200400" cy="32228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Getting ready to run a Dash program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5520" y="978256"/>
            <a:ext cx="1981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Plug the Bluetooth Adapter that is paired with the Dash into the calculator. 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You are now ready to run Python programs that control the Dash.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0740B07-BD52-1543-A948-86F1D1DEB03C}"/>
              </a:ext>
            </a:extLst>
          </p:cNvPr>
          <p:cNvCxnSpPr>
            <a:cxnSpLocks/>
          </p:cNvCxnSpPr>
          <p:nvPr/>
        </p:nvCxnSpPr>
        <p:spPr>
          <a:xfrm>
            <a:off x="418949" y="3821249"/>
            <a:ext cx="1729656" cy="381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4E90345-9072-D64B-8ED1-571D4C8D60F8}"/>
              </a:ext>
            </a:extLst>
          </p:cNvPr>
          <p:cNvSpPr txBox="1"/>
          <p:nvPr/>
        </p:nvSpPr>
        <p:spPr>
          <a:xfrm>
            <a:off x="418949" y="990099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Make sure that your Dash is switched 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30E7DD-30CF-B349-B9A2-4D458A03AE03}"/>
              </a:ext>
            </a:extLst>
          </p:cNvPr>
          <p:cNvSpPr txBox="1"/>
          <p:nvPr/>
        </p:nvSpPr>
        <p:spPr>
          <a:xfrm>
            <a:off x="109549" y="1067326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7E2E78-2201-E046-B10C-8A9FBCB0AB08}"/>
              </a:ext>
            </a:extLst>
          </p:cNvPr>
          <p:cNvSpPr txBox="1"/>
          <p:nvPr/>
        </p:nvSpPr>
        <p:spPr>
          <a:xfrm>
            <a:off x="4652725" y="990099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pic>
        <p:nvPicPr>
          <p:cNvPr id="4" name="Picture 3" descr="A picture containing text, wall, indoor, electronics&#10;&#10;Description automatically generated">
            <a:extLst>
              <a:ext uri="{FF2B5EF4-FFF2-40B4-BE49-F238E27FC236}">
                <a16:creationId xmlns:a16="http://schemas.microsoft.com/office/drawing/2014/main" id="{B1678B60-3321-2797-E148-30C889477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799" y="1058032"/>
            <a:ext cx="1493593" cy="255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65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Text&#10;&#10;Description automatically generated">
            <a:extLst>
              <a:ext uri="{FF2B5EF4-FFF2-40B4-BE49-F238E27FC236}">
                <a16:creationId xmlns:a16="http://schemas.microsoft.com/office/drawing/2014/main" id="{4C4595BB-220C-3743-7C1D-C3212E3B8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61" y="3950756"/>
            <a:ext cx="1280212" cy="965406"/>
          </a:xfrm>
          <a:prstGeom prst="rect">
            <a:avLst/>
          </a:prstGeom>
        </p:spPr>
      </p:pic>
      <p:pic>
        <p:nvPicPr>
          <p:cNvPr id="41" name="Picture 40" descr="Text&#10;&#10;Description automatically generated with medium confidence">
            <a:extLst>
              <a:ext uri="{FF2B5EF4-FFF2-40B4-BE49-F238E27FC236}">
                <a16:creationId xmlns:a16="http://schemas.microsoft.com/office/drawing/2014/main" id="{0DE8E20E-DC6A-E64B-8428-EF9D86942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593" y="3943883"/>
            <a:ext cx="1280212" cy="965405"/>
          </a:xfrm>
          <a:prstGeom prst="rect">
            <a:avLst/>
          </a:prstGeom>
        </p:spPr>
      </p:pic>
      <p:pic>
        <p:nvPicPr>
          <p:cNvPr id="37" name="Picture 36" descr="Text&#10;&#10;Description automatically generated">
            <a:extLst>
              <a:ext uri="{FF2B5EF4-FFF2-40B4-BE49-F238E27FC236}">
                <a16:creationId xmlns:a16="http://schemas.microsoft.com/office/drawing/2014/main" id="{9D2BEE12-A1B2-634D-9137-D533F2753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2737" y="1792917"/>
            <a:ext cx="1385463" cy="1044776"/>
          </a:xfrm>
          <a:prstGeom prst="rect">
            <a:avLst/>
          </a:prstGeom>
        </p:spPr>
      </p:pic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9DD7E76C-A38D-4A44-98D8-A68A8E9AE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7200" y="3957356"/>
            <a:ext cx="1265201" cy="954086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93E3807C-44AD-864D-84BF-47C13B19F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2737" y="1809428"/>
            <a:ext cx="1387598" cy="1046385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E92152F-0E27-9B49-AC1C-9DFA91D52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773" y="1783131"/>
            <a:ext cx="1385463" cy="1044776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405D806-AC55-C349-B28B-1B449DEED5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2910" y="1822306"/>
            <a:ext cx="1297784" cy="978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CCE15B-3525-2245-920C-9A8DC03ECF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7056" y="1828478"/>
            <a:ext cx="1354311" cy="285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720090"/>
            <a:ext cx="6686550" cy="742950"/>
          </a:xfrm>
        </p:spPr>
        <p:txBody>
          <a:bodyPr/>
          <a:lstStyle/>
          <a:p>
            <a:r>
              <a:rPr lang="en-US" sz="3000" b="1" dirty="0">
                <a:solidFill>
                  <a:srgbClr val="C00000"/>
                </a:solidFill>
              </a:rPr>
              <a:t>Creating a new Python Program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F8B926-7017-E84E-8CE8-537D000B344D}"/>
              </a:ext>
            </a:extLst>
          </p:cNvPr>
          <p:cNvSpPr txBox="1"/>
          <p:nvPr/>
        </p:nvSpPr>
        <p:spPr>
          <a:xfrm>
            <a:off x="1136645" y="4704055"/>
            <a:ext cx="16008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Press the </a:t>
            </a:r>
            <a:r>
              <a:rPr lang="en-US" sz="900" b="1" dirty="0"/>
              <a:t>[</a:t>
            </a:r>
            <a:r>
              <a:rPr lang="en-US" sz="900" b="1" dirty="0" err="1"/>
              <a:t>prgm</a:t>
            </a:r>
            <a:r>
              <a:rPr lang="en-US" sz="900" b="1" dirty="0"/>
              <a:t>] </a:t>
            </a:r>
            <a:r>
              <a:rPr lang="en-US" sz="900" dirty="0"/>
              <a:t>key to create,  edit and execute </a:t>
            </a:r>
          </a:p>
          <a:p>
            <a:r>
              <a:rPr lang="en-US" sz="900" dirty="0"/>
              <a:t>TI-Python programs.  </a:t>
            </a:r>
            <a:endParaRPr lang="en-US" sz="900" b="1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D558C21-CD5D-444F-B71E-41FF714459F9}"/>
              </a:ext>
            </a:extLst>
          </p:cNvPr>
          <p:cNvCxnSpPr>
            <a:cxnSpLocks/>
          </p:cNvCxnSpPr>
          <p:nvPr/>
        </p:nvCxnSpPr>
        <p:spPr>
          <a:xfrm>
            <a:off x="1195634" y="2319398"/>
            <a:ext cx="726436" cy="544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2782167" y="2800962"/>
            <a:ext cx="13854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Press </a:t>
            </a:r>
            <a:r>
              <a:rPr lang="en-US" sz="900" b="1" dirty="0"/>
              <a:t>down arrow [enter] </a:t>
            </a:r>
            <a:r>
              <a:rPr lang="en-US" sz="900" dirty="0"/>
              <a:t>or Press </a:t>
            </a:r>
            <a:r>
              <a:rPr lang="en-US" sz="900" b="1" dirty="0"/>
              <a:t>[2] </a:t>
            </a:r>
            <a:r>
              <a:rPr lang="en-US" sz="900" dirty="0"/>
              <a:t>to </a:t>
            </a:r>
          </a:p>
          <a:p>
            <a:r>
              <a:rPr lang="en-US" sz="900" dirty="0"/>
              <a:t>select 2: Python App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6D10C43-C433-C749-8F0E-C93F0D270319}"/>
              </a:ext>
            </a:extLst>
          </p:cNvPr>
          <p:cNvSpPr txBox="1"/>
          <p:nvPr/>
        </p:nvSpPr>
        <p:spPr>
          <a:xfrm>
            <a:off x="4225565" y="2820029"/>
            <a:ext cx="14256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You have the option to run, edit, create or manage programs.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246A6E-9936-5946-A0A5-CC00AA982817}"/>
              </a:ext>
            </a:extLst>
          </p:cNvPr>
          <p:cNvSpPr txBox="1"/>
          <p:nvPr/>
        </p:nvSpPr>
        <p:spPr>
          <a:xfrm>
            <a:off x="1314450" y="1601680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A11466-D462-D444-9BFB-0C68195E4CBB}"/>
              </a:ext>
            </a:extLst>
          </p:cNvPr>
          <p:cNvSpPr txBox="1"/>
          <p:nvPr/>
        </p:nvSpPr>
        <p:spPr>
          <a:xfrm>
            <a:off x="2830945" y="1551480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C9E021-6FC6-E341-AD80-DEDF3AF7CABE}"/>
              </a:ext>
            </a:extLst>
          </p:cNvPr>
          <p:cNvSpPr txBox="1"/>
          <p:nvPr/>
        </p:nvSpPr>
        <p:spPr>
          <a:xfrm>
            <a:off x="4260061" y="1543434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5DDFFB-8757-D246-B55F-F1CA161EE3FC}"/>
              </a:ext>
            </a:extLst>
          </p:cNvPr>
          <p:cNvSpPr txBox="1"/>
          <p:nvPr/>
        </p:nvSpPr>
        <p:spPr>
          <a:xfrm>
            <a:off x="5792738" y="1560851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ACCAD1-8FCE-304A-88C5-435BD84BA628}"/>
              </a:ext>
            </a:extLst>
          </p:cNvPr>
          <p:cNvSpPr txBox="1"/>
          <p:nvPr/>
        </p:nvSpPr>
        <p:spPr>
          <a:xfrm>
            <a:off x="5792738" y="2896643"/>
            <a:ext cx="1425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Press </a:t>
            </a:r>
            <a:r>
              <a:rPr lang="en-US" sz="900" b="1" dirty="0"/>
              <a:t>[New] </a:t>
            </a:r>
            <a:r>
              <a:rPr lang="en-US" sz="900" dirty="0"/>
              <a:t>softkey (zoom button)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A66FD3-4D29-F14C-84C9-89E72960AA0E}"/>
              </a:ext>
            </a:extLst>
          </p:cNvPr>
          <p:cNvSpPr txBox="1"/>
          <p:nvPr/>
        </p:nvSpPr>
        <p:spPr>
          <a:xfrm>
            <a:off x="2830945" y="3689608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8C9A00-8F2E-B247-96E9-F8F359C2F49E}"/>
              </a:ext>
            </a:extLst>
          </p:cNvPr>
          <p:cNvSpPr txBox="1"/>
          <p:nvPr/>
        </p:nvSpPr>
        <p:spPr>
          <a:xfrm>
            <a:off x="2807165" y="4957971"/>
            <a:ext cx="138759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You are prompted to enter a program name.</a:t>
            </a:r>
          </a:p>
          <a:p>
            <a:r>
              <a:rPr lang="en-US" sz="900" dirty="0"/>
              <a:t>The blinking A cursor shows that you are in alpha entry mode. The</a:t>
            </a:r>
          </a:p>
          <a:p>
            <a:r>
              <a:rPr lang="en-US" sz="900" dirty="0"/>
              <a:t>green alpha labels on the keys are active.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94C713-AF46-EB4B-AE16-964C03F21872}"/>
              </a:ext>
            </a:extLst>
          </p:cNvPr>
          <p:cNvSpPr txBox="1"/>
          <p:nvPr/>
        </p:nvSpPr>
        <p:spPr>
          <a:xfrm>
            <a:off x="4260061" y="3689608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350913-976B-9A4C-9B91-3C9660675093}"/>
              </a:ext>
            </a:extLst>
          </p:cNvPr>
          <p:cNvSpPr txBox="1"/>
          <p:nvPr/>
        </p:nvSpPr>
        <p:spPr>
          <a:xfrm>
            <a:off x="4194763" y="4984398"/>
            <a:ext cx="138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Type your program name and press </a:t>
            </a:r>
            <a:r>
              <a:rPr lang="en-US" sz="900" b="1" dirty="0"/>
              <a:t>[Ok].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B5D56C-F38A-B543-A5CF-121161CD1893}"/>
              </a:ext>
            </a:extLst>
          </p:cNvPr>
          <p:cNvSpPr txBox="1"/>
          <p:nvPr/>
        </p:nvSpPr>
        <p:spPr>
          <a:xfrm>
            <a:off x="5792738" y="3676623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ACD1A12-9E00-6443-B5E9-DFB7562392A9}"/>
              </a:ext>
            </a:extLst>
          </p:cNvPr>
          <p:cNvSpPr txBox="1"/>
          <p:nvPr/>
        </p:nvSpPr>
        <p:spPr>
          <a:xfrm>
            <a:off x="5794975" y="4984398"/>
            <a:ext cx="1387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You are now in position to begin entering statements to your program.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362881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ET_new">
  <a:themeElements>
    <a:clrScheme name="Custom 1">
      <a:dk1>
        <a:srgbClr val="525252"/>
      </a:dk1>
      <a:lt1>
        <a:srgbClr val="FFFFFF"/>
      </a:lt1>
      <a:dk2>
        <a:srgbClr val="000000"/>
      </a:dk2>
      <a:lt2>
        <a:srgbClr val="FFFFFF"/>
      </a:lt2>
      <a:accent1>
        <a:srgbClr val="D1282E"/>
      </a:accent1>
      <a:accent2>
        <a:srgbClr val="363636"/>
      </a:accent2>
      <a:accent3>
        <a:srgbClr val="888888"/>
      </a:accent3>
      <a:accent4>
        <a:srgbClr val="8064A2"/>
      </a:accent4>
      <a:accent5>
        <a:srgbClr val="4BACC6"/>
      </a:accent5>
      <a:accent6>
        <a:srgbClr val="F79646"/>
      </a:accent6>
      <a:hlink>
        <a:srgbClr val="1973B4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18966</TotalTime>
  <Words>3419</Words>
  <Application>Microsoft Macintosh PowerPoint</Application>
  <PresentationFormat>On-screen Show (4:3)</PresentationFormat>
  <Paragraphs>408</Paragraphs>
  <Slides>35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Lucida Grande</vt:lpstr>
      <vt:lpstr>1_ET_new</vt:lpstr>
      <vt:lpstr>Meet  Wonder Workshop™ Dash  with Geometry Challenges TI-84 Plus CE Python</vt:lpstr>
      <vt:lpstr>Meet the Wonder Workshop™ Dash</vt:lpstr>
      <vt:lpstr>Control the Dash using Python from the TI-84 Plus CE over Bluetooth Wireless</vt:lpstr>
      <vt:lpstr>Meet the Wonder Workshop™ Dash</vt:lpstr>
      <vt:lpstr>Dash orientation and virtual grid</vt:lpstr>
      <vt:lpstr>Draw with your Dash </vt:lpstr>
      <vt:lpstr>Setting up your calculator and TI Bluetooth adapter to run Dash Find step-by-step directions in the Getting Started Guide at education.ti.com/dash</vt:lpstr>
      <vt:lpstr>Getting ready to run a Dash program</vt:lpstr>
      <vt:lpstr>Creating a new Python Program</vt:lpstr>
      <vt:lpstr>Entering a Dash Program –  importing the Dash module</vt:lpstr>
      <vt:lpstr>Entering a Dash Program</vt:lpstr>
      <vt:lpstr>Running a Dash Program</vt:lpstr>
      <vt:lpstr>Editing a Dash Program</vt:lpstr>
      <vt:lpstr>Dash Module Menus</vt:lpstr>
      <vt:lpstr>Dash Module Menus – I/O</vt:lpstr>
      <vt:lpstr>Copying and Pasting a Line of Code</vt:lpstr>
      <vt:lpstr>Opening an existing Python Program File</vt:lpstr>
      <vt:lpstr>Copying/Replicating a Python Program File</vt:lpstr>
      <vt:lpstr>Creating a new Dash Python Program using WW Dash Helpers…</vt:lpstr>
      <vt:lpstr>Entry and Edit Tips</vt:lpstr>
      <vt:lpstr>MAKE IT MOVE!</vt:lpstr>
      <vt:lpstr>Have Dash make a sound</vt:lpstr>
      <vt:lpstr>Set the color</vt:lpstr>
      <vt:lpstr>Explore angles</vt:lpstr>
      <vt:lpstr>Quick Math Reminders</vt:lpstr>
      <vt:lpstr>Quick Math Reminders</vt:lpstr>
      <vt:lpstr>Logic Challenge</vt:lpstr>
      <vt:lpstr>Logic Challenge</vt:lpstr>
      <vt:lpstr>Where can you go next with TI-Rover and Dash?</vt:lpstr>
      <vt:lpstr>Quick Math Reminders</vt:lpstr>
      <vt:lpstr>Logic Challenge 2</vt:lpstr>
      <vt:lpstr>Logic Challenge 2</vt:lpstr>
      <vt:lpstr>Logic Challenge 2 – example solution</vt:lpstr>
      <vt:lpstr>Logic Challenge 3</vt:lpstr>
      <vt:lpstr>Thank You  </vt:lpstr>
    </vt:vector>
  </TitlesOfParts>
  <Company>Texas Instruments Incorporated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Coding to</dc:title>
  <dc:creator>Brown, Curtis</dc:creator>
  <cp:lastModifiedBy>David Santucci</cp:lastModifiedBy>
  <cp:revision>409</cp:revision>
  <dcterms:created xsi:type="dcterms:W3CDTF">2017-10-17T15:34:02Z</dcterms:created>
  <dcterms:modified xsi:type="dcterms:W3CDTF">2022-10-26T15:51:40Z</dcterms:modified>
</cp:coreProperties>
</file>