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455" r:id="rId2"/>
    <p:sldId id="1229" r:id="rId3"/>
    <p:sldId id="1132" r:id="rId4"/>
    <p:sldId id="1133" r:id="rId5"/>
    <p:sldId id="1134" r:id="rId6"/>
    <p:sldId id="483" r:id="rId7"/>
    <p:sldId id="1074" r:id="rId8"/>
    <p:sldId id="1075" r:id="rId9"/>
    <p:sldId id="1230" r:id="rId10"/>
    <p:sldId id="454" r:id="rId11"/>
    <p:sldId id="462" r:id="rId12"/>
    <p:sldId id="1231" r:id="rId13"/>
    <p:sldId id="1102" r:id="rId14"/>
    <p:sldId id="499" r:id="rId15"/>
    <p:sldId id="1076" r:id="rId16"/>
    <p:sldId id="1170" r:id="rId17"/>
    <p:sldId id="1171" r:id="rId18"/>
    <p:sldId id="308" r:id="rId19"/>
    <p:sldId id="1162" r:id="rId20"/>
    <p:sldId id="1163" r:id="rId21"/>
    <p:sldId id="1164" r:id="rId22"/>
    <p:sldId id="1178" r:id="rId23"/>
    <p:sldId id="1179" r:id="rId24"/>
    <p:sldId id="1172" r:id="rId25"/>
    <p:sldId id="1152" r:id="rId26"/>
    <p:sldId id="1154" r:id="rId27"/>
    <p:sldId id="1232" r:id="rId28"/>
    <p:sldId id="1167" r:id="rId29"/>
    <p:sldId id="477" r:id="rId3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9A08C51D-9D42-49C2-95BD-E2D5FB66924E}">
          <p14:sldIdLst>
            <p14:sldId id="455"/>
            <p14:sldId id="1229"/>
            <p14:sldId id="1132"/>
            <p14:sldId id="1133"/>
            <p14:sldId id="1134"/>
            <p14:sldId id="483"/>
            <p14:sldId id="1074"/>
            <p14:sldId id="1075"/>
            <p14:sldId id="1230"/>
            <p14:sldId id="454"/>
            <p14:sldId id="462"/>
            <p14:sldId id="1231"/>
            <p14:sldId id="1102"/>
            <p14:sldId id="499"/>
            <p14:sldId id="1076"/>
            <p14:sldId id="1170"/>
            <p14:sldId id="1171"/>
            <p14:sldId id="308"/>
            <p14:sldId id="1162"/>
            <p14:sldId id="1163"/>
            <p14:sldId id="1164"/>
            <p14:sldId id="1178"/>
            <p14:sldId id="1179"/>
            <p14:sldId id="1172"/>
            <p14:sldId id="1152"/>
            <p14:sldId id="1154"/>
            <p14:sldId id="1232"/>
            <p14:sldId id="1167"/>
            <p14:sldId id="47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7A09"/>
    <a:srgbClr val="FF99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5" autoAdjust="0"/>
    <p:restoredTop sz="94660"/>
  </p:normalViewPr>
  <p:slideViewPr>
    <p:cSldViewPr snapToGrid="0">
      <p:cViewPr varScale="1">
        <p:scale>
          <a:sx n="85" d="100"/>
          <a:sy n="85" d="100"/>
        </p:scale>
        <p:origin x="48" y="23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AD2BB3-F4F8-4990-B41B-4CBD1779553E}" type="datetimeFigureOut">
              <a:rPr lang="it-IT" smtClean="0"/>
              <a:t>02/12/2020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8E758-1891-4406-A318-1D37324C788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2765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669AC-DE72-4882-848D-82BA1A228A54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4729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F55209-C5EA-453E-933C-447B9D7C6FE5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8940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1E18599-BAAA-4851-9D95-C55EA3FF93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8FE63AA-A57A-4AD8-98FF-1300738C52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76E2066-7B39-44F3-8F2E-756046FD1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586D-8317-4D1B-B831-1AFD6B8D59C8}" type="datetimeFigureOut">
              <a:rPr lang="it-IT" smtClean="0"/>
              <a:t>02/12/2020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C926065-D0C2-4AC1-AD18-78BA4C5F1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442320A-3EB8-4E6A-AD2F-0E9F00C9B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82535-18CD-4CC8-A90B-E24B7F692E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4880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0927A9D-C792-41AB-B6E5-158B17F0A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D506239-6AA6-4859-A441-4F3651E2C0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BEECBC0-5C62-43F5-A7C6-D71DA4948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586D-8317-4D1B-B831-1AFD6B8D59C8}" type="datetimeFigureOut">
              <a:rPr lang="it-IT" smtClean="0"/>
              <a:t>02/12/2020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F3E4342-2647-4898-BC27-56A5E7746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C1167B6-2BD9-49F5-B5F1-079D8067E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82535-18CD-4CC8-A90B-E24B7F692E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5674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49B808A-82EC-437A-97F9-2BF9EF5864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94CD0F5-5EE0-4E8D-A0CC-C744FBA1B0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7DAA011-5A35-465A-8DC7-F4F5D4609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586D-8317-4D1B-B831-1AFD6B8D59C8}" type="datetimeFigureOut">
              <a:rPr lang="it-IT" smtClean="0"/>
              <a:t>02/12/2020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29352BF-CFD0-4E9A-B604-4616A8157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0671E29-4794-4F68-8D32-EFB17BC28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82535-18CD-4CC8-A90B-E24B7F692E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0201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7EFFF64-77EF-4AC3-B80F-E3CBB4A678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1888"/>
            <a:ext cx="12192000" cy="8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08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7747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7EFFF64-77EF-4AC3-B80F-E3CBB4A678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1888"/>
            <a:ext cx="12192000" cy="8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336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57EFFF64-77EF-4AC3-B80F-E3CBB4A678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1888"/>
            <a:ext cx="12192000" cy="896112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 rotWithShape="1">
          <a:blip r:embed="rId3"/>
          <a:srcRect l="475" r="211"/>
          <a:stretch/>
        </p:blipFill>
        <p:spPr>
          <a:xfrm>
            <a:off x="5082492" y="6006984"/>
            <a:ext cx="2046217" cy="7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82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dotto digita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5CE857ED-B36A-4B8A-81C4-94389617E2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465" y="1007667"/>
            <a:ext cx="11528535" cy="564538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endParaRPr lang="it-IT" noProof="0" dirty="0"/>
          </a:p>
        </p:txBody>
      </p:sp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it-IT" noProof="0" dirty="0"/>
          </a:p>
        </p:txBody>
      </p:sp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endParaRPr lang="it-IT" noProof="0" dirty="0"/>
          </a:p>
        </p:txBody>
      </p:sp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DE221C2C-B20F-4F90-A44F-08EE879BA9C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217319" y="1450975"/>
            <a:ext cx="6974680" cy="3935414"/>
          </a:xfrm>
          <a:solidFill>
            <a:schemeClr val="bg1">
              <a:lumMod val="95000"/>
              <a:alpha val="70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it-IT" noProof="0"/>
              <a:t>Inserire o trascinare il design dello schermo qui</a:t>
            </a:r>
          </a:p>
        </p:txBody>
      </p:sp>
    </p:spTree>
    <p:extLst>
      <p:ext uri="{BB962C8B-B14F-4D97-AF65-F5344CB8AC3E}">
        <p14:creationId xmlns:p14="http://schemas.microsoft.com/office/powerpoint/2010/main" val="3668411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8C70CD-EFCA-40ED-A89C-17DBFE93C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817A15-9430-4BE7-8405-AC6837317B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85C9EE2-56E8-4FBA-8024-E236E98E9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586D-8317-4D1B-B831-1AFD6B8D59C8}" type="datetimeFigureOut">
              <a:rPr lang="it-IT" smtClean="0"/>
              <a:t>02/12/2020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A050900-8FA8-4E73-99DC-FF6769168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153B821-4BEC-4814-B27F-E81269390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82535-18CD-4CC8-A90B-E24B7F692E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9527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B16EC09-130D-4D16-8D6E-5DBC61E16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615D18E-DE2F-41C5-9455-0676CAC12C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4C7C831-34A6-4C8E-960D-A3B447CC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586D-8317-4D1B-B831-1AFD6B8D59C8}" type="datetimeFigureOut">
              <a:rPr lang="it-IT" smtClean="0"/>
              <a:t>02/12/2020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7D75110-8D79-4663-8301-A25630A48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485B1C1-2E7A-479D-A149-550F5ADE4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82535-18CD-4CC8-A90B-E24B7F692E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0317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B0C1907-FCBF-4032-8164-293973D53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3896E4F-9120-4B17-8409-3AB08396B6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70A6B70-1EF8-4BBB-A4AA-92FC096E8B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8B373F7-38F8-46A0-BA5F-691C756B0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586D-8317-4D1B-B831-1AFD6B8D59C8}" type="datetimeFigureOut">
              <a:rPr lang="it-IT" smtClean="0"/>
              <a:t>02/12/2020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4988E30-0370-4D09-B374-1F98B84E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7031718-EEF8-4A61-9EFF-B88871ACB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82535-18CD-4CC8-A90B-E24B7F692E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1531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426001E-EC3F-463B-A27C-34DF1176D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37B00E4-76BA-4AFA-80C6-0EEF3B37C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FD974EE-DCCB-4AB1-BC17-609B895FF7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D82238C-ADAC-4068-96FA-24F1B2CBEC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C439A573-E79B-4613-829C-9DED3C3A54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2A148FD-2C70-449C-9580-F01CCDA9D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586D-8317-4D1B-B831-1AFD6B8D59C8}" type="datetimeFigureOut">
              <a:rPr lang="it-IT" smtClean="0"/>
              <a:t>02/12/2020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5F59785-4BE1-499C-8234-C96EE2E41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6575734-DB65-4480-9CEE-7A99D17A1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82535-18CD-4CC8-A90B-E24B7F692E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0386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DF2814-57DE-4122-AEA9-A46E15E37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22CD8CB-9FB5-478F-8539-BAA2CE0CE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586D-8317-4D1B-B831-1AFD6B8D59C8}" type="datetimeFigureOut">
              <a:rPr lang="it-IT" smtClean="0"/>
              <a:t>02/12/2020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67099EC-B2CD-43B9-8512-75F40D58B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ECA6387-CD28-45C5-A4F5-0BE0B56A4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82535-18CD-4CC8-A90B-E24B7F692E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296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00787134-B063-4D6F-B329-0D172BE25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586D-8317-4D1B-B831-1AFD6B8D59C8}" type="datetimeFigureOut">
              <a:rPr lang="it-IT" smtClean="0"/>
              <a:t>02/12/2020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382F461-DD85-4CDB-A7FC-ABB596DDE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F0A54E9-724F-4069-958D-020E8641A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82535-18CD-4CC8-A90B-E24B7F692E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817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1E927EE-77F0-44FF-9C3E-98D7BBE28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E7ACB25-CBA3-4D7A-ACFF-461D56780B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365E8F3-27EC-414C-8B71-9FE73762A8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06FD4C7-2C58-4B83-899F-DCC8291E2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586D-8317-4D1B-B831-1AFD6B8D59C8}" type="datetimeFigureOut">
              <a:rPr lang="it-IT" smtClean="0"/>
              <a:t>02/12/2020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B084821-B704-4018-A5A9-09821AC2A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2ACE63B-EAF6-46CB-B23B-0290C4A6D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82535-18CD-4CC8-A90B-E24B7F692E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1933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B3E470-B4AB-43C8-84A7-3883E3991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57477647-995D-42BB-A957-4FF6808A02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F33E817-349F-46FF-880B-F6DF2FFAD3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C64C0C8-19A1-4314-A88C-34C2C3636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586D-8317-4D1B-B831-1AFD6B8D59C8}" type="datetimeFigureOut">
              <a:rPr lang="it-IT" smtClean="0"/>
              <a:t>02/12/2020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61F4CBD-3000-44F3-B434-3EC26BDFC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AFD178B-6CB9-4B31-BD9C-0266C46BB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82535-18CD-4CC8-A90B-E24B7F692E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8047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FCF67B0B-B241-476C-9074-BA0FDD9A4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54A6710-653B-41D6-8D46-09EFEDF3E7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1374B67-25F5-4464-BE01-B4765DCA50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9586D-8317-4D1B-B831-1AFD6B8D59C8}" type="datetimeFigureOut">
              <a:rPr lang="it-IT" smtClean="0"/>
              <a:t>02/12/2020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19156E5-0EBD-49C9-A052-107B8D31CE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81BF856-4EA7-4E52-94D7-DE270A3689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82535-18CD-4CC8-A90B-E24B7F692E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870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eg"/><Relationship Id="rId5" Type="http://schemas.openxmlformats.org/officeDocument/2006/relationships/image" Target="../media/image17.jp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www.campustore.it/robotica-e-coding/lego-education/spike-prime.html" TargetMode="Externa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pn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www.campustore.it/robotica-e-coding/lego-education/spike-prime.html" TargetMode="Externa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pn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Relationship Id="rId5" Type="http://schemas.openxmlformats.org/officeDocument/2006/relationships/hyperlink" Target="https://education.ti.com/it/resources/online-learning-program" TargetMode="Externa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education.ti.com/it/" TargetMode="External"/><Relationship Id="rId3" Type="http://schemas.openxmlformats.org/officeDocument/2006/relationships/image" Target="../media/image30.png"/><Relationship Id="rId7" Type="http://schemas.openxmlformats.org/officeDocument/2006/relationships/image" Target="../media/image37.png"/><Relationship Id="rId2" Type="http://schemas.openxmlformats.org/officeDocument/2006/relationships/hyperlink" Target="https://www.campustore.it/robotica-e-coding/lego-education/spike-prime.html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accorcia.to/1i2o" TargetMode="External"/><Relationship Id="rId5" Type="http://schemas.openxmlformats.org/officeDocument/2006/relationships/hyperlink" Target="https://www.youtube.com/playlist?list=PLNvFugm522t1GJ74eXsgDufkar8iym2_a" TargetMode="External"/><Relationship Id="rId10" Type="http://schemas.openxmlformats.org/officeDocument/2006/relationships/image" Target="../media/image2.png"/><Relationship Id="rId4" Type="http://schemas.openxmlformats.org/officeDocument/2006/relationships/image" Target="../media/image36.png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.png"/><Relationship Id="rId2" Type="http://schemas.openxmlformats.org/officeDocument/2006/relationships/hyperlink" Target="https://www.campustore.it/robotica-e-coding/lego-education/spike-prime.html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hyperlink" Target="https://youtu.be/-nQi2yJYTd4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0.png"/><Relationship Id="rId7" Type="http://schemas.openxmlformats.org/officeDocument/2006/relationships/image" Target="../media/image42.png"/><Relationship Id="rId2" Type="http://schemas.openxmlformats.org/officeDocument/2006/relationships/hyperlink" Target="https://www.campustore.it/robotica-e-coding/lego-education/spike-prime.html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1.png"/><Relationship Id="rId5" Type="http://schemas.openxmlformats.org/officeDocument/2006/relationships/hyperlink" Target="mailto:calcolatrici@mediadirect.it" TargetMode="External"/><Relationship Id="rId4" Type="http://schemas.openxmlformats.org/officeDocument/2006/relationships/hyperlink" Target="https://accorcia.to/1i58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.png"/><Relationship Id="rId2" Type="http://schemas.openxmlformats.org/officeDocument/2006/relationships/hyperlink" Target="https://www.campustore.it/robotica-e-coding/lego-education/spike-prime.html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mpustore.it/ti-nspire-cx-ii-t-student-ita-calcolatrice-grafica-texas-instruments-min-10-pezzi.html" TargetMode="External"/><Relationship Id="rId2" Type="http://schemas.openxmlformats.org/officeDocument/2006/relationships/hyperlink" Target="http://www.campustore.it/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2.png"/><Relationship Id="rId3" Type="http://schemas.openxmlformats.org/officeDocument/2006/relationships/image" Target="../media/image30.png"/><Relationship Id="rId7" Type="http://schemas.openxmlformats.org/officeDocument/2006/relationships/hyperlink" Target="http://www.campustore.it/" TargetMode="External"/><Relationship Id="rId12" Type="http://schemas.openxmlformats.org/officeDocument/2006/relationships/image" Target="../media/image43.png"/><Relationship Id="rId2" Type="http://schemas.openxmlformats.org/officeDocument/2006/relationships/hyperlink" Target="https://www.campustore.it/ti-nspire-cx-ii-t-student-ita-calcolatrice-grafica-texas-instruments.html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9.png"/><Relationship Id="rId11" Type="http://schemas.openxmlformats.org/officeDocument/2006/relationships/image" Target="../media/image52.png"/><Relationship Id="rId5" Type="http://schemas.openxmlformats.org/officeDocument/2006/relationships/image" Target="../media/image48.png"/><Relationship Id="rId10" Type="http://schemas.openxmlformats.org/officeDocument/2006/relationships/image" Target="../media/image51.png"/><Relationship Id="rId4" Type="http://schemas.openxmlformats.org/officeDocument/2006/relationships/hyperlink" Target="https://www.campustore.it/ti-nspire-cx-ii-t-student-ita-calcolatrice-grafica-texas-instruments-min-10-pezzi.html" TargetMode="External"/><Relationship Id="rId9" Type="http://schemas.openxmlformats.org/officeDocument/2006/relationships/hyperlink" Target="https://www.campustore.it/ti-nspire-cx-ii-t-student-ita-calcolatrice-grafica-texas-instruments-min-20-pezzi.html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t3-italia.it/it/t3-europe/webinars/on-demand" TargetMode="External"/><Relationship Id="rId3" Type="http://schemas.openxmlformats.org/officeDocument/2006/relationships/image" Target="../media/image30.png"/><Relationship Id="rId7" Type="http://schemas.openxmlformats.org/officeDocument/2006/relationships/image" Target="../media/image54.png"/><Relationship Id="rId2" Type="http://schemas.openxmlformats.org/officeDocument/2006/relationships/hyperlink" Target="https://www.campustore.it/robotica-e-coding/lego-education/spike-prime.html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png"/><Relationship Id="rId5" Type="http://schemas.openxmlformats.org/officeDocument/2006/relationships/hyperlink" Target="https://www.t3-italia.it/it/t3-europe/webinars" TargetMode="Externa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www.campustore.it/robotica-e-coding/lego-education/spike-prime.html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5.png"/><Relationship Id="rId5" Type="http://schemas.openxmlformats.org/officeDocument/2006/relationships/image" Target="../media/image20.png"/><Relationship Id="rId4" Type="http://schemas.openxmlformats.org/officeDocument/2006/relationships/hyperlink" Target="https://www.t3-italia.it/it/t3-europe/webinars/upcomin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accorcia.to/1m0j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3-italia.it/it/t3-europe/webinars" TargetMode="External"/><Relationship Id="rId3" Type="http://schemas.openxmlformats.org/officeDocument/2006/relationships/hyperlink" Target="https://www.campustore.it/robotica-e-coding/lego-education/spike-prime.html" TargetMode="External"/><Relationship Id="rId7" Type="http://schemas.openxmlformats.org/officeDocument/2006/relationships/hyperlink" Target="https://youtu.be/-nQi2yJYTd4" TargetMode="External"/><Relationship Id="rId2" Type="http://schemas.openxmlformats.org/officeDocument/2006/relationships/hyperlink" Target="https://www.t3-italia.it/it/t3-europe/webinars/upcoming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accorcia.to/1i2o" TargetMode="External"/><Relationship Id="rId5" Type="http://schemas.openxmlformats.org/officeDocument/2006/relationships/hyperlink" Target="https://education.ti.com/it/insegnante" TargetMode="External"/><Relationship Id="rId10" Type="http://schemas.openxmlformats.org/officeDocument/2006/relationships/hyperlink" Target="https://accorcia.to/1i58" TargetMode="External"/><Relationship Id="rId4" Type="http://schemas.openxmlformats.org/officeDocument/2006/relationships/image" Target="../media/image30.png"/><Relationship Id="rId9" Type="http://schemas.openxmlformats.org/officeDocument/2006/relationships/hyperlink" Target="https://education.ti.com/it/forms/it/nspire-teacher-software-seed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13" Type="http://schemas.openxmlformats.org/officeDocument/2006/relationships/image" Target="../media/image16.jpe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jpg"/><Relationship Id="rId11" Type="http://schemas.openxmlformats.org/officeDocument/2006/relationships/image" Target="../media/image14.png"/><Relationship Id="rId5" Type="http://schemas.openxmlformats.org/officeDocument/2006/relationships/image" Target="../media/image8.jpg"/><Relationship Id="rId15" Type="http://schemas.openxmlformats.org/officeDocument/2006/relationships/image" Target="../media/image18.jpg"/><Relationship Id="rId10" Type="http://schemas.openxmlformats.org/officeDocument/2006/relationships/image" Target="../media/image13.jpg"/><Relationship Id="rId4" Type="http://schemas.openxmlformats.org/officeDocument/2006/relationships/image" Target="../media/image7.jpg"/><Relationship Id="rId9" Type="http://schemas.openxmlformats.org/officeDocument/2006/relationships/image" Target="../media/image12.jpg"/><Relationship Id="rId1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hyperlink" Target="https://education.ti.com/it/resources/online-learning-progra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t3-italia.it/it/t3-europe/webinar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t3-italia.it/it/t3-europe/webinars/upcomin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accorcia.to/1m0j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382301" y="4277935"/>
            <a:ext cx="67841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MT"/>
              </a:rPr>
              <a:t>Webinar per lo sviluppo professionale dei docenti</a:t>
            </a:r>
          </a:p>
          <a:p>
            <a:pPr algn="ctr"/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ArialMT"/>
              </a:rPr>
              <a:t>Anno scolastico 2020-21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877633" y="2171880"/>
            <a:ext cx="104367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Grafici di funzioni e trasformazioni </a:t>
            </a:r>
          </a:p>
          <a:p>
            <a:pPr algn="ctr"/>
            <a:r>
              <a:rPr lang="it-IT" sz="48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geometriche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/>
          <a:srcRect l="475" r="211"/>
          <a:stretch/>
        </p:blipFill>
        <p:spPr>
          <a:xfrm>
            <a:off x="3966138" y="425216"/>
            <a:ext cx="3757955" cy="133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640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DD81823A-6288-4200-9F95-CDB9906A7035}"/>
              </a:ext>
            </a:extLst>
          </p:cNvPr>
          <p:cNvSpPr txBox="1"/>
          <p:nvPr/>
        </p:nvSpPr>
        <p:spPr>
          <a:xfrm>
            <a:off x="343201" y="68368"/>
            <a:ext cx="11208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solidFill>
                  <a:srgbClr val="EF6D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dell’incontro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FF09821A-0A6F-4B2E-A313-258EF3CF29AF}"/>
              </a:ext>
            </a:extLst>
          </p:cNvPr>
          <p:cNvSpPr/>
          <p:nvPr/>
        </p:nvSpPr>
        <p:spPr>
          <a:xfrm>
            <a:off x="588590" y="1522951"/>
            <a:ext cx="1142255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it-IT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Grafici di funzioni e trasformazioni geometriche - </a:t>
            </a:r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presentazione di Pierangela Accomazzo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endParaRPr lang="it-IT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it-IT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Campustore &amp; Texas Instruments- Una partnership consolidata da più di 20 anni </a:t>
            </a:r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- Raffaella Fiz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/>
          <a:srcRect l="475" r="211"/>
          <a:stretch/>
        </p:blipFill>
        <p:spPr>
          <a:xfrm>
            <a:off x="4269047" y="5611351"/>
            <a:ext cx="3273853" cy="116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4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DD81823A-6288-4200-9F95-CDB9906A7035}"/>
              </a:ext>
            </a:extLst>
          </p:cNvPr>
          <p:cNvSpPr txBox="1"/>
          <p:nvPr/>
        </p:nvSpPr>
        <p:spPr>
          <a:xfrm>
            <a:off x="343201" y="275102"/>
            <a:ext cx="1111235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800" b="1" dirty="0">
                <a:solidFill>
                  <a:srgbClr val="EF6D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Obiettivi di formazione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FF09821A-0A6F-4B2E-A313-258EF3CF29AF}"/>
              </a:ext>
            </a:extLst>
          </p:cNvPr>
          <p:cNvSpPr/>
          <p:nvPr/>
        </p:nvSpPr>
        <p:spPr>
          <a:xfrm>
            <a:off x="403524" y="1362994"/>
            <a:ext cx="113849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Comprendere le funzionalità del software TI-Nspire Teacher Premium e </a:t>
            </a:r>
            <a:r>
              <a:rPr lang="it-IT" sz="2800" b="0" i="0" dirty="0">
                <a:solidFill>
                  <a:srgbClr val="525252"/>
                </a:solidFill>
                <a:effectLst/>
                <a:latin typeface="Lato"/>
              </a:rPr>
              <a:t>Software TI-Nspire™ CX </a:t>
            </a:r>
            <a:r>
              <a:rPr lang="pt-B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supportare la didattica a distanza e coinvolgere nella didattica in presenza con o senza CAS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Comprendere le potenzialità degli ambienti del software per un approccio didattico laboratoriale finalizzato a supportare  il problem solving anche nel primo bienno della scuola secondaria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Imparare ad utilizzare alcuni menù degli ambienti della TI-Nspire CXII-T e del software Teacher Premium per implementare potenzialità didattiche  relativamente al topic dell’incontro con o senza CAS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/>
          <a:srcRect l="475" r="211"/>
          <a:stretch/>
        </p:blipFill>
        <p:spPr>
          <a:xfrm>
            <a:off x="4269047" y="5611351"/>
            <a:ext cx="3273853" cy="116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693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l="475" r="211"/>
          <a:stretch/>
        </p:blipFill>
        <p:spPr>
          <a:xfrm>
            <a:off x="4711293" y="6018812"/>
            <a:ext cx="2060668" cy="732738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348343" y="596300"/>
            <a:ext cx="116404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Relatore odierno</a:t>
            </a:r>
          </a:p>
          <a:p>
            <a:pPr algn="ctr"/>
            <a:endParaRPr lang="it-IT" sz="4400" b="1" dirty="0">
              <a:solidFill>
                <a:srgbClr val="EF7D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360336" y="3611027"/>
            <a:ext cx="934402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/>
          </a:p>
          <a:p>
            <a:pPr algn="ctr"/>
            <a:r>
              <a:rPr lang="it-IT" sz="4400" dirty="0"/>
              <a:t>Pierangela Accomazzo</a:t>
            </a:r>
          </a:p>
          <a:p>
            <a:pPr algn="ctr"/>
            <a:r>
              <a:rPr lang="it-I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MT"/>
              </a:rPr>
              <a:t>Formatore T</a:t>
            </a:r>
            <a:r>
              <a:rPr lang="it-IT" sz="20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MT"/>
              </a:rPr>
              <a:t>3</a:t>
            </a:r>
            <a:r>
              <a:rPr lang="it-I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MT"/>
              </a:rPr>
              <a:t> Italia per il Piemonte</a:t>
            </a:r>
          </a:p>
          <a:p>
            <a:pPr algn="ctr"/>
            <a:r>
              <a:rPr lang="it-I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MT"/>
              </a:rPr>
              <a:t> </a:t>
            </a:r>
          </a:p>
          <a:p>
            <a:pPr algn="ctr"/>
            <a:endParaRPr lang="it-IT" sz="2400" dirty="0"/>
          </a:p>
        </p:txBody>
      </p:sp>
      <p:pic>
        <p:nvPicPr>
          <p:cNvPr id="5" name="Segnaposto contenuto 12">
            <a:extLst>
              <a:ext uri="{FF2B5EF4-FFF2-40B4-BE49-F238E27FC236}">
                <a16:creationId xmlns:a16="http://schemas.microsoft.com/office/drawing/2014/main" id="{9C62B44D-AA76-42DC-89DC-B6CE74FD5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674" y="1874556"/>
            <a:ext cx="1638652" cy="1625185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</p:spTree>
    <p:extLst>
      <p:ext uri="{BB962C8B-B14F-4D97-AF65-F5344CB8AC3E}">
        <p14:creationId xmlns:p14="http://schemas.microsoft.com/office/powerpoint/2010/main" val="1892011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108364" y="475249"/>
            <a:ext cx="9105612" cy="831815"/>
          </a:xfrm>
        </p:spPr>
        <p:txBody>
          <a:bodyPr/>
          <a:lstStyle/>
          <a:p>
            <a:pPr algn="ctr"/>
            <a:r>
              <a:rPr lang="it-IT" b="1" dirty="0">
                <a:solidFill>
                  <a:schemeClr val="accent2">
                    <a:lumMod val="75000"/>
                  </a:schemeClr>
                </a:solidFill>
              </a:rPr>
              <a:t>  referente T3 Italia e </a:t>
            </a:r>
            <a:r>
              <a:rPr lang="it-IT" b="1" dirty="0" err="1">
                <a:solidFill>
                  <a:schemeClr val="accent2">
                    <a:lumMod val="75000"/>
                  </a:schemeClr>
                </a:solidFill>
              </a:rPr>
              <a:t>host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2"/>
          <a:srcRect l="475" r="211"/>
          <a:stretch/>
        </p:blipFill>
        <p:spPr>
          <a:xfrm>
            <a:off x="4711293" y="6018812"/>
            <a:ext cx="2060668" cy="732738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59" y="6288207"/>
            <a:ext cx="1343833" cy="493887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8181" y="6171473"/>
            <a:ext cx="2349211" cy="686527"/>
          </a:xfrm>
          <a:prstGeom prst="rect">
            <a:avLst/>
          </a:prstGeom>
        </p:spPr>
      </p:pic>
      <p:sp>
        <p:nvSpPr>
          <p:cNvPr id="17" name="Titolo 3"/>
          <p:cNvSpPr txBox="1">
            <a:spLocks/>
          </p:cNvSpPr>
          <p:nvPr/>
        </p:nvSpPr>
        <p:spPr>
          <a:xfrm>
            <a:off x="839788" y="1008088"/>
            <a:ext cx="9803679" cy="632963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200" b="1" dirty="0">
                <a:solidFill>
                  <a:schemeClr val="accent2">
                    <a:lumMod val="75000"/>
                  </a:schemeClr>
                </a:solidFill>
              </a:rPr>
              <a:t>biografia</a:t>
            </a:r>
            <a:br>
              <a:rPr lang="it-IT" b="1" dirty="0">
                <a:solidFill>
                  <a:schemeClr val="accent2">
                    <a:lumMod val="75000"/>
                  </a:schemeClr>
                </a:solidFill>
              </a:rPr>
            </a:b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50DF6C3D-15D2-44DC-AFF9-BB0177E847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067" y="2055944"/>
            <a:ext cx="1440000" cy="144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6E3478A6-885A-4EF4-B08F-44609922A705}"/>
              </a:ext>
            </a:extLst>
          </p:cNvPr>
          <p:cNvSpPr/>
          <p:nvPr/>
        </p:nvSpPr>
        <p:spPr>
          <a:xfrm>
            <a:off x="6906094" y="3734552"/>
            <a:ext cx="39264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Virginia Alberti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it-IT" sz="1600" dirty="0"/>
              <a:t>Formatore per la Lombardia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it-IT" sz="1600" dirty="0"/>
              <a:t>Docente di Matematica all’I.I.S. B. Castelli di Brescia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738CC78A-B4F5-4122-A1B9-E370162996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712" y="2144596"/>
            <a:ext cx="1440000" cy="1446025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BA1C9338-DDE3-45AD-B15E-EE2CB27E8E68}"/>
              </a:ext>
            </a:extLst>
          </p:cNvPr>
          <p:cNvSpPr/>
          <p:nvPr/>
        </p:nvSpPr>
        <p:spPr>
          <a:xfrm>
            <a:off x="723675" y="3896559"/>
            <a:ext cx="33506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 b="1" dirty="0"/>
              <a:t>Raffaella Fiz</a:t>
            </a:r>
          </a:p>
          <a:p>
            <a:pPr algn="ctr"/>
            <a:r>
              <a:rPr lang="it-IT" sz="1600" dirty="0"/>
              <a:t>Referente T3 </a:t>
            </a:r>
            <a:r>
              <a:rPr lang="it-IT" sz="1600" dirty="0" err="1"/>
              <a:t>italia</a:t>
            </a:r>
            <a:endParaRPr lang="it-IT" sz="1600" dirty="0"/>
          </a:p>
          <a:p>
            <a:pPr algn="ctr"/>
            <a:r>
              <a:rPr lang="it-IT" sz="1600" dirty="0"/>
              <a:t>Sales Director </a:t>
            </a:r>
            <a:r>
              <a:rPr lang="it-IT" sz="1600" dirty="0" err="1"/>
              <a:t>CampuStore</a:t>
            </a:r>
            <a:endParaRPr lang="it-IT" sz="1600" dirty="0"/>
          </a:p>
          <a:p>
            <a:pPr algn="ctr"/>
            <a:r>
              <a:rPr lang="it-IT" sz="1600" dirty="0"/>
              <a:t>Email: r.fiz@mediadirect.it</a:t>
            </a:r>
          </a:p>
        </p:txBody>
      </p:sp>
    </p:spTree>
    <p:extLst>
      <p:ext uri="{BB962C8B-B14F-4D97-AF65-F5344CB8AC3E}">
        <p14:creationId xmlns:p14="http://schemas.microsoft.com/office/powerpoint/2010/main" val="2725446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l="475" r="211"/>
          <a:stretch/>
        </p:blipFill>
        <p:spPr>
          <a:xfrm>
            <a:off x="4711293" y="6018812"/>
            <a:ext cx="2060668" cy="732738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348343" y="596300"/>
            <a:ext cx="1164045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4400" b="1" dirty="0">
              <a:solidFill>
                <a:srgbClr val="EF6D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4400" b="1" dirty="0">
              <a:solidFill>
                <a:srgbClr val="EF6D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44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Grafici di funzioni e trasformazioni </a:t>
            </a:r>
          </a:p>
          <a:p>
            <a:pPr algn="ctr"/>
            <a:r>
              <a:rPr lang="it-IT" sz="44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geometriche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293018" y="4171950"/>
            <a:ext cx="93440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/>
          </a:p>
          <a:p>
            <a:pPr algn="ctr"/>
            <a:endParaRPr lang="it-IT" sz="2400" dirty="0"/>
          </a:p>
          <a:p>
            <a:pPr algn="ctr"/>
            <a:r>
              <a:rPr lang="it-IT" sz="2400" dirty="0"/>
              <a:t>Pierangela </a:t>
            </a:r>
            <a:r>
              <a:rPr lang="it-IT" sz="2400" dirty="0" err="1"/>
              <a:t>Accomazzo</a:t>
            </a:r>
            <a:endParaRPr lang="it-IT" sz="2400" dirty="0"/>
          </a:p>
          <a:p>
            <a:pPr algn="ctr"/>
            <a:r>
              <a:rPr lang="it-I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MT"/>
              </a:rPr>
              <a:t>Formatore T</a:t>
            </a:r>
            <a:r>
              <a:rPr lang="it-IT" sz="20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MT"/>
              </a:rPr>
              <a:t>3</a:t>
            </a:r>
            <a:r>
              <a:rPr lang="it-I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MT"/>
              </a:rPr>
              <a:t> Italia -Teachers Teaching with Technology</a:t>
            </a:r>
          </a:p>
          <a:p>
            <a:pPr algn="ctr"/>
            <a:endParaRPr lang="it-IT" sz="2400" dirty="0"/>
          </a:p>
        </p:txBody>
      </p:sp>
      <p:pic>
        <p:nvPicPr>
          <p:cNvPr id="5" name="Segnaposto contenuto 12">
            <a:extLst>
              <a:ext uri="{FF2B5EF4-FFF2-40B4-BE49-F238E27FC236}">
                <a16:creationId xmlns:a16="http://schemas.microsoft.com/office/drawing/2014/main" id="{9C62B44D-AA76-42DC-89DC-B6CE74FD5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243" y="3674269"/>
            <a:ext cx="1214558" cy="1204576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</p:spTree>
    <p:extLst>
      <p:ext uri="{BB962C8B-B14F-4D97-AF65-F5344CB8AC3E}">
        <p14:creationId xmlns:p14="http://schemas.microsoft.com/office/powerpoint/2010/main" val="24159943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7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2107866"/>
            <a:ext cx="11288413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CampuStore</a:t>
            </a:r>
            <a:r>
              <a:rPr kumimoji="0" lang="it-IT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&amp;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5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Texas Instruments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Una partnership consolidata da più di 20 anni 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D17AE38-BE8A-44C7-A7FB-338E83EC54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418" y="281186"/>
            <a:ext cx="1613250" cy="162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0315E0BB-C8E6-43FD-8A1C-DF69BAC9481B}"/>
              </a:ext>
            </a:extLst>
          </p:cNvPr>
          <p:cNvSpPr/>
          <p:nvPr/>
        </p:nvSpPr>
        <p:spPr>
          <a:xfrm>
            <a:off x="8644725" y="1970079"/>
            <a:ext cx="335063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MT"/>
              </a:rPr>
              <a:t>Raffaella Fiz</a:t>
            </a:r>
          </a:p>
          <a:p>
            <a:pPr algn="ctr"/>
            <a:r>
              <a:rPr lang="it-IT" sz="16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MT"/>
              </a:rPr>
              <a:t>Sales Director </a:t>
            </a:r>
            <a:r>
              <a:rPr lang="it-IT" sz="1600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MT"/>
              </a:rPr>
              <a:t>CampuStore</a:t>
            </a:r>
            <a:endParaRPr lang="it-IT" sz="1600" dirty="0">
              <a:solidFill>
                <a:schemeClr val="accent6">
                  <a:lumMod val="20000"/>
                  <a:lumOff val="80000"/>
                </a:schemeClr>
              </a:solidFill>
              <a:latin typeface="ArialMT"/>
            </a:endParaRPr>
          </a:p>
          <a:p>
            <a:pPr algn="ctr"/>
            <a:r>
              <a:rPr lang="it-IT" sz="16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MT"/>
              </a:rPr>
              <a:t>Email: r.fiz@mediadirect.it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  <a:latin typeface="ArialMT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A0F8EAE8-4E72-4F55-8CAE-DDDE9D3052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5831F"/>
              </a:clrFrom>
              <a:clrTo>
                <a:srgbClr val="F5831F">
                  <a:alpha val="0"/>
                </a:srgbClr>
              </a:clrTo>
            </a:clrChange>
          </a:blip>
          <a:srcRect t="87477" r="1410"/>
          <a:stretch/>
        </p:blipFill>
        <p:spPr>
          <a:xfrm>
            <a:off x="0" y="5996224"/>
            <a:ext cx="11778916" cy="86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1401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FC0BAC1B-85E2-4F60-8B63-397358AE8140}"/>
              </a:ext>
            </a:extLst>
          </p:cNvPr>
          <p:cNvSpPr/>
          <p:nvPr/>
        </p:nvSpPr>
        <p:spPr>
          <a:xfrm>
            <a:off x="232588" y="1666692"/>
            <a:ext cx="59875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4D4D4D"/>
                </a:solidFill>
                <a:latin typeface="ArialMT"/>
              </a:rPr>
              <a:t>Fondata nel 1994, con più di 20 anni di esperienza nel portare innovazione negli ambienti didattici e d’apprendimento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4D4D4D"/>
                </a:solidFill>
                <a:latin typeface="ArialMT"/>
              </a:rPr>
              <a:t>Più di 40.000 clienti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4D4D4D"/>
                </a:solidFill>
                <a:latin typeface="ArialMT"/>
              </a:rPr>
              <a:t>Più di 7.700 scuole e 800 dipartimenti universitari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4D4D4D"/>
                </a:solidFill>
                <a:latin typeface="ArialMT"/>
              </a:rPr>
              <a:t>Presente sul Mercato Elettronico della Pubblica Amministrazione (MEPA)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4D4D4D"/>
                </a:solidFill>
                <a:latin typeface="ArialMT"/>
              </a:rPr>
              <a:t>Il maggior e-commerce per l’</a:t>
            </a:r>
            <a:r>
              <a:rPr lang="it-IT" dirty="0" err="1">
                <a:solidFill>
                  <a:srgbClr val="4D4D4D"/>
                </a:solidFill>
                <a:latin typeface="ArialMT"/>
              </a:rPr>
              <a:t>education</a:t>
            </a:r>
            <a:r>
              <a:rPr lang="it-IT" dirty="0">
                <a:solidFill>
                  <a:srgbClr val="4D4D4D"/>
                </a:solidFill>
                <a:latin typeface="ArialMT"/>
              </a:rPr>
              <a:t> in Italia (presto online con un sito totalmente rinnovato)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4D4D4D"/>
                </a:solidFill>
                <a:latin typeface="ArialMT"/>
              </a:rPr>
              <a:t>Certificati UNI EN ISO 9001:2008 per il </a:t>
            </a:r>
            <a:r>
              <a:rPr lang="it-IT" dirty="0" err="1">
                <a:solidFill>
                  <a:srgbClr val="4D4D4D"/>
                </a:solidFill>
                <a:latin typeface="ArialMT"/>
              </a:rPr>
              <a:t>quality</a:t>
            </a:r>
            <a:r>
              <a:rPr lang="it-IT" dirty="0">
                <a:solidFill>
                  <a:srgbClr val="4D4D4D"/>
                </a:solidFill>
                <a:latin typeface="ArialMT"/>
              </a:rPr>
              <a:t> management system</a:t>
            </a:r>
            <a:endParaRPr lang="it-IT" dirty="0">
              <a:solidFill>
                <a:srgbClr val="4D4D4D"/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FD28AB3-8AC6-41D3-BFD9-6C2FE01BB0A6}"/>
              </a:ext>
            </a:extLst>
          </p:cNvPr>
          <p:cNvSpPr txBox="1"/>
          <p:nvPr/>
        </p:nvSpPr>
        <p:spPr>
          <a:xfrm>
            <a:off x="232588" y="127186"/>
            <a:ext cx="1172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>
                <a:solidFill>
                  <a:srgbClr val="EF6D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 for </a:t>
            </a:r>
            <a:r>
              <a:rPr lang="it-IT" sz="3200" b="1" dirty="0" err="1">
                <a:solidFill>
                  <a:srgbClr val="EF6D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endParaRPr lang="it-IT" sz="3200" b="1" dirty="0">
              <a:solidFill>
                <a:srgbClr val="EF6D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>
            <a:hlinkClick r:id="rId2"/>
            <a:extLst>
              <a:ext uri="{FF2B5EF4-FFF2-40B4-BE49-F238E27FC236}">
                <a16:creationId xmlns:a16="http://schemas.microsoft.com/office/drawing/2014/main" id="{415BAAB4-6FE6-4B2B-BB15-DC4877F11C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5" b="25973"/>
          <a:stretch/>
        </p:blipFill>
        <p:spPr>
          <a:xfrm>
            <a:off x="9666056" y="-867417"/>
            <a:ext cx="971167" cy="432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C10DB945-C3B5-4F7A-AA13-F6524AF12A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330" y="711961"/>
            <a:ext cx="4499339" cy="504878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14B0F3E4-1FDF-4883-B704-D4B9CE6321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5" r="211"/>
          <a:stretch/>
        </p:blipFill>
        <p:spPr>
          <a:xfrm>
            <a:off x="4711293" y="6018812"/>
            <a:ext cx="2060668" cy="73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3295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FD28AB3-8AC6-41D3-BFD9-6C2FE01BB0A6}"/>
              </a:ext>
            </a:extLst>
          </p:cNvPr>
          <p:cNvSpPr txBox="1"/>
          <p:nvPr/>
        </p:nvSpPr>
        <p:spPr>
          <a:xfrm>
            <a:off x="232588" y="127186"/>
            <a:ext cx="1172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>
                <a:solidFill>
                  <a:srgbClr val="EF6D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nostra filosofia</a:t>
            </a:r>
          </a:p>
        </p:txBody>
      </p:sp>
      <p:pic>
        <p:nvPicPr>
          <p:cNvPr id="4" name="Immagine 3">
            <a:hlinkClick r:id="rId2"/>
            <a:extLst>
              <a:ext uri="{FF2B5EF4-FFF2-40B4-BE49-F238E27FC236}">
                <a16:creationId xmlns:a16="http://schemas.microsoft.com/office/drawing/2014/main" id="{415BAAB4-6FE6-4B2B-BB15-DC4877F11C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5" b="25973"/>
          <a:stretch/>
        </p:blipFill>
        <p:spPr>
          <a:xfrm>
            <a:off x="9666056" y="-867417"/>
            <a:ext cx="971167" cy="432000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6C5DF169-3641-4BED-9AB5-9678F3CC2E8C}"/>
              </a:ext>
            </a:extLst>
          </p:cNvPr>
          <p:cNvSpPr/>
          <p:nvPr/>
        </p:nvSpPr>
        <p:spPr>
          <a:xfrm>
            <a:off x="232588" y="1016000"/>
            <a:ext cx="58634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solidFill>
                  <a:srgbClr val="4D4D4D"/>
                </a:solidFill>
                <a:latin typeface="ArialMT"/>
              </a:rPr>
              <a:t>Portare nel mercato </a:t>
            </a:r>
            <a:r>
              <a:rPr lang="it-IT" dirty="0" err="1">
                <a:solidFill>
                  <a:srgbClr val="4D4D4D"/>
                </a:solidFill>
                <a:latin typeface="ArialMT"/>
              </a:rPr>
              <a:t>education</a:t>
            </a:r>
            <a:r>
              <a:rPr lang="it-IT" dirty="0">
                <a:solidFill>
                  <a:srgbClr val="4D4D4D"/>
                </a:solidFill>
                <a:latin typeface="ArialMT"/>
              </a:rPr>
              <a:t> le migliori soluzioni per permettere ad ogni studentessa e ad ogni studente di </a:t>
            </a:r>
            <a:r>
              <a:rPr lang="it-IT" b="1" dirty="0">
                <a:solidFill>
                  <a:srgbClr val="4D4D4D"/>
                </a:solidFill>
                <a:latin typeface="ArialMT"/>
              </a:rPr>
              <a:t>esprimersi e perseguire al meglio le proprie vocazioni</a:t>
            </a:r>
          </a:p>
          <a:p>
            <a:endParaRPr lang="it-IT" dirty="0">
              <a:solidFill>
                <a:srgbClr val="4D4D4D"/>
              </a:solidFill>
              <a:latin typeface="ArialMT"/>
            </a:endParaRPr>
          </a:p>
          <a:p>
            <a:r>
              <a:rPr lang="it-IT" dirty="0">
                <a:solidFill>
                  <a:srgbClr val="4D4D4D"/>
                </a:solidFill>
                <a:latin typeface="ArialMT"/>
              </a:rPr>
              <a:t>Cercare in tutto il mondo le soluzioni migliori e più innovative dal punto di vista tecnologico, cognitivo e umano</a:t>
            </a:r>
          </a:p>
          <a:p>
            <a:endParaRPr lang="it-IT" dirty="0">
              <a:solidFill>
                <a:srgbClr val="4D4D4D"/>
              </a:solidFill>
              <a:latin typeface="ArialMT"/>
            </a:endParaRPr>
          </a:p>
          <a:p>
            <a:r>
              <a:rPr lang="it-IT" dirty="0">
                <a:solidFill>
                  <a:srgbClr val="4D4D4D"/>
                </a:solidFill>
                <a:latin typeface="ArialMT"/>
              </a:rPr>
              <a:t>Offrire strumenti che consentano un </a:t>
            </a:r>
            <a:r>
              <a:rPr lang="it-IT" b="1" dirty="0">
                <a:solidFill>
                  <a:srgbClr val="4D4D4D"/>
                </a:solidFill>
                <a:latin typeface="ArialMT"/>
              </a:rPr>
              <a:t>apprendimento profondo, efficace e critico</a:t>
            </a:r>
            <a:r>
              <a:rPr lang="it-IT" dirty="0">
                <a:solidFill>
                  <a:srgbClr val="4D4D4D"/>
                </a:solidFill>
                <a:latin typeface="ArialMT"/>
              </a:rPr>
              <a:t>, rispondendo alle esigenze di un mercato del lavoro in rapida evoluzione</a:t>
            </a:r>
          </a:p>
          <a:p>
            <a:endParaRPr lang="it-IT" dirty="0">
              <a:solidFill>
                <a:srgbClr val="4D4D4D"/>
              </a:solidFill>
              <a:latin typeface="ArialMT"/>
            </a:endParaRPr>
          </a:p>
          <a:p>
            <a:r>
              <a:rPr lang="it-IT" dirty="0">
                <a:solidFill>
                  <a:srgbClr val="4D4D4D"/>
                </a:solidFill>
                <a:latin typeface="ArialMT"/>
              </a:rPr>
              <a:t>Fornire </a:t>
            </a:r>
            <a:r>
              <a:rPr lang="it-IT" b="1" dirty="0">
                <a:solidFill>
                  <a:srgbClr val="4D4D4D"/>
                </a:solidFill>
                <a:latin typeface="ArialMT"/>
              </a:rPr>
              <a:t>soluzioni progettate e realizzate per contesti educativi</a:t>
            </a:r>
            <a:r>
              <a:rPr lang="it-IT" dirty="0">
                <a:solidFill>
                  <a:srgbClr val="4D4D4D"/>
                </a:solidFill>
                <a:latin typeface="ArialMT"/>
              </a:rPr>
              <a:t>, tenendo quindi conto delle esigenze di sicurezza, cognitive e sociali degli studenti e - allo stesso tempo - le richieste di insegnanti ed educatori</a:t>
            </a:r>
            <a:endParaRPr lang="it-IT" b="1" dirty="0">
              <a:solidFill>
                <a:srgbClr val="4D4D4D"/>
              </a:solidFill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682E008D-CFB2-4DCD-A10D-8DA27ED462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" b="-1"/>
          <a:stretch/>
        </p:blipFill>
        <p:spPr>
          <a:xfrm>
            <a:off x="6458479" y="1495742"/>
            <a:ext cx="5377920" cy="3866515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370C1F52-5DA6-487E-BF16-5B2AB1FA540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5" r="211"/>
          <a:stretch/>
        </p:blipFill>
        <p:spPr>
          <a:xfrm>
            <a:off x="4711293" y="6018812"/>
            <a:ext cx="2060668" cy="73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000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459B371C-B082-4409-BAEB-2E1A8FDDEE1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Titolo 4">
            <a:extLst>
              <a:ext uri="{FF2B5EF4-FFF2-40B4-BE49-F238E27FC236}">
                <a16:creationId xmlns:a16="http://schemas.microsoft.com/office/drawing/2014/main" id="{FC55329A-FAB4-4F82-9C6B-F9E84522F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0" cy="0"/>
          </a:xfrm>
        </p:spPr>
        <p:txBody>
          <a:bodyPr>
            <a:normAutofit fontScale="90000"/>
          </a:bodyPr>
          <a:lstStyle/>
          <a:p>
            <a:r>
              <a:rPr lang="it-IT" b="1" dirty="0">
                <a:solidFill>
                  <a:srgbClr val="EF7D00"/>
                </a:solidFill>
              </a:rPr>
              <a:t> </a:t>
            </a:r>
          </a:p>
        </p:txBody>
      </p:sp>
      <p:sp>
        <p:nvSpPr>
          <p:cNvPr id="5" name="Segnaposto testo 6">
            <a:extLst>
              <a:ext uri="{FF2B5EF4-FFF2-40B4-BE49-F238E27FC236}">
                <a16:creationId xmlns:a16="http://schemas.microsoft.com/office/drawing/2014/main" id="{10BDDF2F-3284-4C68-9D33-6DC1C2240E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53207" y="824202"/>
            <a:ext cx="4418806" cy="1664998"/>
          </a:xfrm>
        </p:spPr>
        <p:txBody>
          <a:bodyPr/>
          <a:lstStyle/>
          <a:p>
            <a:pPr algn="ctr" fontAlgn="base"/>
            <a:r>
              <a:rPr lang="it-IT" b="0" i="0" dirty="0">
                <a:solidFill>
                  <a:srgbClr val="525252"/>
                </a:solidFill>
                <a:effectLst/>
                <a:latin typeface="Lato-Light"/>
              </a:rPr>
              <a:t> </a:t>
            </a:r>
          </a:p>
        </p:txBody>
      </p:sp>
      <p:pic>
        <p:nvPicPr>
          <p:cNvPr id="9" name="Segnaposto contenuto 33">
            <a:extLst>
              <a:ext uri="{FF2B5EF4-FFF2-40B4-BE49-F238E27FC236}">
                <a16:creationId xmlns:a16="http://schemas.microsoft.com/office/drawing/2014/main" id="{5B8FBD56-196B-4094-BB67-508EEF4D8C9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423763" y="3165916"/>
            <a:ext cx="3623304" cy="2342073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Segnaposto immagine 24">
            <a:extLst>
              <a:ext uri="{FF2B5EF4-FFF2-40B4-BE49-F238E27FC236}">
                <a16:creationId xmlns:a16="http://schemas.microsoft.com/office/drawing/2014/main" id="{3F04596C-1265-4F76-8210-B920EC541D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70" b="7770"/>
          <a:stretch/>
        </p:blipFill>
        <p:spPr>
          <a:xfrm>
            <a:off x="5217318" y="1450975"/>
            <a:ext cx="6974681" cy="3935414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>
            <a:softEdge rad="112500"/>
          </a:effectLst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2EB6D19-0471-4594-AAF2-5A60A04F98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2837" y="4892663"/>
            <a:ext cx="2500331" cy="1385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712FB861-4BB7-497F-8C72-E04F5458AAC4}"/>
              </a:ext>
            </a:extLst>
          </p:cNvPr>
          <p:cNvSpPr/>
          <p:nvPr/>
        </p:nvSpPr>
        <p:spPr>
          <a:xfrm>
            <a:off x="6984735" y="5960578"/>
            <a:ext cx="2721769" cy="400050"/>
          </a:xfrm>
          <a:prstGeom prst="rect">
            <a:avLst/>
          </a:prstGeom>
          <a:solidFill>
            <a:schemeClr val="accent6">
              <a:lumMod val="20000"/>
              <a:lumOff val="80000"/>
              <a:alpha val="28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DF1FF977-0CEA-4997-9F19-8BD9AE563C02}"/>
              </a:ext>
            </a:extLst>
          </p:cNvPr>
          <p:cNvSpPr txBox="1"/>
          <p:nvPr/>
        </p:nvSpPr>
        <p:spPr>
          <a:xfrm>
            <a:off x="-694927" y="866154"/>
            <a:ext cx="63150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https://education.ti.com/it/resources/</a:t>
            </a:r>
            <a:br>
              <a:rPr lang="it-IT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it-IT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online-learning-</a:t>
            </a:r>
            <a:r>
              <a:rPr lang="it-IT" b="1" dirty="0" err="1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</a:t>
            </a:r>
            <a:endParaRPr lang="it-IT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BFE18FE4-9B0A-4D0E-9D65-7C79ADB5E62F}"/>
              </a:ext>
            </a:extLst>
          </p:cNvPr>
          <p:cNvSpPr txBox="1"/>
          <p:nvPr/>
        </p:nvSpPr>
        <p:spPr>
          <a:xfrm>
            <a:off x="232588" y="127186"/>
            <a:ext cx="1172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EF6D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Software per insegnanti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31C0E913-F75B-4E19-93E7-80C0CF24E04D}"/>
              </a:ext>
            </a:extLst>
          </p:cNvPr>
          <p:cNvSpPr/>
          <p:nvPr/>
        </p:nvSpPr>
        <p:spPr>
          <a:xfrm>
            <a:off x="380240" y="1777228"/>
            <a:ext cx="38707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it-IT" dirty="0">
                <a:solidFill>
                  <a:srgbClr val="52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condividere con l’emulatore della calcolatrice le lezioni con gli studenti in classe con</a:t>
            </a:r>
            <a:r>
              <a:rPr lang="it-IT" b="1" dirty="0">
                <a:solidFill>
                  <a:srgbClr val="52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>
                <a:solidFill>
                  <a:srgbClr val="52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LIM e a casa in DAD</a:t>
            </a:r>
          </a:p>
        </p:txBody>
      </p:sp>
    </p:spTree>
    <p:extLst>
      <p:ext uri="{BB962C8B-B14F-4D97-AF65-F5344CB8AC3E}">
        <p14:creationId xmlns:p14="http://schemas.microsoft.com/office/powerpoint/2010/main" val="38795263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FD28AB3-8AC6-41D3-BFD9-6C2FE01BB0A6}"/>
              </a:ext>
            </a:extLst>
          </p:cNvPr>
          <p:cNvSpPr txBox="1"/>
          <p:nvPr/>
        </p:nvSpPr>
        <p:spPr>
          <a:xfrm>
            <a:off x="232588" y="127186"/>
            <a:ext cx="1172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EF6D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Formazione con supporto online</a:t>
            </a:r>
          </a:p>
        </p:txBody>
      </p:sp>
      <p:pic>
        <p:nvPicPr>
          <p:cNvPr id="4" name="Immagine 3">
            <a:hlinkClick r:id="rId2"/>
            <a:extLst>
              <a:ext uri="{FF2B5EF4-FFF2-40B4-BE49-F238E27FC236}">
                <a16:creationId xmlns:a16="http://schemas.microsoft.com/office/drawing/2014/main" id="{415BAAB4-6FE6-4B2B-BB15-DC4877F11C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5" b="25973"/>
          <a:stretch/>
        </p:blipFill>
        <p:spPr>
          <a:xfrm>
            <a:off x="9666056" y="-867417"/>
            <a:ext cx="971167" cy="432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5B99CE5-24A3-40E8-BA85-BFC167DFEB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799" y="1521259"/>
            <a:ext cx="6616319" cy="386852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62C614C8-A9B2-48E4-AB5C-12249188122E}"/>
              </a:ext>
            </a:extLst>
          </p:cNvPr>
          <p:cNvSpPr txBox="1"/>
          <p:nvPr/>
        </p:nvSpPr>
        <p:spPr>
          <a:xfrm>
            <a:off x="5113867" y="5655607"/>
            <a:ext cx="586566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https://www.youtube.com/playlist?list=PLNvFugm522t1GJ74eXsgDufkar8iym2_a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89EB5833-5E43-471F-8A32-D2E977F00205}"/>
              </a:ext>
            </a:extLst>
          </p:cNvPr>
          <p:cNvSpPr/>
          <p:nvPr/>
        </p:nvSpPr>
        <p:spPr>
          <a:xfrm>
            <a:off x="-457616" y="972930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di Elia Bombardelli</a:t>
            </a:r>
          </a:p>
          <a:p>
            <a:pPr algn="ctr"/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playlist con 20 video alla pagina web 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https://accorcia.to/1i2o</a:t>
            </a:r>
            <a:endParaRPr lang="pt-BR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69DA4454-22CA-4D2E-A868-D04AB886DF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8381" y="2128189"/>
            <a:ext cx="1071474" cy="1106875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DB1905F5-79F7-4780-BD68-B558359DE390}"/>
              </a:ext>
            </a:extLst>
          </p:cNvPr>
          <p:cNvSpPr/>
          <p:nvPr/>
        </p:nvSpPr>
        <p:spPr>
          <a:xfrm>
            <a:off x="-643882" y="325181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Accesso anche dalla homepage del sito T3 Italia: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https://education.ti.com/it/</a:t>
            </a:r>
            <a:endParaRPr lang="pt-BR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C128154-B10B-4174-8102-9DEA931D83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20923" y="4023248"/>
            <a:ext cx="2324729" cy="1666352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1" name="Rettangolo 10">
            <a:extLst>
              <a:ext uri="{FF2B5EF4-FFF2-40B4-BE49-F238E27FC236}">
                <a16:creationId xmlns:a16="http://schemas.microsoft.com/office/drawing/2014/main" id="{BD1446D6-F0F0-4CA6-8A4B-4F5FE59B08D9}"/>
              </a:ext>
            </a:extLst>
          </p:cNvPr>
          <p:cNvSpPr/>
          <p:nvPr/>
        </p:nvSpPr>
        <p:spPr>
          <a:xfrm>
            <a:off x="1364649" y="4959937"/>
            <a:ext cx="2237276" cy="695670"/>
          </a:xfrm>
          <a:prstGeom prst="rect">
            <a:avLst/>
          </a:prstGeom>
          <a:solidFill>
            <a:schemeClr val="accent2">
              <a:lumMod val="20000"/>
              <a:lumOff val="80000"/>
              <a:alpha val="35000"/>
            </a:schemeClr>
          </a:solidFill>
          <a:ln w="38100">
            <a:solidFill>
              <a:srgbClr val="EF7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a destra 11">
            <a:extLst>
              <a:ext uri="{FF2B5EF4-FFF2-40B4-BE49-F238E27FC236}">
                <a16:creationId xmlns:a16="http://schemas.microsoft.com/office/drawing/2014/main" id="{705495C5-652B-4DA0-A31E-BE5D40862F25}"/>
              </a:ext>
            </a:extLst>
          </p:cNvPr>
          <p:cNvSpPr/>
          <p:nvPr/>
        </p:nvSpPr>
        <p:spPr>
          <a:xfrm>
            <a:off x="709452" y="5240604"/>
            <a:ext cx="606623" cy="269281"/>
          </a:xfrm>
          <a:prstGeom prst="rightArrow">
            <a:avLst/>
          </a:prstGeom>
          <a:solidFill>
            <a:srgbClr val="EF7D00"/>
          </a:solidFill>
          <a:ln>
            <a:solidFill>
              <a:srgbClr val="EF7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BE723805-2C57-4835-921E-18F5EC4ABDD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75" r="211"/>
          <a:stretch/>
        </p:blipFill>
        <p:spPr>
          <a:xfrm>
            <a:off x="4711293" y="6018812"/>
            <a:ext cx="2060668" cy="73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545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/>
          <a:srcRect l="475" r="211"/>
          <a:stretch/>
        </p:blipFill>
        <p:spPr>
          <a:xfrm>
            <a:off x="1958405" y="2472422"/>
            <a:ext cx="8154717" cy="2899678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4594503" y="1279802"/>
            <a:ext cx="28825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4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 siamo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2316892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FC0BAC1B-85E2-4F60-8B63-397358AE8140}"/>
              </a:ext>
            </a:extLst>
          </p:cNvPr>
          <p:cNvSpPr/>
          <p:nvPr/>
        </p:nvSpPr>
        <p:spPr>
          <a:xfrm>
            <a:off x="201825" y="1274564"/>
            <a:ext cx="457337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tutorial di Elia Bombardelli</a:t>
            </a: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playlist da proporre agli studenti in modalità flipped per supportare l’apprendimento ibrido </a:t>
            </a:r>
          </a:p>
          <a:p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coinvolgere con un youtuber scientifico conosciuto e rendere alla portatadi studente con una modalità utilizzata nell’informale</a:t>
            </a: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FD28AB3-8AC6-41D3-BFD9-6C2FE01BB0A6}"/>
              </a:ext>
            </a:extLst>
          </p:cNvPr>
          <p:cNvSpPr txBox="1"/>
          <p:nvPr/>
        </p:nvSpPr>
        <p:spPr>
          <a:xfrm>
            <a:off x="232588" y="127186"/>
            <a:ext cx="1172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EF6D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risorsa didattica</a:t>
            </a:r>
          </a:p>
        </p:txBody>
      </p:sp>
      <p:pic>
        <p:nvPicPr>
          <p:cNvPr id="4" name="Immagine 3">
            <a:hlinkClick r:id="rId2"/>
            <a:extLst>
              <a:ext uri="{FF2B5EF4-FFF2-40B4-BE49-F238E27FC236}">
                <a16:creationId xmlns:a16="http://schemas.microsoft.com/office/drawing/2014/main" id="{415BAAB4-6FE6-4B2B-BB15-DC4877F11C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5" b="25973"/>
          <a:stretch/>
        </p:blipFill>
        <p:spPr>
          <a:xfrm>
            <a:off x="9666056" y="-867417"/>
            <a:ext cx="971167" cy="432000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D5151A99-397C-4B7D-A81B-5735645FB2B8}"/>
              </a:ext>
            </a:extLst>
          </p:cNvPr>
          <p:cNvSpPr/>
          <p:nvPr/>
        </p:nvSpPr>
        <p:spPr>
          <a:xfrm>
            <a:off x="232588" y="4884155"/>
            <a:ext cx="3390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https://youtu.be/-nQi2yJYTd4</a:t>
            </a:r>
            <a:endParaRPr lang="it-IT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33184B1-B53B-4681-8EED-DE7E19A633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2165" y="490711"/>
            <a:ext cx="5674505" cy="5382062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DC2A7C7-395A-46E1-94E5-D6DB6F2F4B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5963" y="4345920"/>
            <a:ext cx="2595288" cy="151352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F1A63121-5C29-4D6B-A714-7E029F80E4D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75" r="211"/>
          <a:stretch/>
        </p:blipFill>
        <p:spPr>
          <a:xfrm>
            <a:off x="4711293" y="6018812"/>
            <a:ext cx="2060668" cy="73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401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FD28AB3-8AC6-41D3-BFD9-6C2FE01BB0A6}"/>
              </a:ext>
            </a:extLst>
          </p:cNvPr>
          <p:cNvSpPr txBox="1"/>
          <p:nvPr/>
        </p:nvSpPr>
        <p:spPr>
          <a:xfrm>
            <a:off x="232588" y="127186"/>
            <a:ext cx="1172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EF6D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Imparare ad utilizzare la calcolatrice</a:t>
            </a:r>
          </a:p>
        </p:txBody>
      </p:sp>
      <p:pic>
        <p:nvPicPr>
          <p:cNvPr id="4" name="Immagine 3">
            <a:hlinkClick r:id="rId2"/>
            <a:extLst>
              <a:ext uri="{FF2B5EF4-FFF2-40B4-BE49-F238E27FC236}">
                <a16:creationId xmlns:a16="http://schemas.microsoft.com/office/drawing/2014/main" id="{415BAAB4-6FE6-4B2B-BB15-DC4877F11C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5" b="25973"/>
          <a:stretch/>
        </p:blipFill>
        <p:spPr>
          <a:xfrm>
            <a:off x="9666056" y="-867417"/>
            <a:ext cx="971167" cy="432000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97639CF5-C9F7-4039-9ECF-119A5FFA738E}"/>
              </a:ext>
            </a:extLst>
          </p:cNvPr>
          <p:cNvSpPr/>
          <p:nvPr/>
        </p:nvSpPr>
        <p:spPr>
          <a:xfrm>
            <a:off x="6366934" y="906137"/>
            <a:ext cx="6096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28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Forms per richiedere</a:t>
            </a:r>
            <a:br>
              <a:rPr lang="it-IT" sz="28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8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formazione </a:t>
            </a:r>
            <a:br>
              <a:rPr lang="it-IT" sz="28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https://accorcia.to/1i58</a:t>
            </a:r>
            <a:r>
              <a:rPr lang="it-IT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it-IT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oppure scrivi a: </a:t>
            </a:r>
          </a:p>
          <a:p>
            <a:r>
              <a:rPr lang="it-IT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calcolatrici@mediadirect.it</a:t>
            </a:r>
            <a:r>
              <a:rPr lang="it-IT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t-IT" sz="3600" dirty="0">
              <a:solidFill>
                <a:srgbClr val="EF7D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C9F17B1-B700-4D59-AF9C-707D7D1AC1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93363" y="1847465"/>
            <a:ext cx="630016" cy="636557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19BF753-CCF2-4E45-9612-3BA0DA86F1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7800" y="2913359"/>
            <a:ext cx="3911599" cy="2878224"/>
          </a:xfrm>
          <a:prstGeom prst="rect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ED9A744-CA82-439A-BAED-E9ED209F97B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75" r="211"/>
          <a:stretch/>
        </p:blipFill>
        <p:spPr>
          <a:xfrm>
            <a:off x="1807405" y="2115071"/>
            <a:ext cx="1659643" cy="590141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6DA4BE7B-07BB-43E0-9541-BA677472FA4E}"/>
              </a:ext>
            </a:extLst>
          </p:cNvPr>
          <p:cNvSpPr/>
          <p:nvPr/>
        </p:nvSpPr>
        <p:spPr>
          <a:xfrm>
            <a:off x="0" y="3088183"/>
            <a:ext cx="52493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Formazione gratuita on line a richiesta </a:t>
            </a:r>
          </a:p>
          <a:p>
            <a:pPr algn="ctr"/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gruppi di docenti </a:t>
            </a:r>
          </a:p>
          <a:p>
            <a:pPr algn="ctr"/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  <a:p>
            <a:pPr algn="ctr"/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Possibilità</a:t>
            </a:r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</a:t>
            </a:r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attivare il programma di prestito delle calcolatrici per un mese</a:t>
            </a: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22AE1FC-9764-42AC-8BD7-1D80B37C63B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75" r="211"/>
          <a:stretch/>
        </p:blipFill>
        <p:spPr>
          <a:xfrm>
            <a:off x="4711293" y="6018812"/>
            <a:ext cx="2060668" cy="73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3403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FD28AB3-8AC6-41D3-BFD9-6C2FE01BB0A6}"/>
              </a:ext>
            </a:extLst>
          </p:cNvPr>
          <p:cNvSpPr txBox="1"/>
          <p:nvPr/>
        </p:nvSpPr>
        <p:spPr>
          <a:xfrm>
            <a:off x="232588" y="127186"/>
            <a:ext cx="117268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Nuovo libro: «CALCOLATRICE GRAFICA ALL’ESAME DI STATO - Esempi pratici»</a:t>
            </a:r>
          </a:p>
        </p:txBody>
      </p:sp>
      <p:pic>
        <p:nvPicPr>
          <p:cNvPr id="4" name="Immagine 3">
            <a:hlinkClick r:id="rId2"/>
            <a:extLst>
              <a:ext uri="{FF2B5EF4-FFF2-40B4-BE49-F238E27FC236}">
                <a16:creationId xmlns:a16="http://schemas.microsoft.com/office/drawing/2014/main" id="{415BAAB4-6FE6-4B2B-BB15-DC4877F11C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5" b="25973"/>
          <a:stretch/>
        </p:blipFill>
        <p:spPr>
          <a:xfrm>
            <a:off x="9666056" y="-867417"/>
            <a:ext cx="971167" cy="432000"/>
          </a:xfrm>
          <a:prstGeom prst="rect">
            <a:avLst/>
          </a:prstGeom>
        </p:spPr>
      </p:pic>
      <p:pic>
        <p:nvPicPr>
          <p:cNvPr id="7" name="Immagine 6" descr="Immagine che contiene testo&#10;&#10;Descrizione generata automaticamente">
            <a:extLst>
              <a:ext uri="{FF2B5EF4-FFF2-40B4-BE49-F238E27FC236}">
                <a16:creationId xmlns:a16="http://schemas.microsoft.com/office/drawing/2014/main" id="{8FEDE3A0-3C3E-4C68-B829-6DF5EFF871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159" y="1461633"/>
            <a:ext cx="2924158" cy="4205531"/>
          </a:xfrm>
          <a:prstGeom prst="rect">
            <a:avLst/>
          </a:prstGeom>
        </p:spPr>
      </p:pic>
      <p:grpSp>
        <p:nvGrpSpPr>
          <p:cNvPr id="8" name="Gruppo 7">
            <a:extLst>
              <a:ext uri="{FF2B5EF4-FFF2-40B4-BE49-F238E27FC236}">
                <a16:creationId xmlns:a16="http://schemas.microsoft.com/office/drawing/2014/main" id="{E62B4B97-E59B-4BB1-B85D-C350DC4B19B3}"/>
              </a:ext>
            </a:extLst>
          </p:cNvPr>
          <p:cNvGrpSpPr/>
          <p:nvPr/>
        </p:nvGrpSpPr>
        <p:grpSpPr>
          <a:xfrm>
            <a:off x="6358076" y="1361843"/>
            <a:ext cx="2440322" cy="4405110"/>
            <a:chOff x="5179196" y="1286461"/>
            <a:chExt cx="2623533" cy="5196041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B8D0CA34-EA5E-458A-968E-40B969321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79196" y="1286461"/>
              <a:ext cx="2623533" cy="5196041"/>
            </a:xfrm>
            <a:prstGeom prst="rect">
              <a:avLst/>
            </a:prstGeom>
          </p:spPr>
        </p:pic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579569B6-8581-467E-AF46-36FFF7A85D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79269" y="1781916"/>
              <a:ext cx="1835944" cy="132865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917F8D4-9A67-4B35-92E8-1EB0D797D863}"/>
              </a:ext>
            </a:extLst>
          </p:cNvPr>
          <p:cNvSpPr txBox="1"/>
          <p:nvPr/>
        </p:nvSpPr>
        <p:spPr>
          <a:xfrm>
            <a:off x="133456" y="1361843"/>
            <a:ext cx="606385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solidFill>
                  <a:srgbClr val="4D4D4D"/>
                </a:solidFill>
                <a:latin typeface="ArialMT"/>
              </a:rPr>
              <a:t>In questo volume, gli autori, insegnanti e formatori della rete </a:t>
            </a:r>
            <a:r>
              <a:rPr lang="it-IT" b="1" dirty="0">
                <a:solidFill>
                  <a:srgbClr val="4D4D4D"/>
                </a:solidFill>
                <a:latin typeface="ArialMT"/>
              </a:rPr>
              <a:t>T3 Italia, presentano alcune potenzialità della TI-</a:t>
            </a:r>
            <a:r>
              <a:rPr lang="it-IT" b="1" dirty="0" err="1">
                <a:solidFill>
                  <a:srgbClr val="4D4D4D"/>
                </a:solidFill>
                <a:latin typeface="ArialMT"/>
              </a:rPr>
              <a:t>NspireTM</a:t>
            </a:r>
            <a:r>
              <a:rPr lang="it-IT" b="1" dirty="0">
                <a:solidFill>
                  <a:srgbClr val="4D4D4D"/>
                </a:solidFill>
                <a:latin typeface="ArialMT"/>
              </a:rPr>
              <a:t> CX II-T</a:t>
            </a:r>
            <a:r>
              <a:rPr lang="it-IT" dirty="0">
                <a:solidFill>
                  <a:srgbClr val="4D4D4D"/>
                </a:solidFill>
                <a:latin typeface="ArialMT"/>
              </a:rPr>
              <a:t>, a partire da problemi e quesiti tratti dalle prove di Matematica per l’Esame di Stato. </a:t>
            </a:r>
          </a:p>
          <a:p>
            <a:endParaRPr lang="it-IT" dirty="0">
              <a:solidFill>
                <a:srgbClr val="4D4D4D"/>
              </a:solidFill>
              <a:latin typeface="ArialMT"/>
            </a:endParaRPr>
          </a:p>
          <a:p>
            <a:r>
              <a:rPr lang="it-IT" dirty="0">
                <a:solidFill>
                  <a:srgbClr val="4D4D4D"/>
                </a:solidFill>
                <a:latin typeface="ArialMT"/>
              </a:rPr>
              <a:t>Le attività sono </a:t>
            </a:r>
            <a:r>
              <a:rPr lang="it-IT" b="1" dirty="0">
                <a:solidFill>
                  <a:srgbClr val="4D4D4D"/>
                </a:solidFill>
                <a:latin typeface="ArialMT"/>
              </a:rPr>
              <a:t>state scelte per descrivere ambienti specifici che possono essere usati, auspicabilmente, per progettare percorsi didattici con la calcolatrice grafica durante l’intero corso studi. </a:t>
            </a:r>
          </a:p>
          <a:p>
            <a:br>
              <a:rPr lang="it-IT" dirty="0">
                <a:solidFill>
                  <a:srgbClr val="4D4D4D"/>
                </a:solidFill>
                <a:latin typeface="ArialMT"/>
              </a:rPr>
            </a:br>
            <a:r>
              <a:rPr lang="it-IT" dirty="0">
                <a:solidFill>
                  <a:srgbClr val="4D4D4D"/>
                </a:solidFill>
                <a:latin typeface="ArialMT"/>
              </a:rPr>
              <a:t>Nelle proposte di soluzione, che non vogliono assolutamente essere esaustive, sono illustrati i comandi da utilizzare per riprodurre passo </a:t>
            </a:r>
            <a:r>
              <a:rPr lang="it-IT" dirty="0" err="1">
                <a:solidFill>
                  <a:srgbClr val="4D4D4D"/>
                </a:solidFill>
                <a:latin typeface="ArialMT"/>
              </a:rPr>
              <a:t>passo</a:t>
            </a:r>
            <a:r>
              <a:rPr lang="it-IT" dirty="0">
                <a:solidFill>
                  <a:srgbClr val="4D4D4D"/>
                </a:solidFill>
                <a:latin typeface="ArialMT"/>
              </a:rPr>
              <a:t> le attività sul proprio palmare, in modo da guidare anche coloro che usano la calcolatrice grafica per la prima volta.</a:t>
            </a:r>
          </a:p>
          <a:p>
            <a:pPr algn="ctr"/>
            <a:endParaRPr lang="it-IT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16EDCB6-4C23-4BCF-B428-923C25DEE8D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75" r="211"/>
          <a:stretch/>
        </p:blipFill>
        <p:spPr>
          <a:xfrm>
            <a:off x="4711293" y="6018812"/>
            <a:ext cx="2060668" cy="73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451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FD28AB3-8AC6-41D3-BFD9-6C2FE01BB0A6}"/>
              </a:ext>
            </a:extLst>
          </p:cNvPr>
          <p:cNvSpPr txBox="1"/>
          <p:nvPr/>
        </p:nvSpPr>
        <p:spPr>
          <a:xfrm>
            <a:off x="232588" y="190054"/>
            <a:ext cx="117268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Sezione dedicata sul sito </a:t>
            </a:r>
            <a:r>
              <a:rPr lang="it-IT" sz="3200" b="1" dirty="0" err="1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CampuStore</a:t>
            </a:r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www.campustore.it</a:t>
            </a:r>
            <a:endParaRPr lang="it-IT" sz="3200" b="1" dirty="0">
              <a:solidFill>
                <a:srgbClr val="EF7D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TI-</a:t>
            </a:r>
            <a:r>
              <a:rPr lang="it-IT" sz="3200" b="1" dirty="0" err="1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Nspire</a:t>
            </a:r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CX II-T – </a:t>
            </a:r>
            <a:r>
              <a:rPr lang="it-IT" sz="3200" b="1" dirty="0" err="1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Teacher</a:t>
            </a:r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Version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BB9C3404-DF02-40AC-A7CE-F08DA8A9B732}"/>
              </a:ext>
            </a:extLst>
          </p:cNvPr>
          <p:cNvSpPr/>
          <p:nvPr/>
        </p:nvSpPr>
        <p:spPr>
          <a:xfrm>
            <a:off x="2252133" y="7003784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u="sng" dirty="0">
                <a:solidFill>
                  <a:srgbClr val="0563C1"/>
                </a:solidFill>
                <a:latin typeface="Arial" panose="020B0604020202020204" pitchFamily="34" charset="0"/>
                <a:hlinkClick r:id="rId3"/>
              </a:rPr>
              <a:t>https://www.campustore.it/ti-nspire-cx-ii-t-student-ita-calcolatrice-grafica-texas-instruments-min-10-pezzi.html</a:t>
            </a:r>
            <a:endParaRPr lang="it-IT" sz="1600" dirty="0">
              <a:solidFill>
                <a:srgbClr val="201F1E"/>
              </a:solidFill>
              <a:latin typeface="Calibri" panose="020F0502020204030204" pitchFamily="34" charset="0"/>
            </a:endParaRPr>
          </a:p>
          <a:p>
            <a:r>
              <a:rPr lang="it-IT" dirty="0">
                <a:solidFill>
                  <a:srgbClr val="201F1E"/>
                </a:solidFill>
                <a:latin typeface="Arial" panose="020B0604020202020204" pitchFamily="34" charset="0"/>
              </a:rPr>
              <a:t> </a:t>
            </a:r>
            <a:endParaRPr lang="it-IT" sz="1600" dirty="0">
              <a:solidFill>
                <a:srgbClr val="201F1E"/>
              </a:solidFill>
              <a:latin typeface="Calibri" panose="020F0502020204030204" pitchFamily="34" charset="0"/>
            </a:endParaRPr>
          </a:p>
          <a:p>
            <a:r>
              <a:rPr lang="it-IT" dirty="0">
                <a:solidFill>
                  <a:srgbClr val="201F1E"/>
                </a:solidFill>
                <a:latin typeface="Arial" panose="020B0604020202020204" pitchFamily="34" charset="0"/>
              </a:rPr>
              <a:t> </a:t>
            </a:r>
            <a:endParaRPr lang="it-IT" sz="1600" dirty="0">
              <a:solidFill>
                <a:srgbClr val="201F1E"/>
              </a:solidFill>
              <a:latin typeface="Calibri" panose="020F0502020204030204" pitchFamily="34" charset="0"/>
            </a:endParaRPr>
          </a:p>
          <a:p>
            <a:r>
              <a:rPr lang="it-IT" dirty="0">
                <a:solidFill>
                  <a:srgbClr val="201F1E"/>
                </a:solidFill>
                <a:latin typeface="Arial" panose="020B0604020202020204" pitchFamily="34" charset="0"/>
              </a:rPr>
              <a:t>inserire anche acquistabile con carta docente</a:t>
            </a:r>
            <a:endParaRPr lang="it-IT" sz="1600" b="0" i="0" dirty="0">
              <a:solidFill>
                <a:srgbClr val="201F1E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8E52E329-F297-4CBE-8C59-3CB33E57BB3B}"/>
              </a:ext>
            </a:extLst>
          </p:cNvPr>
          <p:cNvSpPr/>
          <p:nvPr/>
        </p:nvSpPr>
        <p:spPr>
          <a:xfrm>
            <a:off x="232588" y="-2428117"/>
            <a:ext cx="1164436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Inserire pagina del cod. 324962 + cod. con libretto </a:t>
            </a:r>
          </a:p>
        </p:txBody>
      </p:sp>
      <p:pic>
        <p:nvPicPr>
          <p:cNvPr id="10" name="Immagine 9" descr="Immagine che contiene testo&#10;&#10;Descrizione generata automaticamente">
            <a:extLst>
              <a:ext uri="{FF2B5EF4-FFF2-40B4-BE49-F238E27FC236}">
                <a16:creationId xmlns:a16="http://schemas.microsoft.com/office/drawing/2014/main" id="{E45F81CD-EC33-4832-9517-CF17A9983F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677" y="2037533"/>
            <a:ext cx="1645135" cy="2366037"/>
          </a:xfrm>
          <a:prstGeom prst="rect">
            <a:avLst/>
          </a:prstGeom>
        </p:spPr>
      </p:pic>
      <p:sp>
        <p:nvSpPr>
          <p:cNvPr id="11" name="Rettangolo 10">
            <a:extLst>
              <a:ext uri="{FF2B5EF4-FFF2-40B4-BE49-F238E27FC236}">
                <a16:creationId xmlns:a16="http://schemas.microsoft.com/office/drawing/2014/main" id="{D00E8933-4274-4E69-9B0E-291E4574C0A2}"/>
              </a:ext>
            </a:extLst>
          </p:cNvPr>
          <p:cNvSpPr/>
          <p:nvPr/>
        </p:nvSpPr>
        <p:spPr>
          <a:xfrm>
            <a:off x="8153400" y="2351782"/>
            <a:ext cx="4038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Disponibile anche con CALCOLATRICE GRAFICA ALL’ESAME DI STATO - Esempi pratici – </a:t>
            </a:r>
            <a:r>
              <a:rPr lang="it-IT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omaggio </a:t>
            </a:r>
          </a:p>
          <a:p>
            <a:r>
              <a:rPr lang="it-IT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Cod. 334365</a:t>
            </a:r>
          </a:p>
          <a:p>
            <a:endParaRPr lang="it-IT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6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PROMOZIONE VALIDA FINO AL 30/12/202</a:t>
            </a:r>
          </a:p>
          <a:p>
            <a:endParaRPr lang="it-IT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2" name="Immagine 11" descr="Immagine che contiene testo&#10;&#10;Descrizione generata automaticamente">
            <a:extLst>
              <a:ext uri="{FF2B5EF4-FFF2-40B4-BE49-F238E27FC236}">
                <a16:creationId xmlns:a16="http://schemas.microsoft.com/office/drawing/2014/main" id="{85D49AD6-D342-463F-852C-FE50A885B1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5168577"/>
            <a:ext cx="927377" cy="1335625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9CAE69AE-2CBA-43B2-BA76-25FA837C53F6}"/>
              </a:ext>
            </a:extLst>
          </p:cNvPr>
          <p:cNvSpPr/>
          <p:nvPr/>
        </p:nvSpPr>
        <p:spPr>
          <a:xfrm>
            <a:off x="7501723" y="5484047"/>
            <a:ext cx="34565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Acquistabile anche</a:t>
            </a:r>
            <a:br>
              <a:rPr lang="it-IT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</a:br>
            <a:r>
              <a:rPr lang="it-IT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con Carta del docente</a:t>
            </a:r>
            <a:endParaRPr lang="it-IT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6799C806-58EF-4837-9BF4-647AC8DB6222}"/>
              </a:ext>
            </a:extLst>
          </p:cNvPr>
          <p:cNvSpPr/>
          <p:nvPr/>
        </p:nvSpPr>
        <p:spPr>
          <a:xfrm>
            <a:off x="1261533" y="4463263"/>
            <a:ext cx="4038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Cod. 326799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4D27BD6-473E-43E8-8C62-8D5524B70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29" y="1506421"/>
            <a:ext cx="5526819" cy="2717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56070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hlinkClick r:id="rId2"/>
            <a:extLst>
              <a:ext uri="{FF2B5EF4-FFF2-40B4-BE49-F238E27FC236}">
                <a16:creationId xmlns:a16="http://schemas.microsoft.com/office/drawing/2014/main" id="{415BAAB4-6FE6-4B2B-BB15-DC4877F11C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5" b="25973"/>
          <a:stretch/>
        </p:blipFill>
        <p:spPr>
          <a:xfrm>
            <a:off x="449012" y="3613666"/>
            <a:ext cx="971167" cy="432000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217FBA84-48BF-45F1-83F9-B3D536F275BF}"/>
              </a:ext>
            </a:extLst>
          </p:cNvPr>
          <p:cNvSpPr txBox="1"/>
          <p:nvPr/>
        </p:nvSpPr>
        <p:spPr>
          <a:xfrm>
            <a:off x="353672" y="3308987"/>
            <a:ext cx="15358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>
                <a:solidFill>
                  <a:srgbClr val="4D4D4D"/>
                </a:solidFill>
                <a:latin typeface="ArialMT"/>
              </a:rPr>
              <a:t>Cod. 326797</a:t>
            </a:r>
            <a:endParaRPr lang="it-IT" dirty="0">
              <a:solidFill>
                <a:srgbClr val="4D4D4D"/>
              </a:solidFill>
              <a:latin typeface="ArialMT"/>
            </a:endParaRP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BB9C3404-DF02-40AC-A7CE-F08DA8A9B732}"/>
              </a:ext>
            </a:extLst>
          </p:cNvPr>
          <p:cNvSpPr/>
          <p:nvPr/>
        </p:nvSpPr>
        <p:spPr>
          <a:xfrm>
            <a:off x="2252133" y="7003784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u="sng" dirty="0">
                <a:solidFill>
                  <a:srgbClr val="0563C1"/>
                </a:solidFill>
                <a:latin typeface="Arial" panose="020B0604020202020204" pitchFamily="34" charset="0"/>
                <a:hlinkClick r:id="rId4"/>
              </a:rPr>
              <a:t>https://www.campustore.it/ti-nspire-cx-ii-t-student-ita-calcolatrice-grafica-texas-instruments-min-10-pezzi.html</a:t>
            </a:r>
            <a:endParaRPr lang="it-IT" sz="1600" dirty="0">
              <a:solidFill>
                <a:srgbClr val="201F1E"/>
              </a:solidFill>
              <a:latin typeface="Calibri" panose="020F0502020204030204" pitchFamily="34" charset="0"/>
            </a:endParaRPr>
          </a:p>
          <a:p>
            <a:r>
              <a:rPr lang="it-IT" dirty="0">
                <a:solidFill>
                  <a:srgbClr val="201F1E"/>
                </a:solidFill>
                <a:latin typeface="Arial" panose="020B0604020202020204" pitchFamily="34" charset="0"/>
              </a:rPr>
              <a:t> </a:t>
            </a:r>
            <a:endParaRPr lang="it-IT" sz="1600" dirty="0">
              <a:solidFill>
                <a:srgbClr val="201F1E"/>
              </a:solidFill>
              <a:latin typeface="Calibri" panose="020F0502020204030204" pitchFamily="34" charset="0"/>
            </a:endParaRPr>
          </a:p>
          <a:p>
            <a:r>
              <a:rPr lang="it-IT" dirty="0">
                <a:solidFill>
                  <a:srgbClr val="201F1E"/>
                </a:solidFill>
                <a:latin typeface="Arial" panose="020B0604020202020204" pitchFamily="34" charset="0"/>
              </a:rPr>
              <a:t> </a:t>
            </a:r>
            <a:endParaRPr lang="it-IT" sz="1600" dirty="0">
              <a:solidFill>
                <a:srgbClr val="201F1E"/>
              </a:solidFill>
              <a:latin typeface="Calibri" panose="020F0502020204030204" pitchFamily="34" charset="0"/>
            </a:endParaRPr>
          </a:p>
          <a:p>
            <a:r>
              <a:rPr lang="it-IT" dirty="0">
                <a:solidFill>
                  <a:srgbClr val="201F1E"/>
                </a:solidFill>
                <a:latin typeface="Arial" panose="020B0604020202020204" pitchFamily="34" charset="0"/>
              </a:rPr>
              <a:t>inserire anche acquistabile con carta docente</a:t>
            </a:r>
            <a:endParaRPr lang="it-IT" sz="1600" b="0" i="0" dirty="0">
              <a:solidFill>
                <a:srgbClr val="201F1E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E4CF5368-9C64-4AEF-A870-166A59942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7400" y="1416305"/>
            <a:ext cx="4584406" cy="193872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70009788-5ECF-45E5-94FE-3B9405897A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012" y="1351083"/>
            <a:ext cx="4355682" cy="19176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2" name="Immagine 11">
            <a:hlinkClick r:id="rId4"/>
            <a:extLst>
              <a:ext uri="{FF2B5EF4-FFF2-40B4-BE49-F238E27FC236}">
                <a16:creationId xmlns:a16="http://schemas.microsoft.com/office/drawing/2014/main" id="{B3FAEB20-5570-404A-A1F7-E2DCFF7D35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5" b="25973"/>
          <a:stretch/>
        </p:blipFill>
        <p:spPr>
          <a:xfrm>
            <a:off x="10213806" y="3434725"/>
            <a:ext cx="971167" cy="432000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DB9620E5-7475-44A4-9093-912DA6DB48EB}"/>
              </a:ext>
            </a:extLst>
          </p:cNvPr>
          <p:cNvSpPr txBox="1"/>
          <p:nvPr/>
        </p:nvSpPr>
        <p:spPr>
          <a:xfrm>
            <a:off x="8696129" y="3429000"/>
            <a:ext cx="15358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>
                <a:solidFill>
                  <a:srgbClr val="4D4D4D"/>
                </a:solidFill>
                <a:latin typeface="ArialMT"/>
              </a:rPr>
              <a:t>Cod. 326992</a:t>
            </a:r>
            <a:endParaRPr lang="it-IT" dirty="0">
              <a:solidFill>
                <a:srgbClr val="4D4D4D"/>
              </a:solidFill>
              <a:latin typeface="ArialMT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8ED46F6-AEB6-4355-89EC-C36344F88AC2}"/>
              </a:ext>
            </a:extLst>
          </p:cNvPr>
          <p:cNvSpPr txBox="1"/>
          <p:nvPr/>
        </p:nvSpPr>
        <p:spPr>
          <a:xfrm>
            <a:off x="232588" y="190054"/>
            <a:ext cx="117268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Sezione dedicata sul sito </a:t>
            </a:r>
            <a:r>
              <a:rPr lang="it-IT" sz="3200" b="1" dirty="0" err="1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CampuStore</a:t>
            </a:r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www.campustore.it</a:t>
            </a:r>
            <a:endParaRPr lang="it-IT" sz="3200" b="1" dirty="0">
              <a:solidFill>
                <a:srgbClr val="EF7D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TI-</a:t>
            </a:r>
            <a:r>
              <a:rPr lang="it-IT" sz="3200" b="1" dirty="0" err="1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Nspire</a:t>
            </a:r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CX II-T – </a:t>
            </a:r>
            <a:r>
              <a:rPr lang="it-IT" sz="3200" b="1" dirty="0" err="1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</a:t>
            </a:r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Version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7862925-CA6A-446E-A064-36919EF643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5907" y="4117128"/>
            <a:ext cx="4239978" cy="193872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5" name="Immagine 14">
            <a:hlinkClick r:id="rId9"/>
            <a:extLst>
              <a:ext uri="{FF2B5EF4-FFF2-40B4-BE49-F238E27FC236}">
                <a16:creationId xmlns:a16="http://schemas.microsoft.com/office/drawing/2014/main" id="{C0870AB2-BF2D-43DA-A85E-6C601C0A04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5" b="25973"/>
          <a:stretch/>
        </p:blipFill>
        <p:spPr>
          <a:xfrm>
            <a:off x="2988671" y="6129683"/>
            <a:ext cx="971167" cy="432000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747E870-E774-46B8-9C5D-45FE156F071D}"/>
              </a:ext>
            </a:extLst>
          </p:cNvPr>
          <p:cNvSpPr txBox="1"/>
          <p:nvPr/>
        </p:nvSpPr>
        <p:spPr>
          <a:xfrm>
            <a:off x="2940033" y="5819669"/>
            <a:ext cx="15358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>
                <a:solidFill>
                  <a:srgbClr val="4D4D4D"/>
                </a:solidFill>
                <a:latin typeface="ArialMT"/>
              </a:rPr>
              <a:t>Cod. </a:t>
            </a:r>
            <a:r>
              <a:rPr lang="it-IT" dirty="0">
                <a:solidFill>
                  <a:srgbClr val="4D4D4D"/>
                </a:solidFill>
                <a:latin typeface="ArialMT"/>
              </a:rPr>
              <a:t>326991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BECC049D-FB45-42F7-9605-AA8B2549DA7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95772" y="4411327"/>
            <a:ext cx="830659" cy="830659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3691E788-523C-4308-B955-C5958F515C3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249708" y="1992877"/>
            <a:ext cx="830659" cy="830659"/>
          </a:xfrm>
          <a:prstGeom prst="rect">
            <a:avLst/>
          </a:prstGeom>
        </p:spPr>
      </p:pic>
      <p:pic>
        <p:nvPicPr>
          <p:cNvPr id="19" name="Immagine 18" descr="Immagine che contiene testo&#10;&#10;Descrizione generata automaticamente">
            <a:extLst>
              <a:ext uri="{FF2B5EF4-FFF2-40B4-BE49-F238E27FC236}">
                <a16:creationId xmlns:a16="http://schemas.microsoft.com/office/drawing/2014/main" id="{5C43B269-3EA0-4840-ACAF-247DEBCB69D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755" y="3268780"/>
            <a:ext cx="1773665" cy="2550889"/>
          </a:xfrm>
          <a:prstGeom prst="rect">
            <a:avLst/>
          </a:prstGeom>
        </p:spPr>
      </p:pic>
      <p:sp>
        <p:nvSpPr>
          <p:cNvPr id="20" name="Rettangolo 19">
            <a:extLst>
              <a:ext uri="{FF2B5EF4-FFF2-40B4-BE49-F238E27FC236}">
                <a16:creationId xmlns:a16="http://schemas.microsoft.com/office/drawing/2014/main" id="{A900055E-6C1D-45CF-8072-754950ED1F09}"/>
              </a:ext>
            </a:extLst>
          </p:cNvPr>
          <p:cNvSpPr/>
          <p:nvPr/>
        </p:nvSpPr>
        <p:spPr>
          <a:xfrm>
            <a:off x="7482177" y="3866726"/>
            <a:ext cx="44739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Disponibile anche con CALCOLATRICE GRAFICA ALL’ESAME DI STATO - Esempi pratici – </a:t>
            </a:r>
            <a:r>
              <a:rPr lang="it-IT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omaggio </a:t>
            </a:r>
          </a:p>
          <a:p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Cod. 334368 – 1 pz</a:t>
            </a:r>
          </a:p>
          <a:p>
            <a:r>
              <a:rPr lang="it-IT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</a:t>
            </a:r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334369 – 10 pz + 10 libri</a:t>
            </a:r>
          </a:p>
          <a:p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Cod. 334370 – 20 pz + 20 libri</a:t>
            </a:r>
          </a:p>
          <a:p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6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PROMOZIONE VALIDA FINO AL 30/12/2020</a:t>
            </a:r>
          </a:p>
          <a:p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E4E4A9AD-B0F7-4B3E-899D-0F4963A43736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475" r="211"/>
          <a:stretch/>
        </p:blipFill>
        <p:spPr>
          <a:xfrm>
            <a:off x="4711293" y="6018812"/>
            <a:ext cx="2060668" cy="73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3432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FC0BAC1B-85E2-4F60-8B63-397358AE8140}"/>
              </a:ext>
            </a:extLst>
          </p:cNvPr>
          <p:cNvSpPr/>
          <p:nvPr/>
        </p:nvSpPr>
        <p:spPr>
          <a:xfrm>
            <a:off x="232588" y="1340421"/>
            <a:ext cx="4923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webinar registrati  </a:t>
            </a:r>
          </a:p>
          <a:p>
            <a:pPr algn="ctr"/>
            <a:r>
              <a:rPr lang="pt-BR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</a:p>
          <a:p>
            <a:pPr algn="ctr"/>
            <a:r>
              <a:rPr lang="pt-BR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nuovo ciclo di webinar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FD28AB3-8AC6-41D3-BFD9-6C2FE01BB0A6}"/>
              </a:ext>
            </a:extLst>
          </p:cNvPr>
          <p:cNvSpPr txBox="1"/>
          <p:nvPr/>
        </p:nvSpPr>
        <p:spPr>
          <a:xfrm>
            <a:off x="198929" y="127186"/>
            <a:ext cx="1172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EF6D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Supportare la DAD con i webinar dei formatori T3</a:t>
            </a:r>
          </a:p>
        </p:txBody>
      </p:sp>
      <p:pic>
        <p:nvPicPr>
          <p:cNvPr id="4" name="Immagine 3">
            <a:hlinkClick r:id="rId2"/>
            <a:extLst>
              <a:ext uri="{FF2B5EF4-FFF2-40B4-BE49-F238E27FC236}">
                <a16:creationId xmlns:a16="http://schemas.microsoft.com/office/drawing/2014/main" id="{415BAAB4-6FE6-4B2B-BB15-DC4877F11C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5" b="25973"/>
          <a:stretch/>
        </p:blipFill>
        <p:spPr>
          <a:xfrm>
            <a:off x="9666056" y="-867417"/>
            <a:ext cx="971167" cy="432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489DBF6-FE2E-4F8B-AAF7-C1D4068EC3E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5" r="211"/>
          <a:stretch/>
        </p:blipFill>
        <p:spPr>
          <a:xfrm>
            <a:off x="1317968" y="2808532"/>
            <a:ext cx="2743447" cy="97552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2DE6E79-8BA4-4170-868B-47FC31907C09}"/>
              </a:ext>
            </a:extLst>
          </p:cNvPr>
          <p:cNvSpPr txBox="1"/>
          <p:nvPr/>
        </p:nvSpPr>
        <p:spPr>
          <a:xfrm>
            <a:off x="232588" y="4047702"/>
            <a:ext cx="5253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https://www.t3-italia.it/it/t3-europe/webinars</a:t>
            </a:r>
            <a:endParaRPr lang="it-IT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8EB39F36-F651-4DA5-809E-46D03155B34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006" b="9489"/>
          <a:stretch/>
        </p:blipFill>
        <p:spPr>
          <a:xfrm>
            <a:off x="5171258" y="872713"/>
            <a:ext cx="5460480" cy="484716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DE8F631-3112-4C12-81C8-EE36F2048E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5" r="211"/>
          <a:stretch/>
        </p:blipFill>
        <p:spPr>
          <a:xfrm>
            <a:off x="4711293" y="6018812"/>
            <a:ext cx="2060668" cy="732738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FAE647F3-8FBB-473C-BD9F-3348E46C6F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9468" y="1340421"/>
            <a:ext cx="4454564" cy="476977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747C281-7A83-4626-B6A3-8D3C0506C25D}"/>
              </a:ext>
            </a:extLst>
          </p:cNvPr>
          <p:cNvSpPr txBox="1"/>
          <p:nvPr/>
        </p:nvSpPr>
        <p:spPr>
          <a:xfrm>
            <a:off x="8235678" y="1397303"/>
            <a:ext cx="3898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dirty="0">
                <a:hlinkClick r:id="rId8"/>
              </a:rPr>
              <a:t>T³ Italia: Webinar registrati (t3-italia.it)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49255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FD28AB3-8AC6-41D3-BFD9-6C2FE01BB0A6}"/>
              </a:ext>
            </a:extLst>
          </p:cNvPr>
          <p:cNvSpPr txBox="1"/>
          <p:nvPr/>
        </p:nvSpPr>
        <p:spPr>
          <a:xfrm>
            <a:off x="232588" y="127186"/>
            <a:ext cx="1172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EF6D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Supportare la DAD con i webinar dei formatori T3</a:t>
            </a:r>
          </a:p>
        </p:txBody>
      </p:sp>
      <p:pic>
        <p:nvPicPr>
          <p:cNvPr id="4" name="Immagine 3">
            <a:hlinkClick r:id="rId2"/>
            <a:extLst>
              <a:ext uri="{FF2B5EF4-FFF2-40B4-BE49-F238E27FC236}">
                <a16:creationId xmlns:a16="http://schemas.microsoft.com/office/drawing/2014/main" id="{415BAAB4-6FE6-4B2B-BB15-DC4877F11C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5" b="25973"/>
          <a:stretch/>
        </p:blipFill>
        <p:spPr>
          <a:xfrm>
            <a:off x="9666056" y="-867417"/>
            <a:ext cx="971167" cy="432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126C1B57-5EA7-4786-AFFD-843BF6403A9D}"/>
              </a:ext>
            </a:extLst>
          </p:cNvPr>
          <p:cNvSpPr txBox="1"/>
          <p:nvPr/>
        </p:nvSpPr>
        <p:spPr>
          <a:xfrm>
            <a:off x="-90306" y="711961"/>
            <a:ext cx="6304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https://www.t3-italia.it/it/t3-europe/webinars/upcoming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B5CC326-0DA5-483E-AED9-AF44D1B4CE87}"/>
              </a:ext>
            </a:extLst>
          </p:cNvPr>
          <p:cNvSpPr/>
          <p:nvPr/>
        </p:nvSpPr>
        <p:spPr>
          <a:xfrm>
            <a:off x="513379" y="1728558"/>
            <a:ext cx="399720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ciclo di webinar continua a gennaio con un incontro ogni 15 giorni</a:t>
            </a:r>
          </a:p>
          <a:p>
            <a:pPr algn="ctr"/>
            <a:endParaRPr lang="pt-BR" sz="3200" b="1" dirty="0">
              <a:solidFill>
                <a:srgbClr val="EF7D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2000" b="1" dirty="0">
              <a:solidFill>
                <a:srgbClr val="EF7D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000" i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Calendario in via di definizione</a:t>
            </a:r>
          </a:p>
          <a:p>
            <a:pPr algn="ctr"/>
            <a:endParaRPr lang="pt-BR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059AAEF-64BE-43A7-B04F-971D05A35E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5671" y="1181242"/>
            <a:ext cx="5810374" cy="4126552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C874F8F-3725-4F9A-A6EA-4CDA5AB821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0107" y="4930377"/>
            <a:ext cx="6606245" cy="1024682"/>
          </a:xfrm>
          <a:prstGeom prst="rect">
            <a:avLst/>
          </a:prstGeom>
          <a:ln>
            <a:solidFill>
              <a:srgbClr val="F77A09"/>
            </a:solidFill>
          </a:ln>
        </p:spPr>
      </p:pic>
    </p:spTree>
    <p:extLst>
      <p:ext uri="{BB962C8B-B14F-4D97-AF65-F5344CB8AC3E}">
        <p14:creationId xmlns:p14="http://schemas.microsoft.com/office/powerpoint/2010/main" val="19296307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C181E08A-310E-4304-ABEE-CAA753B9BA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516" y="749443"/>
            <a:ext cx="8992126" cy="418730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7" name="Titolo 6"/>
          <p:cNvSpPr>
            <a:spLocks noGrp="1"/>
          </p:cNvSpPr>
          <p:nvPr>
            <p:ph type="title" idx="4294967295"/>
          </p:nvPr>
        </p:nvSpPr>
        <p:spPr>
          <a:xfrm>
            <a:off x="330752" y="263927"/>
            <a:ext cx="2610032" cy="98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4200" b="1" dirty="0">
                <a:solidFill>
                  <a:srgbClr val="FF0000"/>
                </a:solidFill>
              </a:rPr>
              <a:t>Il prossimo webinar</a:t>
            </a:r>
            <a:r>
              <a:rPr lang="it-IT" sz="32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6EADD3F6-5921-411B-87E7-AF3DDB44AF45}"/>
              </a:ext>
            </a:extLst>
          </p:cNvPr>
          <p:cNvSpPr txBox="1"/>
          <p:nvPr/>
        </p:nvSpPr>
        <p:spPr>
          <a:xfrm>
            <a:off x="582928" y="5935263"/>
            <a:ext cx="8612618" cy="70788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000" dirty="0"/>
              <a:t>Per iscriversi: </a:t>
            </a:r>
            <a:r>
              <a:rPr lang="it-IT" sz="4000" dirty="0">
                <a:hlinkClick r:id="rId3"/>
              </a:rPr>
              <a:t>https://accorcia.to/1m0j</a:t>
            </a:r>
            <a:endParaRPr lang="it-IT" sz="40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4CDEBCDB-EA96-44D7-AEC7-22A2104B94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5" r="211"/>
          <a:stretch/>
        </p:blipFill>
        <p:spPr>
          <a:xfrm>
            <a:off x="9930221" y="5998409"/>
            <a:ext cx="2088945" cy="742793"/>
          </a:xfrm>
          <a:prstGeom prst="rect">
            <a:avLst/>
          </a:prstGeom>
        </p:spPr>
      </p:pic>
      <p:sp>
        <p:nvSpPr>
          <p:cNvPr id="23" name="Rectangle 4">
            <a:extLst>
              <a:ext uri="{FF2B5EF4-FFF2-40B4-BE49-F238E27FC236}">
                <a16:creationId xmlns:a16="http://schemas.microsoft.com/office/drawing/2014/main" id="{C0EB9942-F4EC-4C98-966E-464F5A32FD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30805"/>
            <a:ext cx="216726" cy="2616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DF715F2-9C18-4E00-B351-67757CF7B876}"/>
              </a:ext>
            </a:extLst>
          </p:cNvPr>
          <p:cNvSpPr txBox="1"/>
          <p:nvPr/>
        </p:nvSpPr>
        <p:spPr>
          <a:xfrm>
            <a:off x="582928" y="5174393"/>
            <a:ext cx="5609140" cy="52322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/>
              <a:t>se richiesta Password: </a:t>
            </a:r>
            <a:r>
              <a:rPr lang="it-IT" sz="2800" b="1" dirty="0">
                <a:solidFill>
                  <a:srgbClr val="FF0000"/>
                </a:solidFill>
              </a:rPr>
              <a:t>t3italia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D2722FD8-8693-47DB-B04B-FB18D2A5F7EE}"/>
              </a:ext>
            </a:extLst>
          </p:cNvPr>
          <p:cNvSpPr/>
          <p:nvPr/>
        </p:nvSpPr>
        <p:spPr>
          <a:xfrm>
            <a:off x="9115950" y="2754420"/>
            <a:ext cx="1121963" cy="1065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DE26A175-82B3-4E85-9F0C-FDA9495013C2}"/>
              </a:ext>
            </a:extLst>
          </p:cNvPr>
          <p:cNvSpPr/>
          <p:nvPr/>
        </p:nvSpPr>
        <p:spPr>
          <a:xfrm>
            <a:off x="9115949" y="2415870"/>
            <a:ext cx="1121962" cy="1065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1F4BB11-DE70-48A3-86A6-29515A3824A2}"/>
              </a:ext>
            </a:extLst>
          </p:cNvPr>
          <p:cNvSpPr/>
          <p:nvPr/>
        </p:nvSpPr>
        <p:spPr>
          <a:xfrm>
            <a:off x="9115949" y="2579453"/>
            <a:ext cx="1121963" cy="1065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B327B4C6-6870-4937-8884-9BDF19593220}"/>
              </a:ext>
            </a:extLst>
          </p:cNvPr>
          <p:cNvSpPr/>
          <p:nvPr/>
        </p:nvSpPr>
        <p:spPr>
          <a:xfrm>
            <a:off x="9115949" y="2918003"/>
            <a:ext cx="1121963" cy="1065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971F3C07-AFBB-4DCA-8376-F37AE686FA55}"/>
              </a:ext>
            </a:extLst>
          </p:cNvPr>
          <p:cNvSpPr/>
          <p:nvPr/>
        </p:nvSpPr>
        <p:spPr>
          <a:xfrm>
            <a:off x="3006861" y="1385451"/>
            <a:ext cx="3343452" cy="426520"/>
          </a:xfrm>
          <a:prstGeom prst="rect">
            <a:avLst/>
          </a:prstGeom>
          <a:solidFill>
            <a:schemeClr val="bg2">
              <a:alpha val="4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a destra 7">
            <a:extLst>
              <a:ext uri="{FF2B5EF4-FFF2-40B4-BE49-F238E27FC236}">
                <a16:creationId xmlns:a16="http://schemas.microsoft.com/office/drawing/2014/main" id="{F894F757-52DB-4145-91F9-E29297F3BFBC}"/>
              </a:ext>
            </a:extLst>
          </p:cNvPr>
          <p:cNvSpPr/>
          <p:nvPr/>
        </p:nvSpPr>
        <p:spPr>
          <a:xfrm rot="1073203">
            <a:off x="2285310" y="1315865"/>
            <a:ext cx="617494" cy="34449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E02A2CB1-A46C-4587-A4E0-409C8124D38C}"/>
              </a:ext>
            </a:extLst>
          </p:cNvPr>
          <p:cNvSpPr/>
          <p:nvPr/>
        </p:nvSpPr>
        <p:spPr>
          <a:xfrm>
            <a:off x="7159143" y="3941478"/>
            <a:ext cx="900753" cy="342494"/>
          </a:xfrm>
          <a:prstGeom prst="rect">
            <a:avLst/>
          </a:prstGeom>
          <a:solidFill>
            <a:schemeClr val="bg2">
              <a:alpha val="4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Freccia a destra 17">
            <a:extLst>
              <a:ext uri="{FF2B5EF4-FFF2-40B4-BE49-F238E27FC236}">
                <a16:creationId xmlns:a16="http://schemas.microsoft.com/office/drawing/2014/main" id="{703F7787-99B0-4E46-A254-36B7033BDFDD}"/>
              </a:ext>
            </a:extLst>
          </p:cNvPr>
          <p:cNvSpPr/>
          <p:nvPr/>
        </p:nvSpPr>
        <p:spPr>
          <a:xfrm>
            <a:off x="6392993" y="3941478"/>
            <a:ext cx="617494" cy="34449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C9056A1C-1751-4FF6-A953-4FD5D5D9B4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445" y="2145618"/>
            <a:ext cx="2152666" cy="213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69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FC0BAC1B-85E2-4F60-8B63-397358AE8140}"/>
              </a:ext>
            </a:extLst>
          </p:cNvPr>
          <p:cNvSpPr/>
          <p:nvPr/>
        </p:nvSpPr>
        <p:spPr>
          <a:xfrm>
            <a:off x="140843" y="856681"/>
            <a:ext cx="11566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Prossimo ciclo di Webinar dal 10 Novembre: </a:t>
            </a:r>
            <a:br>
              <a:rPr lang="it-IT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</a:b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https://www.t3-italia.it/it/t3-europe/webinars/upcoming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FD28AB3-8AC6-41D3-BFD9-6C2FE01BB0A6}"/>
              </a:ext>
            </a:extLst>
          </p:cNvPr>
          <p:cNvSpPr txBox="1"/>
          <p:nvPr/>
        </p:nvSpPr>
        <p:spPr>
          <a:xfrm>
            <a:off x="232588" y="127186"/>
            <a:ext cx="1172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it-IT" sz="32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Tutti i link utili</a:t>
            </a:r>
            <a:endParaRPr kumimoji="0" lang="it-IT" sz="2700" b="1" i="0" u="none" strike="noStrike" kern="1200" cap="none" spc="0" normalizeH="0" baseline="0" noProof="0" dirty="0">
              <a:ln>
                <a:noFill/>
              </a:ln>
              <a:solidFill>
                <a:srgbClr val="EF7D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Immagine 3">
            <a:hlinkClick r:id="rId3"/>
            <a:extLst>
              <a:ext uri="{FF2B5EF4-FFF2-40B4-BE49-F238E27FC236}">
                <a16:creationId xmlns:a16="http://schemas.microsoft.com/office/drawing/2014/main" id="{415BAAB4-6FE6-4B2B-BB15-DC4877F11C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5" b="25973"/>
          <a:stretch/>
        </p:blipFill>
        <p:spPr>
          <a:xfrm>
            <a:off x="9666056" y="-867417"/>
            <a:ext cx="971167" cy="432000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7D96D974-3296-4AAD-9912-4E2B9F4F5041}"/>
              </a:ext>
            </a:extLst>
          </p:cNvPr>
          <p:cNvSpPr/>
          <p:nvPr/>
        </p:nvSpPr>
        <p:spPr>
          <a:xfrm>
            <a:off x="140843" y="1754002"/>
            <a:ext cx="118185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Risorse per insegnati</a:t>
            </a:r>
            <a:b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https://education.ti.com/it/insegnante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Tutorial</a:t>
            </a:r>
            <a:br>
              <a:rPr lang="pt-BR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https://accorcia.to/1i2o</a:t>
            </a:r>
            <a:endParaRPr lang="pt-BR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Altre risorse video</a:t>
            </a:r>
            <a:b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https://youtu.be/-nQi2yJYTd4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Registrazoni</a:t>
            </a:r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webinar</a:t>
            </a:r>
            <a:b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https://www.t3-italia.it/it/t3-europe/webinars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Sofwtware</a:t>
            </a:r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TI-</a:t>
            </a:r>
            <a:r>
              <a:rPr lang="it-IT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Nspire</a:t>
            </a:r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CX II-T gratuito per insegnanti</a:t>
            </a:r>
            <a:b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https://education.ti.com/it/forms/it/nspire-teacher-software-seed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Richiedi una formazione on-line:</a:t>
            </a:r>
            <a:br>
              <a:rPr lang="it-IT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</a:br>
            <a:r>
              <a:rPr lang="it-IT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https://accorcia.to/1i58</a:t>
            </a:r>
            <a:r>
              <a:rPr lang="it-IT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t-BR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0732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 idx="4294967295"/>
          </p:nvPr>
        </p:nvSpPr>
        <p:spPr>
          <a:xfrm>
            <a:off x="918139" y="1357576"/>
            <a:ext cx="10355721" cy="2457409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it-IT" sz="6600" b="1" dirty="0">
                <a:solidFill>
                  <a:srgbClr val="EF7D00"/>
                </a:solidFill>
              </a:rPr>
              <a:t>Grazie per averci seguito </a:t>
            </a:r>
            <a:br>
              <a:rPr lang="it-IT" sz="6600" b="1" dirty="0">
                <a:solidFill>
                  <a:srgbClr val="EF7D00"/>
                </a:solidFill>
              </a:rPr>
            </a:br>
            <a:r>
              <a:rPr lang="it-IT" sz="6600" b="1" dirty="0">
                <a:solidFill>
                  <a:srgbClr val="EF7D00"/>
                </a:solidFill>
              </a:rPr>
              <a:t>ed </a:t>
            </a:r>
            <a:br>
              <a:rPr lang="it-IT" sz="6600" b="1" dirty="0">
                <a:solidFill>
                  <a:srgbClr val="EF7D00"/>
                </a:solidFill>
              </a:rPr>
            </a:br>
            <a:r>
              <a:rPr lang="it-IT" sz="6600" b="1" dirty="0">
                <a:solidFill>
                  <a:srgbClr val="EF7D00"/>
                </a:solidFill>
              </a:rPr>
              <a:t>arrivederci al prossimo webinar!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9" y="6288207"/>
            <a:ext cx="1343833" cy="493887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/>
          <a:srcRect l="475" r="211"/>
          <a:stretch/>
        </p:blipFill>
        <p:spPr>
          <a:xfrm>
            <a:off x="3996600" y="4184924"/>
            <a:ext cx="4198799" cy="1493022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8181" y="6171473"/>
            <a:ext cx="2349211" cy="68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077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023551BA-C55D-45BD-8A54-4414903BEDE0}"/>
              </a:ext>
            </a:extLst>
          </p:cNvPr>
          <p:cNvSpPr txBox="1"/>
          <p:nvPr/>
        </p:nvSpPr>
        <p:spPr>
          <a:xfrm>
            <a:off x="348563" y="205443"/>
            <a:ext cx="1156721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Formazione T3 – Teachers </a:t>
            </a:r>
            <a:r>
              <a:rPr lang="it-IT" sz="3400" b="1" dirty="0" err="1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Teaching</a:t>
            </a:r>
            <a:r>
              <a:rPr lang="it-IT" sz="34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Technology 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BF41B9A-4368-4DF5-89D8-3A9A32D343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380" y="1752898"/>
            <a:ext cx="3206587" cy="3419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5FBFAD9-47AB-4E94-B9E9-404458482D6D}"/>
              </a:ext>
            </a:extLst>
          </p:cNvPr>
          <p:cNvSpPr>
            <a:spLocks noGrp="1"/>
          </p:cNvSpPr>
          <p:nvPr/>
        </p:nvSpPr>
        <p:spPr bwMode="auto">
          <a:xfrm>
            <a:off x="428625" y="992982"/>
            <a:ext cx="7365206" cy="50220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marL="189124" indent="-189124" algn="l" rtl="0" eaLnBrk="0" fontAlgn="base" hangingPunct="0">
              <a:spcBef>
                <a:spcPts val="667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763" indent="-194416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711530" indent="-137548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1500">
                <a:solidFill>
                  <a:schemeClr val="tx1"/>
                </a:solidFill>
                <a:latin typeface="+mn-lt"/>
              </a:defRPr>
            </a:lvl3pPr>
            <a:lvl4pPr marL="1001168" indent="-194416" algn="l" rtl="0" eaLnBrk="0" fontAlgn="base" hangingPunct="0">
              <a:spcBef>
                <a:spcPct val="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240546" indent="-144163" algn="l" rtl="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621441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6pPr>
            <a:lvl7pPr marL="2002336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7pPr>
            <a:lvl8pPr marL="2383230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8pPr>
            <a:lvl9pPr marL="2764124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Dall’1-1-2018 </a:t>
            </a:r>
            <a:r>
              <a:rPr lang="it-I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CampuStore</a:t>
            </a:r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Academy è partner di T3 Europe (Teachers Teaching with Technology) il progetto </a:t>
            </a:r>
            <a:r>
              <a:rPr lang="it-IT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mondiale Texas Instruments </a:t>
            </a:r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la formazione in tutto il mondo di docenti ed educatori sulle tecnologie Texas Instruments.</a:t>
            </a:r>
            <a:endParaRPr lang="en-US" sz="2400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T3 Europe è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un’</a:t>
            </a:r>
            <a:r>
              <a:rPr lang="en-US" sz="2400" b="1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associazione</a:t>
            </a:r>
            <a:r>
              <a:rPr 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STEM 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(Science, Technology, Engineering and Mathematics) di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insegnanti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tutta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Europa,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oggi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12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paesi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paesi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T3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lavora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direttamente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Università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Istituti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Pedagogia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Associazioni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insegnanti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In Italia è parte di </a:t>
            </a:r>
            <a:r>
              <a:rPr lang="en-US" sz="2400" b="1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CampuStore</a:t>
            </a:r>
            <a:r>
              <a:rPr 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Academy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02417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023551BA-C55D-45BD-8A54-4414903BEDE0}"/>
              </a:ext>
            </a:extLst>
          </p:cNvPr>
          <p:cNvSpPr txBox="1"/>
          <p:nvPr/>
        </p:nvSpPr>
        <p:spPr>
          <a:xfrm>
            <a:off x="7158036" y="2012812"/>
            <a:ext cx="438626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4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Formazione T3 Teachers Teaching with Technology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12F98E19-5D2D-43AC-9EF6-8A30B0671D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036" y="4783731"/>
            <a:ext cx="4814889" cy="1848657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5FBFAD9-47AB-4E94-B9E9-404458482D6D}"/>
              </a:ext>
            </a:extLst>
          </p:cNvPr>
          <p:cNvSpPr>
            <a:spLocks noGrp="1"/>
          </p:cNvSpPr>
          <p:nvPr/>
        </p:nvSpPr>
        <p:spPr bwMode="auto">
          <a:xfrm>
            <a:off x="491438" y="934106"/>
            <a:ext cx="5987944" cy="50550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marL="189124" indent="-189124" algn="l" rtl="0" eaLnBrk="0" fontAlgn="base" hangingPunct="0">
              <a:spcBef>
                <a:spcPts val="667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763" indent="-194416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711530" indent="-137548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1500">
                <a:solidFill>
                  <a:schemeClr val="tx1"/>
                </a:solidFill>
                <a:latin typeface="+mn-lt"/>
              </a:defRPr>
            </a:lvl3pPr>
            <a:lvl4pPr marL="1001168" indent="-194416" algn="l" rtl="0" eaLnBrk="0" fontAlgn="base" hangingPunct="0">
              <a:spcBef>
                <a:spcPct val="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240546" indent="-144163" algn="l" rtl="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621441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6pPr>
            <a:lvl7pPr marL="2002336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7pPr>
            <a:lvl8pPr marL="2383230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8pPr>
            <a:lvl9pPr marL="2764124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T³ Europe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offre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formazione </a:t>
            </a:r>
            <a:r>
              <a:rPr lang="en-US" sz="2400" b="1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certificata</a:t>
            </a:r>
            <a:r>
              <a:rPr 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sviluppa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materiale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didattico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linea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T³ Europe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lavora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Università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ricercatori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assicurare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un’analisi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scientifica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risultati</a:t>
            </a:r>
            <a:r>
              <a:rPr 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2400" b="1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dell’apprendimento</a:t>
            </a:r>
            <a:endParaRPr lang="en-US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T³ Europe ha </a:t>
            </a:r>
            <a:r>
              <a:rPr lang="en-US" sz="2400" b="1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più</a:t>
            </a:r>
            <a:r>
              <a:rPr 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20 </a:t>
            </a:r>
            <a:r>
              <a:rPr lang="en-US" sz="2400" b="1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anni</a:t>
            </a:r>
            <a:r>
              <a:rPr 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2400" b="1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esperienza</a:t>
            </a:r>
            <a:r>
              <a:rPr 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nell’accompagnare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generazioni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cambiamento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didattico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,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curriculare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nello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sviluppo</a:t>
            </a:r>
            <a:r>
              <a: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delle </a:t>
            </a:r>
            <a:r>
              <a:rPr lang="en-US" sz="2400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competenze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360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023551BA-C55D-45BD-8A54-4414903BEDE0}"/>
              </a:ext>
            </a:extLst>
          </p:cNvPr>
          <p:cNvSpPr txBox="1"/>
          <p:nvPr/>
        </p:nvSpPr>
        <p:spPr>
          <a:xfrm>
            <a:off x="349477" y="83590"/>
            <a:ext cx="9742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Chi sono i formatori di T3 Italia  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2183FF6-C76B-4FE7-B8EF-FFD9B9CEA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416" y="1117938"/>
            <a:ext cx="1440000" cy="144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6F8FDD5-B149-464E-A4AB-FF9E44AC10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53" y="1103321"/>
            <a:ext cx="1440000" cy="144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A59A14EE-76C0-4337-AA40-1D6AB9F5BA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896" y="2839082"/>
            <a:ext cx="1440000" cy="144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B7751FE5-0777-45C8-99CD-B4F34A500C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665" y="2803941"/>
            <a:ext cx="1440000" cy="144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B80F2622-EB75-4659-8572-69C8C4E5B3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652" y="2839082"/>
            <a:ext cx="1440000" cy="144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4ACCB17C-3897-40E6-8714-B70C20B57F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73" y="4560226"/>
            <a:ext cx="1440000" cy="144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FB9867E9-0B1C-48E4-8CD9-C3E5DEF8E2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391" y="4560226"/>
            <a:ext cx="1440000" cy="144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B34FB40E-35AD-4C8A-AE23-592A53C5A13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665" y="4564753"/>
            <a:ext cx="1440000" cy="144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6F676F8E-8422-4218-B7F7-89A12126BF2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3" t="6462" r="6907" b="7965"/>
          <a:stretch/>
        </p:blipFill>
        <p:spPr>
          <a:xfrm>
            <a:off x="5898353" y="2813817"/>
            <a:ext cx="1436674" cy="144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B251695-6144-4397-A17C-E625CC6E3E5B}"/>
              </a:ext>
            </a:extLst>
          </p:cNvPr>
          <p:cNvSpPr>
            <a:spLocks noGrp="1"/>
          </p:cNvSpPr>
          <p:nvPr/>
        </p:nvSpPr>
        <p:spPr bwMode="auto">
          <a:xfrm>
            <a:off x="9293365" y="1520656"/>
            <a:ext cx="2960334" cy="4592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marL="189124" indent="-189124" algn="l" rtl="0" eaLnBrk="0" fontAlgn="base" hangingPunct="0">
              <a:spcBef>
                <a:spcPts val="667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763" indent="-194416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711530" indent="-137548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1500">
                <a:solidFill>
                  <a:schemeClr val="tx1"/>
                </a:solidFill>
                <a:latin typeface="+mn-lt"/>
              </a:defRPr>
            </a:lvl3pPr>
            <a:lvl4pPr marL="1001168" indent="-194416" algn="l" rtl="0" eaLnBrk="0" fontAlgn="base" hangingPunct="0">
              <a:spcBef>
                <a:spcPct val="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240546" indent="-144163" algn="l" rtl="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621441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6pPr>
            <a:lvl7pPr marL="2002336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7pPr>
            <a:lvl8pPr marL="2383230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8pPr>
            <a:lvl9pPr marL="2764124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300"/>
              </a:spcBef>
            </a:pPr>
            <a:endParaRPr lang="it-IT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99AACC05-4E27-4CE6-B8FB-6B675A9C0106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468" y="1046931"/>
            <a:ext cx="1440000" cy="144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B51D2823-96FE-4CB9-AF68-FA3D09847CE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7658239" y="1117938"/>
            <a:ext cx="1409700" cy="1459947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A97CC88C-0235-4C9D-866F-29EB1EEAFE95}"/>
              </a:ext>
            </a:extLst>
          </p:cNvPr>
          <p:cNvGraphicFramePr>
            <a:graphicFrameLocks noGrp="1"/>
          </p:cNvGraphicFramePr>
          <p:nvPr/>
        </p:nvGraphicFramePr>
        <p:xfrm>
          <a:off x="9334791" y="1520658"/>
          <a:ext cx="2666711" cy="42905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6711">
                  <a:extLst>
                    <a:ext uri="{9D8B030D-6E8A-4147-A177-3AD203B41FA5}">
                      <a16:colId xmlns:a16="http://schemas.microsoft.com/office/drawing/2014/main" val="1681625924"/>
                    </a:ext>
                  </a:extLst>
                </a:gridCol>
              </a:tblGrid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 dirty="0">
                          <a:effectLst/>
                        </a:rPr>
                        <a:t>Curzio Ragazzini</a:t>
                      </a:r>
                      <a:endParaRPr lang="it-IT" sz="1800" b="0" i="0" u="none" strike="noStrike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914910938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>
                          <a:effectLst/>
                        </a:rPr>
                        <a:t>Donatella Falciai</a:t>
                      </a:r>
                      <a:endParaRPr lang="it-IT" sz="1800" b="0" i="0" u="none" strike="noStrike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119623101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>
                          <a:effectLst/>
                        </a:rPr>
                        <a:t>Elia Bombardelli</a:t>
                      </a:r>
                      <a:endParaRPr lang="it-IT" sz="1800" b="0" i="0" u="none" strike="noStrike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94325545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>
                          <a:effectLst/>
                        </a:rPr>
                        <a:t>Ercole Castagnola</a:t>
                      </a:r>
                      <a:endParaRPr lang="it-IT" sz="1800" b="0" i="0" u="none" strike="noStrike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84954321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>
                          <a:effectLst/>
                        </a:rPr>
                        <a:t>Gabriele Dalla Torre</a:t>
                      </a:r>
                      <a:endParaRPr lang="it-IT" sz="1800" b="0" i="0" u="none" strike="noStrike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058007367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 dirty="0">
                          <a:effectLst/>
                        </a:rPr>
                        <a:t>Giovanni Margiotta</a:t>
                      </a:r>
                      <a:endParaRPr lang="it-IT" sz="1800" b="0" i="0" u="none" strike="noStrike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55450028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>
                          <a:effectLst/>
                        </a:rPr>
                        <a:t>Leonardo Tortorelli</a:t>
                      </a:r>
                      <a:endParaRPr lang="it-IT" sz="1800" b="0" i="0" u="none" strike="noStrike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587769786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>
                          <a:effectLst/>
                        </a:rPr>
                        <a:t>Linda Giampieretti</a:t>
                      </a:r>
                      <a:endParaRPr lang="it-IT" sz="1800" b="0" i="0" u="none" strike="noStrike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43327227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>
                          <a:effectLst/>
                        </a:rPr>
                        <a:t>Luigi Tomasi</a:t>
                      </a:r>
                      <a:endParaRPr lang="it-IT" sz="1800" b="0" i="0" u="none" strike="noStrike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91715986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>
                          <a:effectLst/>
                        </a:rPr>
                        <a:t>Piera Romano</a:t>
                      </a:r>
                      <a:endParaRPr lang="it-IT" sz="1800" b="0" i="0" u="none" strike="noStrike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556979638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>
                          <a:effectLst/>
                        </a:rPr>
                        <a:t>Pierangela Accomazzo</a:t>
                      </a:r>
                      <a:endParaRPr lang="it-IT" sz="1800" b="0" i="0" u="none" strike="noStrike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66216324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>
                          <a:effectLst/>
                        </a:rPr>
                        <a:t>Pierluigi Lai</a:t>
                      </a:r>
                      <a:endParaRPr lang="it-IT" sz="1800" b="0" i="0" u="none" strike="noStrike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06304191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>
                          <a:effectLst/>
                        </a:rPr>
                        <a:t>Salvatore Madaghiele</a:t>
                      </a:r>
                      <a:endParaRPr lang="it-IT" sz="1800" b="0" i="0" u="none" strike="noStrike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950735313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800" u="none" strike="noStrike" dirty="0">
                          <a:effectLst/>
                        </a:rPr>
                        <a:t>Virginia Alberti</a:t>
                      </a:r>
                      <a:endParaRPr lang="it-IT" sz="1800" b="0" i="0" u="none" strike="noStrike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372984958"/>
                  </a:ext>
                </a:extLst>
              </a:tr>
            </a:tbl>
          </a:graphicData>
        </a:graphic>
      </p:graphicFrame>
      <p:pic>
        <p:nvPicPr>
          <p:cNvPr id="20" name="Immagine 19">
            <a:extLst>
              <a:ext uri="{FF2B5EF4-FFF2-40B4-BE49-F238E27FC236}">
                <a16:creationId xmlns:a16="http://schemas.microsoft.com/office/drawing/2014/main" id="{F3CEDDFF-DD0D-4749-B415-2327CDA7806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147" y="4560226"/>
            <a:ext cx="1440000" cy="144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9F9E4A0E-6CEF-4E9C-B02A-A64F4D4424A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68" y="1103321"/>
            <a:ext cx="1440000" cy="1440000"/>
          </a:xfrm>
          <a:prstGeom prst="ellipse">
            <a:avLst/>
          </a:prstGeom>
          <a:ln w="57150">
            <a:solidFill>
              <a:srgbClr val="EF7D00"/>
            </a:solidFill>
          </a:ln>
        </p:spPr>
      </p:pic>
      <p:pic>
        <p:nvPicPr>
          <p:cNvPr id="26" name="Immagine 25"/>
          <p:cNvPicPr>
            <a:picLocks noChangeAspect="1"/>
          </p:cNvPicPr>
          <p:nvPr/>
        </p:nvPicPr>
        <p:blipFill rotWithShape="1">
          <a:blip r:embed="rId16"/>
          <a:srcRect l="475" r="211"/>
          <a:stretch/>
        </p:blipFill>
        <p:spPr>
          <a:xfrm>
            <a:off x="9160598" y="259508"/>
            <a:ext cx="2846252" cy="101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887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35337" y="138028"/>
            <a:ext cx="4051539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it-IT" sz="4000" b="1" dirty="0">
                <a:solidFill>
                  <a:srgbClr val="EF6D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Perché siamo qui</a:t>
            </a:r>
          </a:p>
          <a:p>
            <a:pPr algn="ctr"/>
            <a:endParaRPr lang="it-IT" sz="4000" b="1" dirty="0">
              <a:solidFill>
                <a:srgbClr val="EF6D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Nuovo ciclo di webinar</a:t>
            </a:r>
            <a:endParaRPr lang="pt-BR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/>
          <a:srcRect l="475" r="211"/>
          <a:stretch/>
        </p:blipFill>
        <p:spPr>
          <a:xfrm>
            <a:off x="4583219" y="6232257"/>
            <a:ext cx="1759767" cy="625743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896" y="3853911"/>
            <a:ext cx="3040692" cy="199093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9537324-96F8-48FA-9A15-EFDEF64535EE}"/>
              </a:ext>
            </a:extLst>
          </p:cNvPr>
          <p:cNvSpPr txBox="1"/>
          <p:nvPr/>
        </p:nvSpPr>
        <p:spPr>
          <a:xfrm>
            <a:off x="4995526" y="5767020"/>
            <a:ext cx="60950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hlinkClick r:id="rId4"/>
              </a:rPr>
              <a:t>https://education.ti.com/it/resources/online-learning-program</a:t>
            </a:r>
            <a:endParaRPr lang="it-IT" dirty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E31C10F3-241C-4F37-B6A8-15654E37C3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2569" y="443683"/>
            <a:ext cx="7000926" cy="4972086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842710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FB72FC12-CCFF-4122-9A96-D29793B3B367}"/>
              </a:ext>
            </a:extLst>
          </p:cNvPr>
          <p:cNvSpPr txBox="1"/>
          <p:nvPr/>
        </p:nvSpPr>
        <p:spPr>
          <a:xfrm>
            <a:off x="200358" y="566678"/>
            <a:ext cx="40687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Sezione dedicata ai webinar</a:t>
            </a:r>
          </a:p>
          <a:p>
            <a:r>
              <a:rPr lang="it-IT" sz="36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sul sito ufficiale </a:t>
            </a:r>
          </a:p>
          <a:p>
            <a:r>
              <a:rPr lang="it-IT" sz="36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T3 Italia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986032A-A8D6-4053-B8FB-85072CC456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5" r="211"/>
          <a:stretch/>
        </p:blipFill>
        <p:spPr>
          <a:xfrm>
            <a:off x="282268" y="5245178"/>
            <a:ext cx="4180743" cy="148660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211215FF-3F9E-4663-A98F-9D22881B93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751" t="4826" r="9908" b="3968"/>
          <a:stretch/>
        </p:blipFill>
        <p:spPr>
          <a:xfrm>
            <a:off x="4777781" y="390343"/>
            <a:ext cx="7194543" cy="6341436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51DD1300-08B5-475C-8075-147EE1F70A8E}"/>
              </a:ext>
            </a:extLst>
          </p:cNvPr>
          <p:cNvSpPr txBox="1"/>
          <p:nvPr/>
        </p:nvSpPr>
        <p:spPr>
          <a:xfrm>
            <a:off x="117936" y="3419114"/>
            <a:ext cx="45252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hlinkClick r:id="rId4"/>
              </a:rPr>
              <a:t>https://www.t3-italia.it/it/t3-europe/webinars</a:t>
            </a:r>
            <a:endParaRPr lang="it-IT" dirty="0"/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FC939F04-B27B-437A-8367-223FB60AAD97}"/>
              </a:ext>
            </a:extLst>
          </p:cNvPr>
          <p:cNvSpPr/>
          <p:nvPr/>
        </p:nvSpPr>
        <p:spPr>
          <a:xfrm>
            <a:off x="7108390" y="987415"/>
            <a:ext cx="448032" cy="32528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3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in giù 8">
            <a:extLst>
              <a:ext uri="{FF2B5EF4-FFF2-40B4-BE49-F238E27FC236}">
                <a16:creationId xmlns:a16="http://schemas.microsoft.com/office/drawing/2014/main" id="{43E91A47-582E-4149-84DC-85548C2A1CD9}"/>
              </a:ext>
            </a:extLst>
          </p:cNvPr>
          <p:cNvSpPr/>
          <p:nvPr/>
        </p:nvSpPr>
        <p:spPr>
          <a:xfrm>
            <a:off x="7242649" y="561155"/>
            <a:ext cx="179514" cy="36371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756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D5508DFE-7064-4032-9175-D9E468A92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8594" y="1202848"/>
            <a:ext cx="5819050" cy="5466028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742AB8E5-73B0-470B-9ABF-04932E105DAB}"/>
              </a:ext>
            </a:extLst>
          </p:cNvPr>
          <p:cNvSpPr/>
          <p:nvPr/>
        </p:nvSpPr>
        <p:spPr>
          <a:xfrm>
            <a:off x="8995508" y="5747981"/>
            <a:ext cx="2886991" cy="920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B72FC12-CCFF-4122-9A96-D29793B3B367}"/>
              </a:ext>
            </a:extLst>
          </p:cNvPr>
          <p:cNvSpPr txBox="1"/>
          <p:nvPr/>
        </p:nvSpPr>
        <p:spPr>
          <a:xfrm>
            <a:off x="138375" y="-10340"/>
            <a:ext cx="11915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Sezione dedicata ai webinar sul sito ufficiale T3 Italia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986032A-A8D6-4053-B8FB-85072CC456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5" r="2294"/>
          <a:stretch/>
        </p:blipFill>
        <p:spPr>
          <a:xfrm>
            <a:off x="179514" y="5944467"/>
            <a:ext cx="2555871" cy="833808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8D78B6C-C294-4A74-A7DA-63F859AC8191}"/>
              </a:ext>
            </a:extLst>
          </p:cNvPr>
          <p:cNvSpPr txBox="1"/>
          <p:nvPr/>
        </p:nvSpPr>
        <p:spPr>
          <a:xfrm>
            <a:off x="1147206" y="1055800"/>
            <a:ext cx="29047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rgbClr val="FF0000"/>
                </a:solidFill>
              </a:rPr>
              <a:t>Sezione prossimi webinar: </a:t>
            </a:r>
          </a:p>
          <a:p>
            <a:pPr algn="ctr"/>
            <a:r>
              <a:rPr lang="it-IT" sz="2800" dirty="0"/>
              <a:t>fruibili in diretta iscrivendosi</a:t>
            </a:r>
            <a:endParaRPr lang="it-IT" sz="1700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FA4EB285-A53F-4B96-87A9-5F441DBCFB88}"/>
              </a:ext>
            </a:extLst>
          </p:cNvPr>
          <p:cNvSpPr txBox="1"/>
          <p:nvPr/>
        </p:nvSpPr>
        <p:spPr>
          <a:xfrm>
            <a:off x="1004356" y="2928287"/>
            <a:ext cx="3263704" cy="224676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sz="2200" dirty="0"/>
              <a:t>Il prossimo webinar: </a:t>
            </a:r>
          </a:p>
          <a:p>
            <a:pPr algn="ctr"/>
            <a:r>
              <a:rPr lang="pt-BR" sz="2000" b="1" dirty="0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Sistemi discreti</a:t>
            </a:r>
          </a:p>
          <a:p>
            <a:endParaRPr lang="it-IT" sz="1000" dirty="0"/>
          </a:p>
          <a:p>
            <a:pPr algn="ctr"/>
            <a:r>
              <a:rPr lang="it-IT" sz="2200" dirty="0"/>
              <a:t>Il 15 dicembre - ore 17:00</a:t>
            </a:r>
          </a:p>
          <a:p>
            <a:pPr algn="ctr"/>
            <a:r>
              <a:rPr lang="it-IT" sz="2200" dirty="0"/>
              <a:t>con </a:t>
            </a:r>
          </a:p>
          <a:p>
            <a:pPr algn="ctr"/>
            <a:r>
              <a:rPr lang="it-IT" sz="2200" dirty="0"/>
              <a:t>Luigi Tomasi</a:t>
            </a:r>
          </a:p>
          <a:p>
            <a:pPr algn="ctr"/>
            <a:r>
              <a:rPr lang="it-IT" sz="2200" dirty="0"/>
              <a:t>di T3 Italia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25999AE-47B1-480A-A9B6-3CD3A665A7C4}"/>
              </a:ext>
            </a:extLst>
          </p:cNvPr>
          <p:cNvSpPr txBox="1"/>
          <p:nvPr/>
        </p:nvSpPr>
        <p:spPr>
          <a:xfrm>
            <a:off x="4416877" y="710677"/>
            <a:ext cx="593374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t-IT" b="1" dirty="0">
                <a:hlinkClick r:id="rId4"/>
              </a:rPr>
              <a:t>https://www.t3-italia.it/it/t3-europe/webinars/upcoming</a:t>
            </a:r>
            <a:endParaRPr lang="it-IT" b="1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602068BA-2EB0-4CD6-A2A8-AC2AB6158E87}"/>
              </a:ext>
            </a:extLst>
          </p:cNvPr>
          <p:cNvSpPr/>
          <p:nvPr/>
        </p:nvSpPr>
        <p:spPr>
          <a:xfrm>
            <a:off x="5632255" y="4538342"/>
            <a:ext cx="5273227" cy="1273428"/>
          </a:xfrm>
          <a:prstGeom prst="rect">
            <a:avLst/>
          </a:prstGeom>
          <a:solidFill>
            <a:schemeClr val="bg2">
              <a:alpha val="4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891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C181E08A-310E-4304-ABEE-CAA753B9BA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516" y="749443"/>
            <a:ext cx="8992126" cy="418730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7" name="Titolo 6"/>
          <p:cNvSpPr>
            <a:spLocks noGrp="1"/>
          </p:cNvSpPr>
          <p:nvPr>
            <p:ph type="title" idx="4294967295"/>
          </p:nvPr>
        </p:nvSpPr>
        <p:spPr>
          <a:xfrm>
            <a:off x="330752" y="263927"/>
            <a:ext cx="2610032" cy="98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4200" b="1" dirty="0">
                <a:solidFill>
                  <a:srgbClr val="FF0000"/>
                </a:solidFill>
              </a:rPr>
              <a:t>Il prossimo webinar</a:t>
            </a:r>
            <a:r>
              <a:rPr lang="it-IT" sz="32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6EADD3F6-5921-411B-87E7-AF3DDB44AF45}"/>
              </a:ext>
            </a:extLst>
          </p:cNvPr>
          <p:cNvSpPr txBox="1"/>
          <p:nvPr/>
        </p:nvSpPr>
        <p:spPr>
          <a:xfrm>
            <a:off x="582928" y="5935263"/>
            <a:ext cx="8612618" cy="70788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000" dirty="0"/>
              <a:t>Per iscriversi: </a:t>
            </a:r>
            <a:r>
              <a:rPr lang="it-IT" sz="4000" dirty="0">
                <a:hlinkClick r:id="rId3"/>
              </a:rPr>
              <a:t>https://accorcia.to/1m0j</a:t>
            </a:r>
            <a:endParaRPr lang="it-IT" sz="40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4CDEBCDB-EA96-44D7-AEC7-22A2104B94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5" r="211"/>
          <a:stretch/>
        </p:blipFill>
        <p:spPr>
          <a:xfrm>
            <a:off x="9930221" y="5998409"/>
            <a:ext cx="2088945" cy="742793"/>
          </a:xfrm>
          <a:prstGeom prst="rect">
            <a:avLst/>
          </a:prstGeom>
        </p:spPr>
      </p:pic>
      <p:sp>
        <p:nvSpPr>
          <p:cNvPr id="23" name="Rectangle 4">
            <a:extLst>
              <a:ext uri="{FF2B5EF4-FFF2-40B4-BE49-F238E27FC236}">
                <a16:creationId xmlns:a16="http://schemas.microsoft.com/office/drawing/2014/main" id="{C0EB9942-F4EC-4C98-966E-464F5A32FD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30805"/>
            <a:ext cx="216726" cy="2616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DF715F2-9C18-4E00-B351-67757CF7B876}"/>
              </a:ext>
            </a:extLst>
          </p:cNvPr>
          <p:cNvSpPr txBox="1"/>
          <p:nvPr/>
        </p:nvSpPr>
        <p:spPr>
          <a:xfrm>
            <a:off x="582928" y="5174393"/>
            <a:ext cx="5609140" cy="52322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/>
              <a:t>se richiesta Password: </a:t>
            </a:r>
            <a:r>
              <a:rPr lang="it-IT" sz="2800" b="1" dirty="0">
                <a:solidFill>
                  <a:srgbClr val="FF0000"/>
                </a:solidFill>
              </a:rPr>
              <a:t>t3italia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D2722FD8-8693-47DB-B04B-FB18D2A5F7EE}"/>
              </a:ext>
            </a:extLst>
          </p:cNvPr>
          <p:cNvSpPr/>
          <p:nvPr/>
        </p:nvSpPr>
        <p:spPr>
          <a:xfrm>
            <a:off x="9115950" y="2754420"/>
            <a:ext cx="1121963" cy="1065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DE26A175-82B3-4E85-9F0C-FDA9495013C2}"/>
              </a:ext>
            </a:extLst>
          </p:cNvPr>
          <p:cNvSpPr/>
          <p:nvPr/>
        </p:nvSpPr>
        <p:spPr>
          <a:xfrm>
            <a:off x="9115949" y="2415870"/>
            <a:ext cx="1121962" cy="1065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1F4BB11-DE70-48A3-86A6-29515A3824A2}"/>
              </a:ext>
            </a:extLst>
          </p:cNvPr>
          <p:cNvSpPr/>
          <p:nvPr/>
        </p:nvSpPr>
        <p:spPr>
          <a:xfrm>
            <a:off x="9115949" y="2579453"/>
            <a:ext cx="1121963" cy="1065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B327B4C6-6870-4937-8884-9BDF19593220}"/>
              </a:ext>
            </a:extLst>
          </p:cNvPr>
          <p:cNvSpPr/>
          <p:nvPr/>
        </p:nvSpPr>
        <p:spPr>
          <a:xfrm>
            <a:off x="9115949" y="2918003"/>
            <a:ext cx="1121963" cy="1065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971F3C07-AFBB-4DCA-8376-F37AE686FA55}"/>
              </a:ext>
            </a:extLst>
          </p:cNvPr>
          <p:cNvSpPr/>
          <p:nvPr/>
        </p:nvSpPr>
        <p:spPr>
          <a:xfrm>
            <a:off x="3006861" y="1385451"/>
            <a:ext cx="3343452" cy="426520"/>
          </a:xfrm>
          <a:prstGeom prst="rect">
            <a:avLst/>
          </a:prstGeom>
          <a:solidFill>
            <a:schemeClr val="bg2">
              <a:alpha val="4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a destra 7">
            <a:extLst>
              <a:ext uri="{FF2B5EF4-FFF2-40B4-BE49-F238E27FC236}">
                <a16:creationId xmlns:a16="http://schemas.microsoft.com/office/drawing/2014/main" id="{F894F757-52DB-4145-91F9-E29297F3BFBC}"/>
              </a:ext>
            </a:extLst>
          </p:cNvPr>
          <p:cNvSpPr/>
          <p:nvPr/>
        </p:nvSpPr>
        <p:spPr>
          <a:xfrm rot="1073203">
            <a:off x="2285310" y="1315865"/>
            <a:ext cx="617494" cy="34449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E02A2CB1-A46C-4587-A4E0-409C8124D38C}"/>
              </a:ext>
            </a:extLst>
          </p:cNvPr>
          <p:cNvSpPr/>
          <p:nvPr/>
        </p:nvSpPr>
        <p:spPr>
          <a:xfrm>
            <a:off x="7159143" y="3941478"/>
            <a:ext cx="900753" cy="342494"/>
          </a:xfrm>
          <a:prstGeom prst="rect">
            <a:avLst/>
          </a:prstGeom>
          <a:solidFill>
            <a:schemeClr val="bg2">
              <a:alpha val="4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Freccia a destra 17">
            <a:extLst>
              <a:ext uri="{FF2B5EF4-FFF2-40B4-BE49-F238E27FC236}">
                <a16:creationId xmlns:a16="http://schemas.microsoft.com/office/drawing/2014/main" id="{703F7787-99B0-4E46-A254-36B7033BDFDD}"/>
              </a:ext>
            </a:extLst>
          </p:cNvPr>
          <p:cNvSpPr/>
          <p:nvPr/>
        </p:nvSpPr>
        <p:spPr>
          <a:xfrm>
            <a:off x="6392993" y="3941478"/>
            <a:ext cx="617494" cy="34449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C9056A1C-1751-4FF6-A953-4FD5D5D9B4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445" y="2145618"/>
            <a:ext cx="2152666" cy="213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35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Great Pitch Decks - Technology">
    <a:dk1>
      <a:sysClr val="windowText" lastClr="000000"/>
    </a:dk1>
    <a:lt1>
      <a:sysClr val="window" lastClr="FFFFFF"/>
    </a:lt1>
    <a:dk2>
      <a:srgbClr val="12121E"/>
    </a:dk2>
    <a:lt2>
      <a:srgbClr val="F2F2F2"/>
    </a:lt2>
    <a:accent1>
      <a:srgbClr val="00B0F0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ECCF3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4937</TotalTime>
  <Words>1425</Words>
  <Application>Microsoft Office PowerPoint</Application>
  <PresentationFormat>Widescreen</PresentationFormat>
  <Paragraphs>191</Paragraphs>
  <Slides>29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8" baseType="lpstr">
      <vt:lpstr>Arial</vt:lpstr>
      <vt:lpstr>ArialMT</vt:lpstr>
      <vt:lpstr>Calibri</vt:lpstr>
      <vt:lpstr>Calibri Light</vt:lpstr>
      <vt:lpstr>Lato</vt:lpstr>
      <vt:lpstr>Lato-Light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Il prossimo webinar:</vt:lpstr>
      <vt:lpstr>Presentazione standard di PowerPoint</vt:lpstr>
      <vt:lpstr>Presentazione standard di PowerPoint</vt:lpstr>
      <vt:lpstr>Presentazione standard di PowerPoint</vt:lpstr>
      <vt:lpstr>  referente T3 Italia e host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Il prossimo webinar:</vt:lpstr>
      <vt:lpstr>Presentazione standard di PowerPoint</vt:lpstr>
      <vt:lpstr>Grazie per averci seguito  ed  arrivederci al prossimo webinar!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virginia alberti</dc:creator>
  <cp:lastModifiedBy>virginia alberti</cp:lastModifiedBy>
  <cp:revision>110</cp:revision>
  <dcterms:created xsi:type="dcterms:W3CDTF">2020-02-04T22:57:56Z</dcterms:created>
  <dcterms:modified xsi:type="dcterms:W3CDTF">2020-12-02T00:08:01Z</dcterms:modified>
</cp:coreProperties>
</file>