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72" r:id="rId5"/>
    <p:sldId id="292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7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372F"/>
    <a:srgbClr val="609ECB"/>
    <a:srgbClr val="800000"/>
    <a:srgbClr val="57CC62"/>
    <a:srgbClr val="50C55F"/>
    <a:srgbClr val="8807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45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0C768D-38F8-4B4B-B6F5-EDC6B5BCD1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AC15C03-89D6-489B-B0EB-5816B83AA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61A997-9C67-4776-BB6B-FFD4A1E35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7EDB2C-7280-4317-B037-F72C2DCFE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E2BBE6-4E44-4E2B-A6D5-0B61DD43A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4668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B21616-0B17-4812-8E02-4AF166A13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2E0ABAC-3C3D-40A9-8785-EB33984B15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03034B-B5D6-4493-B282-E67F9F185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8345A7-C734-4B64-BE10-147CB1DB1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DAF9F2-2524-4B5D-A184-5443B8BE7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74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2B829D9-57C8-4B08-ABA8-6C6089BE06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C0964BD-1F7A-478C-9DAD-EE92D6DB5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E26A1F-249C-49A6-8D43-34D1E5ACA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DF13876-94C2-46B5-9552-C28089288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29DBB6E-9E99-470A-BA34-65262EDE5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83522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AF2CC9-3E88-45BF-A7FA-FA405E4D6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3C6322-9384-4BD6-8439-0157EF0F8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8B64A39-D6D9-4A34-810C-D4BA9B42C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FC7312-CA3E-4DFB-902A-B92D6F698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D5CC245-88CC-4B47-944F-71A8C927B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00171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3911B5-1BA2-4CCF-A135-5D05197B6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E4B5FE9-4A05-4B98-B688-3D2B13A2E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714BD5-F144-45EB-AB9C-BE9D683AD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9E0057-D6D2-4659-AA4E-AF976F49D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4431D5-B598-4C55-90BE-2834E916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378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436A42-ECA0-49B8-85F6-80121DDA9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A3577A-58B7-40BA-8B09-711D900E0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4B3135C-D724-4831-BA67-9692A50AE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5165D56-AC35-4271-9ABA-22ED14082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F178183-9722-4564-BF25-D1460C1D2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3B7CE41-22A6-4CDA-8E1A-AA5C13B6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7514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65E121-8603-4597-9190-D8DD64D0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6C82B-6B0A-4523-BC5A-B020D6103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F422B07-4681-4396-9969-C0353FB5E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113FD80-F98A-49EE-90FD-C38220852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80F9DE-4AB7-425B-871B-FE2CB25C1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F437A13-CD29-483C-877A-9DBB39E4A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2CD15CA-73F6-40D5-82F4-8D0CB020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23C1FB0-7AE6-435A-89AD-314A70E50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07557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A0C14E-B811-4F6C-9BC9-D582740D4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C6BB78E-8A7B-4AE1-BF3A-2A935076A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ED28225-99F3-4D14-8039-97FC7B444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BC2CD9F-E931-4509-9D37-5E7D2A58E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69671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62E5E25-0267-4802-AFB2-DC93F87A5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6E1EA50-23E9-4B59-897E-1DE2E8EFA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B8E30D2-C69D-48C4-BB4C-3BF5C76FD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69414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DA3E95-5634-4D9D-863B-B7A7C31CF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588573-2B1C-482B-8FDC-1D3DDE53E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EB84E32-ACC3-4C5E-BBC3-CC1AAEF8C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C7D227-4F49-4CB8-A90B-A7A53813F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71AB5B-5F31-40FB-9809-F7E5F036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A45249E-A127-4153-8054-9CCF93B34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2422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32FF4-A70E-4805-BBDE-20B1D2A7D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F5F5E64-CF5E-4AB6-8205-7FC0E06EDF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89A9D41-47E7-4960-8486-49AD733B5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D41DEEF-7B79-49B3-AE23-46BAA20BE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84035D6-1D53-4F20-A15C-ACE4848A9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70B9C6C-1770-4452-867D-35D85AD1B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809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B6BA95A-41B9-49C1-A6A4-34A42D8AA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CCEB7F3-EAD1-4FE7-BFC4-EA62D17F8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05ABEA-C80B-4FE9-B7EB-C169736253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F023D-3DA4-485A-ADBC-6122127D3F10}" type="datetimeFigureOut">
              <a:rPr lang="en-SG" smtClean="0"/>
              <a:t>8/9/2022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C155A0-CA12-4699-80F9-8030FBE98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C9D1393-9934-4934-8376-649596EA2C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AD07A-2598-4F95-B677-E67A922C3E41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35599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areatrap1.tn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ti.com/en-au/professional-development/webinars-and-tutorials/live-webinar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caa.vic.edu.au/curriculum/vce/vce-study-designs/mathematicalmethods/Pages/Index.asp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pproximating%20Gradient%20and%20Area_Student.docx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openxmlformats.org/officeDocument/2006/relationships/hyperlink" Target="cda1.tn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Black Rectangle">
            <a:extLst>
              <a:ext uri="{FF2B5EF4-FFF2-40B4-BE49-F238E27FC236}">
                <a16:creationId xmlns:a16="http://schemas.microsoft.com/office/drawing/2014/main" xmlns="" id="{1B80739E-3C73-4B4B-919A-513265DC8C53}"/>
              </a:ext>
            </a:extLst>
          </p:cNvPr>
          <p:cNvSpPr/>
          <p:nvPr/>
        </p:nvSpPr>
        <p:spPr>
          <a:xfrm>
            <a:off x="0" y="-2781"/>
            <a:ext cx="8615797" cy="68607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pic>
        <p:nvPicPr>
          <p:cNvPr id="2" name="Picture 1" hidden="1">
            <a:extLst>
              <a:ext uri="{FF2B5EF4-FFF2-40B4-BE49-F238E27FC236}">
                <a16:creationId xmlns:a16="http://schemas.microsoft.com/office/drawing/2014/main" xmlns="" id="{2F8681AC-30AE-4D0A-B19A-47D10B4EF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38" r="10888" b="42040"/>
          <a:stretch/>
        </p:blipFill>
        <p:spPr>
          <a:xfrm>
            <a:off x="21660" y="1634368"/>
            <a:ext cx="10864569" cy="2213609"/>
          </a:xfrm>
          <a:prstGeom prst="rect">
            <a:avLst/>
          </a:prstGeom>
        </p:spPr>
      </p:pic>
      <p:pic>
        <p:nvPicPr>
          <p:cNvPr id="7" name="!!TI Logo">
            <a:extLst>
              <a:ext uri="{FF2B5EF4-FFF2-40B4-BE49-F238E27FC236}">
                <a16:creationId xmlns:a16="http://schemas.microsoft.com/office/drawing/2014/main" xmlns="" id="{69979B35-49ED-447D-A47F-504E8F9C4D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36" y="189781"/>
            <a:ext cx="1423642" cy="5262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63471E9-8149-47A7-AA4D-962150D9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141" b="1780"/>
          <a:stretch/>
        </p:blipFill>
        <p:spPr>
          <a:xfrm>
            <a:off x="8615797" y="-2781"/>
            <a:ext cx="3554900" cy="6860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94F81AF-1E08-4781-9313-2CE66C27BF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25"/>
          <a:stretch/>
        </p:blipFill>
        <p:spPr>
          <a:xfrm>
            <a:off x="8984048" y="4173807"/>
            <a:ext cx="2933284" cy="26841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89C99FB-A24D-494A-B57A-0FA7F151442D}"/>
              </a:ext>
            </a:extLst>
          </p:cNvPr>
          <p:cNvSpPr txBox="1"/>
          <p:nvPr/>
        </p:nvSpPr>
        <p:spPr>
          <a:xfrm>
            <a:off x="202733" y="933523"/>
            <a:ext cx="6570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200" dirty="0">
                <a:solidFill>
                  <a:schemeClr val="bg1"/>
                </a:solidFill>
              </a:rPr>
              <a:t>VCE Methods Series: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28A026F-9BEF-4BBB-B957-E5B782E25DF7}"/>
              </a:ext>
            </a:extLst>
          </p:cNvPr>
          <p:cNvSpPr txBox="1"/>
          <p:nvPr/>
        </p:nvSpPr>
        <p:spPr>
          <a:xfrm>
            <a:off x="546308" y="1822225"/>
            <a:ext cx="7367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800" dirty="0">
                <a:solidFill>
                  <a:schemeClr val="bg1"/>
                </a:solidFill>
              </a:rPr>
              <a:t>New Calculus Content for 2023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4BFEBDF-060B-4082-9056-E9EBC8065D29}"/>
              </a:ext>
            </a:extLst>
          </p:cNvPr>
          <p:cNvSpPr txBox="1"/>
          <p:nvPr/>
        </p:nvSpPr>
        <p:spPr>
          <a:xfrm>
            <a:off x="276474" y="2636176"/>
            <a:ext cx="8043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SG" dirty="0">
                <a:solidFill>
                  <a:schemeClr val="bg1">
                    <a:lumMod val="75000"/>
                  </a:schemeClr>
                </a:solidFill>
              </a:rPr>
              <a:t>The new VCE Mathematics Study Design (2023-2027) contains a few changes in the Key Knowledge and Key Skills for MM 3&amp;4. In this webinar, we look at how teachers using TI-Nspire CAS software can effectively teach their students two new calculus techniques – the Central Difference approximation for differentiation, and the Trapezium Rule for approximating area under a curve. Join us as we look at how </a:t>
            </a:r>
            <a:br>
              <a:rPr lang="en-SG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SG" dirty="0">
                <a:solidFill>
                  <a:schemeClr val="bg1">
                    <a:lumMod val="75000"/>
                  </a:schemeClr>
                </a:solidFill>
              </a:rPr>
              <a:t>TI-</a:t>
            </a:r>
            <a:r>
              <a:rPr lang="en-SG" dirty="0" err="1">
                <a:solidFill>
                  <a:schemeClr val="bg1">
                    <a:lumMod val="75000"/>
                  </a:schemeClr>
                </a:solidFill>
              </a:rPr>
              <a:t>Nspire's</a:t>
            </a:r>
            <a:r>
              <a:rPr lang="en-SG" dirty="0">
                <a:solidFill>
                  <a:schemeClr val="bg1">
                    <a:lumMod val="75000"/>
                  </a:schemeClr>
                </a:solidFill>
              </a:rPr>
              <a:t> Graphs, Calculator and Notes applications can be used in the classroom to create meaningful visual and algebraic representations of these important additions to the MM course.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40BFC4A-C591-4C4C-8AE4-2ACCE1CA3EAF}"/>
              </a:ext>
            </a:extLst>
          </p:cNvPr>
          <p:cNvSpPr txBox="1"/>
          <p:nvPr/>
        </p:nvSpPr>
        <p:spPr>
          <a:xfrm>
            <a:off x="2161748" y="5969578"/>
            <a:ext cx="6158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SG" sz="2800" dirty="0">
                <a:solidFill>
                  <a:schemeClr val="bg1"/>
                </a:solidFill>
              </a:rPr>
              <a:t>Roger Wander</a:t>
            </a:r>
            <a:endParaRPr lang="en-S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90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365125"/>
            <a:ext cx="11025554" cy="1076813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Visualising the approximation, clarifying the area formula for vertical parallel sides</a:t>
            </a:r>
            <a:endParaRPr lang="en-AU" dirty="0"/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38200" y="1861978"/>
            <a:ext cx="5181600" cy="4087889"/>
          </a:xfrm>
          <a:prstGeom prst="rect">
            <a:avLst/>
          </a:prstGeom>
        </p:spPr>
      </p:pic>
      <p:pic>
        <p:nvPicPr>
          <p:cNvPr id="16" name="Content Placeholder 8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172199" y="1861978"/>
            <a:ext cx="5468815" cy="408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971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69758" y="318851"/>
            <a:ext cx="11025554" cy="136039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Increasing the number of trapezia, reducing the width of each, and approaching the required area</a:t>
            </a:r>
            <a:endParaRPr lang="en-AU" dirty="0"/>
          </a:p>
        </p:txBody>
      </p:sp>
      <p:pic>
        <p:nvPicPr>
          <p:cNvPr id="12" name="Content Placeholder 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13720" y="1886042"/>
            <a:ext cx="5468815" cy="4087889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4"/>
          <a:stretch>
            <a:fillRect/>
          </a:stretch>
        </p:blipFill>
        <p:spPr>
          <a:xfrm>
            <a:off x="6364705" y="1886042"/>
            <a:ext cx="5103550" cy="40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494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3190" y="240026"/>
            <a:ext cx="11025554" cy="125189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Approximation can be under- or over-estimation, based on nature of curve boundary</a:t>
            </a:r>
            <a:br>
              <a:rPr lang="en-SG" dirty="0" smtClean="0"/>
            </a:br>
            <a:r>
              <a:rPr lang="en-SG" dirty="0" smtClean="0"/>
              <a:t>[Teachers select examples carefully]</a:t>
            </a:r>
            <a:endParaRPr lang="en-AU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832" y="1811795"/>
            <a:ext cx="5857220" cy="440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33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79938" y="334691"/>
            <a:ext cx="11025554" cy="1076813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Prepping students to use Notes - setting up the summation of areas formula</a:t>
            </a:r>
            <a:endParaRPr lang="en-AU" dirty="0"/>
          </a:p>
        </p:txBody>
      </p:sp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679938" y="2052720"/>
            <a:ext cx="5492262" cy="3897147"/>
          </a:xfrm>
          <a:prstGeom prst="rect">
            <a:avLst/>
          </a:prstGeom>
        </p:spPr>
      </p:pic>
      <p:pic>
        <p:nvPicPr>
          <p:cNvPr id="12" name="Content Placeholder 7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2052720"/>
            <a:ext cx="5181600" cy="389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466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14754" y="435464"/>
            <a:ext cx="11025554" cy="1380837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Using </a:t>
            </a:r>
            <a:r>
              <a:rPr lang="en-SG" dirty="0" smtClean="0">
                <a:hlinkClick r:id="rId3" action="ppaction://hlinkfile"/>
              </a:rPr>
              <a:t>Notes</a:t>
            </a:r>
            <a:r>
              <a:rPr lang="en-SG" dirty="0" smtClean="0"/>
              <a:t> for instant calculation of approximate area</a:t>
            </a:r>
            <a:br>
              <a:rPr lang="en-SG" dirty="0" smtClean="0"/>
            </a:br>
            <a:r>
              <a:rPr lang="en-SG" dirty="0" smtClean="0"/>
              <a:t>[can vary function rule, a, b, and w]</a:t>
            </a:r>
            <a:endParaRPr lang="en-AU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54" y="2052720"/>
            <a:ext cx="5536889" cy="41643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8611" y="2052720"/>
            <a:ext cx="5536889" cy="416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278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14754" y="435464"/>
            <a:ext cx="11025554" cy="1585841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Trapezium Rule: Using Calculator and Lists &amp; Spreadsheet for display of individual areas and total sum</a:t>
            </a:r>
            <a:br>
              <a:rPr lang="en-SG" dirty="0" smtClean="0"/>
            </a:br>
            <a:r>
              <a:rPr lang="en-SG" dirty="0" smtClean="0"/>
              <a:t>[can vary function rule, a, b, and n]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51" y="2201292"/>
            <a:ext cx="5284508" cy="3974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5833" y="2201291"/>
            <a:ext cx="5284507" cy="397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15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3" y="258184"/>
            <a:ext cx="10683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VCE Maths Methods – New Content for 2023 </a:t>
            </a:r>
            <a:endParaRPr lang="en-SG" sz="4000" dirty="0"/>
          </a:p>
        </p:txBody>
      </p: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505458"/>
            <a:ext cx="106836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Thanks for watching this webinar – be sure to check the website for other presentations that will enable you to use your TI-</a:t>
            </a:r>
            <a:r>
              <a:rPr lang="en-SG" sz="4000" dirty="0" err="1" smtClean="0"/>
              <a:t>Nspire</a:t>
            </a:r>
            <a:r>
              <a:rPr lang="en-SG" sz="4000" dirty="0" smtClean="0"/>
              <a:t> CAS software for more effective teaching and learning … </a:t>
            </a:r>
            <a:endParaRPr lang="en-SG" sz="4000" dirty="0"/>
          </a:p>
        </p:txBody>
      </p:sp>
      <p:sp>
        <p:nvSpPr>
          <p:cNvPr id="3" name="Rectangle 2"/>
          <p:cNvSpPr/>
          <p:nvPr/>
        </p:nvSpPr>
        <p:spPr>
          <a:xfrm>
            <a:off x="301210" y="4492212"/>
            <a:ext cx="106836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u="sng" dirty="0">
                <a:solidFill>
                  <a:srgbClr val="0000FF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https://education.ti.com/en-au/professional-development/webinars-and-tutorials/live-webinars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6747389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!!MathPrint">
            <a:extLst>
              <a:ext uri="{FF2B5EF4-FFF2-40B4-BE49-F238E27FC236}">
                <a16:creationId xmlns:a16="http://schemas.microsoft.com/office/drawing/2014/main" xmlns="" id="{D2118C8B-596B-4054-8E04-B54BDCD07B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64"/>
          <a:stretch/>
        </p:blipFill>
        <p:spPr>
          <a:xfrm>
            <a:off x="8573970" y="7123468"/>
            <a:ext cx="3125265" cy="3273209"/>
          </a:xfrm>
          <a:prstGeom prst="rect">
            <a:avLst/>
          </a:prstGeom>
        </p:spPr>
      </p:pic>
      <p:sp>
        <p:nvSpPr>
          <p:cNvPr id="19" name="Approx Areas">
            <a:extLst>
              <a:ext uri="{FF2B5EF4-FFF2-40B4-BE49-F238E27FC236}">
                <a16:creationId xmlns:a16="http://schemas.microsoft.com/office/drawing/2014/main" xmlns="" id="{1728FA44-1AEB-49B0-AC71-B23690A9DA96}"/>
              </a:ext>
            </a:extLst>
          </p:cNvPr>
          <p:cNvSpPr txBox="1"/>
          <p:nvPr/>
        </p:nvSpPr>
        <p:spPr>
          <a:xfrm>
            <a:off x="2151528" y="2956784"/>
            <a:ext cx="80252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Approximating area under a curve </a:t>
            </a:r>
            <a:r>
              <a:rPr lang="en-SG" sz="4000" dirty="0"/>
              <a:t>- </a:t>
            </a:r>
            <a:r>
              <a:rPr lang="en-SG" sz="4000" dirty="0" smtClean="0"/>
              <a:t>the </a:t>
            </a:r>
            <a:r>
              <a:rPr lang="en-SG" sz="4000" dirty="0"/>
              <a:t>Trapezium </a:t>
            </a:r>
            <a:r>
              <a:rPr lang="en-SG" sz="4000" dirty="0" smtClean="0"/>
              <a:t>method</a:t>
            </a:r>
            <a:endParaRPr lang="en-SG" sz="4000" dirty="0"/>
          </a:p>
        </p:txBody>
      </p:sp>
      <p:sp>
        <p:nvSpPr>
          <p:cNvPr id="17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2151528" y="1635162"/>
            <a:ext cx="80252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Approximating gradient – The Central Difference method</a:t>
            </a:r>
            <a:endParaRPr lang="en-SG" sz="4000" dirty="0"/>
          </a:p>
        </p:txBody>
      </p: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1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988643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3" y="258184"/>
            <a:ext cx="101223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…from the new Study Design…</a:t>
            </a:r>
            <a:endParaRPr lang="en-SG" sz="2400" dirty="0" smtClean="0"/>
          </a:p>
          <a:p>
            <a:r>
              <a:rPr lang="en-SG" sz="2800" dirty="0">
                <a:hlinkClick r:id="rId3"/>
              </a:rPr>
              <a:t>https://</a:t>
            </a:r>
            <a:r>
              <a:rPr lang="en-SG" sz="2800" dirty="0" smtClean="0">
                <a:hlinkClick r:id="rId3"/>
              </a:rPr>
              <a:t>www.vcaa.vic.edu.au/curriculum/vce/vce-study-designs/mathematicalmethods/Pages/Index.aspx</a:t>
            </a:r>
            <a:r>
              <a:rPr lang="en-SG" sz="2800" dirty="0" smtClean="0"/>
              <a:t> </a:t>
            </a:r>
            <a:endParaRPr lang="en-SG" sz="2800" dirty="0"/>
          </a:p>
        </p:txBody>
      </p: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5" name="Rectangle 4"/>
          <p:cNvSpPr/>
          <p:nvPr/>
        </p:nvSpPr>
        <p:spPr>
          <a:xfrm>
            <a:off x="424757" y="2231881"/>
            <a:ext cx="9525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limit 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definition of the derivative of a function, </a:t>
            </a:r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central difference approximation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, and the derivative as the rate of change or gradient function of a given </a:t>
            </a:r>
            <a:r>
              <a:rPr lang="en-AU" sz="28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function   (</a:t>
            </a:r>
            <a:r>
              <a:rPr lang="en-AU" sz="2800" i="1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p55, in </a:t>
            </a:r>
            <a:r>
              <a:rPr lang="en-AU" sz="2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Outcome 1, </a:t>
            </a:r>
            <a:r>
              <a:rPr lang="en-AU" sz="2800" i="1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Key Knowledge, U2 MM)</a:t>
            </a:r>
            <a:endParaRPr lang="en-A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24757" y="4336067"/>
                <a:ext cx="10289005" cy="1657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AU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The central difference approximation 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AU" sz="2800" i="1">
                        <a:latin typeface="Cambria Math" panose="020405030504060302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m:t>′</m:t>
                    </m:r>
                    <m:r>
                      <a:rPr lang="en-AU" sz="2800">
                        <a:latin typeface="Cambria Math" panose="020405030504060302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AU" sz="2800" i="1">
                        <a:latin typeface="Cambria Math" panose="020405030504060302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AU" sz="2800">
                        <a:latin typeface="Cambria Math" panose="020405030504060302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rPr>
                      <m:t>)≈</m:t>
                    </m:r>
                    <m:f>
                      <m:fPr>
                        <m:ctrlPr>
                          <a:rPr lang="en-A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AU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AU" sz="2800" i="1">
                                <a:latin typeface="Cambria Math" panose="02040503050406030204" pitchFamily="18" charset="0"/>
                                <a:ea typeface="Arial" panose="020B060402020202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AU" sz="2800">
                                <a:latin typeface="Cambria Math" panose="02040503050406030204" pitchFamily="18" charset="0"/>
                                <a:ea typeface="Arial" panose="020B060402020202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AU" sz="2800" i="1">
                                <a:latin typeface="Cambria Math" panose="02040503050406030204" pitchFamily="18" charset="0"/>
                                <a:ea typeface="Arial" panose="020B0604020202020204" pitchFamily="34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</m:d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AU" sz="2800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AU" sz="2800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AU" sz="2800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AU" sz="2800" i="1">
                            <a:latin typeface="Cambria Math" panose="02040503050406030204" pitchFamily="18" charset="0"/>
                            <a:ea typeface="Arial" panose="020B0604020202020204" pitchFamily="34" charset="0"/>
                            <a:cs typeface="Times New Roman" panose="02020603050405020304" pitchFamily="18" charset="0"/>
                          </a:rPr>
                          <m:t>h</m:t>
                        </m:r>
                      </m:den>
                    </m:f>
                  </m:oMath>
                </a14:m>
                <a:r>
                  <a:rPr lang="en-AU" sz="2800" dirty="0"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 and its graphical interpretation (</a:t>
                </a:r>
                <a:r>
                  <a:rPr lang="en-AU" sz="2800" i="1" dirty="0"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p52, in AOS 3: Calculus, U2 MM)</a:t>
                </a:r>
              </a:p>
              <a:p>
                <a:r>
                  <a:rPr lang="en-AU" sz="3200" dirty="0" smtClean="0">
                    <a:latin typeface="Arial" panose="020B0604020202020204" pitchFamily="34" charset="0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endParaRPr lang="en-AU" sz="32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57" y="4336067"/>
                <a:ext cx="10289005" cy="1657570"/>
              </a:xfrm>
              <a:prstGeom prst="rect">
                <a:avLst/>
              </a:prstGeom>
              <a:blipFill rotWithShape="0">
                <a:blip r:embed="rId4"/>
                <a:stretch>
                  <a:fillRect l="-124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94988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3" y="258184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…from the new Study Design…</a:t>
            </a:r>
            <a:endParaRPr lang="en-SG" sz="4000" dirty="0"/>
          </a:p>
        </p:txBody>
      </p: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5" name="Rectangle 4"/>
          <p:cNvSpPr/>
          <p:nvPr/>
        </p:nvSpPr>
        <p:spPr>
          <a:xfrm>
            <a:off x="815622" y="1037242"/>
            <a:ext cx="9525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Informal consideration of the definite integral as a limiting value of a sum involving quantities such as area under a curve and </a:t>
            </a:r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approximation of definite integrals using the trapezium rule 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(</a:t>
            </a:r>
            <a:r>
              <a:rPr lang="en-AU" sz="2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p100, AOS3 </a:t>
            </a:r>
            <a:r>
              <a:rPr lang="en-AU" sz="2800" i="1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Calculus, U3&amp;4 MM</a:t>
            </a:r>
            <a:r>
              <a:rPr lang="en-AU" sz="28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AU" sz="28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5623" y="2924296"/>
            <a:ext cx="9525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…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concept of </a:t>
            </a:r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approximation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to the area under a curve </a:t>
            </a:r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using the trapezium rule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…(</a:t>
            </a:r>
            <a:r>
              <a:rPr lang="en-AU" sz="2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p102, Outcome 1, Key Knowledge, MM 3&amp;4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)</a:t>
            </a:r>
          </a:p>
          <a:p>
            <a:endParaRPr lang="en-AU" sz="2800" i="1" dirty="0" smtClean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Evaluate approximations 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to the area under a curve </a:t>
            </a:r>
            <a:r>
              <a:rPr lang="en-AU" sz="28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using the trapezium rule</a:t>
            </a:r>
            <a:r>
              <a:rPr lang="en-AU" sz="2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AU" sz="2800" i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p103, Outcome 1, Key </a:t>
            </a:r>
            <a:r>
              <a:rPr lang="en-AU" sz="2800" i="1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Skills, MM3&amp;4</a:t>
            </a:r>
            <a:r>
              <a:rPr lang="en-AU" sz="28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AU" sz="3200" i="1" dirty="0"/>
          </a:p>
        </p:txBody>
      </p:sp>
    </p:spTree>
    <p:extLst>
      <p:ext uri="{BB962C8B-B14F-4D97-AF65-F5344CB8AC3E}">
        <p14:creationId xmlns:p14="http://schemas.microsoft.com/office/powerpoint/2010/main" val="7683627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258184"/>
            <a:ext cx="11309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/>
              <a:t>…Materials accompanying this webinar (on website)…</a:t>
            </a:r>
            <a:endParaRPr lang="en-SG" sz="4000" dirty="0"/>
          </a:p>
        </p:txBody>
      </p: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761371" y="1148494"/>
            <a:ext cx="103507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>
                <a:solidFill>
                  <a:srgbClr val="FF0000"/>
                </a:solidFill>
                <a:hlinkClick r:id="rId3" action="ppaction://hlinkfile"/>
              </a:rPr>
              <a:t>Student activity Word document </a:t>
            </a:r>
            <a:r>
              <a:rPr lang="en-SG" sz="4000" dirty="0" smtClean="0"/>
              <a:t>with theory, by-hand and TI-</a:t>
            </a:r>
            <a:r>
              <a:rPr lang="en-SG" sz="4000" dirty="0" err="1" smtClean="0"/>
              <a:t>Nspire</a:t>
            </a:r>
            <a:r>
              <a:rPr lang="en-SG" sz="4000" dirty="0" smtClean="0"/>
              <a:t> CAS explanations and open questions </a:t>
            </a:r>
            <a:endParaRPr lang="en-SG" sz="4000" dirty="0"/>
          </a:p>
        </p:txBody>
      </p:sp>
      <p:sp>
        <p:nvSpPr>
          <p:cNvPr id="11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721265" y="3182306"/>
            <a:ext cx="9396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smtClean="0">
                <a:solidFill>
                  <a:srgbClr val="FF0000"/>
                </a:solidFill>
              </a:rPr>
              <a:t>Teacher version of student activity </a:t>
            </a:r>
            <a:r>
              <a:rPr lang="en-SG" sz="4000" dirty="0" smtClean="0"/>
              <a:t>with answers and teaching suggestions</a:t>
            </a:r>
            <a:endParaRPr lang="en-SG" sz="4000" dirty="0"/>
          </a:p>
        </p:txBody>
      </p:sp>
      <p:sp>
        <p:nvSpPr>
          <p:cNvPr id="12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721265" y="4641696"/>
            <a:ext cx="9396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err="1" smtClean="0">
                <a:solidFill>
                  <a:srgbClr val="FF0000"/>
                </a:solidFill>
              </a:rPr>
              <a:t>Nspire</a:t>
            </a:r>
            <a:r>
              <a:rPr lang="en-SG" sz="4000" dirty="0" smtClean="0">
                <a:solidFill>
                  <a:srgbClr val="FF0000"/>
                </a:solidFill>
              </a:rPr>
              <a:t> files </a:t>
            </a:r>
            <a:r>
              <a:rPr lang="en-SG" sz="4000" dirty="0" smtClean="0"/>
              <a:t>for each of the approximations</a:t>
            </a:r>
            <a:endParaRPr lang="en-SG" sz="4000" dirty="0"/>
          </a:p>
        </p:txBody>
      </p:sp>
    </p:spTree>
    <p:extLst>
      <p:ext uri="{BB962C8B-B14F-4D97-AF65-F5344CB8AC3E}">
        <p14:creationId xmlns:p14="http://schemas.microsoft.com/office/powerpoint/2010/main" val="21567805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38200" y="365125"/>
            <a:ext cx="9930063" cy="1451176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sz="10700" dirty="0" smtClean="0"/>
              <a:t>Central Difference Approximation for Gradient: </a:t>
            </a:r>
          </a:p>
          <a:p>
            <a:pPr algn="ctr"/>
            <a:endParaRPr lang="en-SG" sz="10700" dirty="0" smtClean="0"/>
          </a:p>
          <a:p>
            <a:pPr algn="ctr"/>
            <a:r>
              <a:rPr lang="en-SG" sz="10700" dirty="0" smtClean="0"/>
              <a:t>Visualising </a:t>
            </a:r>
            <a:r>
              <a:rPr lang="en-SG" sz="10700" i="1" dirty="0" smtClean="0"/>
              <a:t>b </a:t>
            </a:r>
            <a:r>
              <a:rPr lang="en-SG" sz="10700" dirty="0" smtClean="0"/>
              <a:t>as a horizontal distance from </a:t>
            </a:r>
            <a:r>
              <a:rPr lang="en-SG" sz="10700" i="1" dirty="0" smtClean="0"/>
              <a:t>a</a:t>
            </a:r>
            <a:r>
              <a:rPr lang="en-SG" sz="10700" dirty="0" smtClean="0"/>
              <a:t> </a:t>
            </a:r>
            <a:r>
              <a:rPr lang="en-SG" dirty="0" smtClean="0"/>
              <a:t/>
            </a:r>
            <a:br>
              <a:rPr lang="en-SG" dirty="0" smtClean="0"/>
            </a:br>
            <a:endParaRPr lang="en-AU" dirty="0"/>
          </a:p>
        </p:txBody>
      </p:sp>
      <p:pic>
        <p:nvPicPr>
          <p:cNvPr id="12" name="Content Placeholder 6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52720"/>
            <a:ext cx="5181600" cy="3897147"/>
          </a:xfrm>
          <a:prstGeom prst="rect">
            <a:avLst/>
          </a:prstGeom>
        </p:spPr>
      </p:pic>
      <p:pic>
        <p:nvPicPr>
          <p:cNvPr id="13" name="Content Placeholder 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2052720"/>
            <a:ext cx="5181600" cy="389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044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365125"/>
            <a:ext cx="10515600" cy="1937828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SG" dirty="0" smtClean="0"/>
              <a:t>		Central Difference Approximation for Gradient:</a:t>
            </a:r>
            <a:br>
              <a:rPr lang="en-SG" dirty="0" smtClean="0"/>
            </a:br>
            <a:r>
              <a:rPr lang="en-SG" dirty="0" smtClean="0"/>
              <a:t/>
            </a:r>
            <a:br>
              <a:rPr lang="en-SG" dirty="0" smtClean="0"/>
            </a:br>
            <a:r>
              <a:rPr lang="en-SG" dirty="0" smtClean="0"/>
              <a:t> 			Calculating     </a:t>
            </a:r>
            <a:br>
              <a:rPr lang="en-SG" dirty="0" smtClean="0"/>
            </a:br>
            <a:endParaRPr lang="en-AU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221189"/>
              </p:ext>
            </p:extLst>
          </p:nvPr>
        </p:nvGraphicFramePr>
        <p:xfrm>
          <a:off x="6096000" y="931554"/>
          <a:ext cx="2489567" cy="80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4" imgW="1217676" imgH="393323" progId="Equation.DSMT4">
                  <p:embed/>
                </p:oleObj>
              </mc:Choice>
              <mc:Fallback>
                <p:oleObj name="Equation" r:id="rId4" imgW="1217676" imgH="39332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931554"/>
                        <a:ext cx="2489567" cy="80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Content Placeholder 33"/>
          <p:cNvPicPr>
            <a:picLocks noChangeAspect="1"/>
          </p:cNvPicPr>
          <p:nvPr/>
        </p:nvPicPr>
        <p:blipFill rotWithShape="1">
          <a:blip r:embed="rId6"/>
          <a:srcRect l="19568" t="29772" r="15952" b="40449"/>
          <a:stretch/>
        </p:blipFill>
        <p:spPr>
          <a:xfrm>
            <a:off x="633412" y="2829101"/>
            <a:ext cx="11021928" cy="286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25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69631" y="168443"/>
            <a:ext cx="11687907" cy="204722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dirty="0" smtClean="0"/>
              <a:t>Central Difference Approximation for Gradient:</a:t>
            </a:r>
            <a:br>
              <a:rPr lang="en-SG" dirty="0" smtClean="0"/>
            </a:br>
            <a:r>
              <a:rPr lang="en-SG" dirty="0" smtClean="0"/>
              <a:t> Calculating                     using </a:t>
            </a:r>
            <a:r>
              <a:rPr lang="en-SG" dirty="0" err="1" smtClean="0"/>
              <a:t>Nspire</a:t>
            </a:r>
            <a:r>
              <a:rPr lang="en-SG" dirty="0" smtClean="0"/>
              <a:t> </a:t>
            </a:r>
            <a:r>
              <a:rPr lang="en-SG" dirty="0" smtClean="0">
                <a:hlinkClick r:id="rId4" action="ppaction://hlinkfile"/>
              </a:rPr>
              <a:t>Notes</a:t>
            </a:r>
            <a:endParaRPr lang="en-SG" dirty="0" smtClean="0"/>
          </a:p>
          <a:p>
            <a:pPr algn="ctr"/>
            <a:r>
              <a:rPr lang="en-SG" sz="1600" dirty="0" smtClean="0"/>
              <a:t> </a:t>
            </a:r>
            <a:br>
              <a:rPr lang="en-SG" sz="1600" dirty="0" smtClean="0"/>
            </a:br>
            <a:r>
              <a:rPr lang="en-SG" dirty="0" smtClean="0"/>
              <a:t>[Advantage – instant updating function and parameters] </a:t>
            </a:r>
            <a:endParaRPr lang="en-AU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951514"/>
              </p:ext>
            </p:extLst>
          </p:nvPr>
        </p:nvGraphicFramePr>
        <p:xfrm>
          <a:off x="4527079" y="800040"/>
          <a:ext cx="1907445" cy="616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5" imgW="1217676" imgH="393323" progId="Equation.DSMT4">
                  <p:embed/>
                </p:oleObj>
              </mc:Choice>
              <mc:Fallback>
                <p:oleObj name="Equation" r:id="rId5" imgW="1217676" imgH="39332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7079" y="800040"/>
                        <a:ext cx="1907445" cy="616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Content Placeholder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508226" y="2215662"/>
            <a:ext cx="5181600" cy="3897147"/>
          </a:xfrm>
          <a:prstGeom prst="rect">
            <a:avLst/>
          </a:prstGeom>
        </p:spPr>
      </p:pic>
      <p:pic>
        <p:nvPicPr>
          <p:cNvPr id="17" name="Content Placeholder 8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315319" y="2146831"/>
            <a:ext cx="5181600" cy="389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19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TI Logo">
            <a:extLst>
              <a:ext uri="{FF2B5EF4-FFF2-40B4-BE49-F238E27FC236}">
                <a16:creationId xmlns:a16="http://schemas.microsoft.com/office/drawing/2014/main" xmlns="" id="{5F33B5D7-DBAC-45F1-84F0-074A255B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601" y="6217085"/>
            <a:ext cx="1480458" cy="547213"/>
          </a:xfrm>
          <a:prstGeom prst="rect">
            <a:avLst/>
          </a:prstGeom>
        </p:spPr>
      </p:pic>
      <p:cxnSp>
        <p:nvCxnSpPr>
          <p:cNvPr id="14" name="Logo Line">
            <a:extLst>
              <a:ext uri="{FF2B5EF4-FFF2-40B4-BE49-F238E27FC236}">
                <a16:creationId xmlns:a16="http://schemas.microsoft.com/office/drawing/2014/main" xmlns="" id="{A0F3F645-7F9F-4AD7-8D47-DED78069849E}"/>
              </a:ext>
            </a:extLst>
          </p:cNvPr>
          <p:cNvCxnSpPr>
            <a:cxnSpLocks/>
          </p:cNvCxnSpPr>
          <p:nvPr/>
        </p:nvCxnSpPr>
        <p:spPr>
          <a:xfrm flipH="1">
            <a:off x="1" y="6380841"/>
            <a:ext cx="10340621" cy="0"/>
          </a:xfrm>
          <a:prstGeom prst="line">
            <a:avLst/>
          </a:prstGeom>
          <a:ln w="22225">
            <a:solidFill>
              <a:srgbClr val="BE37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!!Black Rectangle">
            <a:extLst>
              <a:ext uri="{FF2B5EF4-FFF2-40B4-BE49-F238E27FC236}">
                <a16:creationId xmlns:a16="http://schemas.microsoft.com/office/drawing/2014/main" xmlns="" id="{09825F88-7256-414E-994E-E432AD966BFC}"/>
              </a:ext>
            </a:extLst>
          </p:cNvPr>
          <p:cNvSpPr/>
          <p:nvPr/>
        </p:nvSpPr>
        <p:spPr>
          <a:xfrm>
            <a:off x="-1968645" y="-2780"/>
            <a:ext cx="1851378" cy="63701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" name="!!First Principles">
            <a:extLst>
              <a:ext uri="{FF2B5EF4-FFF2-40B4-BE49-F238E27FC236}">
                <a16:creationId xmlns:a16="http://schemas.microsoft.com/office/drawing/2014/main" xmlns="" id="{A48B37AE-A8CB-4C1C-84EE-F15E50A60922}"/>
              </a:ext>
            </a:extLst>
          </p:cNvPr>
          <p:cNvSpPr txBox="1"/>
          <p:nvPr/>
        </p:nvSpPr>
        <p:spPr>
          <a:xfrm>
            <a:off x="301212" y="1108415"/>
            <a:ext cx="8025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SG" sz="4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69631" y="365125"/>
            <a:ext cx="11687907" cy="1850537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SG" smtClean="0"/>
              <a:t>Central Difference Approximation for Gradient:</a:t>
            </a:r>
            <a:br>
              <a:rPr lang="en-SG" smtClean="0"/>
            </a:br>
            <a:r>
              <a:rPr lang="en-SG" smtClean="0"/>
              <a:t>using Nspire Calculator and Lists &amp; Spreadsheets</a:t>
            </a:r>
            <a:r>
              <a:rPr lang="en-SG" sz="1600" smtClean="0"/>
              <a:t/>
            </a:r>
            <a:br>
              <a:rPr lang="en-SG" sz="1600" smtClean="0"/>
            </a:br>
            <a:r>
              <a:rPr lang="en-SG" smtClean="0"/>
              <a:t>[Advantage – limiting aspect of decreasing </a:t>
            </a:r>
            <a:r>
              <a:rPr lang="en-SG" i="1" smtClean="0"/>
              <a:t>b</a:t>
            </a:r>
            <a:r>
              <a:rPr lang="en-SG" smtClean="0"/>
              <a:t>]</a:t>
            </a:r>
            <a:endParaRPr lang="en-AU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403539"/>
            <a:ext cx="5029200" cy="37825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810" y="2403539"/>
            <a:ext cx="5044344" cy="379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05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4458</TotalTime>
  <Words>462</Words>
  <Application>Microsoft Office PowerPoint</Application>
  <PresentationFormat>Widescreen</PresentationFormat>
  <Paragraphs>36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Cambria Math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Fox, Peter</dc:creator>
  <cp:lastModifiedBy>Roger</cp:lastModifiedBy>
  <cp:revision>84</cp:revision>
  <dcterms:created xsi:type="dcterms:W3CDTF">2022-03-14T22:12:34Z</dcterms:created>
  <dcterms:modified xsi:type="dcterms:W3CDTF">2022-09-09T13:23:20Z</dcterms:modified>
</cp:coreProperties>
</file>