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68"/>
  </p:notesMasterIdLst>
  <p:sldIdLst>
    <p:sldId id="573" r:id="rId2"/>
    <p:sldId id="732" r:id="rId3"/>
    <p:sldId id="875" r:id="rId4"/>
    <p:sldId id="876" r:id="rId5"/>
    <p:sldId id="877" r:id="rId6"/>
    <p:sldId id="878" r:id="rId7"/>
    <p:sldId id="879" r:id="rId8"/>
    <p:sldId id="880" r:id="rId9"/>
    <p:sldId id="882" r:id="rId10"/>
    <p:sldId id="861" r:id="rId11"/>
    <p:sldId id="862" r:id="rId12"/>
    <p:sldId id="863" r:id="rId13"/>
    <p:sldId id="778" r:id="rId14"/>
    <p:sldId id="813" r:id="rId15"/>
    <p:sldId id="814" r:id="rId16"/>
    <p:sldId id="872" r:id="rId17"/>
    <p:sldId id="873" r:id="rId18"/>
    <p:sldId id="874" r:id="rId19"/>
    <p:sldId id="818" r:id="rId20"/>
    <p:sldId id="819" r:id="rId21"/>
    <p:sldId id="820" r:id="rId22"/>
    <p:sldId id="821" r:id="rId23"/>
    <p:sldId id="822" r:id="rId24"/>
    <p:sldId id="823" r:id="rId25"/>
    <p:sldId id="824" r:id="rId26"/>
    <p:sldId id="827" r:id="rId27"/>
    <p:sldId id="828" r:id="rId28"/>
    <p:sldId id="864" r:id="rId29"/>
    <p:sldId id="829" r:id="rId30"/>
    <p:sldId id="830" r:id="rId31"/>
    <p:sldId id="832" r:id="rId32"/>
    <p:sldId id="831" r:id="rId33"/>
    <p:sldId id="833" r:id="rId34"/>
    <p:sldId id="834" r:id="rId35"/>
    <p:sldId id="835" r:id="rId36"/>
    <p:sldId id="836" r:id="rId37"/>
    <p:sldId id="837" r:id="rId38"/>
    <p:sldId id="838" r:id="rId39"/>
    <p:sldId id="840" r:id="rId40"/>
    <p:sldId id="865" r:id="rId41"/>
    <p:sldId id="839" r:id="rId42"/>
    <p:sldId id="841" r:id="rId43"/>
    <p:sldId id="842" r:id="rId44"/>
    <p:sldId id="844" r:id="rId45"/>
    <p:sldId id="843" r:id="rId46"/>
    <p:sldId id="858" r:id="rId47"/>
    <p:sldId id="859" r:id="rId48"/>
    <p:sldId id="860" r:id="rId49"/>
    <p:sldId id="869" r:id="rId50"/>
    <p:sldId id="870" r:id="rId51"/>
    <p:sldId id="871" r:id="rId52"/>
    <p:sldId id="883" r:id="rId53"/>
    <p:sldId id="849" r:id="rId54"/>
    <p:sldId id="850" r:id="rId55"/>
    <p:sldId id="851" r:id="rId56"/>
    <p:sldId id="852" r:id="rId57"/>
    <p:sldId id="853" r:id="rId58"/>
    <p:sldId id="854" r:id="rId59"/>
    <p:sldId id="855" r:id="rId60"/>
    <p:sldId id="856" r:id="rId61"/>
    <p:sldId id="857" r:id="rId62"/>
    <p:sldId id="866" r:id="rId63"/>
    <p:sldId id="867" r:id="rId64"/>
    <p:sldId id="868" r:id="rId65"/>
    <p:sldId id="885" r:id="rId66"/>
    <p:sldId id="884" r:id="rId67"/>
  </p:sldIdLst>
  <p:sldSz cx="12192000" cy="6858000"/>
  <p:notesSz cx="6950075"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68" autoAdjust="0"/>
    <p:restoredTop sz="93686" autoAdjust="0"/>
  </p:normalViewPr>
  <p:slideViewPr>
    <p:cSldViewPr snapToGrid="0">
      <p:cViewPr varScale="1">
        <p:scale>
          <a:sx n="74" d="100"/>
          <a:sy n="74" d="100"/>
        </p:scale>
        <p:origin x="400"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7"/>
          </a:xfrm>
          <a:prstGeom prst="rect">
            <a:avLst/>
          </a:prstGeom>
        </p:spPr>
        <p:txBody>
          <a:bodyPr vert="horz" lIns="92487" tIns="46244" rIns="92487" bIns="46244" rtlCol="0"/>
          <a:lstStyle>
            <a:lvl1pPr algn="l">
              <a:defRPr sz="1200"/>
            </a:lvl1pPr>
          </a:lstStyle>
          <a:p>
            <a:endParaRPr lang="en-US"/>
          </a:p>
        </p:txBody>
      </p:sp>
      <p:sp>
        <p:nvSpPr>
          <p:cNvPr id="3" name="Date Placeholder 2"/>
          <p:cNvSpPr>
            <a:spLocks noGrp="1"/>
          </p:cNvSpPr>
          <p:nvPr>
            <p:ph type="dt" idx="1"/>
          </p:nvPr>
        </p:nvSpPr>
        <p:spPr>
          <a:xfrm>
            <a:off x="3936768" y="0"/>
            <a:ext cx="3011699" cy="463407"/>
          </a:xfrm>
          <a:prstGeom prst="rect">
            <a:avLst/>
          </a:prstGeom>
        </p:spPr>
        <p:txBody>
          <a:bodyPr vert="horz" lIns="92487" tIns="46244" rIns="92487" bIns="46244" rtlCol="0"/>
          <a:lstStyle>
            <a:lvl1pPr algn="r">
              <a:defRPr sz="1200"/>
            </a:lvl1pPr>
          </a:lstStyle>
          <a:p>
            <a:fld id="{48BCB0C8-C8DD-4C9A-AD75-C4AB13AB11CA}" type="datetimeFigureOut">
              <a:rPr lang="en-US" smtClean="0"/>
              <a:t>3/3/2026</a:t>
            </a:fld>
            <a:endParaRPr lang="en-US"/>
          </a:p>
        </p:txBody>
      </p:sp>
      <p:sp>
        <p:nvSpPr>
          <p:cNvPr id="4" name="Slide Image Placeholder 3"/>
          <p:cNvSpPr>
            <a:spLocks noGrp="1" noRot="1" noChangeAspect="1"/>
          </p:cNvSpPr>
          <p:nvPr>
            <p:ph type="sldImg" idx="2"/>
          </p:nvPr>
        </p:nvSpPr>
        <p:spPr>
          <a:xfrm>
            <a:off x="706438" y="1154113"/>
            <a:ext cx="5537200" cy="3116262"/>
          </a:xfrm>
          <a:prstGeom prst="rect">
            <a:avLst/>
          </a:prstGeom>
          <a:noFill/>
          <a:ln w="12700">
            <a:solidFill>
              <a:prstClr val="black"/>
            </a:solidFill>
          </a:ln>
        </p:spPr>
        <p:txBody>
          <a:bodyPr vert="horz" lIns="92487" tIns="46244" rIns="92487" bIns="46244"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87" tIns="46244" rIns="92487" bIns="4624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6"/>
          </a:xfrm>
          <a:prstGeom prst="rect">
            <a:avLst/>
          </a:prstGeom>
        </p:spPr>
        <p:txBody>
          <a:bodyPr vert="horz" lIns="92487" tIns="46244" rIns="92487" bIns="46244"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6"/>
          </a:xfrm>
          <a:prstGeom prst="rect">
            <a:avLst/>
          </a:prstGeom>
        </p:spPr>
        <p:txBody>
          <a:bodyPr vert="horz" lIns="92487" tIns="46244" rIns="92487" bIns="46244" rtlCol="0" anchor="b"/>
          <a:lstStyle>
            <a:lvl1pPr algn="r">
              <a:defRPr sz="1200"/>
            </a:lvl1pPr>
          </a:lstStyle>
          <a:p>
            <a:fld id="{2022C80D-7496-4AB9-8702-BCF10773CD99}" type="slidenum">
              <a:rPr lang="en-US" smtClean="0"/>
              <a:t>‹#›</a:t>
            </a:fld>
            <a:endParaRPr lang="en-US"/>
          </a:p>
        </p:txBody>
      </p:sp>
    </p:spTree>
    <p:extLst>
      <p:ext uri="{BB962C8B-B14F-4D97-AF65-F5344CB8AC3E}">
        <p14:creationId xmlns:p14="http://schemas.microsoft.com/office/powerpoint/2010/main" val="2040001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93CA6A-F3AD-1335-556D-D1858A89E4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14EDFA-E817-0C5B-3D8F-F24E314D94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76BC4D-8D67-FB76-8971-74911EBDD748}"/>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02301281-DB71-AF4E-F4A8-4BB3460D4358}"/>
              </a:ext>
            </a:extLst>
          </p:cNvPr>
          <p:cNvSpPr>
            <a:spLocks noGrp="1"/>
          </p:cNvSpPr>
          <p:nvPr>
            <p:ph type="sldNum" sz="quarter" idx="10"/>
          </p:nvPr>
        </p:nvSpPr>
        <p:spPr/>
        <p:txBody>
          <a:bodyPr/>
          <a:lstStyle/>
          <a:p>
            <a:fld id="{F46BAA73-AE95-4DB1-8397-A2432341B428}" type="slidenum">
              <a:rPr lang="en-US" smtClean="0"/>
              <a:pPr/>
              <a:t>10</a:t>
            </a:fld>
            <a:endParaRPr lang="en-US"/>
          </a:p>
        </p:txBody>
      </p:sp>
    </p:spTree>
    <p:extLst>
      <p:ext uri="{BB962C8B-B14F-4D97-AF65-F5344CB8AC3E}">
        <p14:creationId xmlns:p14="http://schemas.microsoft.com/office/powerpoint/2010/main" val="2613090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3C72B-2890-E2F2-D1AC-75E8682249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3FFA94-BDC0-14D0-D583-545A6E6E7A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25043A-BD5F-3546-1FB8-93C65FC0043E}"/>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F43B1D91-284B-7B5F-E054-F9B3883D9C74}"/>
              </a:ext>
            </a:extLst>
          </p:cNvPr>
          <p:cNvSpPr>
            <a:spLocks noGrp="1"/>
          </p:cNvSpPr>
          <p:nvPr>
            <p:ph type="sldNum" sz="quarter" idx="10"/>
          </p:nvPr>
        </p:nvSpPr>
        <p:spPr/>
        <p:txBody>
          <a:bodyPr/>
          <a:lstStyle/>
          <a:p>
            <a:fld id="{F46BAA73-AE95-4DB1-8397-A2432341B428}" type="slidenum">
              <a:rPr lang="en-US" smtClean="0"/>
              <a:pPr/>
              <a:t>19</a:t>
            </a:fld>
            <a:endParaRPr lang="en-US"/>
          </a:p>
        </p:txBody>
      </p:sp>
    </p:spTree>
    <p:extLst>
      <p:ext uri="{BB962C8B-B14F-4D97-AF65-F5344CB8AC3E}">
        <p14:creationId xmlns:p14="http://schemas.microsoft.com/office/powerpoint/2010/main" val="3685934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FE2DA8-A825-39EF-8F13-7664D2AEEF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07473B-53B0-46EB-69BE-90753F2AA1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CACF3C-0FF1-4CCB-4B03-58DF7701ED72}"/>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D0E287DE-EE65-22C2-D034-D05A2D189561}"/>
              </a:ext>
            </a:extLst>
          </p:cNvPr>
          <p:cNvSpPr>
            <a:spLocks noGrp="1"/>
          </p:cNvSpPr>
          <p:nvPr>
            <p:ph type="sldNum" sz="quarter" idx="10"/>
          </p:nvPr>
        </p:nvSpPr>
        <p:spPr/>
        <p:txBody>
          <a:bodyPr/>
          <a:lstStyle/>
          <a:p>
            <a:fld id="{F46BAA73-AE95-4DB1-8397-A2432341B428}" type="slidenum">
              <a:rPr lang="en-US" smtClean="0"/>
              <a:pPr/>
              <a:t>20</a:t>
            </a:fld>
            <a:endParaRPr lang="en-US"/>
          </a:p>
        </p:txBody>
      </p:sp>
    </p:spTree>
    <p:extLst>
      <p:ext uri="{BB962C8B-B14F-4D97-AF65-F5344CB8AC3E}">
        <p14:creationId xmlns:p14="http://schemas.microsoft.com/office/powerpoint/2010/main" val="289190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E8CC3-B126-B949-1A46-16B7F7E714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74CDC9-6864-F0CE-4887-04E2531EBE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769769-3B6D-26C1-511A-F8CDDC306FE7}"/>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053942E2-09B8-DF63-5D1D-FDC138DF3C67}"/>
              </a:ext>
            </a:extLst>
          </p:cNvPr>
          <p:cNvSpPr>
            <a:spLocks noGrp="1"/>
          </p:cNvSpPr>
          <p:nvPr>
            <p:ph type="sldNum" sz="quarter" idx="10"/>
          </p:nvPr>
        </p:nvSpPr>
        <p:spPr/>
        <p:txBody>
          <a:bodyPr/>
          <a:lstStyle/>
          <a:p>
            <a:fld id="{F46BAA73-AE95-4DB1-8397-A2432341B428}" type="slidenum">
              <a:rPr lang="en-US" smtClean="0"/>
              <a:pPr/>
              <a:t>21</a:t>
            </a:fld>
            <a:endParaRPr lang="en-US"/>
          </a:p>
        </p:txBody>
      </p:sp>
    </p:spTree>
    <p:extLst>
      <p:ext uri="{BB962C8B-B14F-4D97-AF65-F5344CB8AC3E}">
        <p14:creationId xmlns:p14="http://schemas.microsoft.com/office/powerpoint/2010/main" val="20603102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128CF-1656-D25B-17EA-8B922ACD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05F98A-DB5C-E285-5B07-5389BD5CE7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B6F102-FF6F-CA0A-F64C-E4F6A66BAC4D}"/>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5DF5A66A-3D41-0062-3AB3-B050C94A0BCE}"/>
              </a:ext>
            </a:extLst>
          </p:cNvPr>
          <p:cNvSpPr>
            <a:spLocks noGrp="1"/>
          </p:cNvSpPr>
          <p:nvPr>
            <p:ph type="sldNum" sz="quarter" idx="10"/>
          </p:nvPr>
        </p:nvSpPr>
        <p:spPr/>
        <p:txBody>
          <a:bodyPr/>
          <a:lstStyle/>
          <a:p>
            <a:fld id="{F46BAA73-AE95-4DB1-8397-A2432341B428}" type="slidenum">
              <a:rPr lang="en-US" smtClean="0"/>
              <a:pPr/>
              <a:t>22</a:t>
            </a:fld>
            <a:endParaRPr lang="en-US"/>
          </a:p>
        </p:txBody>
      </p:sp>
    </p:spTree>
    <p:extLst>
      <p:ext uri="{BB962C8B-B14F-4D97-AF65-F5344CB8AC3E}">
        <p14:creationId xmlns:p14="http://schemas.microsoft.com/office/powerpoint/2010/main" val="34953701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954C58-C9C8-0968-4255-A5468BEC6B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F7B9AE-2BE2-7C08-FA65-1BF717543F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FA85B6-5C19-EBB7-83BA-B4C5DC6B7E01}"/>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ADC5C0DC-5331-6D88-6729-4457F4CB60E9}"/>
              </a:ext>
            </a:extLst>
          </p:cNvPr>
          <p:cNvSpPr>
            <a:spLocks noGrp="1"/>
          </p:cNvSpPr>
          <p:nvPr>
            <p:ph type="sldNum" sz="quarter" idx="10"/>
          </p:nvPr>
        </p:nvSpPr>
        <p:spPr/>
        <p:txBody>
          <a:bodyPr/>
          <a:lstStyle/>
          <a:p>
            <a:fld id="{F46BAA73-AE95-4DB1-8397-A2432341B428}" type="slidenum">
              <a:rPr lang="en-US" smtClean="0"/>
              <a:pPr/>
              <a:t>23</a:t>
            </a:fld>
            <a:endParaRPr lang="en-US"/>
          </a:p>
        </p:txBody>
      </p:sp>
    </p:spTree>
    <p:extLst>
      <p:ext uri="{BB962C8B-B14F-4D97-AF65-F5344CB8AC3E}">
        <p14:creationId xmlns:p14="http://schemas.microsoft.com/office/powerpoint/2010/main" val="2571060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58E60-7195-F513-97C1-CCFA67D7F5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3BD285-85BB-CEE0-5D6C-180B1E762E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E288D9-98A9-A0DC-091F-4A548702E829}"/>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4C662B5C-39B0-E448-9A8C-A9104DBA4426}"/>
              </a:ext>
            </a:extLst>
          </p:cNvPr>
          <p:cNvSpPr>
            <a:spLocks noGrp="1"/>
          </p:cNvSpPr>
          <p:nvPr>
            <p:ph type="sldNum" sz="quarter" idx="10"/>
          </p:nvPr>
        </p:nvSpPr>
        <p:spPr/>
        <p:txBody>
          <a:bodyPr/>
          <a:lstStyle/>
          <a:p>
            <a:fld id="{F46BAA73-AE95-4DB1-8397-A2432341B428}" type="slidenum">
              <a:rPr lang="en-US" smtClean="0"/>
              <a:pPr/>
              <a:t>24</a:t>
            </a:fld>
            <a:endParaRPr lang="en-US"/>
          </a:p>
        </p:txBody>
      </p:sp>
    </p:spTree>
    <p:extLst>
      <p:ext uri="{BB962C8B-B14F-4D97-AF65-F5344CB8AC3E}">
        <p14:creationId xmlns:p14="http://schemas.microsoft.com/office/powerpoint/2010/main" val="35119043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7B8D6A-3F7A-2873-53FB-BFD102E126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096BA7-BC58-6FE1-9A18-22FEE6510B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5BD2CD-0913-3090-5E46-5D56647CC567}"/>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714BF1CF-BEF8-0C2C-3E1D-6F6555DB2713}"/>
              </a:ext>
            </a:extLst>
          </p:cNvPr>
          <p:cNvSpPr>
            <a:spLocks noGrp="1"/>
          </p:cNvSpPr>
          <p:nvPr>
            <p:ph type="sldNum" sz="quarter" idx="10"/>
          </p:nvPr>
        </p:nvSpPr>
        <p:spPr/>
        <p:txBody>
          <a:bodyPr/>
          <a:lstStyle/>
          <a:p>
            <a:fld id="{F46BAA73-AE95-4DB1-8397-A2432341B428}" type="slidenum">
              <a:rPr lang="en-US" smtClean="0"/>
              <a:pPr/>
              <a:t>25</a:t>
            </a:fld>
            <a:endParaRPr lang="en-US"/>
          </a:p>
        </p:txBody>
      </p:sp>
    </p:spTree>
    <p:extLst>
      <p:ext uri="{BB962C8B-B14F-4D97-AF65-F5344CB8AC3E}">
        <p14:creationId xmlns:p14="http://schemas.microsoft.com/office/powerpoint/2010/main" val="19436012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D73E0F-6906-5266-95DE-6F9A9772AF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9674AB-DAB9-3217-8FCE-16F5A6DDDE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524315-83BF-4FFC-DAB5-2FD09ED471D5}"/>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BD68A91E-6E04-4C1A-5CDA-3FB2BB344545}"/>
              </a:ext>
            </a:extLst>
          </p:cNvPr>
          <p:cNvSpPr>
            <a:spLocks noGrp="1"/>
          </p:cNvSpPr>
          <p:nvPr>
            <p:ph type="sldNum" sz="quarter" idx="10"/>
          </p:nvPr>
        </p:nvSpPr>
        <p:spPr/>
        <p:txBody>
          <a:bodyPr/>
          <a:lstStyle/>
          <a:p>
            <a:fld id="{F46BAA73-AE95-4DB1-8397-A2432341B428}" type="slidenum">
              <a:rPr lang="en-US" smtClean="0"/>
              <a:pPr/>
              <a:t>26</a:t>
            </a:fld>
            <a:endParaRPr lang="en-US"/>
          </a:p>
        </p:txBody>
      </p:sp>
    </p:spTree>
    <p:extLst>
      <p:ext uri="{BB962C8B-B14F-4D97-AF65-F5344CB8AC3E}">
        <p14:creationId xmlns:p14="http://schemas.microsoft.com/office/powerpoint/2010/main" val="17299223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7EA1A-03FB-25D2-7F94-6A8955AE6E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D3CB31-A031-D128-C29A-825C3050E4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E3D1BA-6ACD-7D40-AF97-F1BD66BAE67A}"/>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5F47DCEC-3BB2-FA68-E32A-40D2459D1393}"/>
              </a:ext>
            </a:extLst>
          </p:cNvPr>
          <p:cNvSpPr>
            <a:spLocks noGrp="1"/>
          </p:cNvSpPr>
          <p:nvPr>
            <p:ph type="sldNum" sz="quarter" idx="10"/>
          </p:nvPr>
        </p:nvSpPr>
        <p:spPr/>
        <p:txBody>
          <a:bodyPr/>
          <a:lstStyle/>
          <a:p>
            <a:fld id="{F46BAA73-AE95-4DB1-8397-A2432341B428}" type="slidenum">
              <a:rPr lang="en-US" smtClean="0"/>
              <a:pPr/>
              <a:t>27</a:t>
            </a:fld>
            <a:endParaRPr lang="en-US"/>
          </a:p>
        </p:txBody>
      </p:sp>
    </p:spTree>
    <p:extLst>
      <p:ext uri="{BB962C8B-B14F-4D97-AF65-F5344CB8AC3E}">
        <p14:creationId xmlns:p14="http://schemas.microsoft.com/office/powerpoint/2010/main" val="1487236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C895D-17CD-5B17-974E-C536257038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DEE89D-4208-EEDF-806A-38DB44823D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3D1344-068A-339F-0E67-8264CF67F305}"/>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2BA5144D-C88F-5AF0-FB2F-EABC1A5F1566}"/>
              </a:ext>
            </a:extLst>
          </p:cNvPr>
          <p:cNvSpPr>
            <a:spLocks noGrp="1"/>
          </p:cNvSpPr>
          <p:nvPr>
            <p:ph type="sldNum" sz="quarter" idx="10"/>
          </p:nvPr>
        </p:nvSpPr>
        <p:spPr/>
        <p:txBody>
          <a:bodyPr/>
          <a:lstStyle/>
          <a:p>
            <a:fld id="{F46BAA73-AE95-4DB1-8397-A2432341B428}" type="slidenum">
              <a:rPr lang="en-US" smtClean="0"/>
              <a:pPr/>
              <a:t>28</a:t>
            </a:fld>
            <a:endParaRPr lang="en-US"/>
          </a:p>
        </p:txBody>
      </p:sp>
    </p:spTree>
    <p:extLst>
      <p:ext uri="{BB962C8B-B14F-4D97-AF65-F5344CB8AC3E}">
        <p14:creationId xmlns:p14="http://schemas.microsoft.com/office/powerpoint/2010/main" val="3258583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7BC19-5D95-9B55-18EA-3624ED92DD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C44476-A024-82B4-5F6D-02D72942CC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7EDDDF-09AE-281A-5F0F-B32E61C0A438}"/>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48EFB94A-2794-4A23-1AA9-90150FD83F60}"/>
              </a:ext>
            </a:extLst>
          </p:cNvPr>
          <p:cNvSpPr>
            <a:spLocks noGrp="1"/>
          </p:cNvSpPr>
          <p:nvPr>
            <p:ph type="sldNum" sz="quarter" idx="10"/>
          </p:nvPr>
        </p:nvSpPr>
        <p:spPr/>
        <p:txBody>
          <a:bodyPr/>
          <a:lstStyle/>
          <a:p>
            <a:fld id="{F46BAA73-AE95-4DB1-8397-A2432341B428}" type="slidenum">
              <a:rPr lang="en-US" smtClean="0"/>
              <a:pPr/>
              <a:t>11</a:t>
            </a:fld>
            <a:endParaRPr lang="en-US"/>
          </a:p>
        </p:txBody>
      </p:sp>
    </p:spTree>
    <p:extLst>
      <p:ext uri="{BB962C8B-B14F-4D97-AF65-F5344CB8AC3E}">
        <p14:creationId xmlns:p14="http://schemas.microsoft.com/office/powerpoint/2010/main" val="22370381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9BECF-CD2B-6B71-2FFB-0426450308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EFC544-0647-718A-91FE-8D132D5914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64F6EA-9CC6-DDEC-622D-10BAF1D08F69}"/>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06338785-04C1-FA62-8813-E9DF91EA7A0B}"/>
              </a:ext>
            </a:extLst>
          </p:cNvPr>
          <p:cNvSpPr>
            <a:spLocks noGrp="1"/>
          </p:cNvSpPr>
          <p:nvPr>
            <p:ph type="sldNum" sz="quarter" idx="10"/>
          </p:nvPr>
        </p:nvSpPr>
        <p:spPr/>
        <p:txBody>
          <a:bodyPr/>
          <a:lstStyle/>
          <a:p>
            <a:fld id="{F46BAA73-AE95-4DB1-8397-A2432341B428}" type="slidenum">
              <a:rPr lang="en-US" smtClean="0"/>
              <a:pPr/>
              <a:t>29</a:t>
            </a:fld>
            <a:endParaRPr lang="en-US"/>
          </a:p>
        </p:txBody>
      </p:sp>
    </p:spTree>
    <p:extLst>
      <p:ext uri="{BB962C8B-B14F-4D97-AF65-F5344CB8AC3E}">
        <p14:creationId xmlns:p14="http://schemas.microsoft.com/office/powerpoint/2010/main" val="22621786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BA978-31CD-EB82-52CD-BBFA941E6A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90A631-D360-A535-B10F-2A89639E07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C270DA-8D29-9540-4453-E296932C149C}"/>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1EEB5EE0-B699-8ACF-D653-FC603FD8C168}"/>
              </a:ext>
            </a:extLst>
          </p:cNvPr>
          <p:cNvSpPr>
            <a:spLocks noGrp="1"/>
          </p:cNvSpPr>
          <p:nvPr>
            <p:ph type="sldNum" sz="quarter" idx="10"/>
          </p:nvPr>
        </p:nvSpPr>
        <p:spPr/>
        <p:txBody>
          <a:bodyPr/>
          <a:lstStyle/>
          <a:p>
            <a:fld id="{F46BAA73-AE95-4DB1-8397-A2432341B428}" type="slidenum">
              <a:rPr lang="en-US" smtClean="0"/>
              <a:pPr/>
              <a:t>30</a:t>
            </a:fld>
            <a:endParaRPr lang="en-US"/>
          </a:p>
        </p:txBody>
      </p:sp>
    </p:spTree>
    <p:extLst>
      <p:ext uri="{BB962C8B-B14F-4D97-AF65-F5344CB8AC3E}">
        <p14:creationId xmlns:p14="http://schemas.microsoft.com/office/powerpoint/2010/main" val="3119329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12545-9F46-F38B-2EEE-60515A6869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075746-5695-C408-E3B0-30B60EBFBA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AB6B90-023B-795A-8905-B3FA58BD5ACF}"/>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AE96CCF9-1342-A3DA-5C1F-FD8B4DF79DBA}"/>
              </a:ext>
            </a:extLst>
          </p:cNvPr>
          <p:cNvSpPr>
            <a:spLocks noGrp="1"/>
          </p:cNvSpPr>
          <p:nvPr>
            <p:ph type="sldNum" sz="quarter" idx="10"/>
          </p:nvPr>
        </p:nvSpPr>
        <p:spPr/>
        <p:txBody>
          <a:bodyPr/>
          <a:lstStyle/>
          <a:p>
            <a:fld id="{F46BAA73-AE95-4DB1-8397-A2432341B428}" type="slidenum">
              <a:rPr lang="en-US" smtClean="0"/>
              <a:pPr/>
              <a:t>31</a:t>
            </a:fld>
            <a:endParaRPr lang="en-US"/>
          </a:p>
        </p:txBody>
      </p:sp>
    </p:spTree>
    <p:extLst>
      <p:ext uri="{BB962C8B-B14F-4D97-AF65-F5344CB8AC3E}">
        <p14:creationId xmlns:p14="http://schemas.microsoft.com/office/powerpoint/2010/main" val="5979623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B5DD45-8678-2C3E-B781-90D7FC229E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CA765E-9AFC-F571-FF7D-03E2A11379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C7BCF9-2BC2-83EB-5855-CDBAED5D9EE2}"/>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364D2880-5225-5668-FFC6-4965B6FB94E4}"/>
              </a:ext>
            </a:extLst>
          </p:cNvPr>
          <p:cNvSpPr>
            <a:spLocks noGrp="1"/>
          </p:cNvSpPr>
          <p:nvPr>
            <p:ph type="sldNum" sz="quarter" idx="10"/>
          </p:nvPr>
        </p:nvSpPr>
        <p:spPr/>
        <p:txBody>
          <a:bodyPr/>
          <a:lstStyle/>
          <a:p>
            <a:fld id="{F46BAA73-AE95-4DB1-8397-A2432341B428}" type="slidenum">
              <a:rPr lang="en-US" smtClean="0"/>
              <a:pPr/>
              <a:t>32</a:t>
            </a:fld>
            <a:endParaRPr lang="en-US"/>
          </a:p>
        </p:txBody>
      </p:sp>
    </p:spTree>
    <p:extLst>
      <p:ext uri="{BB962C8B-B14F-4D97-AF65-F5344CB8AC3E}">
        <p14:creationId xmlns:p14="http://schemas.microsoft.com/office/powerpoint/2010/main" val="42087541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D9919-26E9-FCFB-F8C6-F5107092B4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376BC2-2EF3-72FB-BF39-3BF51AD5DD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67648B-EC70-C415-F3A4-82064200910B}"/>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0C6AE4BE-7163-8F8B-C951-C948D1FD4B33}"/>
              </a:ext>
            </a:extLst>
          </p:cNvPr>
          <p:cNvSpPr>
            <a:spLocks noGrp="1"/>
          </p:cNvSpPr>
          <p:nvPr>
            <p:ph type="sldNum" sz="quarter" idx="10"/>
          </p:nvPr>
        </p:nvSpPr>
        <p:spPr/>
        <p:txBody>
          <a:bodyPr/>
          <a:lstStyle/>
          <a:p>
            <a:fld id="{F46BAA73-AE95-4DB1-8397-A2432341B428}" type="slidenum">
              <a:rPr lang="en-US" smtClean="0"/>
              <a:pPr/>
              <a:t>33</a:t>
            </a:fld>
            <a:endParaRPr lang="en-US"/>
          </a:p>
        </p:txBody>
      </p:sp>
    </p:spTree>
    <p:extLst>
      <p:ext uri="{BB962C8B-B14F-4D97-AF65-F5344CB8AC3E}">
        <p14:creationId xmlns:p14="http://schemas.microsoft.com/office/powerpoint/2010/main" val="35309486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8768E-B081-897C-7601-5375951A9D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3CA790-3B35-1975-48DC-F0CAA92915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A8DA42-E707-20C1-B4CB-3AEC453DB251}"/>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3ACE292E-A16E-9E5C-3845-259D6D2E2586}"/>
              </a:ext>
            </a:extLst>
          </p:cNvPr>
          <p:cNvSpPr>
            <a:spLocks noGrp="1"/>
          </p:cNvSpPr>
          <p:nvPr>
            <p:ph type="sldNum" sz="quarter" idx="10"/>
          </p:nvPr>
        </p:nvSpPr>
        <p:spPr/>
        <p:txBody>
          <a:bodyPr/>
          <a:lstStyle/>
          <a:p>
            <a:fld id="{F46BAA73-AE95-4DB1-8397-A2432341B428}" type="slidenum">
              <a:rPr lang="en-US" smtClean="0"/>
              <a:pPr/>
              <a:t>34</a:t>
            </a:fld>
            <a:endParaRPr lang="en-US"/>
          </a:p>
        </p:txBody>
      </p:sp>
    </p:spTree>
    <p:extLst>
      <p:ext uri="{BB962C8B-B14F-4D97-AF65-F5344CB8AC3E}">
        <p14:creationId xmlns:p14="http://schemas.microsoft.com/office/powerpoint/2010/main" val="10202191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FE5BE2-7AEA-4B5C-0CA6-3BEF45B38C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D01FDA-D582-CC1D-5FAC-79DF996337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4951F8-DFD7-90CB-740D-94064D18D001}"/>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E10CDD09-799C-9C19-29CF-1FD80B2BFEE2}"/>
              </a:ext>
            </a:extLst>
          </p:cNvPr>
          <p:cNvSpPr>
            <a:spLocks noGrp="1"/>
          </p:cNvSpPr>
          <p:nvPr>
            <p:ph type="sldNum" sz="quarter" idx="10"/>
          </p:nvPr>
        </p:nvSpPr>
        <p:spPr/>
        <p:txBody>
          <a:bodyPr/>
          <a:lstStyle/>
          <a:p>
            <a:fld id="{F46BAA73-AE95-4DB1-8397-A2432341B428}" type="slidenum">
              <a:rPr lang="en-US" smtClean="0"/>
              <a:pPr/>
              <a:t>35</a:t>
            </a:fld>
            <a:endParaRPr lang="en-US"/>
          </a:p>
        </p:txBody>
      </p:sp>
    </p:spTree>
    <p:extLst>
      <p:ext uri="{BB962C8B-B14F-4D97-AF65-F5344CB8AC3E}">
        <p14:creationId xmlns:p14="http://schemas.microsoft.com/office/powerpoint/2010/main" val="5579945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DBDFF-BC75-973C-1DF9-8F52B04AE1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03DA5D-BCDB-EDCF-EFAE-F4FC768651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3CF1A3-65BA-FEE1-27B9-F78557F5F483}"/>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F9FD359A-633C-8065-FEF3-1D2B95F6A6F0}"/>
              </a:ext>
            </a:extLst>
          </p:cNvPr>
          <p:cNvSpPr>
            <a:spLocks noGrp="1"/>
          </p:cNvSpPr>
          <p:nvPr>
            <p:ph type="sldNum" sz="quarter" idx="10"/>
          </p:nvPr>
        </p:nvSpPr>
        <p:spPr/>
        <p:txBody>
          <a:bodyPr/>
          <a:lstStyle/>
          <a:p>
            <a:fld id="{F46BAA73-AE95-4DB1-8397-A2432341B428}" type="slidenum">
              <a:rPr lang="en-US" smtClean="0"/>
              <a:pPr/>
              <a:t>36</a:t>
            </a:fld>
            <a:endParaRPr lang="en-US"/>
          </a:p>
        </p:txBody>
      </p:sp>
    </p:spTree>
    <p:extLst>
      <p:ext uri="{BB962C8B-B14F-4D97-AF65-F5344CB8AC3E}">
        <p14:creationId xmlns:p14="http://schemas.microsoft.com/office/powerpoint/2010/main" val="14227238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2B40F-910C-0C72-643D-981FE43070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8EC49D-2E86-4F4D-E956-17F696D49A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4CF8D2-BF36-4A43-19A6-F85FD25A6A98}"/>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FE325021-9A39-ACB3-5CAD-B59FA305ED51}"/>
              </a:ext>
            </a:extLst>
          </p:cNvPr>
          <p:cNvSpPr>
            <a:spLocks noGrp="1"/>
          </p:cNvSpPr>
          <p:nvPr>
            <p:ph type="sldNum" sz="quarter" idx="10"/>
          </p:nvPr>
        </p:nvSpPr>
        <p:spPr/>
        <p:txBody>
          <a:bodyPr/>
          <a:lstStyle/>
          <a:p>
            <a:fld id="{F46BAA73-AE95-4DB1-8397-A2432341B428}" type="slidenum">
              <a:rPr lang="en-US" smtClean="0"/>
              <a:pPr/>
              <a:t>37</a:t>
            </a:fld>
            <a:endParaRPr lang="en-US"/>
          </a:p>
        </p:txBody>
      </p:sp>
    </p:spTree>
    <p:extLst>
      <p:ext uri="{BB962C8B-B14F-4D97-AF65-F5344CB8AC3E}">
        <p14:creationId xmlns:p14="http://schemas.microsoft.com/office/powerpoint/2010/main" val="2672911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8AE8AF-AC8B-E496-5E30-C5F6CB02C4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D270E5-9D2C-A554-67D7-7E7D542890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C59F01-73CF-B79E-E2BD-FC101D75E8A1}"/>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46C9CBB9-B508-7B50-CCCF-07A3067B46CB}"/>
              </a:ext>
            </a:extLst>
          </p:cNvPr>
          <p:cNvSpPr>
            <a:spLocks noGrp="1"/>
          </p:cNvSpPr>
          <p:nvPr>
            <p:ph type="sldNum" sz="quarter" idx="10"/>
          </p:nvPr>
        </p:nvSpPr>
        <p:spPr/>
        <p:txBody>
          <a:bodyPr/>
          <a:lstStyle/>
          <a:p>
            <a:fld id="{F46BAA73-AE95-4DB1-8397-A2432341B428}" type="slidenum">
              <a:rPr lang="en-US" smtClean="0"/>
              <a:pPr/>
              <a:t>38</a:t>
            </a:fld>
            <a:endParaRPr lang="en-US"/>
          </a:p>
        </p:txBody>
      </p:sp>
    </p:spTree>
    <p:extLst>
      <p:ext uri="{BB962C8B-B14F-4D97-AF65-F5344CB8AC3E}">
        <p14:creationId xmlns:p14="http://schemas.microsoft.com/office/powerpoint/2010/main" val="39306213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8E70B-C761-2962-39BF-24B025EAC2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CC3954-5C10-8F72-B186-AE4596A102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708010-B30F-E21C-D7B5-BBBB483A4966}"/>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33712AF1-0FC8-43C4-AFC1-FC15DE52F525}"/>
              </a:ext>
            </a:extLst>
          </p:cNvPr>
          <p:cNvSpPr>
            <a:spLocks noGrp="1"/>
          </p:cNvSpPr>
          <p:nvPr>
            <p:ph type="sldNum" sz="quarter" idx="10"/>
          </p:nvPr>
        </p:nvSpPr>
        <p:spPr/>
        <p:txBody>
          <a:bodyPr/>
          <a:lstStyle/>
          <a:p>
            <a:fld id="{F46BAA73-AE95-4DB1-8397-A2432341B428}" type="slidenum">
              <a:rPr lang="en-US" smtClean="0"/>
              <a:pPr/>
              <a:t>12</a:t>
            </a:fld>
            <a:endParaRPr lang="en-US"/>
          </a:p>
        </p:txBody>
      </p:sp>
    </p:spTree>
    <p:extLst>
      <p:ext uri="{BB962C8B-B14F-4D97-AF65-F5344CB8AC3E}">
        <p14:creationId xmlns:p14="http://schemas.microsoft.com/office/powerpoint/2010/main" val="32731561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3D955-2CD3-9BC8-CFF5-FD3EA4D720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AB5BB6-6201-9691-E9C6-0B5DD92A1C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A47711-4F40-25D0-DA84-BD91AAE619C4}"/>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57CB7FEB-543F-6AC1-8B2A-A688B6D9FFD0}"/>
              </a:ext>
            </a:extLst>
          </p:cNvPr>
          <p:cNvSpPr>
            <a:spLocks noGrp="1"/>
          </p:cNvSpPr>
          <p:nvPr>
            <p:ph type="sldNum" sz="quarter" idx="10"/>
          </p:nvPr>
        </p:nvSpPr>
        <p:spPr/>
        <p:txBody>
          <a:bodyPr/>
          <a:lstStyle/>
          <a:p>
            <a:fld id="{F46BAA73-AE95-4DB1-8397-A2432341B428}" type="slidenum">
              <a:rPr lang="en-US" smtClean="0"/>
              <a:pPr/>
              <a:t>39</a:t>
            </a:fld>
            <a:endParaRPr lang="en-US"/>
          </a:p>
        </p:txBody>
      </p:sp>
    </p:spTree>
    <p:extLst>
      <p:ext uri="{BB962C8B-B14F-4D97-AF65-F5344CB8AC3E}">
        <p14:creationId xmlns:p14="http://schemas.microsoft.com/office/powerpoint/2010/main" val="19796536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50DD30-44F5-464B-BC95-D5E6F9EAD4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42DCB7-B589-AE28-09D8-E9F060B4E4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34AC0A-11E7-7D91-AD07-D8CAAF2BD239}"/>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40313C66-C168-D751-66AC-A7E080883005}"/>
              </a:ext>
            </a:extLst>
          </p:cNvPr>
          <p:cNvSpPr>
            <a:spLocks noGrp="1"/>
          </p:cNvSpPr>
          <p:nvPr>
            <p:ph type="sldNum" sz="quarter" idx="10"/>
          </p:nvPr>
        </p:nvSpPr>
        <p:spPr/>
        <p:txBody>
          <a:bodyPr/>
          <a:lstStyle/>
          <a:p>
            <a:fld id="{F46BAA73-AE95-4DB1-8397-A2432341B428}" type="slidenum">
              <a:rPr lang="en-US" smtClean="0"/>
              <a:pPr/>
              <a:t>40</a:t>
            </a:fld>
            <a:endParaRPr lang="en-US"/>
          </a:p>
        </p:txBody>
      </p:sp>
    </p:spTree>
    <p:extLst>
      <p:ext uri="{BB962C8B-B14F-4D97-AF65-F5344CB8AC3E}">
        <p14:creationId xmlns:p14="http://schemas.microsoft.com/office/powerpoint/2010/main" val="37468676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B46B94-19CB-0445-0752-D6588E334E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10C48B-2D54-534F-1194-60AFEDB198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C0BA4C-F1B4-7D5E-DC77-8450A17A76CF}"/>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EA161755-B8B8-D4BC-143E-C928B08D000D}"/>
              </a:ext>
            </a:extLst>
          </p:cNvPr>
          <p:cNvSpPr>
            <a:spLocks noGrp="1"/>
          </p:cNvSpPr>
          <p:nvPr>
            <p:ph type="sldNum" sz="quarter" idx="10"/>
          </p:nvPr>
        </p:nvSpPr>
        <p:spPr/>
        <p:txBody>
          <a:bodyPr/>
          <a:lstStyle/>
          <a:p>
            <a:fld id="{F46BAA73-AE95-4DB1-8397-A2432341B428}" type="slidenum">
              <a:rPr lang="en-US" smtClean="0"/>
              <a:pPr/>
              <a:t>41</a:t>
            </a:fld>
            <a:endParaRPr lang="en-US"/>
          </a:p>
        </p:txBody>
      </p:sp>
    </p:spTree>
    <p:extLst>
      <p:ext uri="{BB962C8B-B14F-4D97-AF65-F5344CB8AC3E}">
        <p14:creationId xmlns:p14="http://schemas.microsoft.com/office/powerpoint/2010/main" val="41409128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9F2D7-1FB1-3383-83A1-7C67D0E174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06EA0C-F8F7-C1ED-5398-C39E6489FD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7B635A-11AF-4001-ABEC-3CEA6F6FC476}"/>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5D47EA3F-D8F0-9E35-D1EA-85A8C201620D}"/>
              </a:ext>
            </a:extLst>
          </p:cNvPr>
          <p:cNvSpPr>
            <a:spLocks noGrp="1"/>
          </p:cNvSpPr>
          <p:nvPr>
            <p:ph type="sldNum" sz="quarter" idx="10"/>
          </p:nvPr>
        </p:nvSpPr>
        <p:spPr/>
        <p:txBody>
          <a:bodyPr/>
          <a:lstStyle/>
          <a:p>
            <a:fld id="{F46BAA73-AE95-4DB1-8397-A2432341B428}" type="slidenum">
              <a:rPr lang="en-US" smtClean="0"/>
              <a:pPr/>
              <a:t>42</a:t>
            </a:fld>
            <a:endParaRPr lang="en-US"/>
          </a:p>
        </p:txBody>
      </p:sp>
    </p:spTree>
    <p:extLst>
      <p:ext uri="{BB962C8B-B14F-4D97-AF65-F5344CB8AC3E}">
        <p14:creationId xmlns:p14="http://schemas.microsoft.com/office/powerpoint/2010/main" val="8275420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5E64B-37B8-4776-0CC2-47C295E02D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0A6A96-573F-E80A-04F8-D44ED716C5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73874F-C931-044A-66B9-C2F854F19003}"/>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6D83D639-5BAD-C864-DDD0-2A0C6FE91E12}"/>
              </a:ext>
            </a:extLst>
          </p:cNvPr>
          <p:cNvSpPr>
            <a:spLocks noGrp="1"/>
          </p:cNvSpPr>
          <p:nvPr>
            <p:ph type="sldNum" sz="quarter" idx="10"/>
          </p:nvPr>
        </p:nvSpPr>
        <p:spPr/>
        <p:txBody>
          <a:bodyPr/>
          <a:lstStyle/>
          <a:p>
            <a:fld id="{F46BAA73-AE95-4DB1-8397-A2432341B428}" type="slidenum">
              <a:rPr lang="en-US" smtClean="0"/>
              <a:pPr/>
              <a:t>43</a:t>
            </a:fld>
            <a:endParaRPr lang="en-US"/>
          </a:p>
        </p:txBody>
      </p:sp>
    </p:spTree>
    <p:extLst>
      <p:ext uri="{BB962C8B-B14F-4D97-AF65-F5344CB8AC3E}">
        <p14:creationId xmlns:p14="http://schemas.microsoft.com/office/powerpoint/2010/main" val="15792273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3FEAF3-0C5E-64F1-E739-49476F5EA5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6DF303-2E8F-67F7-FF90-6A01CCAC59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0996DB-6149-02D6-9F13-941D5FFA73EE}"/>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6B9216D5-C6B8-2A37-9E45-35FF3C2304E1}"/>
              </a:ext>
            </a:extLst>
          </p:cNvPr>
          <p:cNvSpPr>
            <a:spLocks noGrp="1"/>
          </p:cNvSpPr>
          <p:nvPr>
            <p:ph type="sldNum" sz="quarter" idx="10"/>
          </p:nvPr>
        </p:nvSpPr>
        <p:spPr/>
        <p:txBody>
          <a:bodyPr/>
          <a:lstStyle/>
          <a:p>
            <a:fld id="{F46BAA73-AE95-4DB1-8397-A2432341B428}" type="slidenum">
              <a:rPr lang="en-US" smtClean="0"/>
              <a:pPr/>
              <a:t>44</a:t>
            </a:fld>
            <a:endParaRPr lang="en-US"/>
          </a:p>
        </p:txBody>
      </p:sp>
    </p:spTree>
    <p:extLst>
      <p:ext uri="{BB962C8B-B14F-4D97-AF65-F5344CB8AC3E}">
        <p14:creationId xmlns:p14="http://schemas.microsoft.com/office/powerpoint/2010/main" val="23431973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123BB-E690-F9E1-C2FD-715AEE11AA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B00D38-FFA8-D8DD-D76C-AAC68F7805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6A2D85-8A06-BAF1-1F0C-67A97BF40E59}"/>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5051C872-122D-6C82-4135-B69CC517A2C7}"/>
              </a:ext>
            </a:extLst>
          </p:cNvPr>
          <p:cNvSpPr>
            <a:spLocks noGrp="1"/>
          </p:cNvSpPr>
          <p:nvPr>
            <p:ph type="sldNum" sz="quarter" idx="10"/>
          </p:nvPr>
        </p:nvSpPr>
        <p:spPr/>
        <p:txBody>
          <a:bodyPr/>
          <a:lstStyle/>
          <a:p>
            <a:fld id="{F46BAA73-AE95-4DB1-8397-A2432341B428}" type="slidenum">
              <a:rPr lang="en-US" smtClean="0"/>
              <a:pPr/>
              <a:t>45</a:t>
            </a:fld>
            <a:endParaRPr lang="en-US"/>
          </a:p>
        </p:txBody>
      </p:sp>
    </p:spTree>
    <p:extLst>
      <p:ext uri="{BB962C8B-B14F-4D97-AF65-F5344CB8AC3E}">
        <p14:creationId xmlns:p14="http://schemas.microsoft.com/office/powerpoint/2010/main" val="25359781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C8232-062D-D288-6949-73035A1878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D9289A-E2DE-1A9E-EDB7-DD27C38F4B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FE9297-3D9F-FF6C-16A3-FC3574C462F9}"/>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5E646688-F03D-2A5F-4966-7D7739385074}"/>
              </a:ext>
            </a:extLst>
          </p:cNvPr>
          <p:cNvSpPr>
            <a:spLocks noGrp="1"/>
          </p:cNvSpPr>
          <p:nvPr>
            <p:ph type="sldNum" sz="quarter" idx="10"/>
          </p:nvPr>
        </p:nvSpPr>
        <p:spPr/>
        <p:txBody>
          <a:bodyPr/>
          <a:lstStyle/>
          <a:p>
            <a:fld id="{F46BAA73-AE95-4DB1-8397-A2432341B428}" type="slidenum">
              <a:rPr lang="en-US" smtClean="0"/>
              <a:pPr/>
              <a:t>46</a:t>
            </a:fld>
            <a:endParaRPr lang="en-US"/>
          </a:p>
        </p:txBody>
      </p:sp>
    </p:spTree>
    <p:extLst>
      <p:ext uri="{BB962C8B-B14F-4D97-AF65-F5344CB8AC3E}">
        <p14:creationId xmlns:p14="http://schemas.microsoft.com/office/powerpoint/2010/main" val="42394574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7DA27-8D60-AEE5-5130-59CFDD2122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755AF7-8921-2568-EF90-D92E42ED8D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ED6D69-2838-31DD-9430-F09422BE917C}"/>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070FE631-1094-5FF6-2AAF-2093C6BFE64F}"/>
              </a:ext>
            </a:extLst>
          </p:cNvPr>
          <p:cNvSpPr>
            <a:spLocks noGrp="1"/>
          </p:cNvSpPr>
          <p:nvPr>
            <p:ph type="sldNum" sz="quarter" idx="10"/>
          </p:nvPr>
        </p:nvSpPr>
        <p:spPr/>
        <p:txBody>
          <a:bodyPr/>
          <a:lstStyle/>
          <a:p>
            <a:fld id="{F46BAA73-AE95-4DB1-8397-A2432341B428}" type="slidenum">
              <a:rPr lang="en-US" smtClean="0"/>
              <a:pPr/>
              <a:t>47</a:t>
            </a:fld>
            <a:endParaRPr lang="en-US"/>
          </a:p>
        </p:txBody>
      </p:sp>
    </p:spTree>
    <p:extLst>
      <p:ext uri="{BB962C8B-B14F-4D97-AF65-F5344CB8AC3E}">
        <p14:creationId xmlns:p14="http://schemas.microsoft.com/office/powerpoint/2010/main" val="11967500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E1F25-0246-A342-0E0E-6A0F0FA1D6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6E42EC-BB55-C4B6-5FFE-0F07FCFEF6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A675C3-1806-5A44-48FC-C2882DEF5E59}"/>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2238FC75-6E49-7795-9500-33006D373B06}"/>
              </a:ext>
            </a:extLst>
          </p:cNvPr>
          <p:cNvSpPr>
            <a:spLocks noGrp="1"/>
          </p:cNvSpPr>
          <p:nvPr>
            <p:ph type="sldNum" sz="quarter" idx="10"/>
          </p:nvPr>
        </p:nvSpPr>
        <p:spPr/>
        <p:txBody>
          <a:bodyPr/>
          <a:lstStyle/>
          <a:p>
            <a:fld id="{F46BAA73-AE95-4DB1-8397-A2432341B428}" type="slidenum">
              <a:rPr lang="en-US" smtClean="0"/>
              <a:pPr/>
              <a:t>48</a:t>
            </a:fld>
            <a:endParaRPr lang="en-US"/>
          </a:p>
        </p:txBody>
      </p:sp>
    </p:spTree>
    <p:extLst>
      <p:ext uri="{BB962C8B-B14F-4D97-AF65-F5344CB8AC3E}">
        <p14:creationId xmlns:p14="http://schemas.microsoft.com/office/powerpoint/2010/main" val="2273822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73DFE5-CF48-8846-919B-8312A7D6CA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D26EC5-3259-9B96-887E-8AC7DEBDCA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62C2D6-171A-176B-E2C9-E5E9BEBB94C9}"/>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39CAEDB7-1330-711C-12EC-03A14E90B436}"/>
              </a:ext>
            </a:extLst>
          </p:cNvPr>
          <p:cNvSpPr>
            <a:spLocks noGrp="1"/>
          </p:cNvSpPr>
          <p:nvPr>
            <p:ph type="sldNum" sz="quarter" idx="10"/>
          </p:nvPr>
        </p:nvSpPr>
        <p:spPr/>
        <p:txBody>
          <a:bodyPr/>
          <a:lstStyle/>
          <a:p>
            <a:fld id="{F46BAA73-AE95-4DB1-8397-A2432341B428}" type="slidenum">
              <a:rPr lang="en-US" smtClean="0"/>
              <a:pPr/>
              <a:t>13</a:t>
            </a:fld>
            <a:endParaRPr lang="en-US"/>
          </a:p>
        </p:txBody>
      </p:sp>
    </p:spTree>
    <p:extLst>
      <p:ext uri="{BB962C8B-B14F-4D97-AF65-F5344CB8AC3E}">
        <p14:creationId xmlns:p14="http://schemas.microsoft.com/office/powerpoint/2010/main" val="1370120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1554B-1D31-D36E-8AB0-EB5250EB1C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C63691-49E1-1DA0-9EF8-09C4655543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9A5AC7-4657-91E3-0EE0-DC33DF14C2F1}"/>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715FCA9C-77EB-D743-A132-AFCA693A97CB}"/>
              </a:ext>
            </a:extLst>
          </p:cNvPr>
          <p:cNvSpPr>
            <a:spLocks noGrp="1"/>
          </p:cNvSpPr>
          <p:nvPr>
            <p:ph type="sldNum" sz="quarter" idx="10"/>
          </p:nvPr>
        </p:nvSpPr>
        <p:spPr/>
        <p:txBody>
          <a:bodyPr/>
          <a:lstStyle/>
          <a:p>
            <a:fld id="{F46BAA73-AE95-4DB1-8397-A2432341B428}" type="slidenum">
              <a:rPr lang="en-US" smtClean="0"/>
              <a:pPr/>
              <a:t>49</a:t>
            </a:fld>
            <a:endParaRPr lang="en-US"/>
          </a:p>
        </p:txBody>
      </p:sp>
    </p:spTree>
    <p:extLst>
      <p:ext uri="{BB962C8B-B14F-4D97-AF65-F5344CB8AC3E}">
        <p14:creationId xmlns:p14="http://schemas.microsoft.com/office/powerpoint/2010/main" val="8892746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F8684-C75B-B520-C046-3A0FECE2B8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A03663-345C-950B-B5EF-4626200C46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B19C73-2C24-F87A-BF47-7A936F1C6E91}"/>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424276BD-3BBE-FE36-485F-8015BDAD845E}"/>
              </a:ext>
            </a:extLst>
          </p:cNvPr>
          <p:cNvSpPr>
            <a:spLocks noGrp="1"/>
          </p:cNvSpPr>
          <p:nvPr>
            <p:ph type="sldNum" sz="quarter" idx="10"/>
          </p:nvPr>
        </p:nvSpPr>
        <p:spPr/>
        <p:txBody>
          <a:bodyPr/>
          <a:lstStyle/>
          <a:p>
            <a:fld id="{F46BAA73-AE95-4DB1-8397-A2432341B428}" type="slidenum">
              <a:rPr lang="en-US" smtClean="0"/>
              <a:pPr/>
              <a:t>50</a:t>
            </a:fld>
            <a:endParaRPr lang="en-US"/>
          </a:p>
        </p:txBody>
      </p:sp>
    </p:spTree>
    <p:extLst>
      <p:ext uri="{BB962C8B-B14F-4D97-AF65-F5344CB8AC3E}">
        <p14:creationId xmlns:p14="http://schemas.microsoft.com/office/powerpoint/2010/main" val="15728592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B52EA1-F266-866C-DA8A-39154EF49E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6B7AEC-F281-78D6-41CB-A7EC79EAF5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5E3A9A-0D47-D0DE-179B-1820D1523724}"/>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8D2500F3-E922-1603-3024-77BF4841F9EC}"/>
              </a:ext>
            </a:extLst>
          </p:cNvPr>
          <p:cNvSpPr>
            <a:spLocks noGrp="1"/>
          </p:cNvSpPr>
          <p:nvPr>
            <p:ph type="sldNum" sz="quarter" idx="10"/>
          </p:nvPr>
        </p:nvSpPr>
        <p:spPr/>
        <p:txBody>
          <a:bodyPr/>
          <a:lstStyle/>
          <a:p>
            <a:fld id="{F46BAA73-AE95-4DB1-8397-A2432341B428}" type="slidenum">
              <a:rPr lang="en-US" smtClean="0"/>
              <a:pPr/>
              <a:t>51</a:t>
            </a:fld>
            <a:endParaRPr lang="en-US"/>
          </a:p>
        </p:txBody>
      </p:sp>
    </p:spTree>
    <p:extLst>
      <p:ext uri="{BB962C8B-B14F-4D97-AF65-F5344CB8AC3E}">
        <p14:creationId xmlns:p14="http://schemas.microsoft.com/office/powerpoint/2010/main" val="27177039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D8D27-212A-4925-7A64-D41530FA64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9E37AA-D76B-7966-147E-4D3F9C7379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0EBE7B-5765-983A-5933-0A2899544BA6}"/>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14514E78-99BE-6B44-3698-D64FA249D76E}"/>
              </a:ext>
            </a:extLst>
          </p:cNvPr>
          <p:cNvSpPr>
            <a:spLocks noGrp="1"/>
          </p:cNvSpPr>
          <p:nvPr>
            <p:ph type="sldNum" sz="quarter" idx="10"/>
          </p:nvPr>
        </p:nvSpPr>
        <p:spPr/>
        <p:txBody>
          <a:bodyPr/>
          <a:lstStyle/>
          <a:p>
            <a:fld id="{F46BAA73-AE95-4DB1-8397-A2432341B428}" type="slidenum">
              <a:rPr lang="en-US" smtClean="0"/>
              <a:pPr/>
              <a:t>52</a:t>
            </a:fld>
            <a:endParaRPr lang="en-US"/>
          </a:p>
        </p:txBody>
      </p:sp>
    </p:spTree>
    <p:extLst>
      <p:ext uri="{BB962C8B-B14F-4D97-AF65-F5344CB8AC3E}">
        <p14:creationId xmlns:p14="http://schemas.microsoft.com/office/powerpoint/2010/main" val="11323885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F1018-D07B-9018-EB5D-C75EAC88FC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125C2F-66D8-6CE6-4078-08179F679B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EFEC79-BC67-6A20-E492-45D5B172DA62}"/>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CECAA6CC-1973-CFAD-A691-B6C46B3A3AD9}"/>
              </a:ext>
            </a:extLst>
          </p:cNvPr>
          <p:cNvSpPr>
            <a:spLocks noGrp="1"/>
          </p:cNvSpPr>
          <p:nvPr>
            <p:ph type="sldNum" sz="quarter" idx="10"/>
          </p:nvPr>
        </p:nvSpPr>
        <p:spPr/>
        <p:txBody>
          <a:bodyPr/>
          <a:lstStyle/>
          <a:p>
            <a:fld id="{F46BAA73-AE95-4DB1-8397-A2432341B428}" type="slidenum">
              <a:rPr lang="en-US" smtClean="0"/>
              <a:pPr/>
              <a:t>53</a:t>
            </a:fld>
            <a:endParaRPr lang="en-US"/>
          </a:p>
        </p:txBody>
      </p:sp>
    </p:spTree>
    <p:extLst>
      <p:ext uri="{BB962C8B-B14F-4D97-AF65-F5344CB8AC3E}">
        <p14:creationId xmlns:p14="http://schemas.microsoft.com/office/powerpoint/2010/main" val="23036751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26541-A5AA-41A8-655A-CABCF8D5CB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F8D9BE-A639-CF01-0BDE-6FA4E01617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5C0586-1B5A-5D41-BB0E-F1B5B3FD9732}"/>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860D4636-68DF-F59E-5999-20ED75D69431}"/>
              </a:ext>
            </a:extLst>
          </p:cNvPr>
          <p:cNvSpPr>
            <a:spLocks noGrp="1"/>
          </p:cNvSpPr>
          <p:nvPr>
            <p:ph type="sldNum" sz="quarter" idx="10"/>
          </p:nvPr>
        </p:nvSpPr>
        <p:spPr/>
        <p:txBody>
          <a:bodyPr/>
          <a:lstStyle/>
          <a:p>
            <a:fld id="{F46BAA73-AE95-4DB1-8397-A2432341B428}" type="slidenum">
              <a:rPr lang="en-US" smtClean="0"/>
              <a:pPr/>
              <a:t>54</a:t>
            </a:fld>
            <a:endParaRPr lang="en-US"/>
          </a:p>
        </p:txBody>
      </p:sp>
    </p:spTree>
    <p:extLst>
      <p:ext uri="{BB962C8B-B14F-4D97-AF65-F5344CB8AC3E}">
        <p14:creationId xmlns:p14="http://schemas.microsoft.com/office/powerpoint/2010/main" val="2847944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F4652-6F0E-4720-01B8-D5B37E0F90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F93BA0-8481-5163-37BD-78031858CC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97DE6E-2804-6508-AE8C-1F89E89BDAB5}"/>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E0B8D1DA-1600-2A06-3A72-8002D8AB7BE9}"/>
              </a:ext>
            </a:extLst>
          </p:cNvPr>
          <p:cNvSpPr>
            <a:spLocks noGrp="1"/>
          </p:cNvSpPr>
          <p:nvPr>
            <p:ph type="sldNum" sz="quarter" idx="10"/>
          </p:nvPr>
        </p:nvSpPr>
        <p:spPr/>
        <p:txBody>
          <a:bodyPr/>
          <a:lstStyle/>
          <a:p>
            <a:fld id="{F46BAA73-AE95-4DB1-8397-A2432341B428}" type="slidenum">
              <a:rPr lang="en-US" smtClean="0"/>
              <a:pPr/>
              <a:t>55</a:t>
            </a:fld>
            <a:endParaRPr lang="en-US"/>
          </a:p>
        </p:txBody>
      </p:sp>
    </p:spTree>
    <p:extLst>
      <p:ext uri="{BB962C8B-B14F-4D97-AF65-F5344CB8AC3E}">
        <p14:creationId xmlns:p14="http://schemas.microsoft.com/office/powerpoint/2010/main" val="31126779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F9476-1B42-18F4-7D81-347C6CFAA4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008AB6-7A48-4109-A54F-2BFF369418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8795D5-D4EC-090B-2BC7-1E5683936CE2}"/>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93E0E305-4E4A-9153-F97D-B98397A48525}"/>
              </a:ext>
            </a:extLst>
          </p:cNvPr>
          <p:cNvSpPr>
            <a:spLocks noGrp="1"/>
          </p:cNvSpPr>
          <p:nvPr>
            <p:ph type="sldNum" sz="quarter" idx="10"/>
          </p:nvPr>
        </p:nvSpPr>
        <p:spPr/>
        <p:txBody>
          <a:bodyPr/>
          <a:lstStyle/>
          <a:p>
            <a:fld id="{F46BAA73-AE95-4DB1-8397-A2432341B428}" type="slidenum">
              <a:rPr lang="en-US" smtClean="0"/>
              <a:pPr/>
              <a:t>56</a:t>
            </a:fld>
            <a:endParaRPr lang="en-US"/>
          </a:p>
        </p:txBody>
      </p:sp>
    </p:spTree>
    <p:extLst>
      <p:ext uri="{BB962C8B-B14F-4D97-AF65-F5344CB8AC3E}">
        <p14:creationId xmlns:p14="http://schemas.microsoft.com/office/powerpoint/2010/main" val="23404126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715972-FEEC-A747-8C86-3CA28C6621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53CC1F-AA58-FC3D-07F0-7331098531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6D68C6-2370-6FB9-3E5D-D04C372647EA}"/>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E56E9A92-8407-D386-32D8-CCCCD6027865}"/>
              </a:ext>
            </a:extLst>
          </p:cNvPr>
          <p:cNvSpPr>
            <a:spLocks noGrp="1"/>
          </p:cNvSpPr>
          <p:nvPr>
            <p:ph type="sldNum" sz="quarter" idx="10"/>
          </p:nvPr>
        </p:nvSpPr>
        <p:spPr/>
        <p:txBody>
          <a:bodyPr/>
          <a:lstStyle/>
          <a:p>
            <a:fld id="{F46BAA73-AE95-4DB1-8397-A2432341B428}" type="slidenum">
              <a:rPr lang="en-US" smtClean="0"/>
              <a:pPr/>
              <a:t>57</a:t>
            </a:fld>
            <a:endParaRPr lang="en-US"/>
          </a:p>
        </p:txBody>
      </p:sp>
    </p:spTree>
    <p:extLst>
      <p:ext uri="{BB962C8B-B14F-4D97-AF65-F5344CB8AC3E}">
        <p14:creationId xmlns:p14="http://schemas.microsoft.com/office/powerpoint/2010/main" val="8128582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C071F-1445-2A72-E118-B5971DA281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FBD5C5-AAFC-A9D4-F405-D122FE616B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A36244-96B5-A02E-E574-157EFD37C3F2}"/>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F02C41F1-0F22-3F0F-805F-35B6BDE76A7A}"/>
              </a:ext>
            </a:extLst>
          </p:cNvPr>
          <p:cNvSpPr>
            <a:spLocks noGrp="1"/>
          </p:cNvSpPr>
          <p:nvPr>
            <p:ph type="sldNum" sz="quarter" idx="10"/>
          </p:nvPr>
        </p:nvSpPr>
        <p:spPr/>
        <p:txBody>
          <a:bodyPr/>
          <a:lstStyle/>
          <a:p>
            <a:fld id="{F46BAA73-AE95-4DB1-8397-A2432341B428}" type="slidenum">
              <a:rPr lang="en-US" smtClean="0"/>
              <a:pPr/>
              <a:t>58</a:t>
            </a:fld>
            <a:endParaRPr lang="en-US"/>
          </a:p>
        </p:txBody>
      </p:sp>
    </p:spTree>
    <p:extLst>
      <p:ext uri="{BB962C8B-B14F-4D97-AF65-F5344CB8AC3E}">
        <p14:creationId xmlns:p14="http://schemas.microsoft.com/office/powerpoint/2010/main" val="452676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BD0AE2-38D7-CA40-F177-9846916916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875657-A4B2-F5FD-EF85-6A1948784E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8258F2-9660-FE2F-3286-FD77B99A8C58}"/>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3F181A30-1A8F-468F-7020-220965D95CCB}"/>
              </a:ext>
            </a:extLst>
          </p:cNvPr>
          <p:cNvSpPr>
            <a:spLocks noGrp="1"/>
          </p:cNvSpPr>
          <p:nvPr>
            <p:ph type="sldNum" sz="quarter" idx="10"/>
          </p:nvPr>
        </p:nvSpPr>
        <p:spPr/>
        <p:txBody>
          <a:bodyPr/>
          <a:lstStyle/>
          <a:p>
            <a:fld id="{F46BAA73-AE95-4DB1-8397-A2432341B428}" type="slidenum">
              <a:rPr lang="en-US" smtClean="0"/>
              <a:pPr/>
              <a:t>14</a:t>
            </a:fld>
            <a:endParaRPr lang="en-US"/>
          </a:p>
        </p:txBody>
      </p:sp>
    </p:spTree>
    <p:extLst>
      <p:ext uri="{BB962C8B-B14F-4D97-AF65-F5344CB8AC3E}">
        <p14:creationId xmlns:p14="http://schemas.microsoft.com/office/powerpoint/2010/main" val="28699305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C19B87-DDF7-16C0-BE7C-7FE1FEE304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F13555-BEA2-DA66-28D0-12291FF987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09A2C8-07D4-DE80-FE7F-EC5941BE3279}"/>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8DABE4C1-7097-850F-A7F4-B507F503B995}"/>
              </a:ext>
            </a:extLst>
          </p:cNvPr>
          <p:cNvSpPr>
            <a:spLocks noGrp="1"/>
          </p:cNvSpPr>
          <p:nvPr>
            <p:ph type="sldNum" sz="quarter" idx="10"/>
          </p:nvPr>
        </p:nvSpPr>
        <p:spPr/>
        <p:txBody>
          <a:bodyPr/>
          <a:lstStyle/>
          <a:p>
            <a:fld id="{F46BAA73-AE95-4DB1-8397-A2432341B428}" type="slidenum">
              <a:rPr lang="en-US" smtClean="0"/>
              <a:pPr/>
              <a:t>59</a:t>
            </a:fld>
            <a:endParaRPr lang="en-US"/>
          </a:p>
        </p:txBody>
      </p:sp>
    </p:spTree>
    <p:extLst>
      <p:ext uri="{BB962C8B-B14F-4D97-AF65-F5344CB8AC3E}">
        <p14:creationId xmlns:p14="http://schemas.microsoft.com/office/powerpoint/2010/main" val="41964960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DD422-9F49-4BCD-B9D1-6868F0965B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0762D2-2EAC-6906-FA93-1B3F56C61B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4FCB57-A9C3-1F15-9EB9-E207F7BC4342}"/>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55FEB751-9ECA-D0B3-4B09-2B54403356D2}"/>
              </a:ext>
            </a:extLst>
          </p:cNvPr>
          <p:cNvSpPr>
            <a:spLocks noGrp="1"/>
          </p:cNvSpPr>
          <p:nvPr>
            <p:ph type="sldNum" sz="quarter" idx="10"/>
          </p:nvPr>
        </p:nvSpPr>
        <p:spPr/>
        <p:txBody>
          <a:bodyPr/>
          <a:lstStyle/>
          <a:p>
            <a:fld id="{F46BAA73-AE95-4DB1-8397-A2432341B428}" type="slidenum">
              <a:rPr lang="en-US" smtClean="0"/>
              <a:pPr/>
              <a:t>60</a:t>
            </a:fld>
            <a:endParaRPr lang="en-US"/>
          </a:p>
        </p:txBody>
      </p:sp>
    </p:spTree>
    <p:extLst>
      <p:ext uri="{BB962C8B-B14F-4D97-AF65-F5344CB8AC3E}">
        <p14:creationId xmlns:p14="http://schemas.microsoft.com/office/powerpoint/2010/main" val="36845161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72252B-4131-45DB-C709-9634FD6318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BDBEB5-7C0C-3097-778E-F20674499F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E82383-6465-796A-FD8B-0B6C9F21D4B5}"/>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4C2A2C60-1F9A-E950-AA6A-BBC07F00334E}"/>
              </a:ext>
            </a:extLst>
          </p:cNvPr>
          <p:cNvSpPr>
            <a:spLocks noGrp="1"/>
          </p:cNvSpPr>
          <p:nvPr>
            <p:ph type="sldNum" sz="quarter" idx="10"/>
          </p:nvPr>
        </p:nvSpPr>
        <p:spPr/>
        <p:txBody>
          <a:bodyPr/>
          <a:lstStyle/>
          <a:p>
            <a:fld id="{F46BAA73-AE95-4DB1-8397-A2432341B428}" type="slidenum">
              <a:rPr lang="en-US" smtClean="0"/>
              <a:pPr/>
              <a:t>61</a:t>
            </a:fld>
            <a:endParaRPr lang="en-US"/>
          </a:p>
        </p:txBody>
      </p:sp>
    </p:spTree>
    <p:extLst>
      <p:ext uri="{BB962C8B-B14F-4D97-AF65-F5344CB8AC3E}">
        <p14:creationId xmlns:p14="http://schemas.microsoft.com/office/powerpoint/2010/main" val="36822418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E26B37-0D00-F741-EBF0-AAA17EEB48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59EA54-9644-373E-66E8-2F8AB41BD0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718908-615F-7249-6856-902D896996D7}"/>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065286DA-8692-1BDE-16CD-523451912F30}"/>
              </a:ext>
            </a:extLst>
          </p:cNvPr>
          <p:cNvSpPr>
            <a:spLocks noGrp="1"/>
          </p:cNvSpPr>
          <p:nvPr>
            <p:ph type="sldNum" sz="quarter" idx="10"/>
          </p:nvPr>
        </p:nvSpPr>
        <p:spPr/>
        <p:txBody>
          <a:bodyPr/>
          <a:lstStyle/>
          <a:p>
            <a:fld id="{F46BAA73-AE95-4DB1-8397-A2432341B428}" type="slidenum">
              <a:rPr lang="en-US" smtClean="0"/>
              <a:pPr/>
              <a:t>62</a:t>
            </a:fld>
            <a:endParaRPr lang="en-US"/>
          </a:p>
        </p:txBody>
      </p:sp>
    </p:spTree>
    <p:extLst>
      <p:ext uri="{BB962C8B-B14F-4D97-AF65-F5344CB8AC3E}">
        <p14:creationId xmlns:p14="http://schemas.microsoft.com/office/powerpoint/2010/main" val="413442635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11A8C-DB5E-234A-B27A-AF1D86668B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18F551-8F2D-F6A3-3370-B9CBFE7033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C9E9FC-6FD2-5867-B1B8-74CD5D8D3B46}"/>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4579B2A0-9B2B-B9EF-EAEB-41B2A62922DB}"/>
              </a:ext>
            </a:extLst>
          </p:cNvPr>
          <p:cNvSpPr>
            <a:spLocks noGrp="1"/>
          </p:cNvSpPr>
          <p:nvPr>
            <p:ph type="sldNum" sz="quarter" idx="10"/>
          </p:nvPr>
        </p:nvSpPr>
        <p:spPr/>
        <p:txBody>
          <a:bodyPr/>
          <a:lstStyle/>
          <a:p>
            <a:fld id="{F46BAA73-AE95-4DB1-8397-A2432341B428}" type="slidenum">
              <a:rPr lang="en-US" smtClean="0"/>
              <a:pPr/>
              <a:t>63</a:t>
            </a:fld>
            <a:endParaRPr lang="en-US"/>
          </a:p>
        </p:txBody>
      </p:sp>
    </p:spTree>
    <p:extLst>
      <p:ext uri="{BB962C8B-B14F-4D97-AF65-F5344CB8AC3E}">
        <p14:creationId xmlns:p14="http://schemas.microsoft.com/office/powerpoint/2010/main" val="13762979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6E19A4-4450-84A6-240C-13B9E9B08B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8C8B94-0227-DF86-4609-DC58DC4720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DD490F-CF0B-41C9-D494-4486DDA221B5}"/>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76922E2F-A118-0210-3206-6505F0893FAC}"/>
              </a:ext>
            </a:extLst>
          </p:cNvPr>
          <p:cNvSpPr>
            <a:spLocks noGrp="1"/>
          </p:cNvSpPr>
          <p:nvPr>
            <p:ph type="sldNum" sz="quarter" idx="10"/>
          </p:nvPr>
        </p:nvSpPr>
        <p:spPr/>
        <p:txBody>
          <a:bodyPr/>
          <a:lstStyle/>
          <a:p>
            <a:fld id="{F46BAA73-AE95-4DB1-8397-A2432341B428}" type="slidenum">
              <a:rPr lang="en-US" smtClean="0"/>
              <a:pPr/>
              <a:t>64</a:t>
            </a:fld>
            <a:endParaRPr lang="en-US"/>
          </a:p>
        </p:txBody>
      </p:sp>
    </p:spTree>
    <p:extLst>
      <p:ext uri="{BB962C8B-B14F-4D97-AF65-F5344CB8AC3E}">
        <p14:creationId xmlns:p14="http://schemas.microsoft.com/office/powerpoint/2010/main" val="6606023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93717-B76F-0380-DABE-16337C2F10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376829-3997-E26B-F51B-340FFA8D92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106F72-1827-99E4-3DBB-B0D204318AFA}"/>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A8A25AD4-3B8E-C122-9447-EA310D368B02}"/>
              </a:ext>
            </a:extLst>
          </p:cNvPr>
          <p:cNvSpPr>
            <a:spLocks noGrp="1"/>
          </p:cNvSpPr>
          <p:nvPr>
            <p:ph type="sldNum" sz="quarter" idx="10"/>
          </p:nvPr>
        </p:nvSpPr>
        <p:spPr/>
        <p:txBody>
          <a:bodyPr/>
          <a:lstStyle/>
          <a:p>
            <a:fld id="{F46BAA73-AE95-4DB1-8397-A2432341B428}" type="slidenum">
              <a:rPr lang="en-US" smtClean="0"/>
              <a:pPr/>
              <a:t>15</a:t>
            </a:fld>
            <a:endParaRPr lang="en-US"/>
          </a:p>
        </p:txBody>
      </p:sp>
    </p:spTree>
    <p:extLst>
      <p:ext uri="{BB962C8B-B14F-4D97-AF65-F5344CB8AC3E}">
        <p14:creationId xmlns:p14="http://schemas.microsoft.com/office/powerpoint/2010/main" val="510213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55BB9-A5DF-D942-54DF-09D9F2A89A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1FB37E-FB5C-E6B9-5738-E2E19B0D57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1250D4-CFF3-D5C1-BBE2-DF9D7BD6F6B2}"/>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4C609FF7-0942-05AE-9C02-8458ACC88A7F}"/>
              </a:ext>
            </a:extLst>
          </p:cNvPr>
          <p:cNvSpPr>
            <a:spLocks noGrp="1"/>
          </p:cNvSpPr>
          <p:nvPr>
            <p:ph type="sldNum" sz="quarter" idx="10"/>
          </p:nvPr>
        </p:nvSpPr>
        <p:spPr/>
        <p:txBody>
          <a:bodyPr/>
          <a:lstStyle/>
          <a:p>
            <a:fld id="{F46BAA73-AE95-4DB1-8397-A2432341B428}" type="slidenum">
              <a:rPr lang="en-US" smtClean="0"/>
              <a:pPr/>
              <a:t>16</a:t>
            </a:fld>
            <a:endParaRPr lang="en-US"/>
          </a:p>
        </p:txBody>
      </p:sp>
    </p:spTree>
    <p:extLst>
      <p:ext uri="{BB962C8B-B14F-4D97-AF65-F5344CB8AC3E}">
        <p14:creationId xmlns:p14="http://schemas.microsoft.com/office/powerpoint/2010/main" val="39888731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B7E92-DC04-BF01-62B7-6029F5754A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5AB298-5420-60FD-F2A9-C2D543F39F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7FE4B5-05F3-BBC2-94CA-6EFB9D932D3C}"/>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6657B470-83A4-B4FF-AD9B-6EC2F7D36BE1}"/>
              </a:ext>
            </a:extLst>
          </p:cNvPr>
          <p:cNvSpPr>
            <a:spLocks noGrp="1"/>
          </p:cNvSpPr>
          <p:nvPr>
            <p:ph type="sldNum" sz="quarter" idx="10"/>
          </p:nvPr>
        </p:nvSpPr>
        <p:spPr/>
        <p:txBody>
          <a:bodyPr/>
          <a:lstStyle/>
          <a:p>
            <a:fld id="{F46BAA73-AE95-4DB1-8397-A2432341B428}" type="slidenum">
              <a:rPr lang="en-US" smtClean="0"/>
              <a:pPr/>
              <a:t>17</a:t>
            </a:fld>
            <a:endParaRPr lang="en-US"/>
          </a:p>
        </p:txBody>
      </p:sp>
    </p:spTree>
    <p:extLst>
      <p:ext uri="{BB962C8B-B14F-4D97-AF65-F5344CB8AC3E}">
        <p14:creationId xmlns:p14="http://schemas.microsoft.com/office/powerpoint/2010/main" val="1230413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1E9BAD-7711-FC10-F0AE-90933B9C3B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C23C2E-AAD7-5CC6-9739-B8EED46BFC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4AC572-4FE7-F823-3FBD-1EB6F659F35C}"/>
              </a:ext>
            </a:extLst>
          </p:cNvPr>
          <p:cNvSpPr>
            <a:spLocks noGrp="1"/>
          </p:cNvSpPr>
          <p:nvPr>
            <p:ph type="body" idx="1"/>
          </p:nvPr>
        </p:nvSpPr>
        <p:spPr/>
        <p:txBody>
          <a:bodyPr>
            <a:normAutofit/>
          </a:bodyPr>
          <a:lstStyle/>
          <a:p>
            <a:pPr fontAlgn="base"/>
            <a:r>
              <a:rPr lang="en-US" dirty="0"/>
              <a:t> </a:t>
            </a:r>
          </a:p>
        </p:txBody>
      </p:sp>
      <p:sp>
        <p:nvSpPr>
          <p:cNvPr id="4" name="Slide Number Placeholder 3">
            <a:extLst>
              <a:ext uri="{FF2B5EF4-FFF2-40B4-BE49-F238E27FC236}">
                <a16:creationId xmlns:a16="http://schemas.microsoft.com/office/drawing/2014/main" id="{982E954F-7BFA-1BF7-CAB2-D65208807CFF}"/>
              </a:ext>
            </a:extLst>
          </p:cNvPr>
          <p:cNvSpPr>
            <a:spLocks noGrp="1"/>
          </p:cNvSpPr>
          <p:nvPr>
            <p:ph type="sldNum" sz="quarter" idx="10"/>
          </p:nvPr>
        </p:nvSpPr>
        <p:spPr/>
        <p:txBody>
          <a:bodyPr/>
          <a:lstStyle/>
          <a:p>
            <a:fld id="{F46BAA73-AE95-4DB1-8397-A2432341B428}" type="slidenum">
              <a:rPr lang="en-US" smtClean="0"/>
              <a:pPr/>
              <a:t>18</a:t>
            </a:fld>
            <a:endParaRPr lang="en-US"/>
          </a:p>
        </p:txBody>
      </p:sp>
    </p:spTree>
    <p:extLst>
      <p:ext uri="{BB962C8B-B14F-4D97-AF65-F5344CB8AC3E}">
        <p14:creationId xmlns:p14="http://schemas.microsoft.com/office/powerpoint/2010/main" val="18160365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8" name="Group 17"/>
          <p:cNvGrpSpPr/>
          <p:nvPr/>
        </p:nvGrpSpPr>
        <p:grpSpPr>
          <a:xfrm>
            <a:off x="0" y="0"/>
            <a:ext cx="12192000" cy="6858000"/>
            <a:chOff x="0" y="0"/>
            <a:chExt cx="12192000" cy="6858000"/>
          </a:xfrm>
        </p:grpSpPr>
        <p:sp>
          <p:nvSpPr>
            <p:cNvPr id="8" name="Rectangle 7"/>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9" name="Oval 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 name="Oval 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1" name="Oval 10"/>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2" name="Oval 1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Oval 12"/>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Oval 13"/>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76279" y="1792223"/>
            <a:ext cx="990599" cy="304799"/>
          </a:xfrm>
        </p:spPr>
        <p:txBody>
          <a:bodyPr anchor="t"/>
          <a:lstStyle>
            <a:lvl1pPr algn="l">
              <a:defRPr b="0" i="0">
                <a:solidFill>
                  <a:schemeClr val="bg1"/>
                </a:solidFill>
              </a:defRPr>
            </a:lvl1pPr>
          </a:lstStyle>
          <a:p>
            <a:fld id="{1E700B27-DE4C-4B9E-BB11-B9027034A00F}" type="datetimeFigureOut">
              <a:rPr lang="en-US" smtClean="0"/>
              <a:pPr/>
              <a:t>3/3/2026</a:t>
            </a:fld>
            <a:endParaRPr lang="en-US" dirty="0"/>
          </a:p>
        </p:txBody>
      </p:sp>
      <p:sp>
        <p:nvSpPr>
          <p:cNvPr id="5" name="Footer Placeholder 4"/>
          <p:cNvSpPr>
            <a:spLocks noGrp="1"/>
          </p:cNvSpPr>
          <p:nvPr>
            <p:ph type="ftr" sz="quarter" idx="11"/>
          </p:nvPr>
        </p:nvSpPr>
        <p:spPr bwMode="gray">
          <a:xfrm rot="5400000">
            <a:off x="8963575" y="3226820"/>
            <a:ext cx="3859795" cy="304801"/>
          </a:xfrm>
        </p:spPr>
        <p:txBody>
          <a:bodyPr anchor="b"/>
          <a:lstStyle>
            <a:lvl1pPr>
              <a:defRPr b="0" i="0">
                <a:solidFill>
                  <a:schemeClr val="bg1"/>
                </a:solidFill>
              </a:defRPr>
            </a:lvl1pPr>
          </a:lstStyle>
          <a:p>
            <a:endParaRPr lang="en-US" dirty="0"/>
          </a:p>
        </p:txBody>
      </p:sp>
      <p:sp>
        <p:nvSpPr>
          <p:cNvPr id="17" name="Rectangle 16"/>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 name="Slide Number Placeholder 5"/>
          <p:cNvSpPr>
            <a:spLocks noGrp="1"/>
          </p:cNvSpPr>
          <p:nvPr>
            <p:ph type="sldNum" sz="quarter" idx="12"/>
          </p:nvPr>
        </p:nvSpPr>
        <p:spPr>
          <a:xfrm>
            <a:off x="10351008" y="292608"/>
            <a:ext cx="838199" cy="767687"/>
          </a:xfrm>
        </p:spPr>
        <p:txBody>
          <a:bodyPr/>
          <a:lstStyle>
            <a:lvl1pPr>
              <a:defRPr sz="2800" b="0" i="0"/>
            </a:lvl1pPr>
          </a:lstStyle>
          <a:p>
            <a:fld id="{778CD12E-20BF-474D-8B35-A0FA7CB63877}" type="slidenum">
              <a:rPr lang="en-US" smtClean="0"/>
              <a:t>‹#›</a:t>
            </a:fld>
            <a:endParaRPr lang="en-US" dirty="0"/>
          </a:p>
        </p:txBody>
      </p:sp>
    </p:spTree>
    <p:extLst>
      <p:ext uri="{BB962C8B-B14F-4D97-AF65-F5344CB8AC3E}">
        <p14:creationId xmlns:p14="http://schemas.microsoft.com/office/powerpoint/2010/main" val="3294464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0" name="Group 9"/>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5945"/>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2683"/>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40F4739-9812-4A9F-890D-2AD6BA5F6EE8}" type="datetimeFigureOut">
              <a:rPr lang="en-US" smtClean="0"/>
              <a:t>3/3/2026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3" name="Rectangle 12"/>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778CD12E-20BF-474D-8B35-A0FA7CB63877}" type="slidenum">
              <a:rPr lang="en-US" smtClean="0"/>
              <a:pPr/>
              <a:t>‹#›</a:t>
            </a:fld>
            <a:endParaRPr lang="en-US" dirty="0"/>
          </a:p>
        </p:txBody>
      </p:sp>
    </p:spTree>
    <p:extLst>
      <p:ext uri="{BB962C8B-B14F-4D97-AF65-F5344CB8AC3E}">
        <p14:creationId xmlns:p14="http://schemas.microsoft.com/office/powerpoint/2010/main" val="3153470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0" name="Rectangle 9"/>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nchor="ct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18845AC5-A3F8-44AA-BA8F-596CDCC976D3}" type="datetimeFigureOut">
              <a:rPr lang="en-US" smtClean="0"/>
              <a:t>3/3/2026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778CD12E-20BF-474D-8B35-A0FA7CB63877}" type="slidenum">
              <a:rPr lang="en-US" smtClean="0"/>
              <a:pPr/>
              <a:t>‹#›</a:t>
            </a:fld>
            <a:endParaRPr lang="en-US" dirty="0"/>
          </a:p>
        </p:txBody>
      </p:sp>
    </p:spTree>
    <p:extLst>
      <p:ext uri="{BB962C8B-B14F-4D97-AF65-F5344CB8AC3E}">
        <p14:creationId xmlns:p14="http://schemas.microsoft.com/office/powerpoint/2010/main" val="3258860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6" name="Rectangle 15"/>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2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1" name="TextBox 10"/>
          <p:cNvSpPr txBox="1"/>
          <p:nvPr/>
        </p:nvSpPr>
        <p:spPr bwMode="gray">
          <a:xfrm>
            <a:off x="898295" y="603589"/>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13" name="TextBox 12"/>
          <p:cNvSpPr txBox="1"/>
          <p:nvPr/>
        </p:nvSpPr>
        <p:spPr bwMode="gray">
          <a:xfrm>
            <a:off x="9705137" y="2613787"/>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74801" y="980517"/>
            <a:ext cx="8460983" cy="2705034"/>
          </a:xfrm>
        </p:spPr>
        <p:txBody>
          <a:bodyPr anchor="ct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86515"/>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14393"/>
            <a:ext cx="8825659" cy="1012664"/>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C873B183-A821-4095-A363-9EC968635539}" type="datetimeFigureOut">
              <a:rPr lang="en-US" smtClean="0"/>
              <a:t>3/3/2026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24" name="Rectangle 23"/>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778CD12E-20BF-474D-8B35-A0FA7CB63877}" type="slidenum">
              <a:rPr lang="en-US" smtClean="0"/>
              <a:pPr/>
              <a:t>‹#›</a:t>
            </a:fld>
            <a:endParaRPr lang="en-US" dirty="0"/>
          </a:p>
        </p:txBody>
      </p:sp>
    </p:spTree>
    <p:extLst>
      <p:ext uri="{BB962C8B-B14F-4D97-AF65-F5344CB8AC3E}">
        <p14:creationId xmlns:p14="http://schemas.microsoft.com/office/powerpoint/2010/main" val="36425597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0" name="Rectangle 9"/>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2404477"/>
            <a:ext cx="8825659" cy="178870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38587" y="5024967"/>
            <a:ext cx="882565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74D01B4-0AA5-45E6-B2E6-5FA4078AEBCF}" type="datetimeFigureOut">
              <a:rPr lang="en-US" smtClean="0"/>
              <a:t>3/3/2026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2" name="Rectangle 11"/>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778CD12E-20BF-474D-8B35-A0FA7CB63877}" type="slidenum">
              <a:rPr lang="en-US" smtClean="0"/>
              <a:pPr/>
              <a:t>‹#›</a:t>
            </a:fld>
            <a:endParaRPr lang="en-US" dirty="0"/>
          </a:p>
        </p:txBody>
      </p:sp>
    </p:spTree>
    <p:extLst>
      <p:ext uri="{BB962C8B-B14F-4D97-AF65-F5344CB8AC3E}">
        <p14:creationId xmlns:p14="http://schemas.microsoft.com/office/powerpoint/2010/main" val="18059921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7" name="Title Placeholder 1"/>
          <p:cNvSpPr>
            <a:spLocks noGrp="1"/>
          </p:cNvSpPr>
          <p:nvPr>
            <p:ph type="title"/>
          </p:nvPr>
        </p:nvSpPr>
        <p:spPr>
          <a:xfrm>
            <a:off x="1154954" y="947920"/>
            <a:ext cx="8761413" cy="72848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109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4" y="3187261"/>
            <a:ext cx="3129168" cy="28397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10999"/>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87261"/>
            <a:ext cx="3145380" cy="28397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6701" y="2603500"/>
            <a:ext cx="3157448"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6700" y="3187261"/>
            <a:ext cx="3161029" cy="283979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4147335C-0450-40D7-8612-B3203BED4F28}" type="datetimeFigureOut">
              <a:rPr lang="en-US" smtClean="0"/>
              <a:t>3/3/2026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78CD12E-20BF-474D-8B35-A0FA7CB63877}" type="slidenum">
              <a:rPr lang="en-US" smtClean="0"/>
              <a:pPr/>
              <a:t>‹#›</a:t>
            </a:fld>
            <a:endParaRPr lang="en-US" dirty="0"/>
          </a:p>
        </p:txBody>
      </p:sp>
    </p:spTree>
    <p:extLst>
      <p:ext uri="{BB962C8B-B14F-4D97-AF65-F5344CB8AC3E}">
        <p14:creationId xmlns:p14="http://schemas.microsoft.com/office/powerpoint/2010/main" val="25090072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20744" cy="576263"/>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1334552" y="2611246"/>
            <a:ext cx="2691242" cy="1583764"/>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20745"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5"/>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4748463" y="2642840"/>
            <a:ext cx="2691242" cy="155217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09107"/>
            <a:ext cx="3050438" cy="92140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3434" y="4532845"/>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8163031" y="2618992"/>
            <a:ext cx="2691242" cy="1576018"/>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09107"/>
            <a:ext cx="3054127" cy="89634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21" name="Straight Connector 20"/>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D246A105-2A1C-4284-B4EA-07CF89B1A393}" type="datetimeFigureOut">
              <a:rPr lang="en-US" smtClean="0"/>
              <a:t>3/3/2026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78CD12E-20BF-474D-8B35-A0FA7CB63877}" type="slidenum">
              <a:rPr lang="en-US" smtClean="0"/>
              <a:pPr/>
              <a:t>‹#›</a:t>
            </a:fld>
            <a:endParaRPr lang="en-US" dirty="0"/>
          </a:p>
        </p:txBody>
      </p:sp>
    </p:spTree>
    <p:extLst>
      <p:ext uri="{BB962C8B-B14F-4D97-AF65-F5344CB8AC3E}">
        <p14:creationId xmlns:p14="http://schemas.microsoft.com/office/powerpoint/2010/main" val="8978525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1154954" y="947920"/>
            <a:ext cx="8761413" cy="72848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0DBE609-F3F2-45E6-BD6A-E03A8C86C1AE}" type="datetimeFigureOut">
              <a:rPr lang="en-US" smtClean="0"/>
              <a:t>3/3/2026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8CD12E-20BF-474D-8B35-A0FA7CB63877}" type="slidenum">
              <a:rPr lang="en-US" smtClean="0"/>
              <a:pPr/>
              <a:t>‹#›</a:t>
            </a:fld>
            <a:endParaRPr lang="en-US" dirty="0"/>
          </a:p>
        </p:txBody>
      </p:sp>
    </p:spTree>
    <p:extLst>
      <p:ext uri="{BB962C8B-B14F-4D97-AF65-F5344CB8AC3E}">
        <p14:creationId xmlns:p14="http://schemas.microsoft.com/office/powerpoint/2010/main" val="675142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Rectangle 12"/>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2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97430"/>
            <a:ext cx="1409965" cy="4729626"/>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97429"/>
            <a:ext cx="6247546" cy="47296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A24AD68-089C-4467-A8F3-EA2BBCA6B44E}" type="datetimeFigureOut">
              <a:rPr lang="en-US" smtClean="0"/>
              <a:t>3/3/2026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8" name="Rectangle 17"/>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778CD12E-20BF-474D-8B35-A0FA7CB63877}" type="slidenum">
              <a:rPr lang="en-US" smtClean="0"/>
              <a:pPr/>
              <a:t>‹#›</a:t>
            </a:fld>
            <a:endParaRPr lang="en-US" dirty="0"/>
          </a:p>
        </p:txBody>
      </p:sp>
    </p:spTree>
    <p:extLst>
      <p:ext uri="{BB962C8B-B14F-4D97-AF65-F5344CB8AC3E}">
        <p14:creationId xmlns:p14="http://schemas.microsoft.com/office/powerpoint/2010/main" val="3220111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1154954" y="947920"/>
            <a:ext cx="8761413" cy="72848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5C51FCE-E4BB-4680-8E50-3C0E348D2609}" type="datetimeFigureOut">
              <a:rPr lang="en-US" smtClean="0"/>
              <a:t>3/3/2026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8CD12E-20BF-474D-8B35-A0FA7CB63877}" type="slidenum">
              <a:rPr lang="en-US" smtClean="0"/>
              <a:t>‹#›</a:t>
            </a:fld>
            <a:endParaRPr lang="en-US" dirty="0"/>
          </a:p>
        </p:txBody>
      </p:sp>
    </p:spTree>
    <p:extLst>
      <p:ext uri="{BB962C8B-B14F-4D97-AF65-F5344CB8AC3E}">
        <p14:creationId xmlns:p14="http://schemas.microsoft.com/office/powerpoint/2010/main" val="324950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0" name="Group 9"/>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4"/>
            <a:ext cx="4351023" cy="2283823"/>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AAA073D-A903-47F8-8D16-77642FB0DF1F}" type="datetimeFigureOut">
              <a:rPr lang="en-US" smtClean="0"/>
              <a:t>3/3/2026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5" name="Rectangle 14"/>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778CD12E-20BF-474D-8B35-A0FA7CB63877}" type="slidenum">
              <a:rPr lang="en-US" smtClean="0"/>
              <a:t>‹#›</a:t>
            </a:fld>
            <a:endParaRPr lang="en-US" dirty="0"/>
          </a:p>
        </p:txBody>
      </p:sp>
    </p:spTree>
    <p:extLst>
      <p:ext uri="{BB962C8B-B14F-4D97-AF65-F5344CB8AC3E}">
        <p14:creationId xmlns:p14="http://schemas.microsoft.com/office/powerpoint/2010/main" val="3035729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1368" y="2603500"/>
            <a:ext cx="4828744"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1" y="2603500"/>
            <a:ext cx="4825159" cy="337770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B91FA40-626B-4CA1-85D0-7A9016E395BA}" type="datetimeFigureOut">
              <a:rPr lang="en-US" smtClean="0"/>
              <a:t>3/3/2026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78CD12E-20BF-474D-8B35-A0FA7CB63877}" type="slidenum">
              <a:rPr lang="en-US" smtClean="0"/>
              <a:t>‹#›</a:t>
            </a:fld>
            <a:endParaRPr lang="en-US" dirty="0"/>
          </a:p>
        </p:txBody>
      </p:sp>
    </p:spTree>
    <p:extLst>
      <p:ext uri="{BB962C8B-B14F-4D97-AF65-F5344CB8AC3E}">
        <p14:creationId xmlns:p14="http://schemas.microsoft.com/office/powerpoint/2010/main" val="1799655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36063"/>
            <a:ext cx="48251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212326"/>
            <a:ext cx="4825158" cy="280747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1" y="2603499"/>
            <a:ext cx="4825160" cy="608825"/>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212327"/>
            <a:ext cx="4825159" cy="280747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3F425EA-B9DC-48A7-991E-9A82573B1B21}" type="datetimeFigureOut">
              <a:rPr lang="en-US" smtClean="0"/>
              <a:t>3/3/2026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78CD12E-20BF-474D-8B35-A0FA7CB63877}" type="slidenum">
              <a:rPr lang="en-US" smtClean="0"/>
              <a:t>‹#›</a:t>
            </a:fld>
            <a:endParaRPr lang="en-US" dirty="0"/>
          </a:p>
        </p:txBody>
      </p:sp>
    </p:spTree>
    <p:extLst>
      <p:ext uri="{BB962C8B-B14F-4D97-AF65-F5344CB8AC3E}">
        <p14:creationId xmlns:p14="http://schemas.microsoft.com/office/powerpoint/2010/main" val="3982144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6CB97F8-6CEB-469B-AFCC-889F2A2B1D5A}" type="datetimeFigureOut">
              <a:rPr lang="en-US" smtClean="0"/>
              <a:t>3/3/2026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78CD12E-20BF-474D-8B35-A0FA7CB63877}" type="slidenum">
              <a:rPr lang="en-US" smtClean="0"/>
              <a:t>‹#›</a:t>
            </a:fld>
            <a:endParaRPr lang="en-US" dirty="0"/>
          </a:p>
        </p:txBody>
      </p:sp>
    </p:spTree>
    <p:extLst>
      <p:ext uri="{BB962C8B-B14F-4D97-AF65-F5344CB8AC3E}">
        <p14:creationId xmlns:p14="http://schemas.microsoft.com/office/powerpoint/2010/main" val="3831182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A9179F-009E-4FA5-B091-7EBB82A185BD}" type="datetimeFigureOut">
              <a:rPr lang="en-US" smtClean="0"/>
              <a:t>3/3/2026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Rectangle 5"/>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778CD12E-20BF-474D-8B35-A0FA7CB63877}" type="slidenum">
              <a:rPr lang="en-US" smtClean="0"/>
              <a:t>‹#›</a:t>
            </a:fld>
            <a:endParaRPr lang="en-US" dirty="0"/>
          </a:p>
        </p:txBody>
      </p:sp>
    </p:spTree>
    <p:extLst>
      <p:ext uri="{BB962C8B-B14F-4D97-AF65-F5344CB8AC3E}">
        <p14:creationId xmlns:p14="http://schemas.microsoft.com/office/powerpoint/2010/main" val="2822355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1" name="Group 10"/>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3129280"/>
            <a:ext cx="2793158" cy="289559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E665CEB-0076-4E37-B880-BCEA9784DE0A}" type="datetimeFigureOut">
              <a:rPr lang="en-US" smtClean="0"/>
              <a:t>3/3/2026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5" name="Rectangle 14"/>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778CD12E-20BF-474D-8B35-A0FA7CB63877}" type="slidenum">
              <a:rPr lang="en-US" smtClean="0"/>
              <a:pPr/>
              <a:t>‹#›</a:t>
            </a:fld>
            <a:endParaRPr lang="en-US" dirty="0"/>
          </a:p>
        </p:txBody>
      </p:sp>
    </p:spTree>
    <p:extLst>
      <p:ext uri="{BB962C8B-B14F-4D97-AF65-F5344CB8AC3E}">
        <p14:creationId xmlns:p14="http://schemas.microsoft.com/office/powerpoint/2010/main" val="2418083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10" name="Group 9"/>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8" name="Rectangle 7"/>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59"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2" y="1143000"/>
            <a:ext cx="3227192"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149E5E-3896-4118-99A7-7B85668F1C5E}" type="datetimeFigureOut">
              <a:rPr lang="en-US" smtClean="0"/>
              <a:t>3/3/2026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5" name="Rectangle 14"/>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778CD12E-20BF-474D-8B35-A0FA7CB63877}" type="slidenum">
              <a:rPr lang="en-US" smtClean="0"/>
              <a:pPr/>
              <a:t>‹#›</a:t>
            </a:fld>
            <a:endParaRPr lang="en-US" dirty="0"/>
          </a:p>
        </p:txBody>
      </p:sp>
    </p:spTree>
    <p:extLst>
      <p:ext uri="{BB962C8B-B14F-4D97-AF65-F5344CB8AC3E}">
        <p14:creationId xmlns:p14="http://schemas.microsoft.com/office/powerpoint/2010/main" val="3609351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5" name="Rectangle 14"/>
            <p:cNvSpPr/>
            <p:nvPr/>
          </p:nvSpPr>
          <p:spPr>
            <a:xfrm>
              <a:off x="0" y="0"/>
              <a:ext cx="12192000" cy="6858000"/>
            </a:xfrm>
            <a:prstGeom prst="rect">
              <a:avLst/>
            </a:prstGeom>
            <a:blipFill>
              <a:blip r:embed="rId19">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41" name="Oval 40"/>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9" name="Oval 3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Oval 16"/>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8" name="Oval 3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9" name="Oval 48"/>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Oval 17"/>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n-US"/>
            </a:p>
          </p:txBody>
        </p:sp>
        <p:sp>
          <p:nvSpPr>
            <p:cNvPr id="16"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lang="en-US"/>
            </a:p>
          </p:txBody>
        </p:sp>
        <p:sp>
          <p:nvSpPr>
            <p:cNvPr id="1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 name="Title Placeholder 1"/>
          <p:cNvSpPr>
            <a:spLocks noGrp="1"/>
          </p:cNvSpPr>
          <p:nvPr>
            <p:ph type="title"/>
          </p:nvPr>
        </p:nvSpPr>
        <p:spPr bwMode="gray">
          <a:xfrm>
            <a:off x="1154954" y="947920"/>
            <a:ext cx="8761413" cy="72848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561110" y="6391839"/>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4" name="Date Placeholder 3"/>
          <p:cNvSpPr>
            <a:spLocks noGrp="1"/>
          </p:cNvSpPr>
          <p:nvPr>
            <p:ph type="dt" sz="half" idx="2"/>
          </p:nvPr>
        </p:nvSpPr>
        <p:spPr>
          <a:xfrm>
            <a:off x="10650938" y="6394407"/>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7E0D914D-B099-4142-A885-11F276715148}" type="datetimeFigureOut">
              <a:rPr lang="en-US" smtClean="0"/>
              <a:t>3/3/2026</a:t>
            </a:fld>
            <a:endParaRPr lang="en-US" dirty="0"/>
          </a:p>
        </p:txBody>
      </p:sp>
      <p:sp>
        <p:nvSpPr>
          <p:cNvPr id="20" name="Rectangle 19"/>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778CD12E-20BF-474D-8B35-A0FA7CB63877}" type="slidenum">
              <a:rPr lang="en-US" smtClean="0"/>
              <a:pPr/>
              <a:t>‹#›</a:t>
            </a:fld>
            <a:endParaRPr lang="en-US" dirty="0"/>
          </a:p>
        </p:txBody>
      </p:sp>
      <p:pic>
        <p:nvPicPr>
          <p:cNvPr id="7" name="Picture 5">
            <a:extLst>
              <a:ext uri="{FF2B5EF4-FFF2-40B4-BE49-F238E27FC236}">
                <a16:creationId xmlns:a16="http://schemas.microsoft.com/office/drawing/2014/main" id="{BC9D7F41-B2AB-471A-33AC-6713497EF664}"/>
              </a:ext>
            </a:extLst>
          </p:cNvPr>
          <p:cNvPicPr>
            <a:picLocks noChangeAspect="1"/>
          </p:cNvPicPr>
          <p:nvPr userDrawn="1"/>
        </p:nvPicPr>
        <p:blipFill>
          <a:blip r:embed="rId20" cstate="email">
            <a:extLst>
              <a:ext uri="{28A0092B-C50C-407E-A947-70E740481C1C}">
                <a14:useLocalDpi xmlns:a14="http://schemas.microsoft.com/office/drawing/2010/main"/>
              </a:ext>
            </a:extLst>
          </a:blip>
          <a:srcRect/>
          <a:stretch>
            <a:fillRect/>
          </a:stretch>
        </p:blipFill>
        <p:spPr bwMode="auto">
          <a:xfrm>
            <a:off x="8839200" y="6061770"/>
            <a:ext cx="3048000" cy="796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a:extLst>
              <a:ext uri="{FF2B5EF4-FFF2-40B4-BE49-F238E27FC236}">
                <a16:creationId xmlns:a16="http://schemas.microsoft.com/office/drawing/2014/main" id="{9499820B-9C8C-EDEE-8674-ED699B8B437A}"/>
              </a:ext>
            </a:extLst>
          </p:cNvPr>
          <p:cNvCxnSpPr/>
          <p:nvPr userDrawn="1"/>
        </p:nvCxnSpPr>
        <p:spPr>
          <a:xfrm>
            <a:off x="1" y="6477000"/>
            <a:ext cx="8603721" cy="0"/>
          </a:xfrm>
          <a:prstGeom prst="line">
            <a:avLst/>
          </a:prstGeom>
          <a:ln w="38100" cmpd="sng">
            <a:solidFill>
              <a:srgbClr val="D1281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84896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22.png"/><Relationship Id="rId4" Type="http://schemas.openxmlformats.org/officeDocument/2006/relationships/image" Target="../media/image50.png"/></Relationships>
</file>

<file path=ppt/slides/_rels/slide3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52.png"/></Relationships>
</file>

<file path=ppt/slides/_rels/slide37.xml.rels><?xml version="1.0" encoding="UTF-8" standalone="yes"?>
<Relationships xmlns="http://schemas.openxmlformats.org/package/2006/relationships"><Relationship Id="rId3" Type="http://schemas.openxmlformats.org/officeDocument/2006/relationships/image" Target="../media/image52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png"/></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4.png"/><Relationship Id="rId7"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5.png"/></Relationships>
</file>

<file path=ppt/slides/_rels/slide4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68.png"/></Relationships>
</file>

<file path=ppt/slides/_rels/slide4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32.png"/><Relationship Id="rId4" Type="http://schemas.openxmlformats.org/officeDocument/2006/relationships/image" Target="../media/image70.png"/></Relationships>
</file>

<file path=ppt/slides/_rels/slide4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4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5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8.png"/></Relationships>
</file>

<file path=ppt/slides/_rels/slide5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81.png"/><Relationship Id="rId4" Type="http://schemas.openxmlformats.org/officeDocument/2006/relationships/image" Target="../media/image80.png"/></Relationships>
</file>

<file path=ppt/slides/_rels/slide5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83.png"/></Relationships>
</file>

<file path=ppt/slides/_rels/slide5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5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83.png"/></Relationships>
</file>

<file path=ppt/slides/_rels/slide5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59.xml.rels><?xml version="1.0" encoding="UTF-8" standalone="yes"?>
<Relationships xmlns="http://schemas.openxmlformats.org/package/2006/relationships"><Relationship Id="rId3" Type="http://schemas.openxmlformats.org/officeDocument/2006/relationships/image" Target="../media/image830.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act.org/content/act/en/products-and-services/the-act/test-preparation/free-act-test-prep/act-online-test-sample-questions.html#full-length-practice"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92.png"/><Relationship Id="rId4" Type="http://schemas.openxmlformats.org/officeDocument/2006/relationships/image" Target="../media/image91.png"/></Relationships>
</file>

<file path=ppt/slides/_rels/slide6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94.png"/><Relationship Id="rId4" Type="http://schemas.openxmlformats.org/officeDocument/2006/relationships/image" Target="../media/image93.png"/></Relationships>
</file>

<file path=ppt/slides/_rels/slide6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97.png"/><Relationship Id="rId4" Type="http://schemas.openxmlformats.org/officeDocument/2006/relationships/image" Target="../media/image96.png"/></Relationships>
</file>

<file path=ppt/slides/_rels/slide6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99.png"/><Relationship Id="rId4" Type="http://schemas.openxmlformats.org/officeDocument/2006/relationships/image" Target="../media/image98.png"/></Relationships>
</file>

<file path=ppt/slides/_rels/slide65.xml.rels><?xml version="1.0" encoding="UTF-8" standalone="yes"?>
<Relationships xmlns="http://schemas.openxmlformats.org/package/2006/relationships"><Relationship Id="rId2" Type="http://schemas.openxmlformats.org/officeDocument/2006/relationships/hyperlink" Target="https://bit.ly/act2026tr" TargetMode="Externa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64995" y="1061827"/>
            <a:ext cx="9799998" cy="1470025"/>
          </a:xfrm>
        </p:spPr>
        <p:txBody>
          <a:bodyPr>
            <a:noAutofit/>
          </a:bodyPr>
          <a:lstStyle/>
          <a:p>
            <a:r>
              <a:rPr lang="en-US" i="1" dirty="0">
                <a:latin typeface="Aptos" panose="020B0004020202020204" pitchFamily="34" charset="0"/>
              </a:rPr>
              <a:t>Mastering the New ACT with Your TI Graphing Calculator</a:t>
            </a:r>
            <a:endParaRPr lang="en-US" sz="6000" i="1" dirty="0">
              <a:latin typeface="Aptos" panose="020B0004020202020204" pitchFamily="34" charset="0"/>
            </a:endParaRPr>
          </a:p>
        </p:txBody>
      </p:sp>
      <p:pic>
        <p:nvPicPr>
          <p:cNvPr id="5" name="Picture 2" descr="Texas Instruments® TI-Nspire Color Graphing Calculator, NSCX2/TBL/1L1">
            <a:extLst>
              <a:ext uri="{FF2B5EF4-FFF2-40B4-BE49-F238E27FC236}">
                <a16:creationId xmlns:a16="http://schemas.microsoft.com/office/drawing/2014/main" id="{30B44B99-5F22-4D58-B0AC-39657FE3B11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5228" t="2814" r="24626" b="3794"/>
          <a:stretch>
            <a:fillRect/>
          </a:stretch>
        </p:blipFill>
        <p:spPr bwMode="auto">
          <a:xfrm>
            <a:off x="6096000" y="2669782"/>
            <a:ext cx="1710906" cy="334045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AB0E2877-08EC-74C5-F9DC-0B54286D6E02}"/>
              </a:ext>
            </a:extLst>
          </p:cNvPr>
          <p:cNvPicPr>
            <a:picLocks noChangeAspect="1"/>
          </p:cNvPicPr>
          <p:nvPr/>
        </p:nvPicPr>
        <p:blipFill>
          <a:blip r:embed="rId3"/>
          <a:srcRect l="26367" r="26668"/>
          <a:stretch>
            <a:fillRect/>
          </a:stretch>
        </p:blipFill>
        <p:spPr>
          <a:xfrm>
            <a:off x="4198188" y="2655921"/>
            <a:ext cx="1568843" cy="3340455"/>
          </a:xfrm>
          <a:prstGeom prst="rect">
            <a:avLst/>
          </a:prstGeom>
        </p:spPr>
      </p:pic>
    </p:spTree>
    <p:extLst>
      <p:ext uri="{BB962C8B-B14F-4D97-AF65-F5344CB8AC3E}">
        <p14:creationId xmlns:p14="http://schemas.microsoft.com/office/powerpoint/2010/main" val="3305672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851AA3-2993-2D78-8E4A-2A69EDD17AFA}"/>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64EE3D93-8DDD-D98B-09DF-1C94FFFF7B53}"/>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B3A78957-9577-F33F-131E-45AE28E8C59F}"/>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Finding a Greatest Common Divisor</a:t>
            </a:r>
          </a:p>
        </p:txBody>
      </p:sp>
      <p:sp>
        <p:nvSpPr>
          <p:cNvPr id="10" name="Content Placeholder 9">
            <a:extLst>
              <a:ext uri="{FF2B5EF4-FFF2-40B4-BE49-F238E27FC236}">
                <a16:creationId xmlns:a16="http://schemas.microsoft.com/office/drawing/2014/main" id="{13F5DE13-6F70-914D-45E6-FFA7BE007A7B}"/>
              </a:ext>
            </a:extLst>
          </p:cNvPr>
          <p:cNvSpPr>
            <a:spLocks noGrp="1"/>
          </p:cNvSpPr>
          <p:nvPr>
            <p:ph idx="1"/>
          </p:nvPr>
        </p:nvSpPr>
        <p:spPr>
          <a:xfrm>
            <a:off x="4197584" y="4727657"/>
            <a:ext cx="4253273" cy="1542179"/>
          </a:xfrm>
        </p:spPr>
        <p:txBody>
          <a:bodyPr>
            <a:normAutofit/>
          </a:bodyPr>
          <a:lstStyle/>
          <a:p>
            <a:pPr>
              <a:lnSpc>
                <a:spcPct val="120000"/>
              </a:lnSpc>
            </a:pPr>
            <a:r>
              <a:rPr lang="en-US" sz="3000" dirty="0">
                <a:solidFill>
                  <a:srgbClr val="0070C0"/>
                </a:solidFill>
                <a:latin typeface="Aptos Display" panose="020B0004020202020204" pitchFamily="34" charset="0"/>
              </a:rPr>
              <a:t>TI-84 –   </a:t>
            </a:r>
            <a:r>
              <a:rPr lang="en-US" sz="3000" dirty="0">
                <a:solidFill>
                  <a:srgbClr val="0070C0"/>
                </a:solidFill>
                <a:latin typeface="TI84PlusCEKeys" panose="02000000000000000000" pitchFamily="2" charset="0"/>
              </a:rPr>
              <a:t>»  </a:t>
            </a:r>
            <a:r>
              <a:rPr lang="en-US" sz="3000" dirty="0">
                <a:solidFill>
                  <a:srgbClr val="0070C0"/>
                </a:solidFill>
                <a:latin typeface="Aptos Display" panose="020B0004020202020204" pitchFamily="34" charset="0"/>
              </a:rPr>
              <a:t>NUM</a:t>
            </a:r>
          </a:p>
          <a:p>
            <a:pPr>
              <a:lnSpc>
                <a:spcPct val="120000"/>
              </a:lnSpc>
            </a:pPr>
            <a:r>
              <a:rPr lang="en-US" sz="3000" dirty="0">
                <a:solidFill>
                  <a:srgbClr val="0070C0"/>
                </a:solidFill>
                <a:latin typeface="Aptos Display" panose="020B0004020202020204" pitchFamily="34" charset="0"/>
              </a:rPr>
              <a:t>N-Spire </a:t>
            </a:r>
            <a:r>
              <a:rPr lang="en-US" sz="3000" dirty="0">
                <a:solidFill>
                  <a:srgbClr val="0070C0"/>
                </a:solidFill>
              </a:rPr>
              <a:t>– </a:t>
            </a:r>
            <a:r>
              <a:rPr lang="en-US" sz="3500" dirty="0">
                <a:solidFill>
                  <a:srgbClr val="0070C0"/>
                </a:solidFill>
                <a:latin typeface="TINspireKeysCX" panose="02000000000000000000" pitchFamily="2" charset="0"/>
              </a:rPr>
              <a:t>b </a:t>
            </a:r>
            <a:r>
              <a:rPr lang="en-US" sz="3000" dirty="0">
                <a:solidFill>
                  <a:srgbClr val="0070C0"/>
                </a:solidFill>
                <a:latin typeface="Aptos Display" panose="020B0004020202020204" pitchFamily="34" charset="0"/>
              </a:rPr>
              <a:t>Number</a:t>
            </a:r>
            <a:endParaRPr lang="en-US" sz="3000" b="1" dirty="0">
              <a:solidFill>
                <a:srgbClr val="0070C0"/>
              </a:solidFill>
            </a:endParaRPr>
          </a:p>
        </p:txBody>
      </p:sp>
      <p:sp>
        <p:nvSpPr>
          <p:cNvPr id="3" name="TextBox 2">
            <a:extLst>
              <a:ext uri="{FF2B5EF4-FFF2-40B4-BE49-F238E27FC236}">
                <a16:creationId xmlns:a16="http://schemas.microsoft.com/office/drawing/2014/main" id="{59C99C0A-A79A-C3E5-94AE-64FECD86B5CC}"/>
              </a:ext>
            </a:extLst>
          </p:cNvPr>
          <p:cNvSpPr txBox="1"/>
          <p:nvPr/>
        </p:nvSpPr>
        <p:spPr>
          <a:xfrm>
            <a:off x="891397" y="2303759"/>
            <a:ext cx="11300603" cy="4216539"/>
          </a:xfrm>
          <a:prstGeom prst="rect">
            <a:avLst/>
          </a:prstGeom>
          <a:noFill/>
        </p:spPr>
        <p:txBody>
          <a:bodyPr wrap="square" rtlCol="0">
            <a:spAutoFit/>
          </a:bodyPr>
          <a:lstStyle/>
          <a:p>
            <a:r>
              <a:rPr lang="en-US" sz="2500" dirty="0">
                <a:latin typeface="Aptos Display" panose="020B0004020202020204" pitchFamily="34" charset="0"/>
              </a:rPr>
              <a:t>Lavonne purchased some tickets and snack vouchers for an upcoming event and gave them to the members of her work group.  Each member of her work group received the same number of tickets and snack vouchers.  The total number of tickets she gave to her group was 30, and the total number of snack vouchers was 75.  Which of the following could be the number of members in Lavonne’s work group?</a:t>
            </a:r>
          </a:p>
          <a:p>
            <a:endParaRPr lang="en-US" sz="2500" dirty="0">
              <a:latin typeface="Aptos Display" panose="020B0004020202020204" pitchFamily="34" charset="0"/>
            </a:endParaRPr>
          </a:p>
          <a:p>
            <a:pPr marL="457200" indent="-457200">
              <a:buAutoNum type="alphaLcParenR"/>
            </a:pPr>
            <a:r>
              <a:rPr lang="en-US" sz="2500" dirty="0">
                <a:latin typeface="Aptos Display" panose="020B0004020202020204" pitchFamily="34" charset="0"/>
              </a:rPr>
              <a:t>10</a:t>
            </a:r>
          </a:p>
          <a:p>
            <a:pPr marL="457200" indent="-457200">
              <a:buAutoNum type="alphaLcParenR"/>
            </a:pPr>
            <a:r>
              <a:rPr lang="en-US" sz="2500" dirty="0">
                <a:latin typeface="Aptos Display" panose="020B0004020202020204" pitchFamily="34" charset="0"/>
              </a:rPr>
              <a:t>15</a:t>
            </a:r>
          </a:p>
          <a:p>
            <a:pPr marL="457200" indent="-457200">
              <a:buAutoNum type="alphaLcParenR"/>
            </a:pPr>
            <a:r>
              <a:rPr lang="en-US" sz="2500" dirty="0">
                <a:latin typeface="Aptos Display" panose="020B0004020202020204" pitchFamily="34" charset="0"/>
              </a:rPr>
              <a:t>25</a:t>
            </a:r>
          </a:p>
          <a:p>
            <a:pPr marL="457200" indent="-457200">
              <a:buAutoNum type="alphaLcParenR"/>
            </a:pPr>
            <a:r>
              <a:rPr lang="en-US" sz="2500" dirty="0">
                <a:latin typeface="Aptos Display" panose="020B0004020202020204" pitchFamily="34" charset="0"/>
              </a:rPr>
              <a:t>30</a:t>
            </a:r>
          </a:p>
          <a:p>
            <a:endParaRPr lang="en-US" dirty="0"/>
          </a:p>
        </p:txBody>
      </p:sp>
    </p:spTree>
    <p:extLst>
      <p:ext uri="{BB962C8B-B14F-4D97-AF65-F5344CB8AC3E}">
        <p14:creationId xmlns:p14="http://schemas.microsoft.com/office/powerpoint/2010/main" val="1059210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711B3-588F-FF7C-21DF-8486211809D2}"/>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905374FE-8247-9859-3D32-4F1A7EB1520C}"/>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5E442979-AF07-039E-3103-B7805CFDCADB}"/>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Finding a Least Common Multiple</a:t>
            </a:r>
          </a:p>
        </p:txBody>
      </p:sp>
      <p:pic>
        <p:nvPicPr>
          <p:cNvPr id="14" name="Picture 13">
            <a:extLst>
              <a:ext uri="{FF2B5EF4-FFF2-40B4-BE49-F238E27FC236}">
                <a16:creationId xmlns:a16="http://schemas.microsoft.com/office/drawing/2014/main" id="{5402D642-B6B8-7F84-AE27-4A196D4F60F3}"/>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3" name="Picture 2">
            <a:extLst>
              <a:ext uri="{FF2B5EF4-FFF2-40B4-BE49-F238E27FC236}">
                <a16:creationId xmlns:a16="http://schemas.microsoft.com/office/drawing/2014/main" id="{C48806AD-A033-ACDB-5F3C-FAAE8C2DC6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0152" y="2814727"/>
            <a:ext cx="3976533" cy="2988574"/>
          </a:xfrm>
          <a:prstGeom prst="rect">
            <a:avLst/>
          </a:prstGeom>
        </p:spPr>
      </p:pic>
      <p:pic>
        <p:nvPicPr>
          <p:cNvPr id="5" name="Picture 4">
            <a:extLst>
              <a:ext uri="{FF2B5EF4-FFF2-40B4-BE49-F238E27FC236}">
                <a16:creationId xmlns:a16="http://schemas.microsoft.com/office/drawing/2014/main" id="{9035CBD9-0522-5EC0-3059-37A23FC0D7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87586" y="2814726"/>
            <a:ext cx="3976533" cy="2988575"/>
          </a:xfrm>
          <a:prstGeom prst="rect">
            <a:avLst/>
          </a:prstGeom>
        </p:spPr>
      </p:pic>
    </p:spTree>
    <p:extLst>
      <p:ext uri="{BB962C8B-B14F-4D97-AF65-F5344CB8AC3E}">
        <p14:creationId xmlns:p14="http://schemas.microsoft.com/office/powerpoint/2010/main" val="12996608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D7C3B5-B0C5-903E-9A38-CB6713C4D928}"/>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CB2CB2C6-D1FF-8346-AF73-8F6C8FDAC00D}"/>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6F133E69-582E-DE8D-C83B-433C68981A5E}"/>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Finding a Least Common Multiple</a:t>
            </a:r>
          </a:p>
        </p:txBody>
      </p:sp>
      <p:pic>
        <p:nvPicPr>
          <p:cNvPr id="2" name="Picture 1" descr="Texas Instruments Nspire Graphing Calculator CX 2: 100MB Storage, ACT &amp;#38; AP Approved, 1 of 3">
            <a:extLst>
              <a:ext uri="{FF2B5EF4-FFF2-40B4-BE49-F238E27FC236}">
                <a16:creationId xmlns:a16="http://schemas.microsoft.com/office/drawing/2014/main" id="{18148F16-93AE-4A3E-EDF6-B97FF4B36D93}"/>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5" name="Picture 4">
            <a:extLst>
              <a:ext uri="{FF2B5EF4-FFF2-40B4-BE49-F238E27FC236}">
                <a16:creationId xmlns:a16="http://schemas.microsoft.com/office/drawing/2014/main" id="{597AF00C-0997-C516-101C-A45C566AB089}"/>
              </a:ext>
            </a:extLst>
          </p:cNvPr>
          <p:cNvPicPr>
            <a:picLocks noChangeAspect="1"/>
          </p:cNvPicPr>
          <p:nvPr/>
        </p:nvPicPr>
        <p:blipFill>
          <a:blip r:embed="rId4"/>
          <a:stretch>
            <a:fillRect/>
          </a:stretch>
        </p:blipFill>
        <p:spPr>
          <a:xfrm>
            <a:off x="3107900" y="2649339"/>
            <a:ext cx="3988033" cy="2998706"/>
          </a:xfrm>
          <a:prstGeom prst="rect">
            <a:avLst/>
          </a:prstGeom>
        </p:spPr>
      </p:pic>
      <p:pic>
        <p:nvPicPr>
          <p:cNvPr id="9" name="Picture 8">
            <a:extLst>
              <a:ext uri="{FF2B5EF4-FFF2-40B4-BE49-F238E27FC236}">
                <a16:creationId xmlns:a16="http://schemas.microsoft.com/office/drawing/2014/main" id="{4B6EA3D3-24C6-797A-F3B7-085E28D2AE81}"/>
              </a:ext>
            </a:extLst>
          </p:cNvPr>
          <p:cNvPicPr>
            <a:picLocks noChangeAspect="1"/>
          </p:cNvPicPr>
          <p:nvPr/>
        </p:nvPicPr>
        <p:blipFill>
          <a:blip r:embed="rId5"/>
          <a:stretch>
            <a:fillRect/>
          </a:stretch>
        </p:blipFill>
        <p:spPr>
          <a:xfrm>
            <a:off x="7481493" y="2649339"/>
            <a:ext cx="3988033" cy="2998706"/>
          </a:xfrm>
          <a:prstGeom prst="rect">
            <a:avLst/>
          </a:prstGeom>
        </p:spPr>
      </p:pic>
    </p:spTree>
    <p:extLst>
      <p:ext uri="{BB962C8B-B14F-4D97-AF65-F5344CB8AC3E}">
        <p14:creationId xmlns:p14="http://schemas.microsoft.com/office/powerpoint/2010/main" val="15696279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AD20AB-B881-3A0A-99A8-2BE29D97D390}"/>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5CFA2649-1D51-2EF5-ED79-F1473A435109}"/>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48E155FA-A71C-D955-18B7-F57BAF955358}"/>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Finding a Least Common Multiple</a:t>
            </a:r>
          </a:p>
        </p:txBody>
      </p:sp>
      <p:sp>
        <p:nvSpPr>
          <p:cNvPr id="3" name="TextBox 2">
            <a:extLst>
              <a:ext uri="{FF2B5EF4-FFF2-40B4-BE49-F238E27FC236}">
                <a16:creationId xmlns:a16="http://schemas.microsoft.com/office/drawing/2014/main" id="{14926084-19D0-1269-6AD3-3C8801FA5BE7}"/>
              </a:ext>
            </a:extLst>
          </p:cNvPr>
          <p:cNvSpPr txBox="1"/>
          <p:nvPr/>
        </p:nvSpPr>
        <p:spPr>
          <a:xfrm>
            <a:off x="340092" y="2271962"/>
            <a:ext cx="11816615" cy="4216539"/>
          </a:xfrm>
          <a:prstGeom prst="rect">
            <a:avLst/>
          </a:prstGeom>
          <a:noFill/>
        </p:spPr>
        <p:txBody>
          <a:bodyPr wrap="square" rtlCol="0">
            <a:spAutoFit/>
          </a:bodyPr>
          <a:lstStyle/>
          <a:p>
            <a:r>
              <a:rPr lang="en-US" sz="2500" dirty="0">
                <a:latin typeface="Aptos Display" panose="020B0004020202020204" pitchFamily="34" charset="0"/>
              </a:rPr>
              <a:t>Art, Beth, Carl start running laps from the same starting line at the same time in the same direction on the indoor track.  Art completes one lap in 16 seconds.  Beth completes the same lap in 20 seconds.  Carol completes the same lap in 24 seconds.  If all three continue running at their same respective rates and in the same direction for 3 hours.  What is the fewest number of seconds after starting that all three will again be at their starting line at the same time?</a:t>
            </a:r>
          </a:p>
          <a:p>
            <a:endParaRPr lang="en-US" dirty="0"/>
          </a:p>
          <a:p>
            <a:r>
              <a:rPr lang="en-US" sz="2500" dirty="0">
                <a:latin typeface="Aptos Display" panose="020B0004020202020204" pitchFamily="34" charset="0"/>
              </a:rPr>
              <a:t>	A.	60			</a:t>
            </a:r>
          </a:p>
          <a:p>
            <a:r>
              <a:rPr lang="en-US" sz="2500" dirty="0">
                <a:latin typeface="Aptos Display" panose="020B0004020202020204" pitchFamily="34" charset="0"/>
              </a:rPr>
              <a:t>	B.	120			</a:t>
            </a:r>
          </a:p>
          <a:p>
            <a:r>
              <a:rPr lang="en-US" sz="2500" dirty="0">
                <a:latin typeface="Aptos Display" panose="020B0004020202020204" pitchFamily="34" charset="0"/>
              </a:rPr>
              <a:t>	C.	240		</a:t>
            </a:r>
          </a:p>
          <a:p>
            <a:r>
              <a:rPr lang="en-US" sz="2500" dirty="0">
                <a:latin typeface="Aptos Display" panose="020B0004020202020204" pitchFamily="34" charset="0"/>
              </a:rPr>
              <a:t>	D.	300</a:t>
            </a:r>
          </a:p>
        </p:txBody>
      </p:sp>
      <p:sp>
        <p:nvSpPr>
          <p:cNvPr id="10" name="Content Placeholder 9">
            <a:extLst>
              <a:ext uri="{FF2B5EF4-FFF2-40B4-BE49-F238E27FC236}">
                <a16:creationId xmlns:a16="http://schemas.microsoft.com/office/drawing/2014/main" id="{DE23D81C-4B41-6F04-700F-FFB1F5A704B7}"/>
              </a:ext>
            </a:extLst>
          </p:cNvPr>
          <p:cNvSpPr>
            <a:spLocks noGrp="1"/>
          </p:cNvSpPr>
          <p:nvPr>
            <p:ph idx="1"/>
          </p:nvPr>
        </p:nvSpPr>
        <p:spPr>
          <a:xfrm>
            <a:off x="6361633" y="4462337"/>
            <a:ext cx="4253273" cy="1542179"/>
          </a:xfrm>
        </p:spPr>
        <p:txBody>
          <a:bodyPr>
            <a:normAutofit/>
          </a:bodyPr>
          <a:lstStyle/>
          <a:p>
            <a:pPr>
              <a:lnSpc>
                <a:spcPct val="120000"/>
              </a:lnSpc>
            </a:pPr>
            <a:r>
              <a:rPr lang="en-US" sz="3000" dirty="0">
                <a:solidFill>
                  <a:srgbClr val="0070C0"/>
                </a:solidFill>
                <a:latin typeface="Aptos Display" panose="020B0004020202020204" pitchFamily="34" charset="0"/>
              </a:rPr>
              <a:t>TI-84 –   </a:t>
            </a:r>
            <a:r>
              <a:rPr lang="en-US" sz="3000" dirty="0">
                <a:solidFill>
                  <a:srgbClr val="0070C0"/>
                </a:solidFill>
                <a:latin typeface="TI84PlusCEKeys" panose="02000000000000000000" pitchFamily="2" charset="0"/>
              </a:rPr>
              <a:t>» </a:t>
            </a:r>
            <a:r>
              <a:rPr lang="en-US" sz="3000" dirty="0">
                <a:solidFill>
                  <a:srgbClr val="0070C0"/>
                </a:solidFill>
                <a:latin typeface="Aptos Display" panose="020B0004020202020204" pitchFamily="34" charset="0"/>
              </a:rPr>
              <a:t>NUM</a:t>
            </a:r>
          </a:p>
          <a:p>
            <a:pPr>
              <a:lnSpc>
                <a:spcPct val="120000"/>
              </a:lnSpc>
            </a:pPr>
            <a:r>
              <a:rPr lang="en-US" sz="3000" dirty="0">
                <a:solidFill>
                  <a:srgbClr val="0070C0"/>
                </a:solidFill>
                <a:latin typeface="Aptos Display" panose="020B0004020202020204" pitchFamily="34" charset="0"/>
              </a:rPr>
              <a:t>N-Spire </a:t>
            </a:r>
            <a:r>
              <a:rPr lang="en-US" sz="3000" dirty="0">
                <a:solidFill>
                  <a:srgbClr val="0070C0"/>
                </a:solidFill>
              </a:rPr>
              <a:t>– </a:t>
            </a:r>
            <a:r>
              <a:rPr lang="en-US" sz="3500" dirty="0">
                <a:solidFill>
                  <a:srgbClr val="0070C0"/>
                </a:solidFill>
                <a:latin typeface="TINspireKeysCX" panose="02000000000000000000" pitchFamily="2" charset="0"/>
              </a:rPr>
              <a:t>b </a:t>
            </a:r>
            <a:r>
              <a:rPr lang="en-US" sz="3000" dirty="0">
                <a:solidFill>
                  <a:srgbClr val="0070C0"/>
                </a:solidFill>
                <a:latin typeface="Aptos Display" panose="020B0004020202020204" pitchFamily="34" charset="0"/>
              </a:rPr>
              <a:t>Number</a:t>
            </a:r>
            <a:endParaRPr lang="en-US" sz="3000" b="1" dirty="0">
              <a:solidFill>
                <a:srgbClr val="0070C0"/>
              </a:solidFill>
            </a:endParaRPr>
          </a:p>
        </p:txBody>
      </p:sp>
    </p:spTree>
    <p:extLst>
      <p:ext uri="{BB962C8B-B14F-4D97-AF65-F5344CB8AC3E}">
        <p14:creationId xmlns:p14="http://schemas.microsoft.com/office/powerpoint/2010/main" val="3426144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98444E-7263-2B1B-6F05-A025A8FC8578}"/>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8768C49D-9B22-63F7-18F0-FD099B72BB3A}"/>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54E9E08A-4148-9BE2-BFC3-01C29172D210}"/>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Finding a Least Common Multiple</a:t>
            </a:r>
          </a:p>
        </p:txBody>
      </p:sp>
      <p:pic>
        <p:nvPicPr>
          <p:cNvPr id="9" name="Picture 8">
            <a:extLst>
              <a:ext uri="{FF2B5EF4-FFF2-40B4-BE49-F238E27FC236}">
                <a16:creationId xmlns:a16="http://schemas.microsoft.com/office/drawing/2014/main" id="{E41929DB-9FB9-E91A-D9B9-C21774CEFF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7867" y="2814727"/>
            <a:ext cx="3976532" cy="2988574"/>
          </a:xfrm>
          <a:prstGeom prst="rect">
            <a:avLst/>
          </a:prstGeom>
        </p:spPr>
      </p:pic>
      <p:pic>
        <p:nvPicPr>
          <p:cNvPr id="12" name="Picture 11">
            <a:extLst>
              <a:ext uri="{FF2B5EF4-FFF2-40B4-BE49-F238E27FC236}">
                <a16:creationId xmlns:a16="http://schemas.microsoft.com/office/drawing/2014/main" id="{4F95B01F-1179-EA14-C451-0124977945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5868" y="2814727"/>
            <a:ext cx="3976533" cy="2988574"/>
          </a:xfrm>
          <a:prstGeom prst="rect">
            <a:avLst/>
          </a:prstGeom>
        </p:spPr>
      </p:pic>
      <p:pic>
        <p:nvPicPr>
          <p:cNvPr id="14" name="Picture 13">
            <a:extLst>
              <a:ext uri="{FF2B5EF4-FFF2-40B4-BE49-F238E27FC236}">
                <a16:creationId xmlns:a16="http://schemas.microsoft.com/office/drawing/2014/main" id="{F3FA198B-1501-732E-D4D8-89A574436087}"/>
              </a:ext>
            </a:extLst>
          </p:cNvPr>
          <p:cNvPicPr>
            <a:picLocks noChangeAspect="1"/>
          </p:cNvPicPr>
          <p:nvPr/>
        </p:nvPicPr>
        <p:blipFill>
          <a:blip r:embed="rId5"/>
          <a:srcRect l="26367" r="26668"/>
          <a:stretch>
            <a:fillRect/>
          </a:stretch>
        </p:blipFill>
        <p:spPr>
          <a:xfrm>
            <a:off x="568320" y="2590800"/>
            <a:ext cx="1693313" cy="3605482"/>
          </a:xfrm>
          <a:prstGeom prst="rect">
            <a:avLst/>
          </a:prstGeom>
        </p:spPr>
      </p:pic>
    </p:spTree>
    <p:extLst>
      <p:ext uri="{BB962C8B-B14F-4D97-AF65-F5344CB8AC3E}">
        <p14:creationId xmlns:p14="http://schemas.microsoft.com/office/powerpoint/2010/main" val="24715491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91155-F74C-33A0-8B1E-25A9983C4F8A}"/>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C8F6A571-CFEB-AB64-A79D-7FAE86877DA1}"/>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0E58DD2B-0CD8-7BE9-5958-5D759D7A7B64}"/>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Finding a Least Common Multiple</a:t>
            </a:r>
          </a:p>
        </p:txBody>
      </p:sp>
      <p:pic>
        <p:nvPicPr>
          <p:cNvPr id="2" name="Picture 1" descr="Texas Instruments Nspire Graphing Calculator CX 2: 100MB Storage, ACT &amp;#38; AP Approved, 1 of 3">
            <a:extLst>
              <a:ext uri="{FF2B5EF4-FFF2-40B4-BE49-F238E27FC236}">
                <a16:creationId xmlns:a16="http://schemas.microsoft.com/office/drawing/2014/main" id="{280D57C1-2303-4E54-A004-066A60814EAE}"/>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4" name="Picture 3">
            <a:extLst>
              <a:ext uri="{FF2B5EF4-FFF2-40B4-BE49-F238E27FC236}">
                <a16:creationId xmlns:a16="http://schemas.microsoft.com/office/drawing/2014/main" id="{44F9B6BE-2F23-BF5D-31FB-752927CC40DD}"/>
              </a:ext>
            </a:extLst>
          </p:cNvPr>
          <p:cNvPicPr>
            <a:picLocks noChangeAspect="1"/>
          </p:cNvPicPr>
          <p:nvPr/>
        </p:nvPicPr>
        <p:blipFill>
          <a:blip r:embed="rId4"/>
          <a:stretch>
            <a:fillRect/>
          </a:stretch>
        </p:blipFill>
        <p:spPr>
          <a:xfrm>
            <a:off x="3107900" y="2649339"/>
            <a:ext cx="3988033" cy="2998706"/>
          </a:xfrm>
          <a:prstGeom prst="rect">
            <a:avLst/>
          </a:prstGeom>
        </p:spPr>
      </p:pic>
      <p:pic>
        <p:nvPicPr>
          <p:cNvPr id="16" name="Picture 15">
            <a:extLst>
              <a:ext uri="{FF2B5EF4-FFF2-40B4-BE49-F238E27FC236}">
                <a16:creationId xmlns:a16="http://schemas.microsoft.com/office/drawing/2014/main" id="{58CDDE8B-5422-EDE6-B434-55EBB4943E80}"/>
              </a:ext>
            </a:extLst>
          </p:cNvPr>
          <p:cNvPicPr>
            <a:picLocks noChangeAspect="1"/>
          </p:cNvPicPr>
          <p:nvPr/>
        </p:nvPicPr>
        <p:blipFill>
          <a:blip r:embed="rId5"/>
          <a:stretch>
            <a:fillRect/>
          </a:stretch>
        </p:blipFill>
        <p:spPr>
          <a:xfrm>
            <a:off x="7572754" y="2649339"/>
            <a:ext cx="3988034" cy="2998706"/>
          </a:xfrm>
          <a:prstGeom prst="rect">
            <a:avLst/>
          </a:prstGeom>
        </p:spPr>
      </p:pic>
    </p:spTree>
    <p:extLst>
      <p:ext uri="{BB962C8B-B14F-4D97-AF65-F5344CB8AC3E}">
        <p14:creationId xmlns:p14="http://schemas.microsoft.com/office/powerpoint/2010/main" val="2504842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20574-FCBF-2642-439F-15CA727AB071}"/>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1780EAF1-0325-8719-F38A-BDA14C44B3EE}"/>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CDDA536C-1D32-AB46-516A-887212E7C893}"/>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Absolute Value</a:t>
            </a:r>
          </a:p>
        </p:txBody>
      </p:sp>
      <p:pic>
        <p:nvPicPr>
          <p:cNvPr id="8" name="Picture 7">
            <a:extLst>
              <a:ext uri="{FF2B5EF4-FFF2-40B4-BE49-F238E27FC236}">
                <a16:creationId xmlns:a16="http://schemas.microsoft.com/office/drawing/2014/main" id="{13D01D07-8CBB-2BC8-6BC6-D441BBCF8588}"/>
              </a:ext>
            </a:extLst>
          </p:cNvPr>
          <p:cNvPicPr>
            <a:picLocks noChangeAspect="1"/>
          </p:cNvPicPr>
          <p:nvPr/>
        </p:nvPicPr>
        <p:blipFill>
          <a:blip r:embed="rId3"/>
          <a:srcRect l="1736" t="1934"/>
          <a:stretch>
            <a:fillRect/>
          </a:stretch>
        </p:blipFill>
        <p:spPr>
          <a:xfrm>
            <a:off x="1017917" y="2319315"/>
            <a:ext cx="6836194" cy="3227470"/>
          </a:xfrm>
          <a:prstGeom prst="rect">
            <a:avLst/>
          </a:prstGeom>
        </p:spPr>
      </p:pic>
      <p:sp>
        <p:nvSpPr>
          <p:cNvPr id="10" name="Content Placeholder 9">
            <a:extLst>
              <a:ext uri="{FF2B5EF4-FFF2-40B4-BE49-F238E27FC236}">
                <a16:creationId xmlns:a16="http://schemas.microsoft.com/office/drawing/2014/main" id="{993317D1-1437-1F74-17C2-3567015CDF84}"/>
              </a:ext>
            </a:extLst>
          </p:cNvPr>
          <p:cNvSpPr>
            <a:spLocks noGrp="1"/>
          </p:cNvSpPr>
          <p:nvPr>
            <p:ph idx="1"/>
          </p:nvPr>
        </p:nvSpPr>
        <p:spPr>
          <a:xfrm>
            <a:off x="5958540" y="4190326"/>
            <a:ext cx="5717708" cy="1542179"/>
          </a:xfrm>
        </p:spPr>
        <p:txBody>
          <a:bodyPr>
            <a:noAutofit/>
          </a:bodyPr>
          <a:lstStyle/>
          <a:p>
            <a:pPr>
              <a:lnSpc>
                <a:spcPct val="120000"/>
              </a:lnSpc>
            </a:pPr>
            <a:r>
              <a:rPr lang="en-US" sz="2800" dirty="0">
                <a:solidFill>
                  <a:srgbClr val="0070C0"/>
                </a:solidFill>
                <a:latin typeface="Aptos Display" panose="020B0004020202020204" pitchFamily="34" charset="0"/>
              </a:rPr>
              <a:t>TI-84 –   </a:t>
            </a:r>
            <a:r>
              <a:rPr lang="en-US" sz="2800" dirty="0">
                <a:solidFill>
                  <a:srgbClr val="0070C0"/>
                </a:solidFill>
                <a:latin typeface="TI84PlusCEKeys" panose="02000000000000000000" pitchFamily="2" charset="0"/>
              </a:rPr>
              <a:t>ƒ  p </a:t>
            </a:r>
            <a:endParaRPr lang="en-US" sz="2800" dirty="0">
              <a:solidFill>
                <a:srgbClr val="0070C0"/>
              </a:solidFill>
              <a:latin typeface="Aptos Display" panose="020B0004020202020204" pitchFamily="34" charset="0"/>
            </a:endParaRPr>
          </a:p>
          <a:p>
            <a:pPr>
              <a:lnSpc>
                <a:spcPct val="120000"/>
              </a:lnSpc>
            </a:pPr>
            <a:r>
              <a:rPr lang="en-US" sz="2800" dirty="0">
                <a:solidFill>
                  <a:srgbClr val="0070C0"/>
                </a:solidFill>
                <a:latin typeface="Aptos Display" panose="020B0004020202020204" pitchFamily="34" charset="0"/>
              </a:rPr>
              <a:t>N-Spire </a:t>
            </a:r>
            <a:r>
              <a:rPr lang="en-US" sz="2800" dirty="0">
                <a:solidFill>
                  <a:srgbClr val="0070C0"/>
                </a:solidFill>
              </a:rPr>
              <a:t>– </a:t>
            </a:r>
            <a:r>
              <a:rPr lang="en-US" sz="2800" dirty="0">
                <a:solidFill>
                  <a:srgbClr val="0070C0"/>
                </a:solidFill>
                <a:latin typeface="TINspireKeysCX" panose="02000000000000000000" pitchFamily="2" charset="0"/>
              </a:rPr>
              <a:t>µ</a:t>
            </a:r>
            <a:endParaRPr lang="en-US" sz="2800" b="1" dirty="0">
              <a:solidFill>
                <a:srgbClr val="0070C0"/>
              </a:solidFill>
            </a:endParaRPr>
          </a:p>
        </p:txBody>
      </p:sp>
    </p:spTree>
    <p:extLst>
      <p:ext uri="{BB962C8B-B14F-4D97-AF65-F5344CB8AC3E}">
        <p14:creationId xmlns:p14="http://schemas.microsoft.com/office/powerpoint/2010/main" val="612251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37ACC-09BE-21D2-D31D-6F7C1E39E8F1}"/>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B767B1EB-C13F-CA8E-79A7-FA0416DA9A38}"/>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684F404C-EAE3-54A6-C653-755FE399AE37}"/>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Absolute Value</a:t>
            </a:r>
          </a:p>
        </p:txBody>
      </p:sp>
      <p:pic>
        <p:nvPicPr>
          <p:cNvPr id="14" name="Picture 13">
            <a:extLst>
              <a:ext uri="{FF2B5EF4-FFF2-40B4-BE49-F238E27FC236}">
                <a16:creationId xmlns:a16="http://schemas.microsoft.com/office/drawing/2014/main" id="{9E1F3293-9F7F-B83C-37C7-54927D60E151}"/>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17" name="Picture 16">
            <a:extLst>
              <a:ext uri="{FF2B5EF4-FFF2-40B4-BE49-F238E27FC236}">
                <a16:creationId xmlns:a16="http://schemas.microsoft.com/office/drawing/2014/main" id="{ADB3AF58-6F29-E8F8-CABD-3E09F78408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38207" y="2644420"/>
            <a:ext cx="3989592" cy="3008545"/>
          </a:xfrm>
          <a:prstGeom prst="rect">
            <a:avLst/>
          </a:prstGeom>
        </p:spPr>
      </p:pic>
      <p:pic>
        <p:nvPicPr>
          <p:cNvPr id="19" name="Picture 18">
            <a:extLst>
              <a:ext uri="{FF2B5EF4-FFF2-40B4-BE49-F238E27FC236}">
                <a16:creationId xmlns:a16="http://schemas.microsoft.com/office/drawing/2014/main" id="{C9403380-D44F-F516-85BA-C958B61996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02582" y="2644420"/>
            <a:ext cx="3989592" cy="3008545"/>
          </a:xfrm>
          <a:prstGeom prst="rect">
            <a:avLst/>
          </a:prstGeom>
        </p:spPr>
      </p:pic>
    </p:spTree>
    <p:extLst>
      <p:ext uri="{BB962C8B-B14F-4D97-AF65-F5344CB8AC3E}">
        <p14:creationId xmlns:p14="http://schemas.microsoft.com/office/powerpoint/2010/main" val="36298495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80BAE-3786-CA2B-15D0-8F207DC05F98}"/>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EDEE4111-8706-D933-01E0-54507C1FF10D}"/>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E6FC73EC-5A84-3A5B-9CAE-4826CC5F7E9E}"/>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Absolute Value</a:t>
            </a:r>
          </a:p>
        </p:txBody>
      </p:sp>
      <p:pic>
        <p:nvPicPr>
          <p:cNvPr id="2" name="Picture 1" descr="Texas Instruments Nspire Graphing Calculator CX 2: 100MB Storage, ACT &amp;#38; AP Approved, 1 of 3">
            <a:extLst>
              <a:ext uri="{FF2B5EF4-FFF2-40B4-BE49-F238E27FC236}">
                <a16:creationId xmlns:a16="http://schemas.microsoft.com/office/drawing/2014/main" id="{9ED36D7B-60AB-C68B-C693-DFAF58C116B5}"/>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4" name="Picture 3">
            <a:extLst>
              <a:ext uri="{FF2B5EF4-FFF2-40B4-BE49-F238E27FC236}">
                <a16:creationId xmlns:a16="http://schemas.microsoft.com/office/drawing/2014/main" id="{B570CBEE-3703-2A7F-FCFA-6CCEB13C06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7206" y="2648753"/>
            <a:ext cx="3989592" cy="2999878"/>
          </a:xfrm>
          <a:prstGeom prst="rect">
            <a:avLst/>
          </a:prstGeom>
        </p:spPr>
      </p:pic>
      <p:pic>
        <p:nvPicPr>
          <p:cNvPr id="10" name="Picture 9">
            <a:extLst>
              <a:ext uri="{FF2B5EF4-FFF2-40B4-BE49-F238E27FC236}">
                <a16:creationId xmlns:a16="http://schemas.microsoft.com/office/drawing/2014/main" id="{5C054342-50D1-DAB1-15F1-52A763AA19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83919" y="2678968"/>
            <a:ext cx="3989592" cy="2999878"/>
          </a:xfrm>
          <a:prstGeom prst="rect">
            <a:avLst/>
          </a:prstGeom>
        </p:spPr>
      </p:pic>
    </p:spTree>
    <p:extLst>
      <p:ext uri="{BB962C8B-B14F-4D97-AF65-F5344CB8AC3E}">
        <p14:creationId xmlns:p14="http://schemas.microsoft.com/office/powerpoint/2010/main" val="27200982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42091B-CA01-EA2A-334A-E055FF70C797}"/>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8D130D36-8D27-16CB-510A-E33671EEC219}"/>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95D54D91-642A-056D-9580-778D77E2FA2D}"/>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Compositions of Functions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FE42A919-A196-E695-5FA0-67C7056FF6F9}"/>
                  </a:ext>
                </a:extLst>
              </p:cNvPr>
              <p:cNvSpPr txBox="1"/>
              <p:nvPr/>
            </p:nvSpPr>
            <p:spPr>
              <a:xfrm>
                <a:off x="598371" y="2393883"/>
                <a:ext cx="11300058" cy="3374001"/>
              </a:xfrm>
              <a:prstGeom prst="rect">
                <a:avLst/>
              </a:prstGeom>
              <a:noFill/>
            </p:spPr>
            <p:txBody>
              <a:bodyPr wrap="square" rtlCol="0">
                <a:spAutoFit/>
              </a:bodyPr>
              <a:lstStyle/>
              <a:p>
                <a:r>
                  <a:rPr lang="en-US" sz="3500" dirty="0">
                    <a:latin typeface="Aptos Display" panose="020B0004020202020204" pitchFamily="34" charset="0"/>
                  </a:rPr>
                  <a:t>Suppose </a:t>
                </a:r>
                <a14:m>
                  <m:oMath xmlns:m="http://schemas.openxmlformats.org/officeDocument/2006/math">
                    <m:r>
                      <a:rPr lang="en-US" sz="3500" i="1" dirty="0" smtClean="0">
                        <a:latin typeface="Cambria Math" panose="02040503050406030204" pitchFamily="18" charset="0"/>
                      </a:rPr>
                      <m:t>𝑝</m:t>
                    </m:r>
                    <m:r>
                      <a:rPr lang="en-US" sz="3500" i="1" dirty="0" smtClean="0">
                        <a:latin typeface="Cambria Math" panose="02040503050406030204" pitchFamily="18" charset="0"/>
                      </a:rPr>
                      <m:t>(</m:t>
                    </m:r>
                    <m:r>
                      <a:rPr lang="en-US" sz="3500" i="1" dirty="0">
                        <a:latin typeface="Cambria Math" panose="02040503050406030204" pitchFamily="18" charset="0"/>
                      </a:rPr>
                      <m:t>𝑥</m:t>
                    </m:r>
                    <m:r>
                      <a:rPr lang="en-US" sz="3500" i="1" dirty="0">
                        <a:latin typeface="Cambria Math" panose="02040503050406030204" pitchFamily="18" charset="0"/>
                      </a:rPr>
                      <m:t>) </m:t>
                    </m:r>
                  </m:oMath>
                </a14:m>
                <a:r>
                  <a:rPr lang="en-US" sz="3500" dirty="0">
                    <a:latin typeface="Aptos Display" panose="020B0004020202020204" pitchFamily="34" charset="0"/>
                  </a:rPr>
                  <a:t>= – </a:t>
                </a:r>
                <a14:m>
                  <m:oMath xmlns:m="http://schemas.openxmlformats.org/officeDocument/2006/math">
                    <m:r>
                      <a:rPr lang="en-US" sz="3500" i="1" dirty="0" smtClean="0">
                        <a:latin typeface="Cambria Math" panose="02040503050406030204" pitchFamily="18" charset="0"/>
                      </a:rPr>
                      <m:t>𝑥</m:t>
                    </m:r>
                  </m:oMath>
                </a14:m>
                <a:r>
                  <a:rPr lang="en-US" sz="3500" dirty="0">
                    <a:latin typeface="Aptos Display" panose="020B0004020202020204" pitchFamily="34" charset="0"/>
                  </a:rPr>
                  <a:t> – 2 and </a:t>
                </a:r>
                <a14:m>
                  <m:oMath xmlns:m="http://schemas.openxmlformats.org/officeDocument/2006/math">
                    <m:r>
                      <a:rPr lang="en-US" sz="3500" i="1" dirty="0" smtClean="0">
                        <a:latin typeface="Cambria Math" panose="02040503050406030204" pitchFamily="18" charset="0"/>
                      </a:rPr>
                      <m:t>𝑔</m:t>
                    </m:r>
                    <m:r>
                      <a:rPr lang="en-US" sz="3500" i="1" dirty="0" smtClean="0">
                        <a:latin typeface="Cambria Math" panose="02040503050406030204" pitchFamily="18" charset="0"/>
                      </a:rPr>
                      <m:t>(</m:t>
                    </m:r>
                    <m:r>
                      <a:rPr lang="en-US" sz="3500" i="1" dirty="0" smtClean="0">
                        <a:latin typeface="Cambria Math" panose="02040503050406030204" pitchFamily="18" charset="0"/>
                      </a:rPr>
                      <m:t>𝑥</m:t>
                    </m:r>
                    <m:r>
                      <a:rPr lang="en-US" sz="3500" i="1" dirty="0" smtClean="0">
                        <a:latin typeface="Cambria Math" panose="02040503050406030204" pitchFamily="18" charset="0"/>
                      </a:rPr>
                      <m:t>)</m:t>
                    </m:r>
                  </m:oMath>
                </a14:m>
                <a:r>
                  <a:rPr lang="en-US" sz="3500" dirty="0">
                    <a:latin typeface="Aptos Display" panose="020B0004020202020204" pitchFamily="34" charset="0"/>
                  </a:rPr>
                  <a:t> = 3 – 2</a:t>
                </a:r>
                <a14:m>
                  <m:oMath xmlns:m="http://schemas.openxmlformats.org/officeDocument/2006/math">
                    <m:r>
                      <a:rPr lang="en-US" sz="3500" i="1" dirty="0" smtClean="0">
                        <a:latin typeface="Cambria Math" panose="02040503050406030204" pitchFamily="18" charset="0"/>
                      </a:rPr>
                      <m:t>𝑥</m:t>
                    </m:r>
                  </m:oMath>
                </a14:m>
                <a:r>
                  <a:rPr lang="en-US" sz="3500" dirty="0">
                    <a:latin typeface="Aptos Display" panose="020B0004020202020204" pitchFamily="34" charset="0"/>
                  </a:rPr>
                  <a:t> .  What is </a:t>
                </a:r>
                <a14:m>
                  <m:oMath xmlns:m="http://schemas.openxmlformats.org/officeDocument/2006/math">
                    <m:r>
                      <a:rPr lang="en-US" sz="3500" i="1" dirty="0" smtClean="0">
                        <a:latin typeface="Cambria Math" panose="02040503050406030204" pitchFamily="18" charset="0"/>
                      </a:rPr>
                      <m:t>𝑞</m:t>
                    </m:r>
                    <m:r>
                      <a:rPr lang="en-US" sz="3500" i="1" dirty="0" smtClean="0">
                        <a:latin typeface="Cambria Math" panose="02040503050406030204" pitchFamily="18" charset="0"/>
                      </a:rPr>
                      <m:t>(</m:t>
                    </m:r>
                    <m:r>
                      <a:rPr lang="en-US" sz="3500" i="1" dirty="0">
                        <a:latin typeface="Cambria Math" panose="02040503050406030204" pitchFamily="18" charset="0"/>
                      </a:rPr>
                      <m:t>𝑝</m:t>
                    </m:r>
                    <m:r>
                      <a:rPr lang="en-US" sz="3500" i="1" dirty="0" smtClean="0">
                        <a:latin typeface="Cambria Math" panose="02040503050406030204" pitchFamily="18" charset="0"/>
                      </a:rPr>
                      <m:t>(</m:t>
                    </m:r>
                    <m:r>
                      <a:rPr lang="en-US" sz="3500" i="1" dirty="0">
                        <a:latin typeface="Cambria Math" panose="02040503050406030204" pitchFamily="18" charset="0"/>
                      </a:rPr>
                      <m:t>𝑥</m:t>
                    </m:r>
                    <m:r>
                      <a:rPr lang="en-US" sz="3500" i="1" dirty="0" smtClean="0">
                        <a:latin typeface="Cambria Math" panose="02040503050406030204" pitchFamily="18" charset="0"/>
                      </a:rPr>
                      <m:t>))</m:t>
                    </m:r>
                  </m:oMath>
                </a14:m>
                <a:r>
                  <a:rPr lang="en-US" sz="3500" dirty="0">
                    <a:latin typeface="Aptos Display" panose="020B0004020202020204" pitchFamily="34" charset="0"/>
                  </a:rPr>
                  <a:t>?</a:t>
                </a:r>
              </a:p>
              <a:p>
                <a:endParaRPr lang="en-US" sz="3500" dirty="0">
                  <a:latin typeface="Aptos Display" panose="020B0004020202020204" pitchFamily="34" charset="0"/>
                </a:endParaRPr>
              </a:p>
              <a:p>
                <a:r>
                  <a:rPr lang="en-US" sz="3500" dirty="0">
                    <a:latin typeface="Aptos Display" panose="020B0004020202020204" pitchFamily="34" charset="0"/>
                  </a:rPr>
                  <a:t>	A.		2x – 5 			</a:t>
                </a:r>
              </a:p>
              <a:p>
                <a:r>
                  <a:rPr lang="en-US" sz="3500" dirty="0">
                    <a:latin typeface="Aptos Display" panose="020B0004020202020204" pitchFamily="34" charset="0"/>
                  </a:rPr>
                  <a:t>	B.		2x + 7	</a:t>
                </a:r>
              </a:p>
              <a:p>
                <a:r>
                  <a:rPr lang="en-US" sz="3500" dirty="0">
                    <a:latin typeface="Aptos Display" panose="020B0004020202020204" pitchFamily="34" charset="0"/>
                  </a:rPr>
                  <a:t>	C.		2x</a:t>
                </a:r>
                <a:r>
                  <a:rPr lang="en-US" sz="3200" baseline="30000" dirty="0">
                    <a:latin typeface="Aptos Display" panose="020B0004020202020204" pitchFamily="34" charset="0"/>
                  </a:rPr>
                  <a:t>2</a:t>
                </a:r>
                <a:r>
                  <a:rPr lang="en-US" sz="3500" dirty="0">
                    <a:latin typeface="Aptos Display" panose="020B0004020202020204" pitchFamily="34" charset="0"/>
                  </a:rPr>
                  <a:t> – x – 6 		</a:t>
                </a:r>
              </a:p>
              <a:p>
                <a:r>
                  <a:rPr lang="en-US" sz="3500" b="0" dirty="0">
                    <a:latin typeface="Aptos Display" panose="020B0004020202020204" pitchFamily="34" charset="0"/>
                  </a:rPr>
                  <a:t>	D.		2x</a:t>
                </a:r>
                <a:r>
                  <a:rPr lang="en-US" sz="3500" b="0" baseline="30000" dirty="0">
                    <a:latin typeface="Aptos Display" panose="020B0004020202020204" pitchFamily="34" charset="0"/>
                  </a:rPr>
                  <a:t>2</a:t>
                </a:r>
                <a:r>
                  <a:rPr lang="en-US" sz="3500" b="0" dirty="0">
                    <a:latin typeface="Aptos Display" panose="020B0004020202020204" pitchFamily="34" charset="0"/>
                  </a:rPr>
                  <a:t> + x – 6 </a:t>
                </a:r>
                <a:endParaRPr lang="en-US" sz="3500" dirty="0">
                  <a:latin typeface="Aptos Display" panose="020B0004020202020204" pitchFamily="34" charset="0"/>
                </a:endParaRPr>
              </a:p>
            </p:txBody>
          </p:sp>
        </mc:Choice>
        <mc:Fallback xmlns="">
          <p:sp>
            <p:nvSpPr>
              <p:cNvPr id="3" name="TextBox 2">
                <a:extLst>
                  <a:ext uri="{FF2B5EF4-FFF2-40B4-BE49-F238E27FC236}">
                    <a16:creationId xmlns:a16="http://schemas.microsoft.com/office/drawing/2014/main" id="{FE42A919-A196-E695-5FA0-67C7056FF6F9}"/>
                  </a:ext>
                </a:extLst>
              </p:cNvPr>
              <p:cNvSpPr txBox="1">
                <a:spLocks noRot="1" noChangeAspect="1" noMove="1" noResize="1" noEditPoints="1" noAdjustHandles="1" noChangeArrowheads="1" noChangeShapeType="1" noTextEdit="1"/>
              </p:cNvSpPr>
              <p:nvPr/>
            </p:nvSpPr>
            <p:spPr>
              <a:xfrm>
                <a:off x="598371" y="2393883"/>
                <a:ext cx="11300058" cy="3374001"/>
              </a:xfrm>
              <a:prstGeom prst="rect">
                <a:avLst/>
              </a:prstGeom>
              <a:blipFill>
                <a:blip r:embed="rId3"/>
                <a:stretch>
                  <a:fillRect l="-1564" t="-2532" b="-4521"/>
                </a:stretch>
              </a:blipFill>
            </p:spPr>
            <p:txBody>
              <a:bodyPr/>
              <a:lstStyle/>
              <a:p>
                <a:r>
                  <a:rPr lang="en-US">
                    <a:noFill/>
                  </a:rPr>
                  <a:t> </a:t>
                </a:r>
              </a:p>
            </p:txBody>
          </p:sp>
        </mc:Fallback>
      </mc:AlternateContent>
      <p:sp>
        <p:nvSpPr>
          <p:cNvPr id="10" name="Content Placeholder 9">
            <a:extLst>
              <a:ext uri="{FF2B5EF4-FFF2-40B4-BE49-F238E27FC236}">
                <a16:creationId xmlns:a16="http://schemas.microsoft.com/office/drawing/2014/main" id="{44E0AC90-76A4-6A31-1045-74A65B68C974}"/>
              </a:ext>
            </a:extLst>
          </p:cNvPr>
          <p:cNvSpPr>
            <a:spLocks noGrp="1"/>
          </p:cNvSpPr>
          <p:nvPr>
            <p:ph idx="1"/>
          </p:nvPr>
        </p:nvSpPr>
        <p:spPr>
          <a:xfrm>
            <a:off x="5410367" y="3940537"/>
            <a:ext cx="4927166" cy="1542179"/>
          </a:xfrm>
        </p:spPr>
        <p:txBody>
          <a:bodyPr>
            <a:normAutofit fontScale="92500"/>
          </a:bodyPr>
          <a:lstStyle/>
          <a:p>
            <a:pPr>
              <a:lnSpc>
                <a:spcPct val="120000"/>
              </a:lnSpc>
            </a:pPr>
            <a:r>
              <a:rPr lang="en-US" sz="3000" dirty="0">
                <a:solidFill>
                  <a:srgbClr val="0070C0"/>
                </a:solidFill>
                <a:latin typeface="Aptos Display" panose="020B0004020202020204" pitchFamily="34" charset="0"/>
              </a:rPr>
              <a:t>TI-84 – </a:t>
            </a:r>
            <a:r>
              <a:rPr lang="en-US" sz="3000" dirty="0">
                <a:solidFill>
                  <a:srgbClr val="0070C0"/>
                </a:solidFill>
                <a:latin typeface="TI84PlusCEKeys" panose="02000000000000000000" pitchFamily="2" charset="0"/>
              </a:rPr>
              <a:t>o s</a:t>
            </a:r>
            <a:r>
              <a:rPr lang="en-US" sz="3000" dirty="0">
                <a:solidFill>
                  <a:srgbClr val="0070C0"/>
                </a:solidFill>
                <a:latin typeface="Aptos" panose="020B0004020202020204" pitchFamily="34" charset="0"/>
              </a:rPr>
              <a:t> &amp; </a:t>
            </a:r>
            <a:r>
              <a:rPr lang="en-US" sz="3000" dirty="0">
                <a:solidFill>
                  <a:srgbClr val="0070C0"/>
                </a:solidFill>
                <a:latin typeface="TI84PlusCEKeys" panose="02000000000000000000" pitchFamily="2" charset="0"/>
              </a:rPr>
              <a:t> </a:t>
            </a:r>
            <a:r>
              <a:rPr lang="en-US" sz="3000" dirty="0" err="1">
                <a:solidFill>
                  <a:srgbClr val="0070C0"/>
                </a:solidFill>
                <a:latin typeface="TI84PlusCEKeys" panose="02000000000000000000" pitchFamily="2" charset="0"/>
              </a:rPr>
              <a:t>ƒr</a:t>
            </a:r>
            <a:endParaRPr lang="en-US" sz="3000" dirty="0">
              <a:solidFill>
                <a:srgbClr val="0070C0"/>
              </a:solidFill>
              <a:latin typeface="Aptos Display" panose="020B0004020202020204" pitchFamily="34" charset="0"/>
            </a:endParaRPr>
          </a:p>
          <a:p>
            <a:pPr>
              <a:lnSpc>
                <a:spcPct val="120000"/>
              </a:lnSpc>
            </a:pPr>
            <a:r>
              <a:rPr lang="en-US" sz="3000" dirty="0">
                <a:solidFill>
                  <a:srgbClr val="0070C0"/>
                </a:solidFill>
                <a:latin typeface="Aptos Display" panose="020B0004020202020204" pitchFamily="34" charset="0"/>
              </a:rPr>
              <a:t>N-Spire – </a:t>
            </a:r>
            <a:r>
              <a:rPr lang="en-US" sz="3000" dirty="0">
                <a:solidFill>
                  <a:srgbClr val="0070C0"/>
                </a:solidFill>
                <a:latin typeface="TINspireKeysCX" panose="02000000000000000000" pitchFamily="2" charset="0"/>
              </a:rPr>
              <a:t>e </a:t>
            </a:r>
            <a:r>
              <a:rPr lang="en-US" sz="3000" dirty="0">
                <a:solidFill>
                  <a:srgbClr val="0070C0"/>
                </a:solidFill>
                <a:latin typeface="Aptos Display" panose="020B0004020202020204" pitchFamily="34" charset="0"/>
              </a:rPr>
              <a:t>Graph</a:t>
            </a:r>
            <a:endParaRPr lang="en-US" sz="3000" b="1" dirty="0">
              <a:solidFill>
                <a:srgbClr val="0070C0"/>
              </a:solidFill>
              <a:latin typeface="Aptos Display" panose="020B0004020202020204" pitchFamily="34" charset="0"/>
            </a:endParaRPr>
          </a:p>
        </p:txBody>
      </p:sp>
    </p:spTree>
    <p:extLst>
      <p:ext uri="{BB962C8B-B14F-4D97-AF65-F5344CB8AC3E}">
        <p14:creationId xmlns:p14="http://schemas.microsoft.com/office/powerpoint/2010/main" val="3421763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ADFEF-D305-47D4-80CC-695931AAEB88}"/>
              </a:ext>
            </a:extLst>
          </p:cNvPr>
          <p:cNvSpPr>
            <a:spLocks noGrp="1"/>
          </p:cNvSpPr>
          <p:nvPr>
            <p:ph type="title"/>
          </p:nvPr>
        </p:nvSpPr>
        <p:spPr>
          <a:xfrm>
            <a:off x="4678561" y="913414"/>
            <a:ext cx="9031462" cy="728480"/>
          </a:xfrm>
        </p:spPr>
        <p:txBody>
          <a:bodyPr/>
          <a:lstStyle/>
          <a:p>
            <a:r>
              <a:rPr lang="en-US" sz="5000" dirty="0">
                <a:latin typeface="Aptos" panose="020B0004020202020204" pitchFamily="34" charset="0"/>
              </a:rPr>
              <a:t>Agenda</a:t>
            </a:r>
          </a:p>
        </p:txBody>
      </p:sp>
      <p:sp>
        <p:nvSpPr>
          <p:cNvPr id="3" name="Content Placeholder 2">
            <a:extLst>
              <a:ext uri="{FF2B5EF4-FFF2-40B4-BE49-F238E27FC236}">
                <a16:creationId xmlns:a16="http://schemas.microsoft.com/office/drawing/2014/main" id="{6A649462-EE13-4E31-8D5A-511BFBF778C5}"/>
              </a:ext>
            </a:extLst>
          </p:cNvPr>
          <p:cNvSpPr>
            <a:spLocks noGrp="1"/>
          </p:cNvSpPr>
          <p:nvPr>
            <p:ph idx="1"/>
          </p:nvPr>
        </p:nvSpPr>
        <p:spPr>
          <a:xfrm>
            <a:off x="641134" y="2612098"/>
            <a:ext cx="11335109" cy="3886200"/>
          </a:xfrm>
        </p:spPr>
        <p:txBody>
          <a:bodyPr>
            <a:normAutofit/>
          </a:bodyPr>
          <a:lstStyle/>
          <a:p>
            <a:r>
              <a:rPr lang="en-US" sz="3500" dirty="0">
                <a:latin typeface="Aptos" panose="020B0004020202020204" pitchFamily="34" charset="0"/>
              </a:rPr>
              <a:t>Introduction to Enhanced ACT Content and Test Format</a:t>
            </a:r>
          </a:p>
          <a:p>
            <a:r>
              <a:rPr lang="en-US" sz="3500" dirty="0">
                <a:latin typeface="Aptos" panose="020B0004020202020204" pitchFamily="34" charset="0"/>
              </a:rPr>
              <a:t>Practice, Pacing, &amp; Mindset</a:t>
            </a:r>
          </a:p>
          <a:p>
            <a:r>
              <a:rPr lang="en-US" sz="3500" dirty="0">
                <a:latin typeface="Aptos" panose="020B0004020202020204" pitchFamily="34" charset="0"/>
              </a:rPr>
              <a:t>Using TI Tech Tools (on the 84 and </a:t>
            </a:r>
            <a:r>
              <a:rPr lang="en-US" sz="3500" dirty="0" err="1">
                <a:latin typeface="Aptos" panose="020B0004020202020204" pitchFamily="34" charset="0"/>
              </a:rPr>
              <a:t>Nspire</a:t>
            </a:r>
            <a:r>
              <a:rPr lang="en-US" sz="3500" dirty="0">
                <a:latin typeface="Aptos" panose="020B0004020202020204" pitchFamily="34" charset="0"/>
              </a:rPr>
              <a:t>) to Answer Sample Questions</a:t>
            </a:r>
          </a:p>
          <a:p>
            <a:pPr marL="0" indent="0">
              <a:buNone/>
            </a:pPr>
            <a:endParaRPr lang="en-US" sz="3000" dirty="0">
              <a:latin typeface="Aptos" panose="020B0004020202020204" pitchFamily="34" charset="0"/>
            </a:endParaRPr>
          </a:p>
          <a:p>
            <a:pPr lvl="1"/>
            <a:endParaRPr lang="en-US" sz="2400" dirty="0"/>
          </a:p>
          <a:p>
            <a:pPr lvl="1"/>
            <a:endParaRPr lang="en-US" dirty="0"/>
          </a:p>
          <a:p>
            <a:endParaRPr lang="en-US" dirty="0"/>
          </a:p>
          <a:p>
            <a:endParaRPr lang="en-US" dirty="0"/>
          </a:p>
        </p:txBody>
      </p:sp>
    </p:spTree>
    <p:extLst>
      <p:ext uri="{BB962C8B-B14F-4D97-AF65-F5344CB8AC3E}">
        <p14:creationId xmlns:p14="http://schemas.microsoft.com/office/powerpoint/2010/main" val="35706332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418FF-35DC-329F-35E2-915D799911C2}"/>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D672EEAE-A45C-10F7-A9B6-F9A10746F99C}"/>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4C96EA43-F506-8886-81A6-8ECF92B04011}"/>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Compositions of Functions</a:t>
            </a:r>
          </a:p>
        </p:txBody>
      </p:sp>
      <p:pic>
        <p:nvPicPr>
          <p:cNvPr id="14" name="Picture 13">
            <a:extLst>
              <a:ext uri="{FF2B5EF4-FFF2-40B4-BE49-F238E27FC236}">
                <a16:creationId xmlns:a16="http://schemas.microsoft.com/office/drawing/2014/main" id="{EA1649C1-D662-7F0E-CEA6-5748B5BD69BF}"/>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3" name="Picture 2">
            <a:extLst>
              <a:ext uri="{FF2B5EF4-FFF2-40B4-BE49-F238E27FC236}">
                <a16:creationId xmlns:a16="http://schemas.microsoft.com/office/drawing/2014/main" id="{5E0F6126-FE35-EAD7-058D-0788AE4188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0152" y="2814727"/>
            <a:ext cx="3976533" cy="2988575"/>
          </a:xfrm>
          <a:prstGeom prst="rect">
            <a:avLst/>
          </a:prstGeom>
        </p:spPr>
      </p:pic>
      <p:pic>
        <p:nvPicPr>
          <p:cNvPr id="5" name="Picture 4">
            <a:extLst>
              <a:ext uri="{FF2B5EF4-FFF2-40B4-BE49-F238E27FC236}">
                <a16:creationId xmlns:a16="http://schemas.microsoft.com/office/drawing/2014/main" id="{62173FDE-D1CB-6143-AFEC-D919535382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87587" y="2814728"/>
            <a:ext cx="3976532" cy="2988574"/>
          </a:xfrm>
          <a:prstGeom prst="rect">
            <a:avLst/>
          </a:prstGeom>
        </p:spPr>
      </p:pic>
      <p:pic>
        <p:nvPicPr>
          <p:cNvPr id="4" name="Picture 3">
            <a:extLst>
              <a:ext uri="{FF2B5EF4-FFF2-40B4-BE49-F238E27FC236}">
                <a16:creationId xmlns:a16="http://schemas.microsoft.com/office/drawing/2014/main" id="{445D982A-0785-33F6-51F1-B5F95F9A95D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20356" y="5036689"/>
            <a:ext cx="657225" cy="685800"/>
          </a:xfrm>
          <a:prstGeom prst="rect">
            <a:avLst/>
          </a:prstGeom>
        </p:spPr>
      </p:pic>
      <p:pic>
        <p:nvPicPr>
          <p:cNvPr id="9" name="Picture 8">
            <a:extLst>
              <a:ext uri="{FF2B5EF4-FFF2-40B4-BE49-F238E27FC236}">
                <a16:creationId xmlns:a16="http://schemas.microsoft.com/office/drawing/2014/main" id="{2C0ED256-3B77-AD54-B114-F9D26526D21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49870" y="5036689"/>
            <a:ext cx="657225" cy="685800"/>
          </a:xfrm>
          <a:prstGeom prst="rect">
            <a:avLst/>
          </a:prstGeom>
        </p:spPr>
      </p:pic>
      <p:cxnSp>
        <p:nvCxnSpPr>
          <p:cNvPr id="11" name="Straight Arrow Connector 10">
            <a:extLst>
              <a:ext uri="{FF2B5EF4-FFF2-40B4-BE49-F238E27FC236}">
                <a16:creationId xmlns:a16="http://schemas.microsoft.com/office/drawing/2014/main" id="{CBD60E84-28D4-771A-5DB0-697F6171A42A}"/>
              </a:ext>
            </a:extLst>
          </p:cNvPr>
          <p:cNvCxnSpPr/>
          <p:nvPr/>
        </p:nvCxnSpPr>
        <p:spPr>
          <a:xfrm flipH="1" flipV="1">
            <a:off x="3994030" y="4309014"/>
            <a:ext cx="1147313" cy="1134254"/>
          </a:xfrm>
          <a:prstGeom prst="straightConnector1">
            <a:avLst/>
          </a:prstGeom>
          <a:ln w="38100">
            <a:solidFill>
              <a:srgbClr val="EE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E9778C09-0A0C-16F0-3122-23749574F9FB}"/>
              </a:ext>
            </a:extLst>
          </p:cNvPr>
          <p:cNvCxnSpPr>
            <a:cxnSpLocks/>
          </p:cNvCxnSpPr>
          <p:nvPr/>
        </p:nvCxnSpPr>
        <p:spPr>
          <a:xfrm flipV="1">
            <a:off x="4307517" y="4226943"/>
            <a:ext cx="0" cy="379563"/>
          </a:xfrm>
          <a:prstGeom prst="straightConnector1">
            <a:avLst/>
          </a:prstGeom>
          <a:ln w="38100">
            <a:solidFill>
              <a:srgbClr val="EE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91993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AF786-A1B8-A0DE-1854-AA0BDEF5BB92}"/>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AE5253A5-30CF-949E-DC11-E0831554AE12}"/>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2C3308F6-FC37-D4BB-8234-07DE93ED12D9}"/>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Compositions of Functions</a:t>
            </a:r>
          </a:p>
        </p:txBody>
      </p:sp>
      <p:pic>
        <p:nvPicPr>
          <p:cNvPr id="2" name="Picture 1" descr="Texas Instruments Nspire Graphing Calculator CX 2: 100MB Storage, ACT &amp;#38; AP Approved, 1 of 3">
            <a:extLst>
              <a:ext uri="{FF2B5EF4-FFF2-40B4-BE49-F238E27FC236}">
                <a16:creationId xmlns:a16="http://schemas.microsoft.com/office/drawing/2014/main" id="{9BB96BAC-38DB-525A-F00D-2B99E22E1509}"/>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5" name="Picture 4">
            <a:extLst>
              <a:ext uri="{FF2B5EF4-FFF2-40B4-BE49-F238E27FC236}">
                <a16:creationId xmlns:a16="http://schemas.microsoft.com/office/drawing/2014/main" id="{FCFF694E-EC96-C8F3-9EED-077704ED7432}"/>
              </a:ext>
            </a:extLst>
          </p:cNvPr>
          <p:cNvPicPr>
            <a:picLocks noChangeAspect="1"/>
          </p:cNvPicPr>
          <p:nvPr/>
        </p:nvPicPr>
        <p:blipFill>
          <a:blip r:embed="rId4"/>
          <a:stretch>
            <a:fillRect/>
          </a:stretch>
        </p:blipFill>
        <p:spPr>
          <a:xfrm>
            <a:off x="4254383" y="2649339"/>
            <a:ext cx="3988033" cy="2998706"/>
          </a:xfrm>
          <a:prstGeom prst="rect">
            <a:avLst/>
          </a:prstGeom>
        </p:spPr>
      </p:pic>
    </p:spTree>
    <p:extLst>
      <p:ext uri="{BB962C8B-B14F-4D97-AF65-F5344CB8AC3E}">
        <p14:creationId xmlns:p14="http://schemas.microsoft.com/office/powerpoint/2010/main" val="42334427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E025EA-421E-1411-B46F-639101EC71E4}"/>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7E24DB38-CE09-DD4A-25A6-64E0F7D741F3}"/>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7DC06AB9-5579-8544-8E6E-9A6D3ABF7D60}"/>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Compositions of Functions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5D5BD1C8-4088-5CE9-AEE4-6FDCB22ED1DD}"/>
                  </a:ext>
                </a:extLst>
              </p:cNvPr>
              <p:cNvSpPr txBox="1"/>
              <p:nvPr/>
            </p:nvSpPr>
            <p:spPr>
              <a:xfrm>
                <a:off x="779798" y="2400613"/>
                <a:ext cx="11300058" cy="3681777"/>
              </a:xfrm>
              <a:prstGeom prst="rect">
                <a:avLst/>
              </a:prstGeom>
              <a:noFill/>
            </p:spPr>
            <p:txBody>
              <a:bodyPr wrap="square" rtlCol="0">
                <a:spAutoFit/>
              </a:bodyPr>
              <a:lstStyle/>
              <a:p>
                <a:r>
                  <a:rPr lang="en-US" sz="3500" dirty="0">
                    <a:latin typeface="Aptos Display" panose="020B0004020202020204" pitchFamily="34" charset="0"/>
                  </a:rPr>
                  <a:t>Suppose </a:t>
                </a:r>
                <a14:m>
                  <m:oMath xmlns:m="http://schemas.openxmlformats.org/officeDocument/2006/math">
                    <m:r>
                      <a:rPr lang="en-US" sz="3500" i="1" dirty="0" smtClean="0">
                        <a:latin typeface="Cambria Math" panose="02040503050406030204" pitchFamily="18" charset="0"/>
                      </a:rPr>
                      <m:t>𝑓</m:t>
                    </m:r>
                    <m:r>
                      <a:rPr lang="en-US" sz="3500" i="1" dirty="0" smtClean="0">
                        <a:latin typeface="Cambria Math" panose="02040503050406030204" pitchFamily="18" charset="0"/>
                      </a:rPr>
                      <m:t>(</m:t>
                    </m:r>
                    <m:r>
                      <a:rPr lang="en-US" sz="3500" i="1" dirty="0" smtClean="0">
                        <a:latin typeface="Cambria Math" panose="02040503050406030204" pitchFamily="18" charset="0"/>
                      </a:rPr>
                      <m:t>𝑥</m:t>
                    </m:r>
                    <m:r>
                      <a:rPr lang="en-US" sz="3500" i="1" dirty="0" smtClean="0">
                        <a:latin typeface="Cambria Math" panose="02040503050406030204" pitchFamily="18" charset="0"/>
                      </a:rPr>
                      <m:t>)</m:t>
                    </m:r>
                  </m:oMath>
                </a14:m>
                <a:r>
                  <a:rPr lang="en-US" sz="3500" dirty="0">
                    <a:latin typeface="Aptos Display" panose="020B0004020202020204" pitchFamily="34" charset="0"/>
                  </a:rPr>
                  <a:t> = 4 – </a:t>
                </a:r>
                <a14:m>
                  <m:oMath xmlns:m="http://schemas.openxmlformats.org/officeDocument/2006/math">
                    <m:r>
                      <a:rPr lang="en-US" sz="3500" i="1" dirty="0" smtClean="0">
                        <a:latin typeface="Cambria Math" panose="02040503050406030204" pitchFamily="18" charset="0"/>
                      </a:rPr>
                      <m:t>𝑥</m:t>
                    </m:r>
                  </m:oMath>
                </a14:m>
                <a:r>
                  <a:rPr lang="en-US" sz="3500" baseline="30000" dirty="0">
                    <a:latin typeface="Aptos Display" panose="020B0004020202020204" pitchFamily="34" charset="0"/>
                  </a:rPr>
                  <a:t>2</a:t>
                </a:r>
                <a:r>
                  <a:rPr lang="en-US" sz="3500" dirty="0">
                    <a:latin typeface="Aptos Display" panose="020B0004020202020204" pitchFamily="34" charset="0"/>
                  </a:rPr>
                  <a:t> and </a:t>
                </a:r>
                <a14:m>
                  <m:oMath xmlns:m="http://schemas.openxmlformats.org/officeDocument/2006/math">
                    <m:r>
                      <a:rPr lang="en-US" sz="3500" i="1" dirty="0" smtClean="0">
                        <a:latin typeface="Cambria Math" panose="02040503050406030204" pitchFamily="18" charset="0"/>
                      </a:rPr>
                      <m:t>𝑔</m:t>
                    </m:r>
                    <m:r>
                      <a:rPr lang="en-US" sz="3500" i="1" dirty="0" smtClean="0">
                        <a:latin typeface="Cambria Math" panose="02040503050406030204" pitchFamily="18" charset="0"/>
                      </a:rPr>
                      <m:t>(</m:t>
                    </m:r>
                    <m:r>
                      <a:rPr lang="en-US" sz="3500" i="1" dirty="0" smtClean="0">
                        <a:latin typeface="Cambria Math" panose="02040503050406030204" pitchFamily="18" charset="0"/>
                      </a:rPr>
                      <m:t>𝑥</m:t>
                    </m:r>
                    <m:r>
                      <a:rPr lang="en-US" sz="3500" i="1" dirty="0" smtClean="0">
                        <a:latin typeface="Cambria Math" panose="02040503050406030204" pitchFamily="18" charset="0"/>
                      </a:rPr>
                      <m:t>)</m:t>
                    </m:r>
                  </m:oMath>
                </a14:m>
                <a:r>
                  <a:rPr lang="en-US" sz="3500" dirty="0">
                    <a:latin typeface="Aptos Display" panose="020B0004020202020204" pitchFamily="34" charset="0"/>
                  </a:rPr>
                  <a:t> = </a:t>
                </a:r>
                <a14:m>
                  <m:oMath xmlns:m="http://schemas.openxmlformats.org/officeDocument/2006/math">
                    <m:r>
                      <a:rPr lang="en-US" sz="3500" i="1" dirty="0" smtClean="0">
                        <a:latin typeface="Cambria Math" panose="02040503050406030204" pitchFamily="18" charset="0"/>
                      </a:rPr>
                      <m:t>𝑥</m:t>
                    </m:r>
                  </m:oMath>
                </a14:m>
                <a:r>
                  <a:rPr lang="en-US" sz="3500" dirty="0">
                    <a:latin typeface="Aptos Display" panose="020B0004020202020204" pitchFamily="34" charset="0"/>
                  </a:rPr>
                  <a:t> + 3.  For what values of </a:t>
                </a:r>
                <a14:m>
                  <m:oMath xmlns:m="http://schemas.openxmlformats.org/officeDocument/2006/math">
                    <m:r>
                      <a:rPr lang="en-US" sz="3500" i="1" dirty="0" smtClean="0">
                        <a:latin typeface="Cambria Math" panose="02040503050406030204" pitchFamily="18" charset="0"/>
                      </a:rPr>
                      <m:t>𝑥</m:t>
                    </m:r>
                  </m:oMath>
                </a14:m>
                <a:r>
                  <a:rPr lang="en-US" sz="3500" dirty="0">
                    <a:latin typeface="Aptos Display" panose="020B0004020202020204" pitchFamily="34" charset="0"/>
                  </a:rPr>
                  <a:t> is </a:t>
                </a:r>
                <a14:m>
                  <m:oMath xmlns:m="http://schemas.openxmlformats.org/officeDocument/2006/math">
                    <m:r>
                      <a:rPr lang="en-US" sz="3500" i="1" dirty="0" smtClean="0">
                        <a:latin typeface="Cambria Math" panose="02040503050406030204" pitchFamily="18" charset="0"/>
                      </a:rPr>
                      <m:t>𝑓</m:t>
                    </m:r>
                    <m:r>
                      <a:rPr lang="en-US" sz="3500" i="1" dirty="0" smtClean="0">
                        <a:latin typeface="Cambria Math" panose="02040503050406030204" pitchFamily="18" charset="0"/>
                      </a:rPr>
                      <m:t>(</m:t>
                    </m:r>
                    <m:r>
                      <a:rPr lang="en-US" sz="3500" i="1" dirty="0" smtClean="0">
                        <a:latin typeface="Cambria Math" panose="02040503050406030204" pitchFamily="18" charset="0"/>
                      </a:rPr>
                      <m:t>𝑔</m:t>
                    </m:r>
                    <m:r>
                      <a:rPr lang="en-US" sz="3500" i="1" dirty="0" smtClean="0">
                        <a:latin typeface="Cambria Math" panose="02040503050406030204" pitchFamily="18" charset="0"/>
                      </a:rPr>
                      <m:t>(</m:t>
                    </m:r>
                    <m:r>
                      <a:rPr lang="en-US" sz="3500" i="1" dirty="0" smtClean="0">
                        <a:latin typeface="Cambria Math" panose="02040503050406030204" pitchFamily="18" charset="0"/>
                      </a:rPr>
                      <m:t>𝑥</m:t>
                    </m:r>
                    <m:r>
                      <a:rPr lang="en-US" sz="3500" i="1" dirty="0" smtClean="0">
                        <a:latin typeface="Cambria Math" panose="02040503050406030204" pitchFamily="18" charset="0"/>
                      </a:rPr>
                      <m:t>)) </m:t>
                    </m:r>
                  </m:oMath>
                </a14:m>
                <a:r>
                  <a:rPr lang="en-US" sz="3500" dirty="0">
                    <a:latin typeface="Aptos Display" panose="020B0004020202020204" pitchFamily="34" charset="0"/>
                  </a:rPr>
                  <a:t>= 0?</a:t>
                </a:r>
              </a:p>
              <a:p>
                <a:endParaRPr lang="en-US" sz="2000" dirty="0">
                  <a:latin typeface="Aptos Display" panose="020B0004020202020204" pitchFamily="34" charset="0"/>
                </a:endParaRPr>
              </a:p>
              <a:p>
                <a:r>
                  <a:rPr lang="en-US" sz="3500" dirty="0">
                    <a:latin typeface="Aptos Display" panose="020B0004020202020204" pitchFamily="34" charset="0"/>
                  </a:rPr>
                  <a:t>	A.		</a:t>
                </a:r>
                <a14:m>
                  <m:oMath xmlns:m="http://schemas.openxmlformats.org/officeDocument/2006/math">
                    <m:r>
                      <a:rPr lang="en-US" sz="3500" i="1" dirty="0" smtClean="0">
                        <a:latin typeface="Cambria Math" panose="02040503050406030204" pitchFamily="18" charset="0"/>
                      </a:rPr>
                      <m:t>−</m:t>
                    </m:r>
                  </m:oMath>
                </a14:m>
                <a:r>
                  <a:rPr lang="en-US" sz="3500" dirty="0">
                    <a:latin typeface="Aptos Display" panose="020B0004020202020204" pitchFamily="34" charset="0"/>
                  </a:rPr>
                  <a:t>5, </a:t>
                </a:r>
                <a14:m>
                  <m:oMath xmlns:m="http://schemas.openxmlformats.org/officeDocument/2006/math">
                    <m:r>
                      <a:rPr lang="en-US" sz="3500" i="1" dirty="0" smtClean="0">
                        <a:latin typeface="Cambria Math" panose="02040503050406030204" pitchFamily="18" charset="0"/>
                      </a:rPr>
                      <m:t>−</m:t>
                    </m:r>
                  </m:oMath>
                </a14:m>
                <a:r>
                  <a:rPr lang="en-US" sz="3500" dirty="0">
                    <a:latin typeface="Aptos Display" panose="020B0004020202020204" pitchFamily="34" charset="0"/>
                  </a:rPr>
                  <a:t>1			</a:t>
                </a:r>
              </a:p>
              <a:p>
                <a:r>
                  <a:rPr lang="en-US" sz="3500" dirty="0">
                    <a:latin typeface="Aptos Display" panose="020B0004020202020204" pitchFamily="34" charset="0"/>
                  </a:rPr>
                  <a:t>	B.		</a:t>
                </a:r>
                <a14:m>
                  <m:oMath xmlns:m="http://schemas.openxmlformats.org/officeDocument/2006/math">
                    <m:r>
                      <a:rPr lang="en-US" sz="3500" i="1" dirty="0" smtClean="0">
                        <a:latin typeface="Cambria Math" panose="02040503050406030204" pitchFamily="18" charset="0"/>
                      </a:rPr>
                      <m:t>−</m:t>
                    </m:r>
                  </m:oMath>
                </a14:m>
                <a:r>
                  <a:rPr lang="en-US" sz="3500" dirty="0">
                    <a:latin typeface="Aptos Display" panose="020B0004020202020204" pitchFamily="34" charset="0"/>
                  </a:rPr>
                  <a:t>3, </a:t>
                </a:r>
                <a14:m>
                  <m:oMath xmlns:m="http://schemas.openxmlformats.org/officeDocument/2006/math">
                    <m:r>
                      <a:rPr lang="en-US" sz="3500" i="1" dirty="0" smtClean="0">
                        <a:latin typeface="Cambria Math" panose="02040503050406030204" pitchFamily="18" charset="0"/>
                      </a:rPr>
                      <m:t>−</m:t>
                    </m:r>
                  </m:oMath>
                </a14:m>
                <a:r>
                  <a:rPr lang="en-US" sz="3500" dirty="0">
                    <a:latin typeface="Aptos Display" panose="020B0004020202020204" pitchFamily="34" charset="0"/>
                  </a:rPr>
                  <a:t>2, 2		</a:t>
                </a:r>
              </a:p>
              <a:p>
                <a:r>
                  <a:rPr lang="en-US" sz="3500" dirty="0">
                    <a:latin typeface="Aptos Display" panose="020B0004020202020204" pitchFamily="34" charset="0"/>
                  </a:rPr>
                  <a:t>	C.		1, 5		</a:t>
                </a:r>
              </a:p>
              <a:p>
                <a:r>
                  <a:rPr lang="en-US" sz="3500" b="0" dirty="0">
                    <a:latin typeface="Aptos Display" panose="020B0004020202020204" pitchFamily="34" charset="0"/>
                  </a:rPr>
                  <a:t>	D.		</a:t>
                </a:r>
                <a14:m>
                  <m:oMath xmlns:m="http://schemas.openxmlformats.org/officeDocument/2006/math">
                    <m:r>
                      <a:rPr lang="en-US" sz="3500" b="0" i="0" smtClean="0">
                        <a:latin typeface="Cambria Math" panose="02040503050406030204" pitchFamily="18" charset="0"/>
                      </a:rPr>
                      <m:t>±</m:t>
                    </m:r>
                    <m:rad>
                      <m:radPr>
                        <m:degHide m:val="on"/>
                        <m:ctrlPr>
                          <a:rPr lang="en-US" sz="3500" b="0" i="1" smtClean="0">
                            <a:latin typeface="Cambria Math" panose="02040503050406030204" pitchFamily="18" charset="0"/>
                          </a:rPr>
                        </m:ctrlPr>
                      </m:radPr>
                      <m:deg/>
                      <m:e>
                        <m:r>
                          <a:rPr lang="en-US" sz="3500" b="0" i="0" smtClean="0">
                            <a:latin typeface="Cambria Math" panose="02040503050406030204" pitchFamily="18" charset="0"/>
                          </a:rPr>
                          <m:t>7</m:t>
                        </m:r>
                      </m:e>
                    </m:rad>
                  </m:oMath>
                </a14:m>
                <a:endParaRPr lang="en-US" sz="3500" dirty="0">
                  <a:latin typeface="Aptos Display" panose="020B0004020202020204" pitchFamily="34" charset="0"/>
                </a:endParaRPr>
              </a:p>
            </p:txBody>
          </p:sp>
        </mc:Choice>
        <mc:Fallback xmlns="">
          <p:sp>
            <p:nvSpPr>
              <p:cNvPr id="3" name="TextBox 2">
                <a:extLst>
                  <a:ext uri="{FF2B5EF4-FFF2-40B4-BE49-F238E27FC236}">
                    <a16:creationId xmlns:a16="http://schemas.microsoft.com/office/drawing/2014/main" id="{5D5BD1C8-4088-5CE9-AEE4-6FDCB22ED1DD}"/>
                  </a:ext>
                </a:extLst>
              </p:cNvPr>
              <p:cNvSpPr txBox="1">
                <a:spLocks noRot="1" noChangeAspect="1" noMove="1" noResize="1" noEditPoints="1" noAdjustHandles="1" noChangeArrowheads="1" noChangeShapeType="1" noTextEdit="1"/>
              </p:cNvSpPr>
              <p:nvPr/>
            </p:nvSpPr>
            <p:spPr>
              <a:xfrm>
                <a:off x="779798" y="2400613"/>
                <a:ext cx="11300058" cy="3681777"/>
              </a:xfrm>
              <a:prstGeom prst="rect">
                <a:avLst/>
              </a:prstGeom>
              <a:blipFill>
                <a:blip r:embed="rId3"/>
                <a:stretch>
                  <a:fillRect l="-1618" t="-2318" b="-5464"/>
                </a:stretch>
              </a:blipFill>
            </p:spPr>
            <p:txBody>
              <a:bodyPr/>
              <a:lstStyle/>
              <a:p>
                <a:r>
                  <a:rPr lang="en-US">
                    <a:noFill/>
                  </a:rPr>
                  <a:t> </a:t>
                </a:r>
              </a:p>
            </p:txBody>
          </p:sp>
        </mc:Fallback>
      </mc:AlternateContent>
      <p:sp>
        <p:nvSpPr>
          <p:cNvPr id="10" name="Content Placeholder 9">
            <a:extLst>
              <a:ext uri="{FF2B5EF4-FFF2-40B4-BE49-F238E27FC236}">
                <a16:creationId xmlns:a16="http://schemas.microsoft.com/office/drawing/2014/main" id="{E3FB2E84-4BF3-E856-6959-41DD1A982DB0}"/>
              </a:ext>
            </a:extLst>
          </p:cNvPr>
          <p:cNvSpPr>
            <a:spLocks noGrp="1"/>
          </p:cNvSpPr>
          <p:nvPr>
            <p:ph idx="1"/>
          </p:nvPr>
        </p:nvSpPr>
        <p:spPr>
          <a:xfrm>
            <a:off x="5171457" y="3707624"/>
            <a:ext cx="6776127" cy="1542179"/>
          </a:xfrm>
        </p:spPr>
        <p:txBody>
          <a:bodyPr>
            <a:noAutofit/>
          </a:bodyPr>
          <a:lstStyle/>
          <a:p>
            <a:pPr>
              <a:lnSpc>
                <a:spcPct val="120000"/>
              </a:lnSpc>
            </a:pPr>
            <a:r>
              <a:rPr lang="en-US" sz="3000" dirty="0">
                <a:solidFill>
                  <a:srgbClr val="0070C0"/>
                </a:solidFill>
                <a:latin typeface="Aptos Display" panose="020B0004020202020204" pitchFamily="34" charset="0"/>
              </a:rPr>
              <a:t>TI-84 –    </a:t>
            </a:r>
            <a:r>
              <a:rPr lang="en-US" sz="3000" dirty="0">
                <a:solidFill>
                  <a:srgbClr val="0070C0"/>
                </a:solidFill>
                <a:latin typeface="TI84PlusCEKeys" panose="02000000000000000000" pitchFamily="2" charset="0"/>
              </a:rPr>
              <a:t>o </a:t>
            </a:r>
            <a:r>
              <a:rPr lang="en-US" sz="3000" dirty="0">
                <a:solidFill>
                  <a:srgbClr val="0070C0"/>
                </a:solidFill>
                <a:latin typeface="Aptos Display" panose="020B0004020202020204" pitchFamily="34" charset="0"/>
              </a:rPr>
              <a:t>and Calculate</a:t>
            </a:r>
          </a:p>
          <a:p>
            <a:pPr>
              <a:lnSpc>
                <a:spcPct val="120000"/>
              </a:lnSpc>
            </a:pPr>
            <a:r>
              <a:rPr lang="en-US" sz="3000" dirty="0">
                <a:solidFill>
                  <a:srgbClr val="0070C0"/>
                </a:solidFill>
                <a:latin typeface="Aptos Display" panose="020B0004020202020204" pitchFamily="34" charset="0"/>
              </a:rPr>
              <a:t>N-Spire </a:t>
            </a:r>
            <a:r>
              <a:rPr lang="en-US" sz="3000" dirty="0">
                <a:solidFill>
                  <a:srgbClr val="0070C0"/>
                </a:solidFill>
              </a:rPr>
              <a:t>– </a:t>
            </a:r>
            <a:r>
              <a:rPr lang="en-US" sz="3000" dirty="0">
                <a:solidFill>
                  <a:srgbClr val="0070C0"/>
                </a:solidFill>
                <a:latin typeface="TINspireKeysCX" panose="02000000000000000000" pitchFamily="2" charset="0"/>
              </a:rPr>
              <a:t>b </a:t>
            </a:r>
            <a:r>
              <a:rPr lang="en-US" sz="3000" dirty="0">
                <a:solidFill>
                  <a:srgbClr val="0070C0"/>
                </a:solidFill>
                <a:latin typeface="Aptos Display" panose="020B0004020202020204" pitchFamily="34" charset="0"/>
              </a:rPr>
              <a:t>Define functions and Calculate</a:t>
            </a:r>
            <a:endParaRPr lang="en-US" sz="3000" b="1" dirty="0">
              <a:solidFill>
                <a:srgbClr val="0070C0"/>
              </a:solidFill>
            </a:endParaRPr>
          </a:p>
        </p:txBody>
      </p:sp>
    </p:spTree>
    <p:extLst>
      <p:ext uri="{BB962C8B-B14F-4D97-AF65-F5344CB8AC3E}">
        <p14:creationId xmlns:p14="http://schemas.microsoft.com/office/powerpoint/2010/main" val="2616526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F9A8D-4E7E-6B01-28DF-AF1244DD3744}"/>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68A63207-F70E-F23A-2EE5-7A981B861787}"/>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EA778310-3A54-0E41-5120-066667853B52}"/>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Compositions of Functions</a:t>
            </a:r>
          </a:p>
        </p:txBody>
      </p:sp>
      <p:pic>
        <p:nvPicPr>
          <p:cNvPr id="14" name="Picture 13">
            <a:extLst>
              <a:ext uri="{FF2B5EF4-FFF2-40B4-BE49-F238E27FC236}">
                <a16:creationId xmlns:a16="http://schemas.microsoft.com/office/drawing/2014/main" id="{3885132E-0D91-3967-102F-2553902D47D6}"/>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4" name="Picture 3">
            <a:extLst>
              <a:ext uri="{FF2B5EF4-FFF2-40B4-BE49-F238E27FC236}">
                <a16:creationId xmlns:a16="http://schemas.microsoft.com/office/drawing/2014/main" id="{262D9ACB-55E1-35EA-EECF-2DB92943C0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9267" y="2521789"/>
            <a:ext cx="3976532" cy="2988574"/>
          </a:xfrm>
          <a:prstGeom prst="rect">
            <a:avLst/>
          </a:prstGeom>
        </p:spPr>
      </p:pic>
      <p:pic>
        <p:nvPicPr>
          <p:cNvPr id="11" name="Picture 10">
            <a:extLst>
              <a:ext uri="{FF2B5EF4-FFF2-40B4-BE49-F238E27FC236}">
                <a16:creationId xmlns:a16="http://schemas.microsoft.com/office/drawing/2014/main" id="{D37E20E9-401D-35C0-61B0-CD2AB16303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96702" y="2521789"/>
            <a:ext cx="3976532" cy="2988574"/>
          </a:xfrm>
          <a:prstGeom prst="rect">
            <a:avLst/>
          </a:prstGeom>
        </p:spPr>
      </p:pic>
    </p:spTree>
    <p:extLst>
      <p:ext uri="{BB962C8B-B14F-4D97-AF65-F5344CB8AC3E}">
        <p14:creationId xmlns:p14="http://schemas.microsoft.com/office/powerpoint/2010/main" val="32198919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24CEA8-AEC3-5F5E-F092-A80F65675640}"/>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46C10BD5-A597-EA5F-03BD-C4D39FFC8454}"/>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ABCF9AEC-9D52-100F-7497-A982DDFCBDC1}"/>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Compositions of Functions</a:t>
            </a:r>
          </a:p>
        </p:txBody>
      </p:sp>
      <p:pic>
        <p:nvPicPr>
          <p:cNvPr id="2" name="Picture 1" descr="Texas Instruments Nspire Graphing Calculator CX 2: 100MB Storage, ACT &amp;#38; AP Approved, 1 of 3">
            <a:extLst>
              <a:ext uri="{FF2B5EF4-FFF2-40B4-BE49-F238E27FC236}">
                <a16:creationId xmlns:a16="http://schemas.microsoft.com/office/drawing/2014/main" id="{00ACCAB8-8C6D-04C7-64E5-AA9F9B66CB73}"/>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9" name="Picture 8">
            <a:extLst>
              <a:ext uri="{FF2B5EF4-FFF2-40B4-BE49-F238E27FC236}">
                <a16:creationId xmlns:a16="http://schemas.microsoft.com/office/drawing/2014/main" id="{BD9A3CBF-495D-2E27-CE2F-61554ECCE571}"/>
              </a:ext>
            </a:extLst>
          </p:cNvPr>
          <p:cNvPicPr>
            <a:picLocks noChangeAspect="1"/>
          </p:cNvPicPr>
          <p:nvPr/>
        </p:nvPicPr>
        <p:blipFill>
          <a:blip r:embed="rId4"/>
          <a:stretch>
            <a:fillRect/>
          </a:stretch>
        </p:blipFill>
        <p:spPr>
          <a:xfrm>
            <a:off x="2859805" y="2673934"/>
            <a:ext cx="4037980" cy="3036262"/>
          </a:xfrm>
          <a:prstGeom prst="rect">
            <a:avLst/>
          </a:prstGeom>
        </p:spPr>
      </p:pic>
      <p:pic>
        <p:nvPicPr>
          <p:cNvPr id="11" name="Picture 10">
            <a:extLst>
              <a:ext uri="{FF2B5EF4-FFF2-40B4-BE49-F238E27FC236}">
                <a16:creationId xmlns:a16="http://schemas.microsoft.com/office/drawing/2014/main" id="{22408E66-8C72-8AE6-EEFD-BDB207274141}"/>
              </a:ext>
            </a:extLst>
          </p:cNvPr>
          <p:cNvPicPr>
            <a:picLocks noChangeAspect="1"/>
          </p:cNvPicPr>
          <p:nvPr/>
        </p:nvPicPr>
        <p:blipFill>
          <a:blip r:embed="rId5"/>
          <a:stretch>
            <a:fillRect/>
          </a:stretch>
        </p:blipFill>
        <p:spPr>
          <a:xfrm>
            <a:off x="7155986" y="2673934"/>
            <a:ext cx="4037980" cy="3036262"/>
          </a:xfrm>
          <a:prstGeom prst="rect">
            <a:avLst/>
          </a:prstGeom>
        </p:spPr>
      </p:pic>
    </p:spTree>
    <p:extLst>
      <p:ext uri="{BB962C8B-B14F-4D97-AF65-F5344CB8AC3E}">
        <p14:creationId xmlns:p14="http://schemas.microsoft.com/office/powerpoint/2010/main" val="38260500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AAC72-F52B-5A84-7025-B5CDD41D9211}"/>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A3CB7F21-7F68-0B8E-902E-3187BB832F3E}"/>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19BA0355-4EBD-B849-E122-5A9E438518F9}"/>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Polynomial Functions and Zeros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03AE9FB-68B9-490F-C0D7-B2066D7C5F99}"/>
                  </a:ext>
                </a:extLst>
              </p:cNvPr>
              <p:cNvSpPr txBox="1"/>
              <p:nvPr/>
            </p:nvSpPr>
            <p:spPr>
              <a:xfrm>
                <a:off x="779798" y="2400613"/>
                <a:ext cx="11300058" cy="3912610"/>
              </a:xfrm>
              <a:prstGeom prst="rect">
                <a:avLst/>
              </a:prstGeom>
              <a:noFill/>
            </p:spPr>
            <p:txBody>
              <a:bodyPr wrap="square" rtlCol="0">
                <a:spAutoFit/>
              </a:bodyPr>
              <a:lstStyle/>
              <a:p>
                <a:r>
                  <a:rPr lang="en-US" sz="3500" dirty="0">
                    <a:latin typeface="Aptos Display" panose="020B0004020202020204" pitchFamily="34" charset="0"/>
                  </a:rPr>
                  <a:t>The polynomial defined by p</a:t>
                </a:r>
                <a14:m>
                  <m:oMath xmlns:m="http://schemas.openxmlformats.org/officeDocument/2006/math">
                    <m:r>
                      <a:rPr lang="en-US" sz="3500" i="1" dirty="0" smtClean="0">
                        <a:latin typeface="Cambria Math" panose="02040503050406030204" pitchFamily="18" charset="0"/>
                      </a:rPr>
                      <m:t>(</m:t>
                    </m:r>
                    <m:r>
                      <a:rPr lang="en-US" sz="3500" i="1" dirty="0" smtClean="0">
                        <a:latin typeface="Cambria Math" panose="02040503050406030204" pitchFamily="18" charset="0"/>
                      </a:rPr>
                      <m:t>𝑥</m:t>
                    </m:r>
                    <m:r>
                      <a:rPr lang="en-US" sz="3500" i="1" dirty="0" smtClean="0">
                        <a:latin typeface="Cambria Math" panose="02040503050406030204" pitchFamily="18" charset="0"/>
                      </a:rPr>
                      <m:t>)</m:t>
                    </m:r>
                  </m:oMath>
                </a14:m>
                <a:r>
                  <a:rPr lang="en-US" sz="3500" dirty="0">
                    <a:latin typeface="Aptos Display" panose="020B0004020202020204" pitchFamily="34" charset="0"/>
                  </a:rPr>
                  <a:t> = </a:t>
                </a:r>
                <a14:m>
                  <m:oMath xmlns:m="http://schemas.openxmlformats.org/officeDocument/2006/math">
                    <m:sSup>
                      <m:sSupPr>
                        <m:ctrlPr>
                          <a:rPr lang="en-US" sz="3500" b="0" i="1" dirty="0" smtClean="0">
                            <a:latin typeface="Cambria Math" panose="02040503050406030204" pitchFamily="18" charset="0"/>
                          </a:rPr>
                        </m:ctrlPr>
                      </m:sSupPr>
                      <m:e>
                        <m:r>
                          <a:rPr lang="en-US" sz="3500" i="1" dirty="0" smtClean="0">
                            <a:latin typeface="Cambria Math" panose="02040503050406030204" pitchFamily="18" charset="0"/>
                          </a:rPr>
                          <m:t>𝑥</m:t>
                        </m:r>
                      </m:e>
                      <m:sup>
                        <m:r>
                          <a:rPr lang="en-US" sz="3500" b="0" i="0" dirty="0" smtClean="0">
                            <a:latin typeface="Cambria Math" panose="02040503050406030204" pitchFamily="18" charset="0"/>
                          </a:rPr>
                          <m:t>3</m:t>
                        </m:r>
                      </m:sup>
                    </m:sSup>
                    <m:r>
                      <a:rPr lang="en-US" sz="3500" b="0" i="0" dirty="0" smtClean="0">
                        <a:latin typeface="Cambria Math" panose="02040503050406030204" pitchFamily="18" charset="0"/>
                      </a:rPr>
                      <m:t>+</m:t>
                    </m:r>
                    <m:sSup>
                      <m:sSupPr>
                        <m:ctrlPr>
                          <a:rPr lang="en-US" sz="3500" b="0" i="1" dirty="0" smtClean="0">
                            <a:latin typeface="Cambria Math" panose="02040503050406030204" pitchFamily="18" charset="0"/>
                          </a:rPr>
                        </m:ctrlPr>
                      </m:sSupPr>
                      <m:e>
                        <m:r>
                          <m:rPr>
                            <m:sty m:val="p"/>
                          </m:rPr>
                          <a:rPr lang="en-US" sz="3500" b="0" i="0" dirty="0" smtClean="0">
                            <a:latin typeface="Cambria Math" panose="02040503050406030204" pitchFamily="18" charset="0"/>
                          </a:rPr>
                          <m:t>x</m:t>
                        </m:r>
                      </m:e>
                      <m:sup>
                        <m:r>
                          <a:rPr lang="en-US" sz="3500" b="0" i="0" dirty="0" smtClean="0">
                            <a:latin typeface="Cambria Math" panose="02040503050406030204" pitchFamily="18" charset="0"/>
                          </a:rPr>
                          <m:t>2</m:t>
                        </m:r>
                      </m:sup>
                    </m:sSup>
                    <m:r>
                      <a:rPr lang="en-US" sz="3500" b="0" i="0" dirty="0" smtClean="0">
                        <a:latin typeface="Cambria Math" panose="02040503050406030204" pitchFamily="18" charset="0"/>
                      </a:rPr>
                      <m:t>−8</m:t>
                    </m:r>
                    <m:r>
                      <m:rPr>
                        <m:sty m:val="p"/>
                      </m:rPr>
                      <a:rPr lang="en-US" sz="3500" b="0" i="0" dirty="0" smtClean="0">
                        <a:latin typeface="Cambria Math" panose="02040503050406030204" pitchFamily="18" charset="0"/>
                      </a:rPr>
                      <m:t>x</m:t>
                    </m:r>
                    <m:r>
                      <a:rPr lang="en-US" sz="3500" b="0" i="0" dirty="0" smtClean="0">
                        <a:latin typeface="Cambria Math" panose="02040503050406030204" pitchFamily="18" charset="0"/>
                      </a:rPr>
                      <m:t>−12</m:t>
                    </m:r>
                  </m:oMath>
                </a14:m>
                <a:r>
                  <a:rPr lang="en-US" sz="3500" dirty="0">
                    <a:latin typeface="Aptos Display" panose="020B0004020202020204" pitchFamily="34" charset="0"/>
                  </a:rPr>
                  <a:t> has </a:t>
                </a:r>
                <a14:m>
                  <m:oMath xmlns:m="http://schemas.openxmlformats.org/officeDocument/2006/math">
                    <m:r>
                      <a:rPr lang="en-US" sz="3500" b="0" i="0" dirty="0" smtClean="0">
                        <a:latin typeface="Cambria Math" panose="02040503050406030204" pitchFamily="18" charset="0"/>
                      </a:rPr>
                      <m:t>(</m:t>
                    </m:r>
                    <m:r>
                      <a:rPr lang="en-US" sz="3500" b="0" i="1" dirty="0" smtClean="0">
                        <a:latin typeface="Cambria Math" panose="02040503050406030204" pitchFamily="18" charset="0"/>
                      </a:rPr>
                      <m:t>𝑥</m:t>
                    </m:r>
                    <m:r>
                      <a:rPr lang="en-US" sz="3500" b="0" i="0" dirty="0" smtClean="0">
                        <a:latin typeface="Cambria Math" panose="02040503050406030204" pitchFamily="18" charset="0"/>
                      </a:rPr>
                      <m:t>−3)</m:t>
                    </m:r>
                  </m:oMath>
                </a14:m>
                <a:r>
                  <a:rPr lang="en-US" sz="3500" dirty="0">
                    <a:latin typeface="Aptos Display" panose="020B0004020202020204" pitchFamily="34" charset="0"/>
                  </a:rPr>
                  <a:t> as one of its linear factors.  Determine all zeros for </a:t>
                </a:r>
                <a14:m>
                  <m:oMath xmlns:m="http://schemas.openxmlformats.org/officeDocument/2006/math">
                    <m:r>
                      <a:rPr lang="en-US" sz="3500" i="1" dirty="0" smtClean="0">
                        <a:latin typeface="Cambria Math" panose="02040503050406030204" pitchFamily="18" charset="0"/>
                      </a:rPr>
                      <m:t>𝑝</m:t>
                    </m:r>
                    <m:r>
                      <a:rPr lang="en-US" sz="3500" i="1" dirty="0" smtClean="0">
                        <a:latin typeface="Cambria Math" panose="02040503050406030204" pitchFamily="18" charset="0"/>
                      </a:rPr>
                      <m:t>(</m:t>
                    </m:r>
                    <m:r>
                      <a:rPr lang="en-US" sz="3500" i="1" dirty="0" smtClean="0">
                        <a:latin typeface="Cambria Math" panose="02040503050406030204" pitchFamily="18" charset="0"/>
                      </a:rPr>
                      <m:t>𝑥</m:t>
                    </m:r>
                    <m:r>
                      <a:rPr lang="en-US" sz="3500" i="1" dirty="0" smtClean="0">
                        <a:latin typeface="Cambria Math" panose="02040503050406030204" pitchFamily="18" charset="0"/>
                      </a:rPr>
                      <m:t>)</m:t>
                    </m:r>
                  </m:oMath>
                </a14:m>
                <a:r>
                  <a:rPr lang="en-US" sz="3500" dirty="0">
                    <a:latin typeface="Aptos Display" panose="020B0004020202020204" pitchFamily="34" charset="0"/>
                  </a:rPr>
                  <a:t>.</a:t>
                </a:r>
              </a:p>
              <a:p>
                <a:r>
                  <a:rPr lang="en-US" sz="3500" dirty="0">
                    <a:latin typeface="Aptos Display" panose="020B0004020202020204" pitchFamily="34" charset="0"/>
                  </a:rPr>
                  <a:t>	A.		</a:t>
                </a:r>
                <a14:m>
                  <m:oMath xmlns:m="http://schemas.openxmlformats.org/officeDocument/2006/math">
                    <m:r>
                      <a:rPr lang="en-US" sz="3500" i="1" dirty="0" smtClean="0">
                        <a:latin typeface="Cambria Math" panose="02040503050406030204" pitchFamily="18" charset="0"/>
                      </a:rPr>
                      <m:t>−</m:t>
                    </m:r>
                    <m:r>
                      <a:rPr lang="en-US" sz="3500" b="0" i="0" dirty="0" smtClean="0">
                        <a:latin typeface="Cambria Math" panose="02040503050406030204" pitchFamily="18" charset="0"/>
                      </a:rPr>
                      <m:t>3</m:t>
                    </m:r>
                  </m:oMath>
                </a14:m>
                <a:r>
                  <a:rPr lang="en-US" sz="3500" dirty="0">
                    <a:latin typeface="Aptos Display" panose="020B0004020202020204" pitchFamily="34" charset="0"/>
                  </a:rPr>
                  <a:t> and </a:t>
                </a:r>
                <a14:m>
                  <m:oMath xmlns:m="http://schemas.openxmlformats.org/officeDocument/2006/math">
                    <m:r>
                      <a:rPr lang="en-US" sz="3500" i="1" dirty="0" smtClean="0">
                        <a:latin typeface="Cambria Math" panose="02040503050406030204" pitchFamily="18" charset="0"/>
                      </a:rPr>
                      <m:t>−</m:t>
                    </m:r>
                    <m:r>
                      <a:rPr lang="en-US" sz="3500" b="0" i="0" dirty="0" smtClean="0">
                        <a:latin typeface="Cambria Math" panose="02040503050406030204" pitchFamily="18" charset="0"/>
                      </a:rPr>
                      <m:t>2</m:t>
                    </m:r>
                  </m:oMath>
                </a14:m>
                <a:r>
                  <a:rPr lang="en-US" sz="3500" dirty="0">
                    <a:latin typeface="Aptos Display" panose="020B0004020202020204" pitchFamily="34" charset="0"/>
                  </a:rPr>
                  <a:t>			</a:t>
                </a:r>
              </a:p>
              <a:p>
                <a:r>
                  <a:rPr lang="en-US" sz="3500" dirty="0">
                    <a:latin typeface="Aptos Display" panose="020B0004020202020204" pitchFamily="34" charset="0"/>
                  </a:rPr>
                  <a:t>	B.		</a:t>
                </a:r>
                <a14:m>
                  <m:oMath xmlns:m="http://schemas.openxmlformats.org/officeDocument/2006/math">
                    <m:r>
                      <a:rPr lang="en-US" sz="3500" i="1" dirty="0" smtClean="0">
                        <a:latin typeface="Cambria Math" panose="02040503050406030204" pitchFamily="18" charset="0"/>
                      </a:rPr>
                      <m:t>−</m:t>
                    </m:r>
                  </m:oMath>
                </a14:m>
                <a:r>
                  <a:rPr lang="en-US" sz="3500" dirty="0">
                    <a:latin typeface="Aptos Display" panose="020B0004020202020204" pitchFamily="34" charset="0"/>
                  </a:rPr>
                  <a:t>3, and 2		</a:t>
                </a:r>
              </a:p>
              <a:p>
                <a:r>
                  <a:rPr lang="en-US" sz="3500" dirty="0">
                    <a:latin typeface="Aptos Display" panose="020B0004020202020204" pitchFamily="34" charset="0"/>
                  </a:rPr>
                  <a:t>	C.		</a:t>
                </a:r>
                <a:r>
                  <a:rPr lang="en-US" sz="3500" dirty="0"/>
                  <a:t> </a:t>
                </a:r>
                <a14:m>
                  <m:oMath xmlns:m="http://schemas.openxmlformats.org/officeDocument/2006/math">
                    <m:r>
                      <a:rPr lang="en-US" sz="3500" i="1" dirty="0">
                        <a:latin typeface="Cambria Math" panose="02040503050406030204" pitchFamily="18" charset="0"/>
                      </a:rPr>
                      <m:t>−</m:t>
                    </m:r>
                    <m:r>
                      <a:rPr lang="en-US" sz="3500" b="0" i="0" dirty="0" smtClean="0">
                        <a:latin typeface="Cambria Math" panose="02040503050406030204" pitchFamily="18" charset="0"/>
                      </a:rPr>
                      <m:t>2</m:t>
                    </m:r>
                  </m:oMath>
                </a14:m>
                <a:r>
                  <a:rPr lang="en-US" sz="3500" dirty="0">
                    <a:latin typeface="Aptos Display" panose="020B0004020202020204" pitchFamily="34" charset="0"/>
                  </a:rPr>
                  <a:t>, and 3 		</a:t>
                </a:r>
              </a:p>
              <a:p>
                <a:r>
                  <a:rPr lang="en-US" sz="3500" b="0" dirty="0">
                    <a:latin typeface="Aptos Display" panose="020B0004020202020204" pitchFamily="34" charset="0"/>
                  </a:rPr>
                  <a:t>	D.		</a:t>
                </a:r>
                <a14:m>
                  <m:oMath xmlns:m="http://schemas.openxmlformats.org/officeDocument/2006/math">
                    <m:r>
                      <m:rPr>
                        <m:nor/>
                      </m:rPr>
                      <a:rPr lang="en-US" sz="3500" dirty="0">
                        <a:latin typeface="Cambria Math" panose="02040503050406030204" pitchFamily="18" charset="0"/>
                      </a:rPr>
                      <m:t>2</m:t>
                    </m:r>
                    <m:r>
                      <m:rPr>
                        <m:nor/>
                      </m:rPr>
                      <a:rPr lang="en-US" sz="3500" b="0" i="0" dirty="0" smtClean="0">
                        <a:latin typeface="Cambria Math" panose="02040503050406030204" pitchFamily="18" charset="0"/>
                      </a:rPr>
                      <m:t> </m:t>
                    </m:r>
                    <m:r>
                      <m:rPr>
                        <m:nor/>
                      </m:rPr>
                      <a:rPr lang="en-US" sz="3500" dirty="0">
                        <a:latin typeface="Aptos Display" panose="020B0004020202020204" pitchFamily="34" charset="0"/>
                      </a:rPr>
                      <m:t>and</m:t>
                    </m:r>
                    <m:r>
                      <m:rPr>
                        <m:nor/>
                      </m:rPr>
                      <a:rPr lang="en-US" sz="3500" dirty="0">
                        <a:latin typeface="Aptos Display" panose="020B0004020202020204" pitchFamily="34" charset="0"/>
                      </a:rPr>
                      <m:t> 3</m:t>
                    </m:r>
                  </m:oMath>
                </a14:m>
                <a:endParaRPr lang="en-US" sz="3500" dirty="0">
                  <a:latin typeface="Aptos Display" panose="020B0004020202020204" pitchFamily="34" charset="0"/>
                </a:endParaRPr>
              </a:p>
            </p:txBody>
          </p:sp>
        </mc:Choice>
        <mc:Fallback xmlns="">
          <p:sp>
            <p:nvSpPr>
              <p:cNvPr id="3" name="TextBox 2">
                <a:extLst>
                  <a:ext uri="{FF2B5EF4-FFF2-40B4-BE49-F238E27FC236}">
                    <a16:creationId xmlns:a16="http://schemas.microsoft.com/office/drawing/2014/main" id="{903AE9FB-68B9-490F-C0D7-B2066D7C5F99}"/>
                  </a:ext>
                </a:extLst>
              </p:cNvPr>
              <p:cNvSpPr txBox="1">
                <a:spLocks noRot="1" noChangeAspect="1" noMove="1" noResize="1" noEditPoints="1" noAdjustHandles="1" noChangeArrowheads="1" noChangeShapeType="1" noTextEdit="1"/>
              </p:cNvSpPr>
              <p:nvPr/>
            </p:nvSpPr>
            <p:spPr>
              <a:xfrm>
                <a:off x="779798" y="2400613"/>
                <a:ext cx="11300058" cy="3912610"/>
              </a:xfrm>
              <a:prstGeom prst="rect">
                <a:avLst/>
              </a:prstGeom>
              <a:blipFill>
                <a:blip r:embed="rId3"/>
                <a:stretch>
                  <a:fillRect l="-1618" t="-2181" b="-3738"/>
                </a:stretch>
              </a:blipFill>
            </p:spPr>
            <p:txBody>
              <a:bodyPr/>
              <a:lstStyle/>
              <a:p>
                <a:r>
                  <a:rPr lang="en-US">
                    <a:noFill/>
                  </a:rPr>
                  <a:t> </a:t>
                </a:r>
              </a:p>
            </p:txBody>
          </p:sp>
        </mc:Fallback>
      </mc:AlternateContent>
      <p:sp>
        <p:nvSpPr>
          <p:cNvPr id="10" name="Content Placeholder 9">
            <a:extLst>
              <a:ext uri="{FF2B5EF4-FFF2-40B4-BE49-F238E27FC236}">
                <a16:creationId xmlns:a16="http://schemas.microsoft.com/office/drawing/2014/main" id="{5572F066-8A83-B221-4461-B8CCF7B81A1B}"/>
              </a:ext>
            </a:extLst>
          </p:cNvPr>
          <p:cNvSpPr>
            <a:spLocks noGrp="1"/>
          </p:cNvSpPr>
          <p:nvPr>
            <p:ph idx="1"/>
          </p:nvPr>
        </p:nvSpPr>
        <p:spPr>
          <a:xfrm>
            <a:off x="5171458" y="3868021"/>
            <a:ext cx="6022508" cy="1542179"/>
          </a:xfrm>
        </p:spPr>
        <p:txBody>
          <a:bodyPr>
            <a:noAutofit/>
          </a:bodyPr>
          <a:lstStyle/>
          <a:p>
            <a:pPr>
              <a:lnSpc>
                <a:spcPct val="120000"/>
              </a:lnSpc>
            </a:pPr>
            <a:r>
              <a:rPr lang="en-US" sz="2800" dirty="0">
                <a:solidFill>
                  <a:srgbClr val="0070C0"/>
                </a:solidFill>
                <a:latin typeface="Aptos Display" panose="020B0004020202020204" pitchFamily="34" charset="0"/>
              </a:rPr>
              <a:t>TI-84 – </a:t>
            </a:r>
            <a:r>
              <a:rPr lang="en-US" sz="2800" dirty="0">
                <a:solidFill>
                  <a:srgbClr val="0070C0"/>
                </a:solidFill>
                <a:latin typeface="TI84PlusCEKeys" panose="02000000000000000000" pitchFamily="2" charset="0"/>
              </a:rPr>
              <a:t>o </a:t>
            </a:r>
            <a:r>
              <a:rPr lang="en-US" sz="2800" dirty="0">
                <a:solidFill>
                  <a:srgbClr val="0070C0"/>
                </a:solidFill>
                <a:latin typeface="Aptos Display" panose="020B0004020202020204" pitchFamily="34" charset="0"/>
              </a:rPr>
              <a:t>and use </a:t>
            </a:r>
            <a:r>
              <a:rPr lang="en-US" sz="2800" dirty="0" err="1">
                <a:solidFill>
                  <a:srgbClr val="0070C0"/>
                </a:solidFill>
                <a:latin typeface="TI84PlusCEKeys" panose="02000000000000000000" pitchFamily="2" charset="0"/>
              </a:rPr>
              <a:t>ys</a:t>
            </a:r>
            <a:endParaRPr lang="en-US" sz="2800" dirty="0">
              <a:solidFill>
                <a:srgbClr val="0070C0"/>
              </a:solidFill>
              <a:latin typeface="Aptos Display" panose="020B0004020202020204" pitchFamily="34" charset="0"/>
            </a:endParaRPr>
          </a:p>
          <a:p>
            <a:pPr>
              <a:lnSpc>
                <a:spcPct val="120000"/>
              </a:lnSpc>
            </a:pPr>
            <a:r>
              <a:rPr lang="en-US" sz="2800" dirty="0">
                <a:solidFill>
                  <a:srgbClr val="0070C0"/>
                </a:solidFill>
                <a:latin typeface="Aptos Display" panose="020B0004020202020204" pitchFamily="34" charset="0"/>
              </a:rPr>
              <a:t>N-Spire </a:t>
            </a:r>
            <a:r>
              <a:rPr lang="en-US" sz="2800" dirty="0">
                <a:solidFill>
                  <a:srgbClr val="0070C0"/>
                </a:solidFill>
              </a:rPr>
              <a:t>– </a:t>
            </a:r>
            <a:r>
              <a:rPr lang="en-US" sz="2800" dirty="0">
                <a:solidFill>
                  <a:srgbClr val="0070C0"/>
                </a:solidFill>
                <a:latin typeface="Aptos Display" panose="020B0004020202020204" pitchFamily="34" charset="0"/>
              </a:rPr>
              <a:t>Enter in f1(x) and </a:t>
            </a:r>
            <a:r>
              <a:rPr lang="en-US" sz="2800" dirty="0">
                <a:solidFill>
                  <a:srgbClr val="0070C0"/>
                </a:solidFill>
                <a:latin typeface="TINspireKeysCX" panose="02000000000000000000" pitchFamily="2" charset="0"/>
              </a:rPr>
              <a:t>/T</a:t>
            </a:r>
            <a:endParaRPr lang="en-US" sz="2800" b="1" dirty="0">
              <a:solidFill>
                <a:srgbClr val="0070C0"/>
              </a:solidFill>
            </a:endParaRPr>
          </a:p>
        </p:txBody>
      </p:sp>
    </p:spTree>
    <p:extLst>
      <p:ext uri="{BB962C8B-B14F-4D97-AF65-F5344CB8AC3E}">
        <p14:creationId xmlns:p14="http://schemas.microsoft.com/office/powerpoint/2010/main" val="382861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BF2A4-90B0-8CD0-08ED-CF01BC102EB2}"/>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BB0F312A-E023-3EA3-237B-89731DBDC87C}"/>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30B16369-B778-3EA4-1A9E-A9974719D8D8}"/>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Polynomial Functions and Zeros</a:t>
            </a:r>
          </a:p>
        </p:txBody>
      </p:sp>
      <p:pic>
        <p:nvPicPr>
          <p:cNvPr id="14" name="Picture 13">
            <a:extLst>
              <a:ext uri="{FF2B5EF4-FFF2-40B4-BE49-F238E27FC236}">
                <a16:creationId xmlns:a16="http://schemas.microsoft.com/office/drawing/2014/main" id="{6D15DCE5-4AEB-0EEB-2B22-DE7B71B20520}"/>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4" name="Picture 3">
            <a:extLst>
              <a:ext uri="{FF2B5EF4-FFF2-40B4-BE49-F238E27FC236}">
                <a16:creationId xmlns:a16="http://schemas.microsoft.com/office/drawing/2014/main" id="{9DF37F47-1305-335F-1C7C-FF8740D139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79823" y="2746490"/>
            <a:ext cx="3976534" cy="2988575"/>
          </a:xfrm>
          <a:prstGeom prst="rect">
            <a:avLst/>
          </a:prstGeom>
        </p:spPr>
      </p:pic>
      <p:pic>
        <p:nvPicPr>
          <p:cNvPr id="9" name="Picture 8">
            <a:extLst>
              <a:ext uri="{FF2B5EF4-FFF2-40B4-BE49-F238E27FC236}">
                <a16:creationId xmlns:a16="http://schemas.microsoft.com/office/drawing/2014/main" id="{4F2AF37A-5A5E-160C-A623-1B1176FBE5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57255" y="2746490"/>
            <a:ext cx="3976535" cy="2988576"/>
          </a:xfrm>
          <a:prstGeom prst="rect">
            <a:avLst/>
          </a:prstGeom>
        </p:spPr>
      </p:pic>
      <p:pic>
        <p:nvPicPr>
          <p:cNvPr id="5" name="Picture 4">
            <a:extLst>
              <a:ext uri="{FF2B5EF4-FFF2-40B4-BE49-F238E27FC236}">
                <a16:creationId xmlns:a16="http://schemas.microsoft.com/office/drawing/2014/main" id="{26C4BD2C-F331-D1EE-A30C-5262FC5ACD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53640" y="5738258"/>
            <a:ext cx="657225" cy="685800"/>
          </a:xfrm>
          <a:prstGeom prst="rect">
            <a:avLst/>
          </a:prstGeom>
        </p:spPr>
      </p:pic>
      <p:pic>
        <p:nvPicPr>
          <p:cNvPr id="10" name="Picture 9">
            <a:extLst>
              <a:ext uri="{FF2B5EF4-FFF2-40B4-BE49-F238E27FC236}">
                <a16:creationId xmlns:a16="http://schemas.microsoft.com/office/drawing/2014/main" id="{720AB1FE-BBDA-270B-CFF1-5D86F22CAB8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10865" y="5761515"/>
            <a:ext cx="657225" cy="685800"/>
          </a:xfrm>
          <a:prstGeom prst="rect">
            <a:avLst/>
          </a:prstGeom>
        </p:spPr>
      </p:pic>
      <p:cxnSp>
        <p:nvCxnSpPr>
          <p:cNvPr id="11" name="Straight Arrow Connector 10">
            <a:extLst>
              <a:ext uri="{FF2B5EF4-FFF2-40B4-BE49-F238E27FC236}">
                <a16:creationId xmlns:a16="http://schemas.microsoft.com/office/drawing/2014/main" id="{529E7871-E928-1BEB-519E-FAAAF67C9091}"/>
              </a:ext>
            </a:extLst>
          </p:cNvPr>
          <p:cNvCxnSpPr>
            <a:cxnSpLocks/>
            <a:stCxn id="10" idx="0"/>
          </p:cNvCxnSpPr>
          <p:nvPr/>
        </p:nvCxnSpPr>
        <p:spPr>
          <a:xfrm flipH="1" flipV="1">
            <a:off x="4410865" y="4753155"/>
            <a:ext cx="328613" cy="1008360"/>
          </a:xfrm>
          <a:prstGeom prst="straightConnector1">
            <a:avLst/>
          </a:prstGeom>
          <a:ln w="38100">
            <a:solidFill>
              <a:srgbClr val="EE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58885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8F6EBA-13CA-74D4-81F0-0DCC1840D93D}"/>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7113F7C4-1DE5-A513-4BE9-35912526FE75}"/>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5992A2CA-B691-8FB9-19CE-C64D1A9D937D}"/>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Polynomial Functions and Zeros</a:t>
            </a:r>
          </a:p>
        </p:txBody>
      </p:sp>
      <p:pic>
        <p:nvPicPr>
          <p:cNvPr id="2" name="Picture 1" descr="Texas Instruments Nspire Graphing Calculator CX 2: 100MB Storage, ACT &amp;#38; AP Approved, 1 of 3">
            <a:extLst>
              <a:ext uri="{FF2B5EF4-FFF2-40B4-BE49-F238E27FC236}">
                <a16:creationId xmlns:a16="http://schemas.microsoft.com/office/drawing/2014/main" id="{9E8133A9-E57E-20F4-BCAE-5724983401FA}"/>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8" name="Picture 7">
            <a:extLst>
              <a:ext uri="{FF2B5EF4-FFF2-40B4-BE49-F238E27FC236}">
                <a16:creationId xmlns:a16="http://schemas.microsoft.com/office/drawing/2014/main" id="{649861EB-2437-6E8F-DF0D-95F76F1BF6C9}"/>
              </a:ext>
            </a:extLst>
          </p:cNvPr>
          <p:cNvPicPr>
            <a:picLocks noChangeAspect="1"/>
          </p:cNvPicPr>
          <p:nvPr/>
        </p:nvPicPr>
        <p:blipFill>
          <a:blip r:embed="rId4"/>
          <a:stretch>
            <a:fillRect/>
          </a:stretch>
        </p:blipFill>
        <p:spPr>
          <a:xfrm>
            <a:off x="2740890" y="2580383"/>
            <a:ext cx="4037980" cy="3036262"/>
          </a:xfrm>
          <a:prstGeom prst="rect">
            <a:avLst/>
          </a:prstGeom>
        </p:spPr>
      </p:pic>
      <p:pic>
        <p:nvPicPr>
          <p:cNvPr id="5" name="Picture 4">
            <a:extLst>
              <a:ext uri="{FF2B5EF4-FFF2-40B4-BE49-F238E27FC236}">
                <a16:creationId xmlns:a16="http://schemas.microsoft.com/office/drawing/2014/main" id="{E27A90BD-EC89-9B39-6227-15B357EF24BA}"/>
              </a:ext>
            </a:extLst>
          </p:cNvPr>
          <p:cNvPicPr>
            <a:picLocks noChangeAspect="1"/>
          </p:cNvPicPr>
          <p:nvPr/>
        </p:nvPicPr>
        <p:blipFill>
          <a:blip r:embed="rId5"/>
          <a:stretch>
            <a:fillRect/>
          </a:stretch>
        </p:blipFill>
        <p:spPr>
          <a:xfrm>
            <a:off x="7087911" y="2540622"/>
            <a:ext cx="4037980" cy="3036262"/>
          </a:xfrm>
          <a:prstGeom prst="rect">
            <a:avLst/>
          </a:prstGeom>
        </p:spPr>
      </p:pic>
    </p:spTree>
    <p:extLst>
      <p:ext uri="{BB962C8B-B14F-4D97-AF65-F5344CB8AC3E}">
        <p14:creationId xmlns:p14="http://schemas.microsoft.com/office/powerpoint/2010/main" val="34790814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34249-8C51-4338-F701-5B75B9A9D57B}"/>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A520C51C-E572-9208-893D-7B5589D8E828}"/>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43423ACF-1B0D-CD56-D203-247AC357DD85}"/>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Polynomial Functions and Zeros</a:t>
            </a:r>
          </a:p>
        </p:txBody>
      </p:sp>
      <p:pic>
        <p:nvPicPr>
          <p:cNvPr id="2" name="Picture 1" descr="Texas Instruments Nspire Graphing Calculator CX 2: 100MB Storage, ACT &amp;#38; AP Approved, 1 of 3">
            <a:extLst>
              <a:ext uri="{FF2B5EF4-FFF2-40B4-BE49-F238E27FC236}">
                <a16:creationId xmlns:a16="http://schemas.microsoft.com/office/drawing/2014/main" id="{E2650661-153A-0656-1F99-8CBB6A191605}"/>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10" name="Picture 9">
            <a:extLst>
              <a:ext uri="{FF2B5EF4-FFF2-40B4-BE49-F238E27FC236}">
                <a16:creationId xmlns:a16="http://schemas.microsoft.com/office/drawing/2014/main" id="{E63A5B92-3F52-8DBB-0D86-478A7448633A}"/>
              </a:ext>
            </a:extLst>
          </p:cNvPr>
          <p:cNvPicPr>
            <a:picLocks noChangeAspect="1"/>
          </p:cNvPicPr>
          <p:nvPr/>
        </p:nvPicPr>
        <p:blipFill>
          <a:blip r:embed="rId4"/>
          <a:stretch>
            <a:fillRect/>
          </a:stretch>
        </p:blipFill>
        <p:spPr>
          <a:xfrm>
            <a:off x="3013133" y="2540622"/>
            <a:ext cx="4037980" cy="3036262"/>
          </a:xfrm>
          <a:prstGeom prst="rect">
            <a:avLst/>
          </a:prstGeom>
        </p:spPr>
      </p:pic>
      <p:pic>
        <p:nvPicPr>
          <p:cNvPr id="12" name="Picture 11">
            <a:extLst>
              <a:ext uri="{FF2B5EF4-FFF2-40B4-BE49-F238E27FC236}">
                <a16:creationId xmlns:a16="http://schemas.microsoft.com/office/drawing/2014/main" id="{A7545A63-03FA-ECE4-E42E-02477E24767A}"/>
              </a:ext>
            </a:extLst>
          </p:cNvPr>
          <p:cNvPicPr>
            <a:picLocks noChangeAspect="1"/>
          </p:cNvPicPr>
          <p:nvPr/>
        </p:nvPicPr>
        <p:blipFill>
          <a:blip r:embed="rId5"/>
          <a:stretch>
            <a:fillRect/>
          </a:stretch>
        </p:blipFill>
        <p:spPr>
          <a:xfrm>
            <a:off x="7329912" y="2540622"/>
            <a:ext cx="4037980" cy="3036262"/>
          </a:xfrm>
          <a:prstGeom prst="rect">
            <a:avLst/>
          </a:prstGeom>
        </p:spPr>
      </p:pic>
    </p:spTree>
    <p:extLst>
      <p:ext uri="{BB962C8B-B14F-4D97-AF65-F5344CB8AC3E}">
        <p14:creationId xmlns:p14="http://schemas.microsoft.com/office/powerpoint/2010/main" val="148548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C7555-B302-4B4B-9CD5-D8E4F5396CE1}"/>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D9BDAE42-59B4-33E4-69E1-3C46E828F492}"/>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58546744-82AE-ADA1-27DD-81FFDABD1914}"/>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Solving a System of Equations</a:t>
            </a:r>
          </a:p>
        </p:txBody>
      </p:sp>
      <p:sp>
        <p:nvSpPr>
          <p:cNvPr id="3" name="TextBox 2">
            <a:extLst>
              <a:ext uri="{FF2B5EF4-FFF2-40B4-BE49-F238E27FC236}">
                <a16:creationId xmlns:a16="http://schemas.microsoft.com/office/drawing/2014/main" id="{3E1AF300-6DB1-C81D-6D60-73831597C90C}"/>
              </a:ext>
            </a:extLst>
          </p:cNvPr>
          <p:cNvSpPr txBox="1"/>
          <p:nvPr/>
        </p:nvSpPr>
        <p:spPr>
          <a:xfrm>
            <a:off x="598371" y="2253103"/>
            <a:ext cx="11300058" cy="4077591"/>
          </a:xfrm>
          <a:prstGeom prst="rect">
            <a:avLst/>
          </a:prstGeom>
          <a:noFill/>
        </p:spPr>
        <p:txBody>
          <a:bodyPr wrap="square" rtlCol="0">
            <a:spAutoFit/>
          </a:bodyPr>
          <a:lstStyle/>
          <a:p>
            <a:r>
              <a:rPr lang="en-US" sz="3200" dirty="0">
                <a:latin typeface="Aptos Display" panose="020B0004020202020204" pitchFamily="34" charset="0"/>
              </a:rPr>
              <a:t>The cost of two notebooks and a package of pencils is $7.60.  The cost of three notebooks and two packages of pencils is $11.95.  What is the cost of one notebook and one package of pencils?</a:t>
            </a:r>
          </a:p>
          <a:p>
            <a:endParaRPr lang="en-US" sz="3200" dirty="0">
              <a:latin typeface="Aptos Display" panose="020B0004020202020204" pitchFamily="34" charset="0"/>
            </a:endParaRPr>
          </a:p>
          <a:p>
            <a:r>
              <a:rPr lang="en-US" sz="3200" dirty="0">
                <a:latin typeface="Aptos Display" panose="020B0004020202020204" pitchFamily="34" charset="0"/>
              </a:rPr>
              <a:t>	A.		$3.25	</a:t>
            </a:r>
          </a:p>
          <a:p>
            <a:r>
              <a:rPr lang="en-US" sz="3200" dirty="0">
                <a:latin typeface="Aptos Display" panose="020B0004020202020204" pitchFamily="34" charset="0"/>
              </a:rPr>
              <a:t>	B.		$4.25</a:t>
            </a:r>
          </a:p>
          <a:p>
            <a:r>
              <a:rPr lang="en-US" sz="3200" dirty="0">
                <a:latin typeface="Aptos Display" panose="020B0004020202020204" pitchFamily="34" charset="0"/>
              </a:rPr>
              <a:t>	C.		$4.35	</a:t>
            </a:r>
          </a:p>
          <a:p>
            <a:r>
              <a:rPr lang="en-US" sz="3200" b="0" dirty="0">
                <a:latin typeface="Aptos Display" panose="020B0004020202020204" pitchFamily="34" charset="0"/>
              </a:rPr>
              <a:t>	D.		$4.55</a:t>
            </a:r>
            <a:endParaRPr lang="en-US" sz="3200" dirty="0">
              <a:latin typeface="Aptos Display" panose="020B0004020202020204" pitchFamily="34" charset="0"/>
            </a:endParaRPr>
          </a:p>
        </p:txBody>
      </p:sp>
      <p:sp>
        <p:nvSpPr>
          <p:cNvPr id="10" name="Content Placeholder 9">
            <a:extLst>
              <a:ext uri="{FF2B5EF4-FFF2-40B4-BE49-F238E27FC236}">
                <a16:creationId xmlns:a16="http://schemas.microsoft.com/office/drawing/2014/main" id="{1B0A0BA8-6486-26CB-6A70-E4B4526C3AD3}"/>
              </a:ext>
            </a:extLst>
          </p:cNvPr>
          <p:cNvSpPr>
            <a:spLocks noGrp="1"/>
          </p:cNvSpPr>
          <p:nvPr>
            <p:ph idx="1"/>
          </p:nvPr>
        </p:nvSpPr>
        <p:spPr>
          <a:xfrm>
            <a:off x="4627994" y="4190703"/>
            <a:ext cx="5717708" cy="1542179"/>
          </a:xfrm>
        </p:spPr>
        <p:txBody>
          <a:bodyPr>
            <a:noAutofit/>
          </a:bodyPr>
          <a:lstStyle/>
          <a:p>
            <a:pPr>
              <a:lnSpc>
                <a:spcPct val="120000"/>
              </a:lnSpc>
            </a:pPr>
            <a:r>
              <a:rPr lang="en-US" sz="2800" dirty="0">
                <a:solidFill>
                  <a:srgbClr val="0070C0"/>
                </a:solidFill>
                <a:latin typeface="Aptos Display" panose="020B0004020202020204" pitchFamily="34" charset="0"/>
              </a:rPr>
              <a:t>TI-84 –   </a:t>
            </a:r>
            <a:r>
              <a:rPr lang="en-US" sz="2800" dirty="0">
                <a:solidFill>
                  <a:srgbClr val="0070C0"/>
                </a:solidFill>
                <a:latin typeface="TI84PlusCEKeys" panose="02000000000000000000" pitchFamily="2" charset="0"/>
              </a:rPr>
              <a:t>Œ </a:t>
            </a:r>
            <a:r>
              <a:rPr lang="en-US" sz="2800" dirty="0">
                <a:solidFill>
                  <a:srgbClr val="0070C0"/>
                </a:solidFill>
                <a:latin typeface="Aptos" panose="020B0004020202020204" pitchFamily="34" charset="0"/>
              </a:rPr>
              <a:t>, PlySmlt2</a:t>
            </a:r>
            <a:endParaRPr lang="en-US" sz="2800" dirty="0">
              <a:solidFill>
                <a:srgbClr val="0070C0"/>
              </a:solidFill>
              <a:latin typeface="Aptos Display" panose="020B0004020202020204" pitchFamily="34" charset="0"/>
            </a:endParaRPr>
          </a:p>
          <a:p>
            <a:pPr>
              <a:lnSpc>
                <a:spcPct val="120000"/>
              </a:lnSpc>
            </a:pPr>
            <a:r>
              <a:rPr lang="en-US" sz="2800" dirty="0">
                <a:solidFill>
                  <a:srgbClr val="0070C0"/>
                </a:solidFill>
                <a:latin typeface="Aptos Display" panose="020B0004020202020204" pitchFamily="34" charset="0"/>
              </a:rPr>
              <a:t>N-Spire </a:t>
            </a:r>
            <a:r>
              <a:rPr lang="en-US" sz="2800" dirty="0">
                <a:solidFill>
                  <a:srgbClr val="0070C0"/>
                </a:solidFill>
              </a:rPr>
              <a:t>– </a:t>
            </a:r>
            <a:r>
              <a:rPr lang="en-US" sz="2800" dirty="0">
                <a:solidFill>
                  <a:srgbClr val="0070C0"/>
                </a:solidFill>
                <a:latin typeface="TINspireKeysCX" panose="02000000000000000000" pitchFamily="2" charset="0"/>
              </a:rPr>
              <a:t>b </a:t>
            </a:r>
            <a:r>
              <a:rPr lang="en-US" sz="2800" dirty="0">
                <a:solidFill>
                  <a:srgbClr val="0070C0"/>
                </a:solidFill>
                <a:latin typeface="Aptos" panose="020B0004020202020204" pitchFamily="34" charset="0"/>
              </a:rPr>
              <a:t>, Algebra, Solve System of Equations</a:t>
            </a:r>
            <a:endParaRPr lang="en-US" sz="2800" b="1" dirty="0">
              <a:solidFill>
                <a:srgbClr val="0070C0"/>
              </a:solidFill>
            </a:endParaRPr>
          </a:p>
        </p:txBody>
      </p:sp>
    </p:spTree>
    <p:extLst>
      <p:ext uri="{BB962C8B-B14F-4D97-AF65-F5344CB8AC3E}">
        <p14:creationId xmlns:p14="http://schemas.microsoft.com/office/powerpoint/2010/main" val="2857778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1941E-B976-FB2C-EB7F-28A535F3C3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014D64-27D5-A157-F7E9-F5F702F05012}"/>
              </a:ext>
            </a:extLst>
          </p:cNvPr>
          <p:cNvSpPr>
            <a:spLocks noGrp="1"/>
          </p:cNvSpPr>
          <p:nvPr>
            <p:ph type="title"/>
          </p:nvPr>
        </p:nvSpPr>
        <p:spPr>
          <a:xfrm>
            <a:off x="3440954" y="878909"/>
            <a:ext cx="9031462" cy="728480"/>
          </a:xfrm>
        </p:spPr>
        <p:txBody>
          <a:bodyPr/>
          <a:lstStyle/>
          <a:p>
            <a:r>
              <a:rPr lang="en-US" sz="5000" dirty="0">
                <a:latin typeface="Aptos" panose="020B0004020202020204" pitchFamily="34" charset="0"/>
              </a:rPr>
              <a:t>Expected Outcomes</a:t>
            </a:r>
          </a:p>
        </p:txBody>
      </p:sp>
      <p:sp>
        <p:nvSpPr>
          <p:cNvPr id="6" name="Google Shape;96;p18">
            <a:extLst>
              <a:ext uri="{FF2B5EF4-FFF2-40B4-BE49-F238E27FC236}">
                <a16:creationId xmlns:a16="http://schemas.microsoft.com/office/drawing/2014/main" id="{2E1C22B2-00DB-DDFB-6EFF-5DB2A5CFAAA3}"/>
              </a:ext>
            </a:extLst>
          </p:cNvPr>
          <p:cNvSpPr txBox="1"/>
          <p:nvPr/>
        </p:nvSpPr>
        <p:spPr>
          <a:xfrm>
            <a:off x="684240" y="3292476"/>
            <a:ext cx="3068249" cy="193895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 sz="3000" b="0" i="0" u="none" strike="noStrike" cap="none" dirty="0">
                <a:solidFill>
                  <a:srgbClr val="000000"/>
                </a:solidFill>
                <a:latin typeface="Aptos" panose="020B0004020202020204" pitchFamily="34" charset="0"/>
                <a:ea typeface="Arial"/>
                <a:cs typeface="Arial"/>
                <a:sym typeface="Arial"/>
              </a:rPr>
              <a:t>I </a:t>
            </a:r>
            <a:r>
              <a:rPr lang="en" sz="3000" b="0" i="0" u="none" strike="noStrike" cap="none" dirty="0">
                <a:solidFill>
                  <a:srgbClr val="CC0000"/>
                </a:solidFill>
                <a:latin typeface="Aptos" panose="020B0004020202020204" pitchFamily="34" charset="0"/>
                <a:ea typeface="Arial"/>
                <a:cs typeface="Arial"/>
                <a:sym typeface="Arial"/>
              </a:rPr>
              <a:t>CAN</a:t>
            </a:r>
            <a:r>
              <a:rPr lang="en" sz="3000" b="0" i="0" u="none" strike="noStrike" cap="none" dirty="0">
                <a:solidFill>
                  <a:srgbClr val="000000"/>
                </a:solidFill>
                <a:latin typeface="Aptos" panose="020B0004020202020204" pitchFamily="34" charset="0"/>
                <a:ea typeface="Arial"/>
                <a:cs typeface="Arial"/>
                <a:sym typeface="Arial"/>
              </a:rPr>
              <a:t> describe</a:t>
            </a:r>
            <a:r>
              <a:rPr lang="en" sz="3000" dirty="0">
                <a:latin typeface="Aptos" panose="020B0004020202020204" pitchFamily="34" charset="0"/>
              </a:rPr>
              <a:t> the structure of the enhanced ACT</a:t>
            </a:r>
            <a:r>
              <a:rPr lang="en" sz="3000" b="0" i="0" u="none" strike="noStrike" cap="none" dirty="0">
                <a:solidFill>
                  <a:srgbClr val="000000"/>
                </a:solidFill>
                <a:latin typeface="Aptos" panose="020B0004020202020204" pitchFamily="34" charset="0"/>
                <a:ea typeface="Arial"/>
                <a:cs typeface="Arial"/>
                <a:sym typeface="Arial"/>
              </a:rPr>
              <a:t>.</a:t>
            </a:r>
            <a:endParaRPr sz="3000" b="0" i="0" u="none" strike="noStrike" cap="none" dirty="0">
              <a:solidFill>
                <a:srgbClr val="000000"/>
              </a:solidFill>
              <a:latin typeface="Aptos" panose="020B0004020202020204" pitchFamily="34" charset="0"/>
              <a:ea typeface="Arial"/>
              <a:cs typeface="Arial"/>
              <a:sym typeface="Arial"/>
            </a:endParaRPr>
          </a:p>
        </p:txBody>
      </p:sp>
      <p:pic>
        <p:nvPicPr>
          <p:cNvPr id="7" name="Google Shape;97;p18">
            <a:extLst>
              <a:ext uri="{FF2B5EF4-FFF2-40B4-BE49-F238E27FC236}">
                <a16:creationId xmlns:a16="http://schemas.microsoft.com/office/drawing/2014/main" id="{95DD6BBE-9CD5-AD6D-18FC-FF4D67CB1867}"/>
              </a:ext>
            </a:extLst>
          </p:cNvPr>
          <p:cNvPicPr preferRelativeResize="0"/>
          <p:nvPr/>
        </p:nvPicPr>
        <p:blipFill rotWithShape="1">
          <a:blip r:embed="rId2">
            <a:alphaModFix/>
          </a:blip>
          <a:srcRect/>
          <a:stretch/>
        </p:blipFill>
        <p:spPr>
          <a:xfrm>
            <a:off x="1730367" y="2753349"/>
            <a:ext cx="546846" cy="539127"/>
          </a:xfrm>
          <a:prstGeom prst="rect">
            <a:avLst/>
          </a:prstGeom>
          <a:noFill/>
          <a:ln>
            <a:noFill/>
          </a:ln>
        </p:spPr>
      </p:pic>
      <p:sp>
        <p:nvSpPr>
          <p:cNvPr id="8" name="Google Shape;98;p18">
            <a:extLst>
              <a:ext uri="{FF2B5EF4-FFF2-40B4-BE49-F238E27FC236}">
                <a16:creationId xmlns:a16="http://schemas.microsoft.com/office/drawing/2014/main" id="{5646F7AF-6B4A-B535-EA68-15074236AA70}"/>
              </a:ext>
            </a:extLst>
          </p:cNvPr>
          <p:cNvSpPr txBox="1"/>
          <p:nvPr/>
        </p:nvSpPr>
        <p:spPr>
          <a:xfrm>
            <a:off x="8229130" y="3243521"/>
            <a:ext cx="3482154" cy="193895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 sz="3000" b="0" i="0" u="none" strike="noStrike" cap="none" dirty="0">
                <a:solidFill>
                  <a:srgbClr val="000000"/>
                </a:solidFill>
                <a:latin typeface="Aptos" panose="020B0004020202020204" pitchFamily="34" charset="0"/>
                <a:ea typeface="Arial"/>
                <a:cs typeface="Arial"/>
                <a:sym typeface="Arial"/>
              </a:rPr>
              <a:t>I </a:t>
            </a:r>
            <a:r>
              <a:rPr lang="en" sz="3000" b="0" i="0" u="none" strike="noStrike" cap="none" dirty="0">
                <a:solidFill>
                  <a:srgbClr val="CC0000"/>
                </a:solidFill>
                <a:latin typeface="Aptos" panose="020B0004020202020204" pitchFamily="34" charset="0"/>
                <a:ea typeface="Arial"/>
                <a:cs typeface="Arial"/>
                <a:sym typeface="Arial"/>
              </a:rPr>
              <a:t>CAN</a:t>
            </a:r>
            <a:r>
              <a:rPr lang="en" sz="3000" b="0" i="0" u="none" strike="noStrike" cap="none" dirty="0">
                <a:solidFill>
                  <a:srgbClr val="000000"/>
                </a:solidFill>
                <a:latin typeface="Aptos" panose="020B0004020202020204" pitchFamily="34" charset="0"/>
                <a:ea typeface="Arial"/>
                <a:cs typeface="Arial"/>
                <a:sym typeface="Arial"/>
              </a:rPr>
              <a:t> </a:t>
            </a:r>
            <a:r>
              <a:rPr lang="en" sz="3000" dirty="0">
                <a:latin typeface="Aptos" panose="020B0004020202020204" pitchFamily="34" charset="0"/>
              </a:rPr>
              <a:t>share how a graphing calculator can be helpful on the ACT</a:t>
            </a:r>
            <a:r>
              <a:rPr lang="en" sz="3000" b="0" i="0" u="none" strike="noStrike" cap="none" dirty="0">
                <a:solidFill>
                  <a:srgbClr val="000000"/>
                </a:solidFill>
                <a:latin typeface="Aptos" panose="020B0004020202020204" pitchFamily="34" charset="0"/>
                <a:ea typeface="Arial"/>
                <a:cs typeface="Arial"/>
                <a:sym typeface="Arial"/>
              </a:rPr>
              <a:t>.</a:t>
            </a:r>
            <a:endParaRPr sz="3000" b="0" i="0" u="none" strike="noStrike" cap="none" dirty="0">
              <a:solidFill>
                <a:srgbClr val="000000"/>
              </a:solidFill>
              <a:latin typeface="Aptos" panose="020B0004020202020204" pitchFamily="34" charset="0"/>
              <a:ea typeface="Arial"/>
              <a:cs typeface="Arial"/>
              <a:sym typeface="Arial"/>
            </a:endParaRPr>
          </a:p>
        </p:txBody>
      </p:sp>
      <p:pic>
        <p:nvPicPr>
          <p:cNvPr id="9" name="Google Shape;99;p18">
            <a:extLst>
              <a:ext uri="{FF2B5EF4-FFF2-40B4-BE49-F238E27FC236}">
                <a16:creationId xmlns:a16="http://schemas.microsoft.com/office/drawing/2014/main" id="{9F185803-4EA8-ED2A-338F-29B2DC6C56E0}"/>
              </a:ext>
            </a:extLst>
          </p:cNvPr>
          <p:cNvPicPr preferRelativeResize="0"/>
          <p:nvPr/>
        </p:nvPicPr>
        <p:blipFill rotWithShape="1">
          <a:blip r:embed="rId2">
            <a:alphaModFix/>
          </a:blip>
          <a:srcRect/>
          <a:stretch/>
        </p:blipFill>
        <p:spPr>
          <a:xfrm>
            <a:off x="9423361" y="2704395"/>
            <a:ext cx="546846" cy="539127"/>
          </a:xfrm>
          <a:prstGeom prst="rect">
            <a:avLst/>
          </a:prstGeom>
          <a:noFill/>
          <a:ln>
            <a:noFill/>
          </a:ln>
        </p:spPr>
      </p:pic>
      <p:sp>
        <p:nvSpPr>
          <p:cNvPr id="10" name="Google Shape;100;p18">
            <a:extLst>
              <a:ext uri="{FF2B5EF4-FFF2-40B4-BE49-F238E27FC236}">
                <a16:creationId xmlns:a16="http://schemas.microsoft.com/office/drawing/2014/main" id="{37BC3AF7-F1E7-CFF3-8147-07834DDFA05C}"/>
              </a:ext>
            </a:extLst>
          </p:cNvPr>
          <p:cNvSpPr txBox="1"/>
          <p:nvPr/>
        </p:nvSpPr>
        <p:spPr>
          <a:xfrm>
            <a:off x="4198170" y="3292476"/>
            <a:ext cx="3795660" cy="193895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 sz="3000" b="0" i="0" u="none" strike="noStrike" cap="none" dirty="0">
                <a:solidFill>
                  <a:srgbClr val="000000"/>
                </a:solidFill>
                <a:latin typeface="Aptos" panose="020B0004020202020204" pitchFamily="34" charset="0"/>
                <a:ea typeface="Arial"/>
                <a:cs typeface="Arial"/>
                <a:sym typeface="Arial"/>
              </a:rPr>
              <a:t>I </a:t>
            </a:r>
            <a:r>
              <a:rPr lang="en" sz="3000" b="0" i="0" u="none" strike="noStrike" cap="none" dirty="0">
                <a:solidFill>
                  <a:srgbClr val="CC0000"/>
                </a:solidFill>
                <a:latin typeface="Aptos" panose="020B0004020202020204" pitchFamily="34" charset="0"/>
                <a:ea typeface="Arial"/>
                <a:cs typeface="Arial"/>
                <a:sym typeface="Arial"/>
              </a:rPr>
              <a:t>CAN</a:t>
            </a:r>
            <a:r>
              <a:rPr lang="en" sz="3000" b="0" i="0" u="none" strike="noStrike" cap="none" dirty="0">
                <a:solidFill>
                  <a:srgbClr val="000000"/>
                </a:solidFill>
                <a:latin typeface="Aptos" panose="020B0004020202020204" pitchFamily="34" charset="0"/>
                <a:ea typeface="Arial"/>
                <a:cs typeface="Arial"/>
                <a:sym typeface="Arial"/>
              </a:rPr>
              <a:t> </a:t>
            </a:r>
            <a:r>
              <a:rPr lang="en" sz="3000" dirty="0">
                <a:latin typeface="Aptos" panose="020B0004020202020204" pitchFamily="34" charset="0"/>
              </a:rPr>
              <a:t>use different strategies to find correct answers to ACT math problems</a:t>
            </a:r>
            <a:r>
              <a:rPr lang="en" sz="3000" b="0" i="0" u="none" strike="noStrike" cap="none" dirty="0">
                <a:solidFill>
                  <a:srgbClr val="000000"/>
                </a:solidFill>
                <a:latin typeface="Aptos" panose="020B0004020202020204" pitchFamily="34" charset="0"/>
                <a:ea typeface="Arial"/>
                <a:cs typeface="Arial"/>
                <a:sym typeface="Arial"/>
              </a:rPr>
              <a:t>.</a:t>
            </a:r>
            <a:endParaRPr sz="3000" b="0" i="0" u="none" strike="noStrike" cap="none" dirty="0">
              <a:solidFill>
                <a:srgbClr val="000000"/>
              </a:solidFill>
              <a:latin typeface="Aptos" panose="020B0004020202020204" pitchFamily="34" charset="0"/>
              <a:ea typeface="Arial"/>
              <a:cs typeface="Arial"/>
              <a:sym typeface="Arial"/>
            </a:endParaRPr>
          </a:p>
        </p:txBody>
      </p:sp>
      <p:pic>
        <p:nvPicPr>
          <p:cNvPr id="11" name="Google Shape;101;p18">
            <a:extLst>
              <a:ext uri="{FF2B5EF4-FFF2-40B4-BE49-F238E27FC236}">
                <a16:creationId xmlns:a16="http://schemas.microsoft.com/office/drawing/2014/main" id="{FD517C11-5ABE-95B1-9A73-F47508AF85B6}"/>
              </a:ext>
            </a:extLst>
          </p:cNvPr>
          <p:cNvPicPr preferRelativeResize="0"/>
          <p:nvPr/>
        </p:nvPicPr>
        <p:blipFill rotWithShape="1">
          <a:blip r:embed="rId2">
            <a:alphaModFix/>
          </a:blip>
          <a:srcRect/>
          <a:stretch/>
        </p:blipFill>
        <p:spPr>
          <a:xfrm>
            <a:off x="5487904" y="2704395"/>
            <a:ext cx="546846" cy="539127"/>
          </a:xfrm>
          <a:prstGeom prst="rect">
            <a:avLst/>
          </a:prstGeom>
          <a:noFill/>
          <a:ln>
            <a:noFill/>
          </a:ln>
        </p:spPr>
      </p:pic>
    </p:spTree>
    <p:extLst>
      <p:ext uri="{BB962C8B-B14F-4D97-AF65-F5344CB8AC3E}">
        <p14:creationId xmlns:p14="http://schemas.microsoft.com/office/powerpoint/2010/main" val="3258496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ADA6D-DE6D-2C56-CE2B-1CE68DFE6D67}"/>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623D78AB-B144-1461-C077-7F43D1046192}"/>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250DF617-9B02-6E45-2BE9-CC2CAFAED3F5}"/>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Solving a System of Equations</a:t>
            </a:r>
          </a:p>
        </p:txBody>
      </p:sp>
      <p:pic>
        <p:nvPicPr>
          <p:cNvPr id="14" name="Picture 13">
            <a:extLst>
              <a:ext uri="{FF2B5EF4-FFF2-40B4-BE49-F238E27FC236}">
                <a16:creationId xmlns:a16="http://schemas.microsoft.com/office/drawing/2014/main" id="{33495B79-BC99-7791-31E1-E5209BB762E3}"/>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3" name="Picture 2">
            <a:extLst>
              <a:ext uri="{FF2B5EF4-FFF2-40B4-BE49-F238E27FC236}">
                <a16:creationId xmlns:a16="http://schemas.microsoft.com/office/drawing/2014/main" id="{F147CE05-D8C8-88CA-5F49-96B9A6C9F6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3095" y="2620832"/>
            <a:ext cx="3962259" cy="2987933"/>
          </a:xfrm>
          <a:prstGeom prst="rect">
            <a:avLst/>
          </a:prstGeom>
        </p:spPr>
      </p:pic>
      <p:pic>
        <p:nvPicPr>
          <p:cNvPr id="8" name="Picture 7">
            <a:extLst>
              <a:ext uri="{FF2B5EF4-FFF2-40B4-BE49-F238E27FC236}">
                <a16:creationId xmlns:a16="http://schemas.microsoft.com/office/drawing/2014/main" id="{BEE63E67-E197-BF16-2DD4-48D65D4BFC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31707" y="2620831"/>
            <a:ext cx="3962259" cy="2987933"/>
          </a:xfrm>
          <a:prstGeom prst="rect">
            <a:avLst/>
          </a:prstGeom>
        </p:spPr>
      </p:pic>
    </p:spTree>
    <p:extLst>
      <p:ext uri="{BB962C8B-B14F-4D97-AF65-F5344CB8AC3E}">
        <p14:creationId xmlns:p14="http://schemas.microsoft.com/office/powerpoint/2010/main" val="24599773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C76310-12C7-CF51-F4ED-4B32B2D85F89}"/>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1D31EF6F-B889-2799-6F25-6016166D0320}"/>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53B5C4B6-452A-00CE-21DF-81A9AF4EF87A}"/>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Solving a System of Equations</a:t>
            </a:r>
          </a:p>
        </p:txBody>
      </p:sp>
      <p:pic>
        <p:nvPicPr>
          <p:cNvPr id="14" name="Picture 13">
            <a:extLst>
              <a:ext uri="{FF2B5EF4-FFF2-40B4-BE49-F238E27FC236}">
                <a16:creationId xmlns:a16="http://schemas.microsoft.com/office/drawing/2014/main" id="{AC7E52FB-A045-DE74-FFBE-E490D7DCF3C3}"/>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12" name="Picture 11">
            <a:extLst>
              <a:ext uri="{FF2B5EF4-FFF2-40B4-BE49-F238E27FC236}">
                <a16:creationId xmlns:a16="http://schemas.microsoft.com/office/drawing/2014/main" id="{F2EFDF00-EFD8-5E75-3AB3-72A652C781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63008" y="2785972"/>
            <a:ext cx="3962259" cy="2987933"/>
          </a:xfrm>
          <a:prstGeom prst="rect">
            <a:avLst/>
          </a:prstGeom>
        </p:spPr>
      </p:pic>
      <p:pic>
        <p:nvPicPr>
          <p:cNvPr id="15" name="Picture 14">
            <a:extLst>
              <a:ext uri="{FF2B5EF4-FFF2-40B4-BE49-F238E27FC236}">
                <a16:creationId xmlns:a16="http://schemas.microsoft.com/office/drawing/2014/main" id="{1C54E99F-D679-0CEF-50D1-ED7E3E60C9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40124" y="2504536"/>
            <a:ext cx="3962259" cy="2987933"/>
          </a:xfrm>
          <a:prstGeom prst="rect">
            <a:avLst/>
          </a:prstGeom>
        </p:spPr>
      </p:pic>
      <p:pic>
        <p:nvPicPr>
          <p:cNvPr id="17" name="Picture 16">
            <a:extLst>
              <a:ext uri="{FF2B5EF4-FFF2-40B4-BE49-F238E27FC236}">
                <a16:creationId xmlns:a16="http://schemas.microsoft.com/office/drawing/2014/main" id="{A3D7300D-AB01-2DD5-49D8-7479DA5ED68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79255" y="3467449"/>
            <a:ext cx="3962259" cy="2987933"/>
          </a:xfrm>
          <a:prstGeom prst="rect">
            <a:avLst/>
          </a:prstGeom>
        </p:spPr>
      </p:pic>
    </p:spTree>
    <p:extLst>
      <p:ext uri="{BB962C8B-B14F-4D97-AF65-F5344CB8AC3E}">
        <p14:creationId xmlns:p14="http://schemas.microsoft.com/office/powerpoint/2010/main" val="33898137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91F7B-CEC4-6A9C-CDB5-C34AF75B3830}"/>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4314CEF2-60CE-6C3D-5E8D-37FB3517E68D}"/>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7112916A-BFA7-2468-9CD7-7A5BA1B648CF}"/>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Solving a System of Equations</a:t>
            </a:r>
          </a:p>
        </p:txBody>
      </p:sp>
      <p:pic>
        <p:nvPicPr>
          <p:cNvPr id="2" name="Picture 1" descr="Texas Instruments Nspire Graphing Calculator CX 2: 100MB Storage, ACT &amp;#38; AP Approved, 1 of 3">
            <a:extLst>
              <a:ext uri="{FF2B5EF4-FFF2-40B4-BE49-F238E27FC236}">
                <a16:creationId xmlns:a16="http://schemas.microsoft.com/office/drawing/2014/main" id="{137EC0DC-1F89-B3E3-20EE-0339B0B1D61C}"/>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4" name="Picture 3">
            <a:extLst>
              <a:ext uri="{FF2B5EF4-FFF2-40B4-BE49-F238E27FC236}">
                <a16:creationId xmlns:a16="http://schemas.microsoft.com/office/drawing/2014/main" id="{40F8CF2F-E595-C7C8-8AFC-832A4C2C47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0122" y="3116529"/>
            <a:ext cx="3171811" cy="2384967"/>
          </a:xfrm>
          <a:prstGeom prst="rect">
            <a:avLst/>
          </a:prstGeom>
        </p:spPr>
      </p:pic>
      <p:pic>
        <p:nvPicPr>
          <p:cNvPr id="8" name="Picture 7">
            <a:extLst>
              <a:ext uri="{FF2B5EF4-FFF2-40B4-BE49-F238E27FC236}">
                <a16:creationId xmlns:a16="http://schemas.microsoft.com/office/drawing/2014/main" id="{B7912C54-662A-DA51-D136-3EF3B4531A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02521" y="2236516"/>
            <a:ext cx="3171811" cy="2384967"/>
          </a:xfrm>
          <a:prstGeom prst="rect">
            <a:avLst/>
          </a:prstGeom>
        </p:spPr>
      </p:pic>
      <p:pic>
        <p:nvPicPr>
          <p:cNvPr id="13" name="Picture 12">
            <a:extLst>
              <a:ext uri="{FF2B5EF4-FFF2-40B4-BE49-F238E27FC236}">
                <a16:creationId xmlns:a16="http://schemas.microsoft.com/office/drawing/2014/main" id="{C08F8F19-44D4-E63F-1C0A-AD8355EDE40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24894" y="3609048"/>
            <a:ext cx="3171811" cy="2384967"/>
          </a:xfrm>
          <a:prstGeom prst="rect">
            <a:avLst/>
          </a:prstGeom>
        </p:spPr>
      </p:pic>
    </p:spTree>
    <p:extLst>
      <p:ext uri="{BB962C8B-B14F-4D97-AF65-F5344CB8AC3E}">
        <p14:creationId xmlns:p14="http://schemas.microsoft.com/office/powerpoint/2010/main" val="32205000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F5285-22E6-8042-C087-1EC44BA41675}"/>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B5D274DA-0F20-A646-DE3B-71225BC88B62}"/>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23C06C53-49C2-1A28-7B30-21D19EC052D9}"/>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Solving a System of Equations</a:t>
            </a:r>
          </a:p>
        </p:txBody>
      </p:sp>
      <p:pic>
        <p:nvPicPr>
          <p:cNvPr id="2" name="Picture 1" descr="Texas Instruments Nspire Graphing Calculator CX 2: 100MB Storage, ACT &amp;#38; AP Approved, 1 of 3">
            <a:extLst>
              <a:ext uri="{FF2B5EF4-FFF2-40B4-BE49-F238E27FC236}">
                <a16:creationId xmlns:a16="http://schemas.microsoft.com/office/drawing/2014/main" id="{85A6B022-24B2-B78C-7C8E-935ED0AD529E}"/>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15" name="Picture 14">
            <a:extLst>
              <a:ext uri="{FF2B5EF4-FFF2-40B4-BE49-F238E27FC236}">
                <a16:creationId xmlns:a16="http://schemas.microsoft.com/office/drawing/2014/main" id="{8305B1A4-403B-A784-4512-E18D541E6D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6776" y="2425366"/>
            <a:ext cx="3171813" cy="2384968"/>
          </a:xfrm>
          <a:prstGeom prst="rect">
            <a:avLst/>
          </a:prstGeom>
        </p:spPr>
      </p:pic>
      <p:pic>
        <p:nvPicPr>
          <p:cNvPr id="3" name="Picture 2">
            <a:extLst>
              <a:ext uri="{FF2B5EF4-FFF2-40B4-BE49-F238E27FC236}">
                <a16:creationId xmlns:a16="http://schemas.microsoft.com/office/drawing/2014/main" id="{39C2360A-2003-600A-7BA6-D3318670E2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24189" y="2426828"/>
            <a:ext cx="3171811" cy="2384967"/>
          </a:xfrm>
          <a:prstGeom prst="rect">
            <a:avLst/>
          </a:prstGeom>
        </p:spPr>
      </p:pic>
      <p:pic>
        <p:nvPicPr>
          <p:cNvPr id="12" name="Picture 11">
            <a:extLst>
              <a:ext uri="{FF2B5EF4-FFF2-40B4-BE49-F238E27FC236}">
                <a16:creationId xmlns:a16="http://schemas.microsoft.com/office/drawing/2014/main" id="{6FBBCD42-66B3-DC0C-9168-5924D07B80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94016" y="3617850"/>
            <a:ext cx="3171813" cy="2384968"/>
          </a:xfrm>
          <a:prstGeom prst="rect">
            <a:avLst/>
          </a:prstGeom>
        </p:spPr>
      </p:pic>
    </p:spTree>
    <p:extLst>
      <p:ext uri="{BB962C8B-B14F-4D97-AF65-F5344CB8AC3E}">
        <p14:creationId xmlns:p14="http://schemas.microsoft.com/office/powerpoint/2010/main" val="12292996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3CAD9B-1D7F-A91E-5141-DFB28786D6A8}"/>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62B75DD8-8A39-9486-A52C-A607406A0F17}"/>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47916314-30FC-9E55-BDE5-6D8A4B6C82DF}"/>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Defining Functions</a:t>
            </a:r>
          </a:p>
        </p:txBody>
      </p:sp>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0ADA194E-C430-FC9F-E4A1-D5DD29F3EFF5}"/>
                  </a:ext>
                </a:extLst>
              </p:cNvPr>
              <p:cNvSpPr txBox="1"/>
              <p:nvPr/>
            </p:nvSpPr>
            <p:spPr>
              <a:xfrm>
                <a:off x="779798" y="2400613"/>
                <a:ext cx="11300058" cy="3554819"/>
              </a:xfrm>
              <a:prstGeom prst="rect">
                <a:avLst/>
              </a:prstGeom>
              <a:noFill/>
            </p:spPr>
            <p:txBody>
              <a:bodyPr wrap="square" rtlCol="0">
                <a:spAutoFit/>
              </a:bodyPr>
              <a:lstStyle/>
              <a:p>
                <a:r>
                  <a:rPr lang="en-US" sz="3500" dirty="0">
                    <a:latin typeface="Aptos Display" panose="020B0004020202020204" pitchFamily="34" charset="0"/>
                  </a:rPr>
                  <a:t>A function is defined as </a:t>
                </a:r>
                <a14:m>
                  <m:oMath xmlns:m="http://schemas.openxmlformats.org/officeDocument/2006/math">
                    <m:r>
                      <a:rPr lang="en-US" sz="3500" b="0" i="1" smtClean="0">
                        <a:latin typeface="Cambria Math" panose="02040503050406030204" pitchFamily="18" charset="0"/>
                      </a:rPr>
                      <m:t>𝑟</m:t>
                    </m:r>
                    <m:d>
                      <m:dPr>
                        <m:ctrlPr>
                          <a:rPr lang="en-US" sz="3500" b="0" i="1" smtClean="0">
                            <a:latin typeface="Cambria Math" panose="02040503050406030204" pitchFamily="18" charset="0"/>
                          </a:rPr>
                        </m:ctrlPr>
                      </m:dPr>
                      <m:e>
                        <m:r>
                          <a:rPr lang="en-US" sz="3500" b="0" i="1" smtClean="0">
                            <a:latin typeface="Cambria Math" panose="02040503050406030204" pitchFamily="18" charset="0"/>
                          </a:rPr>
                          <m:t>𝑥</m:t>
                        </m:r>
                        <m:r>
                          <a:rPr lang="en-US" sz="3500" b="0" i="1" smtClean="0">
                            <a:latin typeface="Cambria Math" panose="02040503050406030204" pitchFamily="18" charset="0"/>
                          </a:rPr>
                          <m:t>, </m:t>
                        </m:r>
                        <m:r>
                          <a:rPr lang="en-US" sz="3500" b="0" i="1" smtClean="0">
                            <a:latin typeface="Cambria Math" panose="02040503050406030204" pitchFamily="18" charset="0"/>
                          </a:rPr>
                          <m:t>𝑦</m:t>
                        </m:r>
                        <m:r>
                          <a:rPr lang="en-US" sz="3500" b="0" i="1" smtClean="0">
                            <a:latin typeface="Cambria Math" panose="02040503050406030204" pitchFamily="18" charset="0"/>
                          </a:rPr>
                          <m:t>,</m:t>
                        </m:r>
                        <m:r>
                          <a:rPr lang="en-US" sz="3500" b="0" i="1" smtClean="0">
                            <a:latin typeface="Cambria Math" panose="02040503050406030204" pitchFamily="18" charset="0"/>
                          </a:rPr>
                          <m:t>𝑧</m:t>
                        </m:r>
                      </m:e>
                    </m:d>
                    <m:r>
                      <a:rPr lang="en-US" sz="3500" b="0" i="1" smtClean="0">
                        <a:latin typeface="Cambria Math" panose="02040503050406030204" pitchFamily="18" charset="0"/>
                      </a:rPr>
                      <m:t>=3</m:t>
                    </m:r>
                    <m:r>
                      <a:rPr lang="en-US" sz="3500" b="0" i="1" smtClean="0">
                        <a:latin typeface="Cambria Math" panose="02040503050406030204" pitchFamily="18" charset="0"/>
                      </a:rPr>
                      <m:t>𝑥𝑧</m:t>
                    </m:r>
                    <m:r>
                      <a:rPr lang="en-US" sz="3500" b="0" i="1" smtClean="0">
                        <a:latin typeface="Cambria Math" panose="02040503050406030204" pitchFamily="18" charset="0"/>
                      </a:rPr>
                      <m:t>−2</m:t>
                    </m:r>
                    <m:r>
                      <a:rPr lang="en-US" sz="3500" b="0" i="1" smtClean="0">
                        <a:latin typeface="Cambria Math" panose="02040503050406030204" pitchFamily="18" charset="0"/>
                      </a:rPr>
                      <m:t>𝑦</m:t>
                    </m:r>
                    <m:sSup>
                      <m:sSupPr>
                        <m:ctrlPr>
                          <a:rPr lang="en-US" sz="3500" b="0" i="1" smtClean="0">
                            <a:latin typeface="Cambria Math" panose="02040503050406030204" pitchFamily="18" charset="0"/>
                          </a:rPr>
                        </m:ctrlPr>
                      </m:sSupPr>
                      <m:e>
                        <m:r>
                          <a:rPr lang="en-US" sz="3500" b="0" i="1" smtClean="0">
                            <a:latin typeface="Cambria Math" panose="02040503050406030204" pitchFamily="18" charset="0"/>
                          </a:rPr>
                          <m:t>𝑧</m:t>
                        </m:r>
                      </m:e>
                      <m:sup>
                        <m:r>
                          <a:rPr lang="en-US" sz="3500" b="0" i="1" smtClean="0">
                            <a:latin typeface="Cambria Math" panose="02040503050406030204" pitchFamily="18" charset="0"/>
                          </a:rPr>
                          <m:t>2</m:t>
                        </m:r>
                      </m:sup>
                    </m:sSup>
                  </m:oMath>
                </a14:m>
                <a:r>
                  <a:rPr lang="en-US" sz="3500" dirty="0">
                    <a:latin typeface="Aptos Display" panose="020B0004020202020204" pitchFamily="34" charset="0"/>
                  </a:rPr>
                  <a:t>.  What is the value of </a:t>
                </a:r>
                <a14:m>
                  <m:oMath xmlns:m="http://schemas.openxmlformats.org/officeDocument/2006/math">
                    <m:r>
                      <a:rPr lang="en-US" sz="3500" i="1" dirty="0" smtClean="0">
                        <a:latin typeface="Cambria Math" panose="02040503050406030204" pitchFamily="18" charset="0"/>
                      </a:rPr>
                      <m:t>𝑟</m:t>
                    </m:r>
                  </m:oMath>
                </a14:m>
                <a:r>
                  <a:rPr lang="en-US" sz="3500" dirty="0">
                    <a:latin typeface="Aptos Display" panose="020B0004020202020204" pitchFamily="34" charset="0"/>
                  </a:rPr>
                  <a:t>(4, 2, </a:t>
                </a:r>
                <a14:m>
                  <m:oMath xmlns:m="http://schemas.openxmlformats.org/officeDocument/2006/math">
                    <m:r>
                      <a:rPr lang="en-US" sz="3500" i="1" dirty="0" smtClean="0">
                        <a:latin typeface="Cambria Math" panose="02040503050406030204" pitchFamily="18" charset="0"/>
                      </a:rPr>
                      <m:t>−</m:t>
                    </m:r>
                  </m:oMath>
                </a14:m>
                <a:r>
                  <a:rPr lang="en-US" sz="3500" dirty="0">
                    <a:latin typeface="Aptos Display" panose="020B0004020202020204" pitchFamily="34" charset="0"/>
                  </a:rPr>
                  <a:t>3)?</a:t>
                </a:r>
              </a:p>
              <a:p>
                <a:endParaRPr lang="en-US" sz="1500" dirty="0">
                  <a:latin typeface="Aptos Display" panose="020B0004020202020204" pitchFamily="34" charset="0"/>
                </a:endParaRPr>
              </a:p>
              <a:p>
                <a:r>
                  <a:rPr lang="en-US" sz="3500" dirty="0">
                    <a:latin typeface="Aptos Display" panose="020B0004020202020204" pitchFamily="34" charset="0"/>
                  </a:rPr>
                  <a:t>	A.		</a:t>
                </a:r>
                <a14:m>
                  <m:oMath xmlns:m="http://schemas.openxmlformats.org/officeDocument/2006/math">
                    <m:r>
                      <a:rPr lang="en-US" sz="3500" i="1" dirty="0" smtClean="0">
                        <a:latin typeface="Cambria Math" panose="02040503050406030204" pitchFamily="18" charset="0"/>
                      </a:rPr>
                      <m:t>−</m:t>
                    </m:r>
                  </m:oMath>
                </a14:m>
                <a:r>
                  <a:rPr lang="en-US" sz="3500" dirty="0">
                    <a:latin typeface="Aptos Display" panose="020B0004020202020204" pitchFamily="34" charset="0"/>
                  </a:rPr>
                  <a:t>72		</a:t>
                </a:r>
              </a:p>
              <a:p>
                <a:r>
                  <a:rPr lang="en-US" sz="3500" dirty="0">
                    <a:latin typeface="Aptos Display" panose="020B0004020202020204" pitchFamily="34" charset="0"/>
                  </a:rPr>
                  <a:t>	B.		</a:t>
                </a:r>
                <a14:m>
                  <m:oMath xmlns:m="http://schemas.openxmlformats.org/officeDocument/2006/math">
                    <m:r>
                      <a:rPr lang="en-US" sz="3500" i="1" dirty="0" smtClean="0">
                        <a:latin typeface="Cambria Math" panose="02040503050406030204" pitchFamily="18" charset="0"/>
                      </a:rPr>
                      <m:t>−</m:t>
                    </m:r>
                  </m:oMath>
                </a14:m>
                <a:r>
                  <a:rPr lang="en-US" sz="3500" dirty="0">
                    <a:latin typeface="Aptos Display" panose="020B0004020202020204" pitchFamily="34" charset="0"/>
                  </a:rPr>
                  <a:t>12		</a:t>
                </a:r>
              </a:p>
              <a:p>
                <a:r>
                  <a:rPr lang="en-US" sz="3500" dirty="0">
                    <a:latin typeface="Aptos Display" panose="020B0004020202020204" pitchFamily="34" charset="0"/>
                  </a:rPr>
                  <a:t>	C.		0		</a:t>
                </a:r>
              </a:p>
              <a:p>
                <a:r>
                  <a:rPr lang="en-US" sz="3500" b="0" dirty="0">
                    <a:latin typeface="Aptos Display" panose="020B0004020202020204" pitchFamily="34" charset="0"/>
                  </a:rPr>
                  <a:t>	D.		72</a:t>
                </a:r>
                <a:endParaRPr lang="en-US" sz="3500" dirty="0">
                  <a:latin typeface="Aptos Display" panose="020B0004020202020204" pitchFamily="34" charset="0"/>
                </a:endParaRPr>
              </a:p>
            </p:txBody>
          </p:sp>
        </mc:Choice>
        <mc:Fallback>
          <p:sp>
            <p:nvSpPr>
              <p:cNvPr id="3" name="TextBox 2">
                <a:extLst>
                  <a:ext uri="{FF2B5EF4-FFF2-40B4-BE49-F238E27FC236}">
                    <a16:creationId xmlns:a16="http://schemas.microsoft.com/office/drawing/2014/main" id="{0ADA194E-C430-FC9F-E4A1-D5DD29F3EFF5}"/>
                  </a:ext>
                </a:extLst>
              </p:cNvPr>
              <p:cNvSpPr txBox="1">
                <a:spLocks noRot="1" noChangeAspect="1" noMove="1" noResize="1" noEditPoints="1" noAdjustHandles="1" noChangeArrowheads="1" noChangeShapeType="1" noTextEdit="1"/>
              </p:cNvSpPr>
              <p:nvPr/>
            </p:nvSpPr>
            <p:spPr>
              <a:xfrm>
                <a:off x="779798" y="2400613"/>
                <a:ext cx="11300058" cy="3554819"/>
              </a:xfrm>
              <a:prstGeom prst="rect">
                <a:avLst/>
              </a:prstGeom>
              <a:blipFill>
                <a:blip r:embed="rId3"/>
                <a:stretch>
                  <a:fillRect l="-1618" t="-2401" r="-701" b="-5489"/>
                </a:stretch>
              </a:blipFill>
            </p:spPr>
            <p:txBody>
              <a:bodyPr/>
              <a:lstStyle/>
              <a:p>
                <a:r>
                  <a:rPr lang="en-US">
                    <a:noFill/>
                  </a:rPr>
                  <a:t> </a:t>
                </a:r>
              </a:p>
            </p:txBody>
          </p:sp>
        </mc:Fallback>
      </mc:AlternateContent>
      <p:sp>
        <p:nvSpPr>
          <p:cNvPr id="10" name="Content Placeholder 9">
            <a:extLst>
              <a:ext uri="{FF2B5EF4-FFF2-40B4-BE49-F238E27FC236}">
                <a16:creationId xmlns:a16="http://schemas.microsoft.com/office/drawing/2014/main" id="{77944DFE-E8AC-F98C-8B08-64618B7CE362}"/>
              </a:ext>
            </a:extLst>
          </p:cNvPr>
          <p:cNvSpPr>
            <a:spLocks noGrp="1"/>
          </p:cNvSpPr>
          <p:nvPr>
            <p:ph idx="1"/>
          </p:nvPr>
        </p:nvSpPr>
        <p:spPr>
          <a:xfrm>
            <a:off x="5171458" y="3707624"/>
            <a:ext cx="5717708" cy="1542179"/>
          </a:xfrm>
        </p:spPr>
        <p:txBody>
          <a:bodyPr>
            <a:noAutofit/>
          </a:bodyPr>
          <a:lstStyle/>
          <a:p>
            <a:pPr>
              <a:lnSpc>
                <a:spcPct val="120000"/>
              </a:lnSpc>
            </a:pPr>
            <a:r>
              <a:rPr lang="en-US" sz="2800" dirty="0">
                <a:solidFill>
                  <a:srgbClr val="0070C0"/>
                </a:solidFill>
                <a:latin typeface="Aptos Display" panose="020B0004020202020204" pitchFamily="34" charset="0"/>
              </a:rPr>
              <a:t>TI-84 – </a:t>
            </a:r>
            <a:r>
              <a:rPr lang="en-US" sz="2800" dirty="0">
                <a:solidFill>
                  <a:srgbClr val="0070C0"/>
                </a:solidFill>
                <a:latin typeface="TI84PlusCEKeys" panose="02000000000000000000" pitchFamily="2" charset="0"/>
              </a:rPr>
              <a:t>¿ </a:t>
            </a:r>
            <a:r>
              <a:rPr lang="en-US" sz="2800" dirty="0">
                <a:solidFill>
                  <a:srgbClr val="0070C0"/>
                </a:solidFill>
                <a:latin typeface="Aptos Display" panose="020B0004020202020204" pitchFamily="34" charset="0"/>
              </a:rPr>
              <a:t>and Calculate</a:t>
            </a:r>
          </a:p>
          <a:p>
            <a:pPr>
              <a:lnSpc>
                <a:spcPct val="120000"/>
              </a:lnSpc>
            </a:pPr>
            <a:r>
              <a:rPr lang="en-US" sz="2800" dirty="0">
                <a:solidFill>
                  <a:srgbClr val="0070C0"/>
                </a:solidFill>
                <a:latin typeface="Aptos Display" panose="020B0004020202020204" pitchFamily="34" charset="0"/>
              </a:rPr>
              <a:t>N-Spire </a:t>
            </a:r>
            <a:r>
              <a:rPr lang="en-US" sz="2800" dirty="0">
                <a:solidFill>
                  <a:srgbClr val="0070C0"/>
                </a:solidFill>
              </a:rPr>
              <a:t>– </a:t>
            </a:r>
            <a:r>
              <a:rPr lang="en-US" sz="2800" dirty="0">
                <a:solidFill>
                  <a:srgbClr val="0070C0"/>
                </a:solidFill>
                <a:latin typeface="TINspireKeysCX" panose="02000000000000000000" pitchFamily="2" charset="0"/>
              </a:rPr>
              <a:t>b </a:t>
            </a:r>
            <a:r>
              <a:rPr lang="en-US" sz="2800" dirty="0">
                <a:solidFill>
                  <a:srgbClr val="0070C0"/>
                </a:solidFill>
                <a:latin typeface="Aptos Display" panose="020B0004020202020204" pitchFamily="34" charset="0"/>
              </a:rPr>
              <a:t>Define function and Calculate</a:t>
            </a:r>
            <a:endParaRPr lang="en-US" sz="2800" b="1" dirty="0">
              <a:solidFill>
                <a:srgbClr val="0070C0"/>
              </a:solidFill>
            </a:endParaRPr>
          </a:p>
        </p:txBody>
      </p:sp>
    </p:spTree>
    <p:extLst>
      <p:ext uri="{BB962C8B-B14F-4D97-AF65-F5344CB8AC3E}">
        <p14:creationId xmlns:p14="http://schemas.microsoft.com/office/powerpoint/2010/main" val="1155297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CFAA5-0AA7-4898-5721-EE59F8A58A2E}"/>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5DD20BC7-6679-4EDE-818B-88B8B44D8161}"/>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8F0F78A1-98DB-74DA-EA7B-4B8D6F1AB2EE}"/>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Defining Functions</a:t>
            </a:r>
          </a:p>
        </p:txBody>
      </p:sp>
      <p:pic>
        <p:nvPicPr>
          <p:cNvPr id="14" name="Picture 13">
            <a:extLst>
              <a:ext uri="{FF2B5EF4-FFF2-40B4-BE49-F238E27FC236}">
                <a16:creationId xmlns:a16="http://schemas.microsoft.com/office/drawing/2014/main" id="{0A978BED-896E-950B-8A50-1E96A3AA452F}"/>
              </a:ext>
            </a:extLst>
          </p:cNvPr>
          <p:cNvPicPr>
            <a:picLocks noChangeAspect="1"/>
          </p:cNvPicPr>
          <p:nvPr/>
        </p:nvPicPr>
        <p:blipFill>
          <a:blip r:embed="rId3"/>
          <a:srcRect l="26367" r="26668"/>
          <a:stretch>
            <a:fillRect/>
          </a:stretch>
        </p:blipFill>
        <p:spPr>
          <a:xfrm>
            <a:off x="568319" y="2498933"/>
            <a:ext cx="1693313" cy="3605482"/>
          </a:xfrm>
          <a:prstGeom prst="rect">
            <a:avLst/>
          </a:prstGeom>
        </p:spPr>
      </p:pic>
      <p:pic>
        <p:nvPicPr>
          <p:cNvPr id="3" name="Picture 2">
            <a:extLst>
              <a:ext uri="{FF2B5EF4-FFF2-40B4-BE49-F238E27FC236}">
                <a16:creationId xmlns:a16="http://schemas.microsoft.com/office/drawing/2014/main" id="{726CE476-997D-2386-29E9-38F05785C0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00350" y="2590800"/>
            <a:ext cx="3976532" cy="2998696"/>
          </a:xfrm>
          <a:prstGeom prst="rect">
            <a:avLst/>
          </a:prstGeom>
        </p:spPr>
      </p:pic>
      <p:pic>
        <p:nvPicPr>
          <p:cNvPr id="4" name="Picture 3">
            <a:extLst>
              <a:ext uri="{FF2B5EF4-FFF2-40B4-BE49-F238E27FC236}">
                <a16:creationId xmlns:a16="http://schemas.microsoft.com/office/drawing/2014/main" id="{49876CC1-222D-010D-3EE4-ED755FB6BD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3942" y="3238500"/>
            <a:ext cx="657225" cy="685800"/>
          </a:xfrm>
          <a:prstGeom prst="rect">
            <a:avLst/>
          </a:prstGeom>
        </p:spPr>
      </p:pic>
      <p:pic>
        <p:nvPicPr>
          <p:cNvPr id="11" name="Picture 10">
            <a:extLst>
              <a:ext uri="{FF2B5EF4-FFF2-40B4-BE49-F238E27FC236}">
                <a16:creationId xmlns:a16="http://schemas.microsoft.com/office/drawing/2014/main" id="{DC99E8FB-F968-CBA3-4D07-0444BE08C9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09851" y="2498933"/>
            <a:ext cx="657225" cy="685800"/>
          </a:xfrm>
          <a:prstGeom prst="rect">
            <a:avLst/>
          </a:prstGeom>
        </p:spPr>
      </p:pic>
      <p:cxnSp>
        <p:nvCxnSpPr>
          <p:cNvPr id="15" name="Straight Arrow Connector 14">
            <a:extLst>
              <a:ext uri="{FF2B5EF4-FFF2-40B4-BE49-F238E27FC236}">
                <a16:creationId xmlns:a16="http://schemas.microsoft.com/office/drawing/2014/main" id="{C94E48A9-2D40-2179-22B6-707E89685FA3}"/>
              </a:ext>
            </a:extLst>
          </p:cNvPr>
          <p:cNvCxnSpPr>
            <a:stCxn id="11" idx="3"/>
          </p:cNvCxnSpPr>
          <p:nvPr/>
        </p:nvCxnSpPr>
        <p:spPr>
          <a:xfrm>
            <a:off x="4067076" y="2841833"/>
            <a:ext cx="565309" cy="229171"/>
          </a:xfrm>
          <a:prstGeom prst="straightConnector1">
            <a:avLst/>
          </a:prstGeom>
          <a:ln w="38100">
            <a:solidFill>
              <a:srgbClr val="EE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BA01788D-CDEC-16D0-0650-688FA81DA77B}"/>
              </a:ext>
            </a:extLst>
          </p:cNvPr>
          <p:cNvCxnSpPr>
            <a:cxnSpLocks/>
            <a:stCxn id="4" idx="3"/>
          </p:cNvCxnSpPr>
          <p:nvPr/>
        </p:nvCxnSpPr>
        <p:spPr>
          <a:xfrm flipV="1">
            <a:off x="4061167" y="3238500"/>
            <a:ext cx="769625" cy="342900"/>
          </a:xfrm>
          <a:prstGeom prst="straightConnector1">
            <a:avLst/>
          </a:prstGeom>
          <a:ln w="38100">
            <a:solidFill>
              <a:srgbClr val="EE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36363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33BB6B-87C3-5155-6758-0E7D19D21281}"/>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3061F1D3-5870-B5BA-F4B2-928DA8351F20}"/>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6D1041EA-90E0-D622-692F-ADF071352D54}"/>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Defining Functions</a:t>
            </a:r>
          </a:p>
        </p:txBody>
      </p:sp>
      <p:pic>
        <p:nvPicPr>
          <p:cNvPr id="2" name="Picture 1" descr="Texas Instruments Nspire Graphing Calculator CX 2: 100MB Storage, ACT &amp;#38; AP Approved, 1 of 3">
            <a:extLst>
              <a:ext uri="{FF2B5EF4-FFF2-40B4-BE49-F238E27FC236}">
                <a16:creationId xmlns:a16="http://schemas.microsoft.com/office/drawing/2014/main" id="{4285C238-9329-E892-89D1-8BA02878C87D}"/>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4" name="Picture 3">
            <a:extLst>
              <a:ext uri="{FF2B5EF4-FFF2-40B4-BE49-F238E27FC236}">
                <a16:creationId xmlns:a16="http://schemas.microsoft.com/office/drawing/2014/main" id="{A9A2B3ED-9C6F-9C27-6F1C-09DD4C80B09A}"/>
              </a:ext>
            </a:extLst>
          </p:cNvPr>
          <p:cNvPicPr>
            <a:picLocks noChangeAspect="1"/>
          </p:cNvPicPr>
          <p:nvPr/>
        </p:nvPicPr>
        <p:blipFill>
          <a:blip r:embed="rId4"/>
          <a:stretch>
            <a:fillRect/>
          </a:stretch>
        </p:blipFill>
        <p:spPr>
          <a:xfrm>
            <a:off x="7255389" y="2790882"/>
            <a:ext cx="4037980" cy="3036262"/>
          </a:xfrm>
          <a:prstGeom prst="rect">
            <a:avLst/>
          </a:prstGeom>
        </p:spPr>
      </p:pic>
      <p:pic>
        <p:nvPicPr>
          <p:cNvPr id="8" name="Picture 7">
            <a:extLst>
              <a:ext uri="{FF2B5EF4-FFF2-40B4-BE49-F238E27FC236}">
                <a16:creationId xmlns:a16="http://schemas.microsoft.com/office/drawing/2014/main" id="{A5FB22DD-C699-AE6B-C7E0-CD143139ACDD}"/>
              </a:ext>
            </a:extLst>
          </p:cNvPr>
          <p:cNvPicPr>
            <a:picLocks noChangeAspect="1"/>
          </p:cNvPicPr>
          <p:nvPr/>
        </p:nvPicPr>
        <p:blipFill>
          <a:blip r:embed="rId5"/>
          <a:stretch>
            <a:fillRect/>
          </a:stretch>
        </p:blipFill>
        <p:spPr>
          <a:xfrm>
            <a:off x="2917864" y="2791246"/>
            <a:ext cx="4037496" cy="3035898"/>
          </a:xfrm>
          <a:prstGeom prst="rect">
            <a:avLst/>
          </a:prstGeom>
        </p:spPr>
      </p:pic>
      <p:sp>
        <p:nvSpPr>
          <p:cNvPr id="10" name="TextBox 9">
            <a:extLst>
              <a:ext uri="{FF2B5EF4-FFF2-40B4-BE49-F238E27FC236}">
                <a16:creationId xmlns:a16="http://schemas.microsoft.com/office/drawing/2014/main" id="{6966E14E-D355-D641-A5BD-97909C7178F8}"/>
              </a:ext>
            </a:extLst>
          </p:cNvPr>
          <p:cNvSpPr txBox="1"/>
          <p:nvPr/>
        </p:nvSpPr>
        <p:spPr>
          <a:xfrm>
            <a:off x="7185804" y="3183147"/>
            <a:ext cx="4107565" cy="1035170"/>
          </a:xfrm>
          <a:prstGeom prst="rect">
            <a:avLst/>
          </a:prstGeom>
          <a:noFill/>
          <a:ln w="38100">
            <a:solidFill>
              <a:srgbClr val="EE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3ABC3B8D-2FD6-AA93-8090-E5D333042091}"/>
              </a:ext>
            </a:extLst>
          </p:cNvPr>
          <p:cNvSpPr txBox="1"/>
          <p:nvPr/>
        </p:nvSpPr>
        <p:spPr>
          <a:xfrm>
            <a:off x="9841308" y="2138374"/>
            <a:ext cx="2095715" cy="477054"/>
          </a:xfrm>
          <a:prstGeom prst="rect">
            <a:avLst/>
          </a:prstGeom>
          <a:noFill/>
        </p:spPr>
        <p:txBody>
          <a:bodyPr wrap="square" rtlCol="0">
            <a:spAutoFit/>
          </a:bodyPr>
          <a:lstStyle/>
          <a:p>
            <a:r>
              <a:rPr lang="en-US" sz="2500" b="1" dirty="0">
                <a:solidFill>
                  <a:srgbClr val="EE0000"/>
                </a:solidFill>
                <a:latin typeface="Aptos Display" panose="020B0004020202020204" pitchFamily="34" charset="0"/>
              </a:rPr>
              <a:t>be careful!!</a:t>
            </a:r>
          </a:p>
        </p:txBody>
      </p:sp>
      <p:cxnSp>
        <p:nvCxnSpPr>
          <p:cNvPr id="15" name="Straight Arrow Connector 14">
            <a:extLst>
              <a:ext uri="{FF2B5EF4-FFF2-40B4-BE49-F238E27FC236}">
                <a16:creationId xmlns:a16="http://schemas.microsoft.com/office/drawing/2014/main" id="{2CB96410-0F24-C102-0DD1-237E6CE64E53}"/>
              </a:ext>
            </a:extLst>
          </p:cNvPr>
          <p:cNvCxnSpPr>
            <a:cxnSpLocks/>
          </p:cNvCxnSpPr>
          <p:nvPr/>
        </p:nvCxnSpPr>
        <p:spPr>
          <a:xfrm flipH="1">
            <a:off x="9394166" y="2590800"/>
            <a:ext cx="569343" cy="69676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B0A7309E-905D-C86A-C2C1-68ED5283FB9F}"/>
              </a:ext>
            </a:extLst>
          </p:cNvPr>
          <p:cNvCxnSpPr>
            <a:cxnSpLocks/>
          </p:cNvCxnSpPr>
          <p:nvPr/>
        </p:nvCxnSpPr>
        <p:spPr>
          <a:xfrm flipH="1">
            <a:off x="8842075" y="2508832"/>
            <a:ext cx="999233" cy="84945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34621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565473-53D4-88D8-BF1A-A6C86D3F2774}"/>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72835A02-6ABD-3F4B-C87F-5BA9B2F4DB5C}"/>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ADD88F44-6A17-8EFE-C88C-B4403B059521}"/>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Solving Equations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A9AD7709-ACA1-7C8E-DA92-A40AE815AFA9}"/>
                  </a:ext>
                </a:extLst>
              </p:cNvPr>
              <p:cNvSpPr txBox="1"/>
              <p:nvPr/>
            </p:nvSpPr>
            <p:spPr>
              <a:xfrm>
                <a:off x="779798" y="2400613"/>
                <a:ext cx="11300058" cy="3807517"/>
              </a:xfrm>
              <a:prstGeom prst="rect">
                <a:avLst/>
              </a:prstGeom>
              <a:noFill/>
            </p:spPr>
            <p:txBody>
              <a:bodyPr wrap="square" rtlCol="0">
                <a:spAutoFit/>
              </a:bodyPr>
              <a:lstStyle/>
              <a:p>
                <a:r>
                  <a:rPr lang="en-US" sz="3500" dirty="0">
                    <a:latin typeface="Aptos Display" panose="020B0004020202020204" pitchFamily="34" charset="0"/>
                  </a:rPr>
                  <a:t>Which of the following is the solution set of the equation   </a:t>
                </a:r>
                <a14:m>
                  <m:oMath xmlns:m="http://schemas.openxmlformats.org/officeDocument/2006/math">
                    <m:sSup>
                      <m:sSupPr>
                        <m:ctrlPr>
                          <a:rPr lang="en-US" sz="3500" b="0" i="1" smtClean="0">
                            <a:latin typeface="Cambria Math" panose="02040503050406030204" pitchFamily="18" charset="0"/>
                          </a:rPr>
                        </m:ctrlPr>
                      </m:sSupPr>
                      <m:e>
                        <m:r>
                          <a:rPr lang="en-US" sz="3500" b="0" i="1" smtClean="0">
                            <a:latin typeface="Cambria Math" panose="02040503050406030204" pitchFamily="18" charset="0"/>
                          </a:rPr>
                          <m:t>8</m:t>
                        </m:r>
                      </m:e>
                      <m:sup>
                        <m:sSup>
                          <m:sSupPr>
                            <m:ctrlPr>
                              <a:rPr lang="en-US" sz="3500" b="0" i="1" smtClean="0">
                                <a:latin typeface="Cambria Math" panose="02040503050406030204" pitchFamily="18" charset="0"/>
                              </a:rPr>
                            </m:ctrlPr>
                          </m:sSupPr>
                          <m:e>
                            <m:r>
                              <a:rPr lang="en-US" sz="3500" b="0" i="1" smtClean="0">
                                <a:latin typeface="Cambria Math" panose="02040503050406030204" pitchFamily="18" charset="0"/>
                              </a:rPr>
                              <m:t>𝑥</m:t>
                            </m:r>
                          </m:e>
                          <m:sup>
                            <m:r>
                              <a:rPr lang="en-US" sz="3500" b="0" i="1" smtClean="0">
                                <a:latin typeface="Cambria Math" panose="02040503050406030204" pitchFamily="18" charset="0"/>
                              </a:rPr>
                              <m:t>2</m:t>
                            </m:r>
                          </m:sup>
                        </m:sSup>
                      </m:sup>
                    </m:sSup>
                    <m:r>
                      <a:rPr lang="en-US" sz="3500" b="0" i="1" smtClean="0">
                        <a:latin typeface="Cambria Math" panose="02040503050406030204" pitchFamily="18" charset="0"/>
                      </a:rPr>
                      <m:t>=</m:t>
                    </m:r>
                    <m:sSup>
                      <m:sSupPr>
                        <m:ctrlPr>
                          <a:rPr lang="en-US" sz="3500" b="0" i="1" smtClean="0">
                            <a:latin typeface="Cambria Math" panose="02040503050406030204" pitchFamily="18" charset="0"/>
                          </a:rPr>
                        </m:ctrlPr>
                      </m:sSupPr>
                      <m:e>
                        <m:r>
                          <a:rPr lang="en-US" sz="3500" b="0" i="1" smtClean="0">
                            <a:latin typeface="Cambria Math" panose="02040503050406030204" pitchFamily="18" charset="0"/>
                          </a:rPr>
                          <m:t>4</m:t>
                        </m:r>
                      </m:e>
                      <m:sup>
                        <m:r>
                          <a:rPr lang="en-US" sz="3500" b="0" i="1" smtClean="0">
                            <a:latin typeface="Cambria Math" panose="02040503050406030204" pitchFamily="18" charset="0"/>
                          </a:rPr>
                          <m:t>𝑥</m:t>
                        </m:r>
                        <m:r>
                          <a:rPr lang="en-US" sz="3500" b="0" i="1" smtClean="0">
                            <a:latin typeface="Cambria Math" panose="02040503050406030204" pitchFamily="18" charset="0"/>
                          </a:rPr>
                          <m:t>+4</m:t>
                        </m:r>
                      </m:sup>
                    </m:sSup>
                  </m:oMath>
                </a14:m>
                <a:r>
                  <a:rPr lang="en-US" sz="3500" dirty="0">
                    <a:latin typeface="Aptos Display" panose="020B0004020202020204" pitchFamily="34" charset="0"/>
                  </a:rPr>
                  <a:t> ?</a:t>
                </a:r>
              </a:p>
              <a:p>
                <a:r>
                  <a:rPr lang="en-US" sz="3500" dirty="0">
                    <a:latin typeface="Aptos Display" panose="020B0004020202020204" pitchFamily="34" charset="0"/>
                  </a:rPr>
                  <a:t>	A.		</a:t>
                </a:r>
                <a14:m>
                  <m:oMath xmlns:m="http://schemas.openxmlformats.org/officeDocument/2006/math">
                    <m:d>
                      <m:dPr>
                        <m:begChr m:val="{"/>
                        <m:endChr m:val="}"/>
                        <m:ctrlPr>
                          <a:rPr lang="en-US" sz="2800" i="1" smtClean="0">
                            <a:latin typeface="Cambria Math" panose="02040503050406030204" pitchFamily="18" charset="0"/>
                          </a:rPr>
                        </m:ctrlPr>
                      </m:dPr>
                      <m:e>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4</m:t>
                            </m:r>
                          </m:num>
                          <m:den>
                            <m:r>
                              <a:rPr lang="en-US" sz="2800" b="0" i="1" smtClean="0">
                                <a:latin typeface="Cambria Math" panose="02040503050406030204" pitchFamily="18" charset="0"/>
                              </a:rPr>
                              <m:t>3</m:t>
                            </m:r>
                          </m:den>
                        </m:f>
                        <m:r>
                          <a:rPr lang="en-US" sz="2800" b="0" i="1" smtClean="0">
                            <a:latin typeface="Cambria Math" panose="02040503050406030204" pitchFamily="18" charset="0"/>
                          </a:rPr>
                          <m:t>,2</m:t>
                        </m:r>
                      </m:e>
                    </m:d>
                  </m:oMath>
                </a14:m>
                <a:endParaRPr lang="en-US" sz="2800" dirty="0">
                  <a:latin typeface="Aptos Display" panose="020B0004020202020204" pitchFamily="34" charset="0"/>
                </a:endParaRPr>
              </a:p>
              <a:p>
                <a:r>
                  <a:rPr lang="en-US" sz="3500" dirty="0">
                    <a:latin typeface="Aptos Display" panose="020B0004020202020204" pitchFamily="34" charset="0"/>
                  </a:rPr>
                  <a:t>	B.		</a:t>
                </a:r>
                <a:r>
                  <a:rPr lang="en-US" sz="2800" dirty="0"/>
                  <a:t> </a:t>
                </a:r>
                <a14:m>
                  <m:oMath xmlns:m="http://schemas.openxmlformats.org/officeDocument/2006/math">
                    <m:d>
                      <m:dPr>
                        <m:begChr m:val="{"/>
                        <m:endChr m:val="}"/>
                        <m:ctrlPr>
                          <a:rPr lang="en-US" sz="2800" i="1">
                            <a:latin typeface="Cambria Math" panose="02040503050406030204" pitchFamily="18" charset="0"/>
                          </a:rPr>
                        </m:ctrlPr>
                      </m:dPr>
                      <m:e>
                        <m:r>
                          <a:rPr lang="en-US" sz="2800" i="1">
                            <a:latin typeface="Cambria Math" panose="02040503050406030204" pitchFamily="18" charset="0"/>
                          </a:rPr>
                          <m:t>−</m:t>
                        </m:r>
                        <m:f>
                          <m:fPr>
                            <m:ctrlPr>
                              <a:rPr lang="en-US" sz="2800" i="1">
                                <a:latin typeface="Cambria Math" panose="02040503050406030204" pitchFamily="18" charset="0"/>
                              </a:rPr>
                            </m:ctrlPr>
                          </m:fPr>
                          <m:num>
                            <m:r>
                              <a:rPr lang="en-US" sz="2800" b="0" i="1" smtClean="0">
                                <a:latin typeface="Cambria Math" panose="02040503050406030204" pitchFamily="18" charset="0"/>
                              </a:rPr>
                              <m:t>2</m:t>
                            </m:r>
                          </m:num>
                          <m:den>
                            <m:r>
                              <a:rPr lang="en-US" sz="2800" i="1">
                                <a:latin typeface="Cambria Math" panose="02040503050406030204" pitchFamily="18" charset="0"/>
                              </a:rPr>
                              <m:t>3</m:t>
                            </m:r>
                          </m:den>
                        </m:f>
                        <m:r>
                          <a:rPr lang="en-US" sz="2800" i="1">
                            <a:latin typeface="Cambria Math" panose="02040503050406030204" pitchFamily="18" charset="0"/>
                          </a:rPr>
                          <m:t>,</m:t>
                        </m:r>
                        <m:r>
                          <a:rPr lang="en-US" sz="2800" b="0" i="1" smtClean="0">
                            <a:latin typeface="Cambria Math" panose="02040503050406030204" pitchFamily="18" charset="0"/>
                          </a:rPr>
                          <m:t>4</m:t>
                        </m:r>
                      </m:e>
                    </m:d>
                    <m:r>
                      <a:rPr lang="en-US" sz="2800" i="1">
                        <a:latin typeface="Cambria Math" panose="02040503050406030204" pitchFamily="18" charset="0"/>
                      </a:rPr>
                      <m:t> </m:t>
                    </m:r>
                  </m:oMath>
                </a14:m>
                <a:r>
                  <a:rPr lang="en-US" sz="2800" dirty="0">
                    <a:latin typeface="Aptos Display" panose="020B0004020202020204" pitchFamily="34" charset="0"/>
                  </a:rPr>
                  <a:t>	</a:t>
                </a:r>
                <a:r>
                  <a:rPr lang="en-US" sz="3500" dirty="0">
                    <a:latin typeface="Aptos Display" panose="020B0004020202020204" pitchFamily="34" charset="0"/>
                  </a:rPr>
                  <a:t>	</a:t>
                </a:r>
              </a:p>
              <a:p>
                <a:r>
                  <a:rPr lang="en-US" sz="3500" dirty="0">
                    <a:latin typeface="Aptos Display" panose="020B0004020202020204" pitchFamily="34" charset="0"/>
                  </a:rPr>
                  <a:t>	C.		</a:t>
                </a:r>
                <a:r>
                  <a:rPr lang="en-US" sz="2800" dirty="0"/>
                  <a:t> </a:t>
                </a:r>
                <a14:m>
                  <m:oMath xmlns:m="http://schemas.openxmlformats.org/officeDocument/2006/math">
                    <m:d>
                      <m:dPr>
                        <m:begChr m:val="{"/>
                        <m:endChr m:val="}"/>
                        <m:ctrlPr>
                          <a:rPr lang="en-US" sz="2800" i="1">
                            <a:latin typeface="Cambria Math" panose="02040503050406030204" pitchFamily="18" charset="0"/>
                          </a:rPr>
                        </m:ctrlPr>
                      </m:dPr>
                      <m:e>
                        <m:f>
                          <m:fPr>
                            <m:ctrlPr>
                              <a:rPr lang="en-US" sz="2800" i="1">
                                <a:latin typeface="Cambria Math" panose="02040503050406030204" pitchFamily="18" charset="0"/>
                              </a:rPr>
                            </m:ctrlPr>
                          </m:fPr>
                          <m:num>
                            <m:r>
                              <a:rPr lang="en-US" sz="2800" i="1">
                                <a:latin typeface="Cambria Math" panose="02040503050406030204" pitchFamily="18" charset="0"/>
                              </a:rPr>
                              <m:t>4</m:t>
                            </m:r>
                          </m:num>
                          <m:den>
                            <m:r>
                              <a:rPr lang="en-US" sz="2800" i="1">
                                <a:latin typeface="Cambria Math" panose="02040503050406030204" pitchFamily="18" charset="0"/>
                              </a:rPr>
                              <m:t>3</m:t>
                            </m:r>
                          </m:den>
                        </m:f>
                        <m:r>
                          <a:rPr lang="en-US" sz="2800" i="1">
                            <a:latin typeface="Cambria Math" panose="02040503050406030204" pitchFamily="18" charset="0"/>
                          </a:rPr>
                          <m:t>,2</m:t>
                        </m:r>
                      </m:e>
                    </m:d>
                    <m:r>
                      <a:rPr lang="en-US" sz="2800" i="1">
                        <a:latin typeface="Cambria Math" panose="02040503050406030204" pitchFamily="18" charset="0"/>
                      </a:rPr>
                      <m:t> </m:t>
                    </m:r>
                  </m:oMath>
                </a14:m>
                <a:r>
                  <a:rPr lang="en-US" sz="3500" dirty="0">
                    <a:latin typeface="Aptos Display" panose="020B0004020202020204" pitchFamily="34" charset="0"/>
                  </a:rPr>
                  <a:t>		</a:t>
                </a:r>
              </a:p>
              <a:p>
                <a:r>
                  <a:rPr lang="en-US" sz="3500" b="0" dirty="0">
                    <a:latin typeface="Aptos Display" panose="020B0004020202020204" pitchFamily="34" charset="0"/>
                  </a:rPr>
                  <a:t>	D.		</a:t>
                </a:r>
                <a:r>
                  <a:rPr lang="en-US" sz="3500" dirty="0"/>
                  <a:t> </a:t>
                </a:r>
                <a14:m>
                  <m:oMath xmlns:m="http://schemas.openxmlformats.org/officeDocument/2006/math">
                    <m:d>
                      <m:dPr>
                        <m:begChr m:val="{"/>
                        <m:endChr m:val="}"/>
                        <m:ctrlPr>
                          <a:rPr lang="en-US" sz="2800" i="1">
                            <a:latin typeface="Cambria Math" panose="02040503050406030204" pitchFamily="18" charset="0"/>
                          </a:rPr>
                        </m:ctrlPr>
                      </m:dPr>
                      <m:e>
                        <m:f>
                          <m:fPr>
                            <m:ctrlPr>
                              <a:rPr lang="en-US" sz="2800" i="1">
                                <a:latin typeface="Cambria Math" panose="02040503050406030204" pitchFamily="18" charset="0"/>
                              </a:rPr>
                            </m:ctrlPr>
                          </m:fPr>
                          <m:num>
                            <m:r>
                              <a:rPr lang="en-US" sz="2800" b="0" i="1" smtClean="0">
                                <a:latin typeface="Cambria Math" panose="02040503050406030204" pitchFamily="18" charset="0"/>
                              </a:rPr>
                              <m:t>2</m:t>
                            </m:r>
                          </m:num>
                          <m:den>
                            <m:r>
                              <a:rPr lang="en-US" sz="2800" i="1">
                                <a:latin typeface="Cambria Math" panose="02040503050406030204" pitchFamily="18" charset="0"/>
                              </a:rPr>
                              <m:t>3</m:t>
                            </m:r>
                          </m:den>
                        </m:f>
                        <m:r>
                          <a:rPr lang="en-US" sz="2800" i="1">
                            <a:latin typeface="Cambria Math" panose="02040503050406030204" pitchFamily="18" charset="0"/>
                          </a:rPr>
                          <m:t>,</m:t>
                        </m:r>
                        <m:r>
                          <a:rPr lang="en-US" sz="2800" b="0" i="1" smtClean="0">
                            <a:latin typeface="Cambria Math" panose="02040503050406030204" pitchFamily="18" charset="0"/>
                          </a:rPr>
                          <m:t>−4</m:t>
                        </m:r>
                      </m:e>
                    </m:d>
                  </m:oMath>
                </a14:m>
                <a:endParaRPr lang="en-US" sz="2800" dirty="0">
                  <a:latin typeface="Aptos Display" panose="020B0004020202020204" pitchFamily="34" charset="0"/>
                </a:endParaRPr>
              </a:p>
            </p:txBody>
          </p:sp>
        </mc:Choice>
        <mc:Fallback xmlns="">
          <p:sp>
            <p:nvSpPr>
              <p:cNvPr id="3" name="TextBox 2">
                <a:extLst>
                  <a:ext uri="{FF2B5EF4-FFF2-40B4-BE49-F238E27FC236}">
                    <a16:creationId xmlns:a16="http://schemas.microsoft.com/office/drawing/2014/main" id="{A9AD7709-ACA1-7C8E-DA92-A40AE815AFA9}"/>
                  </a:ext>
                </a:extLst>
              </p:cNvPr>
              <p:cNvSpPr txBox="1">
                <a:spLocks noRot="1" noChangeAspect="1" noMove="1" noResize="1" noEditPoints="1" noAdjustHandles="1" noChangeArrowheads="1" noChangeShapeType="1" noTextEdit="1"/>
              </p:cNvSpPr>
              <p:nvPr/>
            </p:nvSpPr>
            <p:spPr>
              <a:xfrm>
                <a:off x="779798" y="2400613"/>
                <a:ext cx="11300058" cy="3807517"/>
              </a:xfrm>
              <a:prstGeom prst="rect">
                <a:avLst/>
              </a:prstGeom>
              <a:blipFill>
                <a:blip r:embed="rId3"/>
                <a:stretch>
                  <a:fillRect l="-1618" t="-2404" b="-3365"/>
                </a:stretch>
              </a:blipFill>
            </p:spPr>
            <p:txBody>
              <a:bodyPr/>
              <a:lstStyle/>
              <a:p>
                <a:r>
                  <a:rPr lang="en-US">
                    <a:noFill/>
                  </a:rPr>
                  <a:t> </a:t>
                </a:r>
              </a:p>
            </p:txBody>
          </p:sp>
        </mc:Fallback>
      </mc:AlternateContent>
      <p:sp>
        <p:nvSpPr>
          <p:cNvPr id="10" name="Content Placeholder 9">
            <a:extLst>
              <a:ext uri="{FF2B5EF4-FFF2-40B4-BE49-F238E27FC236}">
                <a16:creationId xmlns:a16="http://schemas.microsoft.com/office/drawing/2014/main" id="{A77911CB-812F-927A-84DE-59825AEF511B}"/>
              </a:ext>
            </a:extLst>
          </p:cNvPr>
          <p:cNvSpPr>
            <a:spLocks noGrp="1"/>
          </p:cNvSpPr>
          <p:nvPr>
            <p:ph idx="1"/>
          </p:nvPr>
        </p:nvSpPr>
        <p:spPr>
          <a:xfrm>
            <a:off x="4852281" y="3724877"/>
            <a:ext cx="6750248" cy="1542179"/>
          </a:xfrm>
        </p:spPr>
        <p:txBody>
          <a:bodyPr>
            <a:noAutofit/>
          </a:bodyPr>
          <a:lstStyle/>
          <a:p>
            <a:pPr>
              <a:lnSpc>
                <a:spcPct val="120000"/>
              </a:lnSpc>
            </a:pPr>
            <a:r>
              <a:rPr lang="en-US" sz="2800" dirty="0">
                <a:solidFill>
                  <a:srgbClr val="0070C0"/>
                </a:solidFill>
                <a:latin typeface="Aptos Display" panose="020B0004020202020204" pitchFamily="34" charset="0"/>
              </a:rPr>
              <a:t>TI-84 –   </a:t>
            </a:r>
            <a:r>
              <a:rPr lang="en-US" sz="2800" dirty="0">
                <a:solidFill>
                  <a:srgbClr val="0070C0"/>
                </a:solidFill>
                <a:latin typeface="TI84PlusCEKeys" panose="02000000000000000000" pitchFamily="2" charset="0"/>
              </a:rPr>
              <a:t>» </a:t>
            </a:r>
            <a:r>
              <a:rPr lang="en-US" sz="2800" dirty="0">
                <a:solidFill>
                  <a:srgbClr val="0070C0"/>
                </a:solidFill>
                <a:latin typeface="Aptos" panose="020B0004020202020204" pitchFamily="34" charset="0"/>
              </a:rPr>
              <a:t>, Numeric Solver </a:t>
            </a:r>
            <a:endParaRPr lang="en-US" sz="2800" dirty="0">
              <a:solidFill>
                <a:srgbClr val="0070C0"/>
              </a:solidFill>
              <a:latin typeface="Aptos Display" panose="020B0004020202020204" pitchFamily="34" charset="0"/>
            </a:endParaRPr>
          </a:p>
          <a:p>
            <a:pPr>
              <a:lnSpc>
                <a:spcPct val="120000"/>
              </a:lnSpc>
            </a:pPr>
            <a:r>
              <a:rPr lang="en-US" sz="2800" dirty="0">
                <a:solidFill>
                  <a:srgbClr val="0070C0"/>
                </a:solidFill>
                <a:latin typeface="Aptos Display" panose="020B0004020202020204" pitchFamily="34" charset="0"/>
              </a:rPr>
              <a:t>N-Spire </a:t>
            </a:r>
            <a:r>
              <a:rPr lang="en-US" sz="2800" dirty="0">
                <a:solidFill>
                  <a:srgbClr val="0070C0"/>
                </a:solidFill>
              </a:rPr>
              <a:t>– </a:t>
            </a:r>
            <a:r>
              <a:rPr lang="en-US" sz="2800" dirty="0">
                <a:solidFill>
                  <a:srgbClr val="0070C0"/>
                </a:solidFill>
                <a:latin typeface="TINspireKeysCX" panose="02000000000000000000" pitchFamily="2" charset="0"/>
              </a:rPr>
              <a:t>b</a:t>
            </a:r>
            <a:r>
              <a:rPr lang="en-US" sz="2800" dirty="0">
                <a:solidFill>
                  <a:srgbClr val="0070C0"/>
                </a:solidFill>
                <a:latin typeface="Aptos" panose="020B0004020202020204" pitchFamily="34" charset="0"/>
              </a:rPr>
              <a:t>, Algebra, Numerical Solve</a:t>
            </a:r>
            <a:endParaRPr lang="en-US" sz="2800" b="1" dirty="0">
              <a:solidFill>
                <a:srgbClr val="0070C0"/>
              </a:solidFill>
            </a:endParaRPr>
          </a:p>
        </p:txBody>
      </p:sp>
    </p:spTree>
    <p:extLst>
      <p:ext uri="{BB962C8B-B14F-4D97-AF65-F5344CB8AC3E}">
        <p14:creationId xmlns:p14="http://schemas.microsoft.com/office/powerpoint/2010/main" val="3428785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A7343-A962-6470-2C3E-88E177CB1E06}"/>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1E744F19-FE63-1908-6C31-B2721C043085}"/>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5AC2CA63-5E47-8BBE-324E-80729AFBC535}"/>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Solving Equations</a:t>
            </a:r>
          </a:p>
        </p:txBody>
      </p:sp>
      <p:pic>
        <p:nvPicPr>
          <p:cNvPr id="14" name="Picture 13">
            <a:extLst>
              <a:ext uri="{FF2B5EF4-FFF2-40B4-BE49-F238E27FC236}">
                <a16:creationId xmlns:a16="http://schemas.microsoft.com/office/drawing/2014/main" id="{14B4FD1C-9641-F32D-86A7-5D20B888D58D}"/>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19" name="Picture 18">
            <a:extLst>
              <a:ext uri="{FF2B5EF4-FFF2-40B4-BE49-F238E27FC236}">
                <a16:creationId xmlns:a16="http://schemas.microsoft.com/office/drawing/2014/main" id="{E05229D3-4DC3-F4E5-7CE5-518935AE5D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2084" y="2066205"/>
            <a:ext cx="3976532" cy="2998696"/>
          </a:xfrm>
          <a:prstGeom prst="rect">
            <a:avLst/>
          </a:prstGeom>
        </p:spPr>
      </p:pic>
      <p:pic>
        <p:nvPicPr>
          <p:cNvPr id="21" name="Picture 20">
            <a:extLst>
              <a:ext uri="{FF2B5EF4-FFF2-40B4-BE49-F238E27FC236}">
                <a16:creationId xmlns:a16="http://schemas.microsoft.com/office/drawing/2014/main" id="{8CD5501C-EF6F-BB64-0287-42601BB416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8296" y="2894193"/>
            <a:ext cx="3976532" cy="2998696"/>
          </a:xfrm>
          <a:prstGeom prst="rect">
            <a:avLst/>
          </a:prstGeom>
        </p:spPr>
      </p:pic>
      <p:pic>
        <p:nvPicPr>
          <p:cNvPr id="23" name="Picture 22">
            <a:extLst>
              <a:ext uri="{FF2B5EF4-FFF2-40B4-BE49-F238E27FC236}">
                <a16:creationId xmlns:a16="http://schemas.microsoft.com/office/drawing/2014/main" id="{20BC0833-6FE5-A814-8716-6D0F5C4D42B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55791" y="3317832"/>
            <a:ext cx="3986767" cy="3006414"/>
          </a:xfrm>
          <a:prstGeom prst="rect">
            <a:avLst/>
          </a:prstGeom>
        </p:spPr>
      </p:pic>
      <p:sp>
        <p:nvSpPr>
          <p:cNvPr id="24" name="TextBox 23">
            <a:extLst>
              <a:ext uri="{FF2B5EF4-FFF2-40B4-BE49-F238E27FC236}">
                <a16:creationId xmlns:a16="http://schemas.microsoft.com/office/drawing/2014/main" id="{418C3BC1-A139-F764-8B11-D368EBD92E61}"/>
              </a:ext>
            </a:extLst>
          </p:cNvPr>
          <p:cNvSpPr txBox="1"/>
          <p:nvPr/>
        </p:nvSpPr>
        <p:spPr>
          <a:xfrm>
            <a:off x="8208394" y="2225615"/>
            <a:ext cx="2961122" cy="1015663"/>
          </a:xfrm>
          <a:prstGeom prst="rect">
            <a:avLst/>
          </a:prstGeom>
          <a:noFill/>
        </p:spPr>
        <p:txBody>
          <a:bodyPr wrap="square" rtlCol="0">
            <a:spAutoFit/>
          </a:bodyPr>
          <a:lstStyle/>
          <a:p>
            <a:r>
              <a:rPr lang="en-US" sz="3000" dirty="0">
                <a:solidFill>
                  <a:srgbClr val="EE0000"/>
                </a:solidFill>
                <a:latin typeface="Aptos Display" panose="020B0004020202020204" pitchFamily="34" charset="0"/>
              </a:rPr>
              <a:t>y-max = 50…still not enough!!</a:t>
            </a:r>
          </a:p>
        </p:txBody>
      </p:sp>
    </p:spTree>
    <p:extLst>
      <p:ext uri="{BB962C8B-B14F-4D97-AF65-F5344CB8AC3E}">
        <p14:creationId xmlns:p14="http://schemas.microsoft.com/office/powerpoint/2010/main" val="6119020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A6535F-E7B4-D1B1-210F-7327A665D523}"/>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9E578F06-44DB-8EBF-606D-938688871652}"/>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C960E427-437B-51D5-F724-A12E5B385FD3}"/>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Solving Equations</a:t>
            </a:r>
          </a:p>
        </p:txBody>
      </p:sp>
      <p:pic>
        <p:nvPicPr>
          <p:cNvPr id="14" name="Picture 13">
            <a:extLst>
              <a:ext uri="{FF2B5EF4-FFF2-40B4-BE49-F238E27FC236}">
                <a16:creationId xmlns:a16="http://schemas.microsoft.com/office/drawing/2014/main" id="{9B5216E9-FC6B-8929-EE9B-E0A0E36BB4F7}"/>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4" name="Picture 3">
            <a:extLst>
              <a:ext uri="{FF2B5EF4-FFF2-40B4-BE49-F238E27FC236}">
                <a16:creationId xmlns:a16="http://schemas.microsoft.com/office/drawing/2014/main" id="{CDAA909D-42CE-66A7-A637-4E0D88968D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32083" y="2649344"/>
            <a:ext cx="3976532" cy="2998696"/>
          </a:xfrm>
          <a:prstGeom prst="rect">
            <a:avLst/>
          </a:prstGeom>
        </p:spPr>
      </p:pic>
      <p:pic>
        <p:nvPicPr>
          <p:cNvPr id="11" name="Picture 10">
            <a:extLst>
              <a:ext uri="{FF2B5EF4-FFF2-40B4-BE49-F238E27FC236}">
                <a16:creationId xmlns:a16="http://schemas.microsoft.com/office/drawing/2014/main" id="{CF68BEF1-DEFC-2A17-2D51-D08A6D5791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17317" y="2649344"/>
            <a:ext cx="3976532" cy="2998696"/>
          </a:xfrm>
          <a:prstGeom prst="rect">
            <a:avLst/>
          </a:prstGeom>
        </p:spPr>
      </p:pic>
    </p:spTree>
    <p:extLst>
      <p:ext uri="{BB962C8B-B14F-4D97-AF65-F5344CB8AC3E}">
        <p14:creationId xmlns:p14="http://schemas.microsoft.com/office/powerpoint/2010/main" val="2888156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0EFBA7-43CC-343A-A504-A4351AD6F7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70C9F5-EA33-A6D0-CF6A-20F9F766B6D8}"/>
              </a:ext>
            </a:extLst>
          </p:cNvPr>
          <p:cNvSpPr>
            <a:spLocks noGrp="1"/>
          </p:cNvSpPr>
          <p:nvPr>
            <p:ph type="title"/>
          </p:nvPr>
        </p:nvSpPr>
        <p:spPr>
          <a:xfrm>
            <a:off x="1914079" y="844404"/>
            <a:ext cx="9031462" cy="728480"/>
          </a:xfrm>
        </p:spPr>
        <p:txBody>
          <a:bodyPr/>
          <a:lstStyle/>
          <a:p>
            <a:r>
              <a:rPr lang="en-US" sz="5000" dirty="0">
                <a:latin typeface="Aptos" panose="020B0004020202020204" pitchFamily="34" charset="0"/>
              </a:rPr>
              <a:t>Enhanced ACT Math Content</a:t>
            </a:r>
          </a:p>
        </p:txBody>
      </p:sp>
      <p:sp>
        <p:nvSpPr>
          <p:cNvPr id="3" name="Google Shape;138;p23">
            <a:extLst>
              <a:ext uri="{FF2B5EF4-FFF2-40B4-BE49-F238E27FC236}">
                <a16:creationId xmlns:a16="http://schemas.microsoft.com/office/drawing/2014/main" id="{280776CD-3FD2-EDC0-0A22-64DA7B97E174}"/>
              </a:ext>
            </a:extLst>
          </p:cNvPr>
          <p:cNvSpPr txBox="1">
            <a:spLocks/>
          </p:cNvSpPr>
          <p:nvPr/>
        </p:nvSpPr>
        <p:spPr>
          <a:xfrm>
            <a:off x="934669" y="2091621"/>
            <a:ext cx="10322661" cy="4094442"/>
          </a:xfrm>
          <a:prstGeom prst="rect">
            <a:avLst/>
          </a:prstGeom>
          <a:noFill/>
          <a:ln>
            <a:noFill/>
          </a:ln>
        </p:spPr>
        <p:txBody>
          <a:bodyPr spcFirstLastPara="1" vert="horz" wrap="square" lIns="68575" tIns="68575" rIns="68575" bIns="68575" rtlCol="0" anchor="t" anchorCtr="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374650" indent="-285750">
              <a:spcBef>
                <a:spcPts val="500"/>
              </a:spcBef>
              <a:buSzPts val="1400"/>
            </a:pPr>
            <a:r>
              <a:rPr lang="en-US" sz="2500" b="1" dirty="0">
                <a:solidFill>
                  <a:srgbClr val="EE0000"/>
                </a:solidFill>
                <a:latin typeface="Aptos" panose="020B0004020202020204" pitchFamily="34" charset="0"/>
                <a:ea typeface="Arial"/>
                <a:cs typeface="Arial"/>
                <a:sym typeface="Arial"/>
              </a:rPr>
              <a:t>45 questions </a:t>
            </a:r>
            <a:r>
              <a:rPr lang="en-US" sz="2500" dirty="0">
                <a:latin typeface="Aptos" panose="020B0004020202020204" pitchFamily="34" charset="0"/>
                <a:ea typeface="Arial"/>
                <a:cs typeface="Arial"/>
                <a:sym typeface="Arial"/>
              </a:rPr>
              <a:t>in </a:t>
            </a:r>
            <a:r>
              <a:rPr lang="en-US" sz="2500" b="1" dirty="0">
                <a:solidFill>
                  <a:srgbClr val="0070C0"/>
                </a:solidFill>
                <a:latin typeface="Aptos" panose="020B0004020202020204" pitchFamily="34" charset="0"/>
                <a:ea typeface="Arial"/>
                <a:cs typeface="Arial"/>
                <a:sym typeface="Arial"/>
              </a:rPr>
              <a:t>50 minutes</a:t>
            </a:r>
          </a:p>
          <a:p>
            <a:pPr marL="736600" lvl="1">
              <a:spcBef>
                <a:spcPts val="500"/>
              </a:spcBef>
              <a:buSzPts val="1100"/>
            </a:pPr>
            <a:r>
              <a:rPr lang="en-US" sz="2500" dirty="0">
                <a:latin typeface="Aptos" panose="020B0004020202020204" pitchFamily="34" charset="0"/>
                <a:ea typeface="Arial"/>
                <a:cs typeface="Arial"/>
                <a:sym typeface="Arial"/>
              </a:rPr>
              <a:t>approximately 11% (7 sec</a:t>
            </a:r>
            <a:r>
              <a:rPr lang="en-US" sz="2500" dirty="0">
                <a:latin typeface="Aptos" panose="020B0004020202020204" pitchFamily="34" charset="0"/>
              </a:rPr>
              <a:t>.) </a:t>
            </a:r>
            <a:r>
              <a:rPr lang="en-US" sz="2500" dirty="0">
                <a:latin typeface="Aptos" panose="020B0004020202020204" pitchFamily="34" charset="0"/>
                <a:ea typeface="Arial"/>
                <a:cs typeface="Arial"/>
                <a:sym typeface="Arial"/>
              </a:rPr>
              <a:t>more time per item</a:t>
            </a:r>
          </a:p>
          <a:p>
            <a:pPr marL="736600" lvl="1">
              <a:spcBef>
                <a:spcPts val="500"/>
              </a:spcBef>
              <a:buSzPts val="1100"/>
            </a:pPr>
            <a:r>
              <a:rPr lang="en-US" sz="2500" dirty="0">
                <a:latin typeface="Aptos" panose="020B0004020202020204" pitchFamily="34" charset="0"/>
                <a:ea typeface="Arial"/>
                <a:cs typeface="Arial"/>
                <a:sym typeface="Arial"/>
              </a:rPr>
              <a:t>4 field test items (so score is based on 41 questions)</a:t>
            </a:r>
          </a:p>
          <a:p>
            <a:pPr marL="374650" indent="-285750">
              <a:spcBef>
                <a:spcPts val="800"/>
              </a:spcBef>
              <a:buSzPts val="1400"/>
            </a:pPr>
            <a:r>
              <a:rPr lang="en-US" sz="2500" dirty="0">
                <a:latin typeface="Aptos" panose="020B0004020202020204" pitchFamily="34" charset="0"/>
                <a:ea typeface="Arial"/>
                <a:cs typeface="Arial"/>
                <a:sym typeface="Arial"/>
              </a:rPr>
              <a:t>Much fewer Integrating Essential Skills items (8 vs. 25)</a:t>
            </a:r>
          </a:p>
          <a:p>
            <a:pPr marL="374650" indent="-285750">
              <a:spcBef>
                <a:spcPts val="800"/>
              </a:spcBef>
              <a:buSzPts val="1400"/>
            </a:pPr>
            <a:r>
              <a:rPr lang="en-US" sz="2500" dirty="0">
                <a:latin typeface="Aptos" panose="020B0004020202020204" pitchFamily="34" charset="0"/>
                <a:ea typeface="Arial"/>
                <a:cs typeface="Arial"/>
                <a:sym typeface="Arial"/>
              </a:rPr>
              <a:t>Fewer items aligned to advanced topics (???)</a:t>
            </a:r>
          </a:p>
          <a:p>
            <a:pPr marL="374650" indent="-285750">
              <a:spcBef>
                <a:spcPts val="800"/>
              </a:spcBef>
              <a:buSzPts val="1400"/>
            </a:pPr>
            <a:r>
              <a:rPr lang="en-US" sz="2500" dirty="0">
                <a:latin typeface="Aptos" panose="020B0004020202020204" pitchFamily="34" charset="0"/>
                <a:ea typeface="Arial"/>
                <a:cs typeface="Arial"/>
                <a:sym typeface="Arial"/>
              </a:rPr>
              <a:t>Fewer in-context items</a:t>
            </a:r>
          </a:p>
          <a:p>
            <a:pPr marL="374650" indent="-285750">
              <a:spcBef>
                <a:spcPts val="800"/>
              </a:spcBef>
              <a:buSzPts val="1400"/>
            </a:pPr>
            <a:r>
              <a:rPr lang="en-US" sz="2500" dirty="0">
                <a:latin typeface="Aptos" panose="020B0004020202020204" pitchFamily="34" charset="0"/>
                <a:ea typeface="Arial"/>
                <a:cs typeface="Arial"/>
                <a:sym typeface="Arial"/>
              </a:rPr>
              <a:t>More balance in reporting categories</a:t>
            </a:r>
          </a:p>
          <a:p>
            <a:pPr marL="374650" indent="-285750"/>
            <a:r>
              <a:rPr lang="en-US" sz="2500" dirty="0">
                <a:latin typeface="Aptos" panose="020B0004020202020204" pitchFamily="34" charset="0"/>
              </a:rPr>
              <a:t>Only </a:t>
            </a:r>
            <a:r>
              <a:rPr lang="en-US" sz="2500" b="1" dirty="0">
                <a:solidFill>
                  <a:srgbClr val="EE0000"/>
                </a:solidFill>
                <a:latin typeface="Aptos" panose="020B0004020202020204" pitchFamily="34" charset="0"/>
              </a:rPr>
              <a:t>four</a:t>
            </a:r>
            <a:r>
              <a:rPr lang="en-US" sz="2500" dirty="0">
                <a:latin typeface="Aptos" panose="020B0004020202020204" pitchFamily="34" charset="0"/>
              </a:rPr>
              <a:t> answer choices</a:t>
            </a:r>
          </a:p>
          <a:p>
            <a:pPr marL="374650" indent="-285750"/>
            <a:r>
              <a:rPr lang="en-US" sz="2500" dirty="0">
                <a:latin typeface="Aptos" panose="020B0004020202020204" pitchFamily="34" charset="0"/>
              </a:rPr>
              <a:t>No more Common Stimulus Problems</a:t>
            </a:r>
          </a:p>
          <a:p>
            <a:pPr indent="-254000">
              <a:spcBef>
                <a:spcPts val="800"/>
              </a:spcBef>
              <a:buSzPts val="1400"/>
              <a:buFont typeface="Wingdings 3" charset="2"/>
              <a:buChar char="●"/>
            </a:pPr>
            <a:endParaRPr lang="en-US" sz="1400" dirty="0">
              <a:ea typeface="Arial"/>
              <a:cs typeface="Arial"/>
              <a:sym typeface="Arial"/>
            </a:endParaRPr>
          </a:p>
        </p:txBody>
      </p:sp>
    </p:spTree>
    <p:extLst>
      <p:ext uri="{BB962C8B-B14F-4D97-AF65-F5344CB8AC3E}">
        <p14:creationId xmlns:p14="http://schemas.microsoft.com/office/powerpoint/2010/main" val="13322711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07198-FC36-563F-69EE-4F642AF81FCF}"/>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30CA9E6C-1B3E-DAFB-4554-8BF887485D3D}"/>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FDF4ADB0-6905-F0F3-952E-C17B1FACACA8}"/>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Solving Equations</a:t>
            </a:r>
          </a:p>
        </p:txBody>
      </p:sp>
      <p:pic>
        <p:nvPicPr>
          <p:cNvPr id="14" name="Picture 13">
            <a:extLst>
              <a:ext uri="{FF2B5EF4-FFF2-40B4-BE49-F238E27FC236}">
                <a16:creationId xmlns:a16="http://schemas.microsoft.com/office/drawing/2014/main" id="{E591C408-BE01-4E2B-604A-0A912ACBF4F2}"/>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15" name="Picture 14">
            <a:extLst>
              <a:ext uri="{FF2B5EF4-FFF2-40B4-BE49-F238E27FC236}">
                <a16:creationId xmlns:a16="http://schemas.microsoft.com/office/drawing/2014/main" id="{D41B38D9-E9C6-5B75-346C-95DA710ECE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1870" y="2778740"/>
            <a:ext cx="3976532" cy="2998696"/>
          </a:xfrm>
          <a:prstGeom prst="rect">
            <a:avLst/>
          </a:prstGeom>
        </p:spPr>
      </p:pic>
      <p:pic>
        <p:nvPicPr>
          <p:cNvPr id="17" name="Picture 16">
            <a:extLst>
              <a:ext uri="{FF2B5EF4-FFF2-40B4-BE49-F238E27FC236}">
                <a16:creationId xmlns:a16="http://schemas.microsoft.com/office/drawing/2014/main" id="{9A1E5F11-279D-B827-A550-63CCE2B4E8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17434" y="2778740"/>
            <a:ext cx="3976532" cy="2998696"/>
          </a:xfrm>
          <a:prstGeom prst="rect">
            <a:avLst/>
          </a:prstGeom>
        </p:spPr>
      </p:pic>
    </p:spTree>
    <p:extLst>
      <p:ext uri="{BB962C8B-B14F-4D97-AF65-F5344CB8AC3E}">
        <p14:creationId xmlns:p14="http://schemas.microsoft.com/office/powerpoint/2010/main" val="12120837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C3A984-C475-8703-B32C-FB82E1377588}"/>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04307B1A-E0BB-860E-B3B5-050817C6F7B8}"/>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56B43CCA-0261-B9E1-D4D8-23D94DC86E1D}"/>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Solving Equations</a:t>
            </a:r>
          </a:p>
        </p:txBody>
      </p:sp>
      <p:pic>
        <p:nvPicPr>
          <p:cNvPr id="2" name="Picture 1" descr="Texas Instruments Nspire Graphing Calculator CX 2: 100MB Storage, ACT &amp;#38; AP Approved, 1 of 3">
            <a:extLst>
              <a:ext uri="{FF2B5EF4-FFF2-40B4-BE49-F238E27FC236}">
                <a16:creationId xmlns:a16="http://schemas.microsoft.com/office/drawing/2014/main" id="{8F6DBB53-9235-59E2-B8BC-70BDA4D011F5}"/>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11" name="Picture 10">
            <a:extLst>
              <a:ext uri="{FF2B5EF4-FFF2-40B4-BE49-F238E27FC236}">
                <a16:creationId xmlns:a16="http://schemas.microsoft.com/office/drawing/2014/main" id="{C52B9487-8480-961B-3377-0337AF0E59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3540" y="2577860"/>
            <a:ext cx="4037980" cy="3036262"/>
          </a:xfrm>
          <a:prstGeom prst="rect">
            <a:avLst/>
          </a:prstGeom>
        </p:spPr>
      </p:pic>
      <p:pic>
        <p:nvPicPr>
          <p:cNvPr id="4" name="Picture 3">
            <a:extLst>
              <a:ext uri="{FF2B5EF4-FFF2-40B4-BE49-F238E27FC236}">
                <a16:creationId xmlns:a16="http://schemas.microsoft.com/office/drawing/2014/main" id="{E6159196-7585-4E8B-EDE2-27C2EA2081AE}"/>
              </a:ext>
            </a:extLst>
          </p:cNvPr>
          <p:cNvPicPr>
            <a:picLocks noChangeAspect="1"/>
          </p:cNvPicPr>
          <p:nvPr/>
        </p:nvPicPr>
        <p:blipFill>
          <a:blip r:embed="rId5"/>
          <a:stretch>
            <a:fillRect/>
          </a:stretch>
        </p:blipFill>
        <p:spPr>
          <a:xfrm>
            <a:off x="3107900" y="2590800"/>
            <a:ext cx="4037980" cy="3036262"/>
          </a:xfrm>
          <a:prstGeom prst="rect">
            <a:avLst/>
          </a:prstGeom>
        </p:spPr>
      </p:pic>
    </p:spTree>
    <p:extLst>
      <p:ext uri="{BB962C8B-B14F-4D97-AF65-F5344CB8AC3E}">
        <p14:creationId xmlns:p14="http://schemas.microsoft.com/office/powerpoint/2010/main" val="6483364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BD41C-9C0A-C4B6-D1C4-AECEA69D5BB7}"/>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D29943F1-B090-D6BC-3A30-65AA34CC3B29}"/>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BF61EB9B-9F90-C714-0575-4CDBBFE7FAF4}"/>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Solving Inequalities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E88D10D-0030-1FEA-3F58-E890F0285799}"/>
                  </a:ext>
                </a:extLst>
              </p:cNvPr>
              <p:cNvSpPr txBox="1"/>
              <p:nvPr/>
            </p:nvSpPr>
            <p:spPr>
              <a:xfrm>
                <a:off x="779798" y="2400613"/>
                <a:ext cx="11300058" cy="3323987"/>
              </a:xfrm>
              <a:prstGeom prst="rect">
                <a:avLst/>
              </a:prstGeom>
              <a:noFill/>
            </p:spPr>
            <p:txBody>
              <a:bodyPr wrap="square" rtlCol="0">
                <a:spAutoFit/>
              </a:bodyPr>
              <a:lstStyle/>
              <a:p>
                <a:r>
                  <a:rPr lang="en-US" sz="3500" dirty="0">
                    <a:latin typeface="Aptos Display" panose="020B0004020202020204" pitchFamily="34" charset="0"/>
                  </a:rPr>
                  <a:t>Solve:  4 – 3x &lt; 9 – 2x</a:t>
                </a:r>
              </a:p>
              <a:p>
                <a:endParaRPr lang="en-US" sz="3500" dirty="0">
                  <a:latin typeface="Aptos Display" panose="020B0004020202020204" pitchFamily="34" charset="0"/>
                </a:endParaRPr>
              </a:p>
              <a:p>
                <a:r>
                  <a:rPr lang="en-US" sz="3500" dirty="0">
                    <a:latin typeface="Aptos Display" panose="020B0004020202020204" pitchFamily="34" charset="0"/>
                  </a:rPr>
                  <a:t>	A.		</a:t>
                </a:r>
                <a14:m>
                  <m:oMath xmlns:m="http://schemas.openxmlformats.org/officeDocument/2006/math">
                    <m:r>
                      <a:rPr lang="en-US" sz="3500" b="0" i="1" smtClean="0">
                        <a:latin typeface="Cambria Math" panose="02040503050406030204" pitchFamily="18" charset="0"/>
                      </a:rPr>
                      <m:t>𝑥</m:t>
                    </m:r>
                    <m:r>
                      <a:rPr lang="en-US" sz="3500" i="1" smtClean="0">
                        <a:latin typeface="Cambria Math" panose="02040503050406030204" pitchFamily="18" charset="0"/>
                        <a:ea typeface="Cambria Math" panose="02040503050406030204" pitchFamily="18" charset="0"/>
                      </a:rPr>
                      <m:t>&gt;</m:t>
                    </m:r>
                  </m:oMath>
                </a14:m>
                <a:r>
                  <a:rPr lang="en-US" sz="2800" dirty="0">
                    <a:latin typeface="Aptos Display" panose="020B0004020202020204" pitchFamily="34" charset="0"/>
                  </a:rPr>
                  <a:t> </a:t>
                </a:r>
                <a14:m>
                  <m:oMath xmlns:m="http://schemas.openxmlformats.org/officeDocument/2006/math">
                    <m:r>
                      <a:rPr lang="en-US" sz="3500" i="1" dirty="0" smtClean="0">
                        <a:latin typeface="Cambria Math" panose="02040503050406030204" pitchFamily="18" charset="0"/>
                      </a:rPr>
                      <m:t>−</m:t>
                    </m:r>
                  </m:oMath>
                </a14:m>
                <a:r>
                  <a:rPr lang="en-US" sz="3500" dirty="0">
                    <a:latin typeface="Aptos Display" panose="020B0004020202020204" pitchFamily="34" charset="0"/>
                  </a:rPr>
                  <a:t>5 </a:t>
                </a:r>
              </a:p>
              <a:p>
                <a:r>
                  <a:rPr lang="en-US" sz="3500" dirty="0">
                    <a:latin typeface="Aptos Display" panose="020B0004020202020204" pitchFamily="34" charset="0"/>
                  </a:rPr>
                  <a:t>	B.		</a:t>
                </a:r>
                <a:r>
                  <a:rPr lang="en-US" sz="3500" dirty="0"/>
                  <a:t> </a:t>
                </a:r>
                <a14:m>
                  <m:oMath xmlns:m="http://schemas.openxmlformats.org/officeDocument/2006/math">
                    <m:r>
                      <a:rPr lang="en-US" sz="3500" i="1" smtClean="0">
                        <a:latin typeface="Cambria Math" panose="02040503050406030204" pitchFamily="18" charset="0"/>
                      </a:rPr>
                      <m:t>𝑥</m:t>
                    </m:r>
                    <m:r>
                      <a:rPr lang="en-US" sz="3500" b="0" i="1" smtClean="0">
                        <a:latin typeface="Cambria Math" panose="02040503050406030204" pitchFamily="18" charset="0"/>
                      </a:rPr>
                      <m:t>&lt;</m:t>
                    </m:r>
                  </m:oMath>
                </a14:m>
                <a:r>
                  <a:rPr lang="en-US" sz="3500" dirty="0">
                    <a:latin typeface="Aptos Display" panose="020B0004020202020204" pitchFamily="34" charset="0"/>
                  </a:rPr>
                  <a:t> </a:t>
                </a:r>
                <a14:m>
                  <m:oMath xmlns:m="http://schemas.openxmlformats.org/officeDocument/2006/math">
                    <m:r>
                      <a:rPr lang="en-US" sz="3500" i="1" dirty="0">
                        <a:latin typeface="Cambria Math" panose="02040503050406030204" pitchFamily="18" charset="0"/>
                      </a:rPr>
                      <m:t>−</m:t>
                    </m:r>
                  </m:oMath>
                </a14:m>
                <a:r>
                  <a:rPr lang="en-US" sz="3500" dirty="0">
                    <a:latin typeface="Aptos Display" panose="020B0004020202020204" pitchFamily="34" charset="0"/>
                  </a:rPr>
                  <a:t>5 		</a:t>
                </a:r>
              </a:p>
              <a:p>
                <a:r>
                  <a:rPr lang="en-US" sz="3500" dirty="0">
                    <a:latin typeface="Aptos Display" panose="020B0004020202020204" pitchFamily="34" charset="0"/>
                  </a:rPr>
                  <a:t>	C.		</a:t>
                </a:r>
                <a14:m>
                  <m:oMath xmlns:m="http://schemas.openxmlformats.org/officeDocument/2006/math">
                    <m:r>
                      <a:rPr lang="en-US" sz="3500" i="1">
                        <a:latin typeface="Cambria Math" panose="02040503050406030204" pitchFamily="18" charset="0"/>
                      </a:rPr>
                      <m:t>𝑥</m:t>
                    </m:r>
                    <m:r>
                      <a:rPr lang="en-US" sz="3500" b="0" i="1" smtClean="0">
                        <a:latin typeface="Cambria Math" panose="02040503050406030204" pitchFamily="18" charset="0"/>
                      </a:rPr>
                      <m:t>&lt; </m:t>
                    </m:r>
                  </m:oMath>
                </a14:m>
                <a:r>
                  <a:rPr lang="en-US" sz="3500" dirty="0">
                    <a:latin typeface="Aptos Display" panose="020B0004020202020204" pitchFamily="34" charset="0"/>
                  </a:rPr>
                  <a:t>5		</a:t>
                </a:r>
              </a:p>
              <a:p>
                <a:r>
                  <a:rPr lang="en-US" sz="3500" b="0" dirty="0">
                    <a:latin typeface="Aptos Display" panose="020B0004020202020204" pitchFamily="34" charset="0"/>
                  </a:rPr>
                  <a:t>	D.		</a:t>
                </a:r>
                <a14:m>
                  <m:oMath xmlns:m="http://schemas.openxmlformats.org/officeDocument/2006/math">
                    <m:r>
                      <a:rPr lang="en-US" sz="3500" i="1">
                        <a:latin typeface="Cambria Math" panose="02040503050406030204" pitchFamily="18" charset="0"/>
                      </a:rPr>
                      <m:t>𝑥</m:t>
                    </m:r>
                    <m:r>
                      <a:rPr lang="en-US" sz="3500" i="1">
                        <a:latin typeface="Cambria Math" panose="02040503050406030204" pitchFamily="18" charset="0"/>
                        <a:ea typeface="Cambria Math" panose="02040503050406030204" pitchFamily="18" charset="0"/>
                      </a:rPr>
                      <m:t>&gt;</m:t>
                    </m:r>
                  </m:oMath>
                </a14:m>
                <a:r>
                  <a:rPr lang="en-US" sz="3500" dirty="0">
                    <a:latin typeface="Aptos Display" panose="020B0004020202020204" pitchFamily="34" charset="0"/>
                  </a:rPr>
                  <a:t> 5</a:t>
                </a:r>
              </a:p>
            </p:txBody>
          </p:sp>
        </mc:Choice>
        <mc:Fallback xmlns="">
          <p:sp>
            <p:nvSpPr>
              <p:cNvPr id="3" name="TextBox 2">
                <a:extLst>
                  <a:ext uri="{FF2B5EF4-FFF2-40B4-BE49-F238E27FC236}">
                    <a16:creationId xmlns:a16="http://schemas.microsoft.com/office/drawing/2014/main" id="{CE88D10D-0030-1FEA-3F58-E890F0285799}"/>
                  </a:ext>
                </a:extLst>
              </p:cNvPr>
              <p:cNvSpPr txBox="1">
                <a:spLocks noRot="1" noChangeAspect="1" noMove="1" noResize="1" noEditPoints="1" noAdjustHandles="1" noChangeArrowheads="1" noChangeShapeType="1" noTextEdit="1"/>
              </p:cNvSpPr>
              <p:nvPr/>
            </p:nvSpPr>
            <p:spPr>
              <a:xfrm>
                <a:off x="779798" y="2400613"/>
                <a:ext cx="11300058" cy="3323987"/>
              </a:xfrm>
              <a:prstGeom prst="rect">
                <a:avLst/>
              </a:prstGeom>
              <a:blipFill>
                <a:blip r:embed="rId3"/>
                <a:stretch>
                  <a:fillRect l="-1618" t="-2752" b="-6055"/>
                </a:stretch>
              </a:blipFill>
            </p:spPr>
            <p:txBody>
              <a:bodyPr/>
              <a:lstStyle/>
              <a:p>
                <a:r>
                  <a:rPr lang="en-US">
                    <a:noFill/>
                  </a:rPr>
                  <a:t> </a:t>
                </a:r>
              </a:p>
            </p:txBody>
          </p:sp>
        </mc:Fallback>
      </mc:AlternateContent>
      <p:sp>
        <p:nvSpPr>
          <p:cNvPr id="10" name="Content Placeholder 9">
            <a:extLst>
              <a:ext uri="{FF2B5EF4-FFF2-40B4-BE49-F238E27FC236}">
                <a16:creationId xmlns:a16="http://schemas.microsoft.com/office/drawing/2014/main" id="{FF992528-783C-454D-8043-419CA0C51473}"/>
              </a:ext>
            </a:extLst>
          </p:cNvPr>
          <p:cNvSpPr>
            <a:spLocks noGrp="1"/>
          </p:cNvSpPr>
          <p:nvPr>
            <p:ph idx="1"/>
          </p:nvPr>
        </p:nvSpPr>
        <p:spPr>
          <a:xfrm>
            <a:off x="5171458" y="3707624"/>
            <a:ext cx="5717708" cy="1542179"/>
          </a:xfrm>
        </p:spPr>
        <p:txBody>
          <a:bodyPr>
            <a:noAutofit/>
          </a:bodyPr>
          <a:lstStyle/>
          <a:p>
            <a:pPr>
              <a:lnSpc>
                <a:spcPct val="120000"/>
              </a:lnSpc>
            </a:pPr>
            <a:r>
              <a:rPr lang="en-US" sz="2800" dirty="0">
                <a:solidFill>
                  <a:srgbClr val="0070C0"/>
                </a:solidFill>
                <a:latin typeface="Aptos Display" panose="020B0004020202020204" pitchFamily="34" charset="0"/>
              </a:rPr>
              <a:t>TI-84 – </a:t>
            </a:r>
            <a:r>
              <a:rPr lang="en-US" sz="2800" dirty="0">
                <a:solidFill>
                  <a:srgbClr val="0070C0"/>
                </a:solidFill>
                <a:latin typeface="TI84PlusCEKeys" panose="02000000000000000000" pitchFamily="2" charset="0"/>
              </a:rPr>
              <a:t>o </a:t>
            </a:r>
            <a:r>
              <a:rPr lang="en-US" sz="2800" dirty="0">
                <a:solidFill>
                  <a:srgbClr val="0070C0"/>
                </a:solidFill>
                <a:latin typeface="Aptos Display" panose="020B0004020202020204" pitchFamily="34" charset="0"/>
              </a:rPr>
              <a:t>and Graph</a:t>
            </a:r>
          </a:p>
          <a:p>
            <a:pPr>
              <a:lnSpc>
                <a:spcPct val="120000"/>
              </a:lnSpc>
            </a:pPr>
            <a:r>
              <a:rPr lang="en-US" sz="2800" dirty="0">
                <a:solidFill>
                  <a:srgbClr val="0070C0"/>
                </a:solidFill>
                <a:latin typeface="Aptos Display" panose="020B0004020202020204" pitchFamily="34" charset="0"/>
              </a:rPr>
              <a:t>N-Spire </a:t>
            </a:r>
            <a:r>
              <a:rPr lang="en-US" sz="2800" dirty="0">
                <a:solidFill>
                  <a:srgbClr val="0070C0"/>
                </a:solidFill>
              </a:rPr>
              <a:t>– </a:t>
            </a:r>
            <a:r>
              <a:rPr lang="en-US" sz="2800" dirty="0">
                <a:solidFill>
                  <a:srgbClr val="0070C0"/>
                </a:solidFill>
                <a:latin typeface="Aptos" panose="020B0004020202020204" pitchFamily="34" charset="0"/>
              </a:rPr>
              <a:t>Graph as a Relation</a:t>
            </a:r>
            <a:endParaRPr lang="en-US" sz="2800" b="1" dirty="0">
              <a:solidFill>
                <a:srgbClr val="0070C0"/>
              </a:solidFill>
            </a:endParaRPr>
          </a:p>
        </p:txBody>
      </p:sp>
    </p:spTree>
    <p:extLst>
      <p:ext uri="{BB962C8B-B14F-4D97-AF65-F5344CB8AC3E}">
        <p14:creationId xmlns:p14="http://schemas.microsoft.com/office/powerpoint/2010/main" val="3877843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36A6E-0A95-E5C4-F9B3-CEAD2C3AA094}"/>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520B925A-68C8-6A21-E053-B249082D2D22}"/>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1D01BE47-5855-8F15-1D4B-A718D598C9EF}"/>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Solving Inequalities</a:t>
            </a:r>
          </a:p>
        </p:txBody>
      </p:sp>
      <p:pic>
        <p:nvPicPr>
          <p:cNvPr id="14" name="Picture 13">
            <a:extLst>
              <a:ext uri="{FF2B5EF4-FFF2-40B4-BE49-F238E27FC236}">
                <a16:creationId xmlns:a16="http://schemas.microsoft.com/office/drawing/2014/main" id="{3FF115E4-E6C9-5B23-BE54-0AF1D919FD82}"/>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3" name="Picture 2">
            <a:extLst>
              <a:ext uri="{FF2B5EF4-FFF2-40B4-BE49-F238E27FC236}">
                <a16:creationId xmlns:a16="http://schemas.microsoft.com/office/drawing/2014/main" id="{F3F36DA7-899F-F1ED-625D-E7C4389A40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26680" y="2743685"/>
            <a:ext cx="3986765" cy="3006413"/>
          </a:xfrm>
          <a:prstGeom prst="rect">
            <a:avLst/>
          </a:prstGeom>
        </p:spPr>
      </p:pic>
      <p:pic>
        <p:nvPicPr>
          <p:cNvPr id="9" name="Picture 8">
            <a:extLst>
              <a:ext uri="{FF2B5EF4-FFF2-40B4-BE49-F238E27FC236}">
                <a16:creationId xmlns:a16="http://schemas.microsoft.com/office/drawing/2014/main" id="{44C4173E-E75A-4618-FFDF-2B81E7DEF5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8492" y="2430048"/>
            <a:ext cx="3963016" cy="2988504"/>
          </a:xfrm>
          <a:prstGeom prst="rect">
            <a:avLst/>
          </a:prstGeom>
        </p:spPr>
      </p:pic>
      <p:pic>
        <p:nvPicPr>
          <p:cNvPr id="11" name="Picture 10">
            <a:extLst>
              <a:ext uri="{FF2B5EF4-FFF2-40B4-BE49-F238E27FC236}">
                <a16:creationId xmlns:a16="http://schemas.microsoft.com/office/drawing/2014/main" id="{62149D59-1A73-2316-6893-057622FE557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26788" y="3340724"/>
            <a:ext cx="3986765" cy="3006413"/>
          </a:xfrm>
          <a:prstGeom prst="rect">
            <a:avLst/>
          </a:prstGeom>
        </p:spPr>
      </p:pic>
      <p:sp>
        <p:nvSpPr>
          <p:cNvPr id="2" name="TextBox 1">
            <a:extLst>
              <a:ext uri="{FF2B5EF4-FFF2-40B4-BE49-F238E27FC236}">
                <a16:creationId xmlns:a16="http://schemas.microsoft.com/office/drawing/2014/main" id="{35FFD98B-6D25-62C9-C303-DD33C9A53383}"/>
              </a:ext>
            </a:extLst>
          </p:cNvPr>
          <p:cNvSpPr txBox="1"/>
          <p:nvPr/>
        </p:nvSpPr>
        <p:spPr>
          <a:xfrm>
            <a:off x="2424023" y="5331125"/>
            <a:ext cx="3980903" cy="418973"/>
          </a:xfrm>
          <a:prstGeom prst="rect">
            <a:avLst/>
          </a:prstGeom>
          <a:noFill/>
          <a:ln w="38100">
            <a:solidFill>
              <a:srgbClr val="EE0000"/>
            </a:solidFill>
          </a:ln>
        </p:spPr>
        <p:txBody>
          <a:bodyPr wrap="square" rtlCol="0">
            <a:spAutoFit/>
          </a:bodyPr>
          <a:lstStyle/>
          <a:p>
            <a:endParaRPr lang="en-US" dirty="0"/>
          </a:p>
        </p:txBody>
      </p:sp>
      <p:pic>
        <p:nvPicPr>
          <p:cNvPr id="5" name="Picture 4">
            <a:extLst>
              <a:ext uri="{FF2B5EF4-FFF2-40B4-BE49-F238E27FC236}">
                <a16:creationId xmlns:a16="http://schemas.microsoft.com/office/drawing/2014/main" id="{B739A71E-7E3C-FABC-758E-A2E405062C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03356" y="5675885"/>
            <a:ext cx="657225" cy="685800"/>
          </a:xfrm>
          <a:prstGeom prst="rect">
            <a:avLst/>
          </a:prstGeom>
        </p:spPr>
      </p:pic>
      <p:pic>
        <p:nvPicPr>
          <p:cNvPr id="10" name="Picture 9">
            <a:extLst>
              <a:ext uri="{FF2B5EF4-FFF2-40B4-BE49-F238E27FC236}">
                <a16:creationId xmlns:a16="http://schemas.microsoft.com/office/drawing/2014/main" id="{AB526EB8-CA2B-B4B4-AF03-7DF9898019B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60581" y="5661337"/>
            <a:ext cx="657225" cy="685800"/>
          </a:xfrm>
          <a:prstGeom prst="rect">
            <a:avLst/>
          </a:prstGeom>
        </p:spPr>
      </p:pic>
      <p:cxnSp>
        <p:nvCxnSpPr>
          <p:cNvPr id="13" name="Straight Arrow Connector 12">
            <a:extLst>
              <a:ext uri="{FF2B5EF4-FFF2-40B4-BE49-F238E27FC236}">
                <a16:creationId xmlns:a16="http://schemas.microsoft.com/office/drawing/2014/main" id="{4897C90C-F062-3C07-6D6B-FD9D0D7EF8EC}"/>
              </a:ext>
            </a:extLst>
          </p:cNvPr>
          <p:cNvCxnSpPr>
            <a:cxnSpLocks/>
          </p:cNvCxnSpPr>
          <p:nvPr/>
        </p:nvCxnSpPr>
        <p:spPr>
          <a:xfrm flipV="1">
            <a:off x="7160581" y="4779034"/>
            <a:ext cx="76981" cy="97106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1963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60D3D9-3AAA-4D35-7B10-C2AC5D8EBA3C}"/>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766E8743-5DC9-913E-0788-8E00B3FD9EC2}"/>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562C1EFB-1352-4F15-6032-14EFD64903B3}"/>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Solving Inequalities</a:t>
            </a:r>
          </a:p>
        </p:txBody>
      </p:sp>
      <p:pic>
        <p:nvPicPr>
          <p:cNvPr id="14" name="Picture 13">
            <a:extLst>
              <a:ext uri="{FF2B5EF4-FFF2-40B4-BE49-F238E27FC236}">
                <a16:creationId xmlns:a16="http://schemas.microsoft.com/office/drawing/2014/main" id="{A57CE608-5777-D3CF-FF34-23A06574B2C9}"/>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11" name="Picture 10">
            <a:extLst>
              <a:ext uri="{FF2B5EF4-FFF2-40B4-BE49-F238E27FC236}">
                <a16:creationId xmlns:a16="http://schemas.microsoft.com/office/drawing/2014/main" id="{6FF9922F-BF33-63E2-66DB-6743B460C7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1567" y="2890334"/>
            <a:ext cx="3986765" cy="3006413"/>
          </a:xfrm>
          <a:prstGeom prst="rect">
            <a:avLst/>
          </a:prstGeom>
        </p:spPr>
      </p:pic>
      <p:sp>
        <p:nvSpPr>
          <p:cNvPr id="5" name="TextBox 4">
            <a:extLst>
              <a:ext uri="{FF2B5EF4-FFF2-40B4-BE49-F238E27FC236}">
                <a16:creationId xmlns:a16="http://schemas.microsoft.com/office/drawing/2014/main" id="{85A12469-BD7D-5E20-56FE-958CE23519D3}"/>
              </a:ext>
            </a:extLst>
          </p:cNvPr>
          <p:cNvSpPr txBox="1"/>
          <p:nvPr/>
        </p:nvSpPr>
        <p:spPr>
          <a:xfrm>
            <a:off x="8854024" y="2157786"/>
            <a:ext cx="2961122" cy="553998"/>
          </a:xfrm>
          <a:prstGeom prst="rect">
            <a:avLst/>
          </a:prstGeom>
          <a:noFill/>
        </p:spPr>
        <p:txBody>
          <a:bodyPr wrap="square" rtlCol="0">
            <a:spAutoFit/>
          </a:bodyPr>
          <a:lstStyle/>
          <a:p>
            <a:r>
              <a:rPr lang="en-US" sz="3000" dirty="0">
                <a:solidFill>
                  <a:srgbClr val="EE0000"/>
                </a:solidFill>
                <a:latin typeface="Aptos Display" panose="020B0004020202020204" pitchFamily="34" charset="0"/>
              </a:rPr>
              <a:t>0 = false; 1 = true</a:t>
            </a:r>
          </a:p>
        </p:txBody>
      </p:sp>
      <p:grpSp>
        <p:nvGrpSpPr>
          <p:cNvPr id="17" name="Group 16">
            <a:extLst>
              <a:ext uri="{FF2B5EF4-FFF2-40B4-BE49-F238E27FC236}">
                <a16:creationId xmlns:a16="http://schemas.microsoft.com/office/drawing/2014/main" id="{B0E29BAB-1198-4B3F-3F9E-3E09F6513AE2}"/>
              </a:ext>
            </a:extLst>
          </p:cNvPr>
          <p:cNvGrpSpPr/>
          <p:nvPr/>
        </p:nvGrpSpPr>
        <p:grpSpPr>
          <a:xfrm>
            <a:off x="7636915" y="2890334"/>
            <a:ext cx="3986765" cy="3006413"/>
            <a:chOff x="6643532" y="3183072"/>
            <a:chExt cx="3986765" cy="3006413"/>
          </a:xfrm>
        </p:grpSpPr>
        <p:pic>
          <p:nvPicPr>
            <p:cNvPr id="4" name="Picture 3">
              <a:extLst>
                <a:ext uri="{FF2B5EF4-FFF2-40B4-BE49-F238E27FC236}">
                  <a16:creationId xmlns:a16="http://schemas.microsoft.com/office/drawing/2014/main" id="{FD76AF9C-4616-C3E1-450B-E5670236FE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3532" y="3183072"/>
              <a:ext cx="3986765" cy="3006413"/>
            </a:xfrm>
            <a:prstGeom prst="rect">
              <a:avLst/>
            </a:prstGeom>
          </p:spPr>
        </p:pic>
        <p:sp>
          <p:nvSpPr>
            <p:cNvPr id="16" name="Left Brace 15">
              <a:extLst>
                <a:ext uri="{FF2B5EF4-FFF2-40B4-BE49-F238E27FC236}">
                  <a16:creationId xmlns:a16="http://schemas.microsoft.com/office/drawing/2014/main" id="{7D36F443-994B-3017-FF56-B4DA1569A275}"/>
                </a:ext>
              </a:extLst>
            </p:cNvPr>
            <p:cNvSpPr/>
            <p:nvPr/>
          </p:nvSpPr>
          <p:spPr>
            <a:xfrm rot="5400000">
              <a:off x="8753216" y="3096603"/>
              <a:ext cx="542904" cy="2372264"/>
            </a:xfrm>
            <a:prstGeom prst="leftBrace">
              <a:avLst>
                <a:gd name="adj1" fmla="val 3592"/>
                <a:gd name="adj2" fmla="val 49364"/>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19" name="Straight Arrow Connector 18">
            <a:extLst>
              <a:ext uri="{FF2B5EF4-FFF2-40B4-BE49-F238E27FC236}">
                <a16:creationId xmlns:a16="http://schemas.microsoft.com/office/drawing/2014/main" id="{CF08A2F7-B2D3-D15E-8F3D-E95C84059AB4}"/>
              </a:ext>
            </a:extLst>
          </p:cNvPr>
          <p:cNvCxnSpPr>
            <a:cxnSpLocks/>
          </p:cNvCxnSpPr>
          <p:nvPr/>
        </p:nvCxnSpPr>
        <p:spPr>
          <a:xfrm flipH="1">
            <a:off x="10018051" y="2518913"/>
            <a:ext cx="764968" cy="106906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02113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E3F4F-144E-D1F8-8C72-1932854FD97A}"/>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3FF2E86A-0DF5-1B89-A2EE-490892911181}"/>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843FE026-2A8A-D202-B3BF-83E16A31DF6E}"/>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Solving Inequalities</a:t>
            </a:r>
          </a:p>
        </p:txBody>
      </p:sp>
      <p:pic>
        <p:nvPicPr>
          <p:cNvPr id="2" name="Picture 1" descr="Texas Instruments Nspire Graphing Calculator CX 2: 100MB Storage, ACT &amp;#38; AP Approved, 1 of 3">
            <a:extLst>
              <a:ext uri="{FF2B5EF4-FFF2-40B4-BE49-F238E27FC236}">
                <a16:creationId xmlns:a16="http://schemas.microsoft.com/office/drawing/2014/main" id="{05807060-94C0-6E49-3888-4F8D4E78A308}"/>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4" name="Picture 3">
            <a:extLst>
              <a:ext uri="{FF2B5EF4-FFF2-40B4-BE49-F238E27FC236}">
                <a16:creationId xmlns:a16="http://schemas.microsoft.com/office/drawing/2014/main" id="{B1E0EF5F-9637-5DE0-DDD9-88B22DA6CD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4792" y="2719712"/>
            <a:ext cx="4037980" cy="3036263"/>
          </a:xfrm>
          <a:prstGeom prst="rect">
            <a:avLst/>
          </a:prstGeom>
        </p:spPr>
      </p:pic>
      <p:pic>
        <p:nvPicPr>
          <p:cNvPr id="9" name="Picture 8">
            <a:extLst>
              <a:ext uri="{FF2B5EF4-FFF2-40B4-BE49-F238E27FC236}">
                <a16:creationId xmlns:a16="http://schemas.microsoft.com/office/drawing/2014/main" id="{92F6E685-7481-531D-8697-9E6A0C759A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03675" y="2719711"/>
            <a:ext cx="4037980" cy="3036263"/>
          </a:xfrm>
          <a:prstGeom prst="rect">
            <a:avLst/>
          </a:prstGeom>
        </p:spPr>
      </p:pic>
    </p:spTree>
    <p:extLst>
      <p:ext uri="{BB962C8B-B14F-4D97-AF65-F5344CB8AC3E}">
        <p14:creationId xmlns:p14="http://schemas.microsoft.com/office/powerpoint/2010/main" val="13622950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09A76D-F43E-3A96-5D91-3AC2BF81B4F8}"/>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F2E49209-BCF1-D8A0-02C0-8F3E23ACD745}"/>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AD50C59E-F920-BED1-B0F3-7D8633650F55}"/>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Working with Complex Numbers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EEA9BF88-DF7A-BABC-EDB5-81CBD8B5D1E2}"/>
                  </a:ext>
                </a:extLst>
              </p:cNvPr>
              <p:cNvSpPr txBox="1"/>
              <p:nvPr/>
            </p:nvSpPr>
            <p:spPr>
              <a:xfrm>
                <a:off x="659029" y="2256909"/>
                <a:ext cx="11300058" cy="3857723"/>
              </a:xfrm>
              <a:prstGeom prst="rect">
                <a:avLst/>
              </a:prstGeom>
              <a:noFill/>
            </p:spPr>
            <p:txBody>
              <a:bodyPr wrap="square" rtlCol="0">
                <a:spAutoFit/>
              </a:bodyPr>
              <a:lstStyle/>
              <a:p>
                <a:r>
                  <a:rPr lang="en-US" sz="3000" dirty="0">
                    <a:latin typeface="Aptos Display" panose="020B0004020202020204" pitchFamily="34" charset="0"/>
                  </a:rPr>
                  <a:t>Given </a:t>
                </a:r>
                <a14:m>
                  <m:oMath xmlns:m="http://schemas.openxmlformats.org/officeDocument/2006/math">
                    <m:r>
                      <a:rPr lang="en-US" sz="3000" b="0" i="1" smtClean="0">
                        <a:latin typeface="Cambria Math" panose="02040503050406030204" pitchFamily="18" charset="0"/>
                      </a:rPr>
                      <m:t>𝑖</m:t>
                    </m:r>
                    <m:r>
                      <a:rPr lang="en-US" sz="3000" b="0" i="0" smtClean="0">
                        <a:latin typeface="Cambria Math" panose="02040503050406030204" pitchFamily="18" charset="0"/>
                      </a:rPr>
                      <m:t>=</m:t>
                    </m:r>
                    <m:rad>
                      <m:radPr>
                        <m:degHide m:val="on"/>
                        <m:ctrlPr>
                          <a:rPr lang="en-US" sz="3000" b="0" i="1" smtClean="0">
                            <a:latin typeface="Cambria Math" panose="02040503050406030204" pitchFamily="18" charset="0"/>
                          </a:rPr>
                        </m:ctrlPr>
                      </m:radPr>
                      <m:deg/>
                      <m:e>
                        <m:r>
                          <a:rPr lang="en-US" sz="3000" b="0" i="1" smtClean="0">
                            <a:latin typeface="Cambria Math" panose="02040503050406030204" pitchFamily="18" charset="0"/>
                          </a:rPr>
                          <m:t>−1</m:t>
                        </m:r>
                      </m:e>
                    </m:rad>
                    <m:r>
                      <a:rPr lang="en-US" sz="3000" b="0" i="1" smtClean="0">
                        <a:latin typeface="Cambria Math" panose="02040503050406030204" pitchFamily="18" charset="0"/>
                      </a:rPr>
                      <m:t>,</m:t>
                    </m:r>
                  </m:oMath>
                </a14:m>
                <a:r>
                  <a:rPr lang="en-US" sz="3000" dirty="0">
                    <a:latin typeface="Aptos Display" panose="020B0004020202020204" pitchFamily="34" charset="0"/>
                  </a:rPr>
                  <a:t> which of the following complex numbers is         equivalent to  </a:t>
                </a:r>
                <a14:m>
                  <m:oMath xmlns:m="http://schemas.openxmlformats.org/officeDocument/2006/math">
                    <m:f>
                      <m:fPr>
                        <m:ctrlPr>
                          <a:rPr lang="en-US" sz="3000" i="1" smtClean="0">
                            <a:latin typeface="Cambria Math" panose="02040503050406030204" pitchFamily="18" charset="0"/>
                          </a:rPr>
                        </m:ctrlPr>
                      </m:fPr>
                      <m:num>
                        <m:r>
                          <a:rPr lang="en-US" sz="3000" b="0" i="1" smtClean="0">
                            <a:latin typeface="Cambria Math" panose="02040503050406030204" pitchFamily="18" charset="0"/>
                          </a:rPr>
                          <m:t>2+3</m:t>
                        </m:r>
                        <m:r>
                          <a:rPr lang="en-US" sz="3000" b="0" i="1" smtClean="0">
                            <a:latin typeface="Cambria Math" panose="02040503050406030204" pitchFamily="18" charset="0"/>
                          </a:rPr>
                          <m:t>𝑖</m:t>
                        </m:r>
                      </m:num>
                      <m:den>
                        <m:r>
                          <a:rPr lang="en-US" sz="3000" b="0" i="1" smtClean="0">
                            <a:latin typeface="Cambria Math" panose="02040503050406030204" pitchFamily="18" charset="0"/>
                          </a:rPr>
                          <m:t>1−2</m:t>
                        </m:r>
                        <m:r>
                          <a:rPr lang="en-US" sz="3000" b="0" i="1" smtClean="0">
                            <a:latin typeface="Cambria Math" panose="02040503050406030204" pitchFamily="18" charset="0"/>
                          </a:rPr>
                          <m:t>𝑖</m:t>
                        </m:r>
                      </m:den>
                    </m:f>
                    <m:r>
                      <a:rPr lang="en-US" sz="3000" b="0" i="1" smtClean="0">
                        <a:latin typeface="Cambria Math" panose="02040503050406030204" pitchFamily="18" charset="0"/>
                      </a:rPr>
                      <m:t>?</m:t>
                    </m:r>
                  </m:oMath>
                </a14:m>
                <a:endParaRPr lang="en-US" sz="3000" dirty="0">
                  <a:latin typeface="Aptos Display" panose="020B0004020202020204" pitchFamily="34" charset="0"/>
                </a:endParaRPr>
              </a:p>
              <a:p>
                <a:pPr>
                  <a:lnSpc>
                    <a:spcPct val="120000"/>
                  </a:lnSpc>
                </a:pPr>
                <a:r>
                  <a:rPr lang="en-US" sz="3500" dirty="0">
                    <a:latin typeface="Aptos Display" panose="020B0004020202020204" pitchFamily="34" charset="0"/>
                  </a:rPr>
                  <a:t>	A.		</a:t>
                </a:r>
                <a14:m>
                  <m:oMath xmlns:m="http://schemas.openxmlformats.org/officeDocument/2006/math">
                    <m:r>
                      <a:rPr lang="en-US" sz="2500" b="0" i="0" smtClean="0">
                        <a:latin typeface="Cambria Math" panose="02040503050406030204" pitchFamily="18" charset="0"/>
                      </a:rPr>
                      <m:t>2−</m:t>
                    </m:r>
                    <m:f>
                      <m:fPr>
                        <m:ctrlPr>
                          <a:rPr lang="en-US" sz="2500" b="0" i="1" smtClean="0">
                            <a:latin typeface="Cambria Math" panose="02040503050406030204" pitchFamily="18" charset="0"/>
                          </a:rPr>
                        </m:ctrlPr>
                      </m:fPr>
                      <m:num>
                        <m:r>
                          <a:rPr lang="en-US" sz="2500" b="0" i="1" smtClean="0">
                            <a:latin typeface="Cambria Math" panose="02040503050406030204" pitchFamily="18" charset="0"/>
                          </a:rPr>
                          <m:t>3</m:t>
                        </m:r>
                      </m:num>
                      <m:den>
                        <m:r>
                          <a:rPr lang="en-US" sz="2500" b="0" i="1" smtClean="0">
                            <a:latin typeface="Cambria Math" panose="02040503050406030204" pitchFamily="18" charset="0"/>
                          </a:rPr>
                          <m:t>2</m:t>
                        </m:r>
                      </m:den>
                    </m:f>
                    <m:r>
                      <a:rPr lang="en-US" sz="2500" b="0" i="1" smtClean="0">
                        <a:latin typeface="Cambria Math" panose="02040503050406030204" pitchFamily="18" charset="0"/>
                      </a:rPr>
                      <m:t>𝑖</m:t>
                    </m:r>
                  </m:oMath>
                </a14:m>
                <a:endParaRPr lang="en-US" sz="2500" dirty="0">
                  <a:latin typeface="Aptos Display" panose="020B0004020202020204" pitchFamily="34" charset="0"/>
                </a:endParaRPr>
              </a:p>
              <a:p>
                <a:pPr>
                  <a:lnSpc>
                    <a:spcPct val="120000"/>
                  </a:lnSpc>
                </a:pPr>
                <a:r>
                  <a:rPr lang="en-US" sz="3500" dirty="0">
                    <a:latin typeface="Aptos Display" panose="020B0004020202020204" pitchFamily="34" charset="0"/>
                  </a:rPr>
                  <a:t>	B.		</a:t>
                </a:r>
                <a14:m>
                  <m:oMath xmlns:m="http://schemas.openxmlformats.org/officeDocument/2006/math">
                    <m:r>
                      <a:rPr lang="en-US" sz="2500" b="0" i="0" smtClean="0">
                        <a:latin typeface="Cambria Math" panose="02040503050406030204" pitchFamily="18" charset="0"/>
                      </a:rPr>
                      <m:t>−</m:t>
                    </m:r>
                    <m:f>
                      <m:fPr>
                        <m:ctrlPr>
                          <a:rPr lang="en-US" sz="2500" i="1">
                            <a:latin typeface="Cambria Math" panose="02040503050406030204" pitchFamily="18" charset="0"/>
                          </a:rPr>
                        </m:ctrlPr>
                      </m:fPr>
                      <m:num>
                        <m:r>
                          <a:rPr lang="en-US" sz="2500" b="0" i="1" smtClean="0">
                            <a:latin typeface="Cambria Math" panose="02040503050406030204" pitchFamily="18" charset="0"/>
                          </a:rPr>
                          <m:t>4</m:t>
                        </m:r>
                      </m:num>
                      <m:den>
                        <m:r>
                          <a:rPr lang="en-US" sz="2500" b="0" i="1" smtClean="0">
                            <a:latin typeface="Cambria Math" panose="02040503050406030204" pitchFamily="18" charset="0"/>
                          </a:rPr>
                          <m:t>5</m:t>
                        </m:r>
                      </m:den>
                    </m:f>
                    <m:r>
                      <a:rPr lang="en-US" sz="2500" b="0" i="1" smtClean="0">
                        <a:latin typeface="Cambria Math" panose="02040503050406030204" pitchFamily="18" charset="0"/>
                      </a:rPr>
                      <m:t>−</m:t>
                    </m:r>
                    <m:f>
                      <m:fPr>
                        <m:ctrlPr>
                          <a:rPr lang="en-US" sz="2500" b="0" i="1" smtClean="0">
                            <a:latin typeface="Cambria Math" panose="02040503050406030204" pitchFamily="18" charset="0"/>
                          </a:rPr>
                        </m:ctrlPr>
                      </m:fPr>
                      <m:num>
                        <m:r>
                          <a:rPr lang="en-US" sz="2500" b="0" i="1" smtClean="0">
                            <a:latin typeface="Cambria Math" panose="02040503050406030204" pitchFamily="18" charset="0"/>
                          </a:rPr>
                          <m:t>7</m:t>
                        </m:r>
                      </m:num>
                      <m:den>
                        <m:r>
                          <a:rPr lang="en-US" sz="2500" b="0" i="1" smtClean="0">
                            <a:latin typeface="Cambria Math" panose="02040503050406030204" pitchFamily="18" charset="0"/>
                          </a:rPr>
                          <m:t>5</m:t>
                        </m:r>
                      </m:den>
                    </m:f>
                    <m:r>
                      <a:rPr lang="en-US" sz="2500" b="0" i="1" smtClean="0">
                        <a:latin typeface="Cambria Math" panose="02040503050406030204" pitchFamily="18" charset="0"/>
                      </a:rPr>
                      <m:t>𝑖</m:t>
                    </m:r>
                    <m:r>
                      <a:rPr lang="en-US" sz="2500" i="1">
                        <a:latin typeface="Cambria Math" panose="02040503050406030204" pitchFamily="18" charset="0"/>
                      </a:rPr>
                      <m:t> </m:t>
                    </m:r>
                  </m:oMath>
                </a14:m>
                <a:r>
                  <a:rPr lang="en-US" sz="3500" dirty="0">
                    <a:latin typeface="Aptos Display" panose="020B0004020202020204" pitchFamily="34" charset="0"/>
                  </a:rPr>
                  <a:t>	</a:t>
                </a:r>
              </a:p>
              <a:p>
                <a:pPr>
                  <a:lnSpc>
                    <a:spcPct val="120000"/>
                  </a:lnSpc>
                </a:pPr>
                <a:r>
                  <a:rPr lang="en-US" sz="3500" dirty="0">
                    <a:latin typeface="Aptos Display" panose="020B0004020202020204" pitchFamily="34" charset="0"/>
                  </a:rPr>
                  <a:t>	C.		</a:t>
                </a:r>
                <a14:m>
                  <m:oMath xmlns:m="http://schemas.openxmlformats.org/officeDocument/2006/math">
                    <m:f>
                      <m:fPr>
                        <m:ctrlPr>
                          <a:rPr lang="en-US" sz="2500" i="1">
                            <a:latin typeface="Cambria Math" panose="02040503050406030204" pitchFamily="18" charset="0"/>
                          </a:rPr>
                        </m:ctrlPr>
                      </m:fPr>
                      <m:num>
                        <m:r>
                          <a:rPr lang="en-US" sz="2500" b="0" i="1" smtClean="0">
                            <a:latin typeface="Cambria Math" panose="02040503050406030204" pitchFamily="18" charset="0"/>
                          </a:rPr>
                          <m:t>4</m:t>
                        </m:r>
                      </m:num>
                      <m:den>
                        <m:r>
                          <a:rPr lang="en-US" sz="2500" b="0" i="1" smtClean="0">
                            <a:latin typeface="Cambria Math" panose="02040503050406030204" pitchFamily="18" charset="0"/>
                          </a:rPr>
                          <m:t>5</m:t>
                        </m:r>
                      </m:den>
                    </m:f>
                    <m:r>
                      <a:rPr lang="en-US" sz="2500" b="0" i="1" smtClean="0">
                        <a:latin typeface="Cambria Math" panose="02040503050406030204" pitchFamily="18" charset="0"/>
                      </a:rPr>
                      <m:t>−</m:t>
                    </m:r>
                    <m:f>
                      <m:fPr>
                        <m:ctrlPr>
                          <a:rPr lang="en-US" sz="2500" b="0" i="1" smtClean="0">
                            <a:latin typeface="Cambria Math" panose="02040503050406030204" pitchFamily="18" charset="0"/>
                          </a:rPr>
                        </m:ctrlPr>
                      </m:fPr>
                      <m:num>
                        <m:r>
                          <a:rPr lang="en-US" sz="2500" b="0" i="1" smtClean="0">
                            <a:latin typeface="Cambria Math" panose="02040503050406030204" pitchFamily="18" charset="0"/>
                          </a:rPr>
                          <m:t>7</m:t>
                        </m:r>
                      </m:num>
                      <m:den>
                        <m:r>
                          <a:rPr lang="en-US" sz="2500" b="0" i="1" smtClean="0">
                            <a:latin typeface="Cambria Math" panose="02040503050406030204" pitchFamily="18" charset="0"/>
                          </a:rPr>
                          <m:t>5</m:t>
                        </m:r>
                      </m:den>
                    </m:f>
                    <m:r>
                      <a:rPr lang="en-US" sz="2500" b="0" i="1" smtClean="0">
                        <a:latin typeface="Cambria Math" panose="02040503050406030204" pitchFamily="18" charset="0"/>
                      </a:rPr>
                      <m:t>𝑖</m:t>
                    </m:r>
                    <m:r>
                      <a:rPr lang="en-US" sz="2500" i="1">
                        <a:latin typeface="Cambria Math" panose="02040503050406030204" pitchFamily="18" charset="0"/>
                      </a:rPr>
                      <m:t> </m:t>
                    </m:r>
                  </m:oMath>
                </a14:m>
                <a:r>
                  <a:rPr lang="en-US" sz="3500" dirty="0">
                    <a:latin typeface="Aptos Display" panose="020B0004020202020204" pitchFamily="34" charset="0"/>
                  </a:rPr>
                  <a:t>		</a:t>
                </a:r>
              </a:p>
              <a:p>
                <a:pPr>
                  <a:lnSpc>
                    <a:spcPct val="120000"/>
                  </a:lnSpc>
                </a:pPr>
                <a:r>
                  <a:rPr lang="en-US" sz="3500" b="0" dirty="0">
                    <a:latin typeface="Aptos Display" panose="020B0004020202020204" pitchFamily="34" charset="0"/>
                  </a:rPr>
                  <a:t>	D.		</a:t>
                </a:r>
                <a14:m>
                  <m:oMath xmlns:m="http://schemas.openxmlformats.org/officeDocument/2006/math">
                    <m:r>
                      <a:rPr lang="en-US" sz="2500" b="0" i="0" smtClean="0">
                        <a:latin typeface="Cambria Math" panose="02040503050406030204" pitchFamily="18" charset="0"/>
                      </a:rPr>
                      <m:t>−</m:t>
                    </m:r>
                    <m:f>
                      <m:fPr>
                        <m:ctrlPr>
                          <a:rPr lang="en-US" sz="2500" i="1">
                            <a:latin typeface="Cambria Math" panose="02040503050406030204" pitchFamily="18" charset="0"/>
                          </a:rPr>
                        </m:ctrlPr>
                      </m:fPr>
                      <m:num>
                        <m:r>
                          <a:rPr lang="en-US" sz="2500" b="0" i="1" smtClean="0">
                            <a:latin typeface="Cambria Math" panose="02040503050406030204" pitchFamily="18" charset="0"/>
                          </a:rPr>
                          <m:t>4</m:t>
                        </m:r>
                      </m:num>
                      <m:den>
                        <m:r>
                          <a:rPr lang="en-US" sz="2500" i="1" smtClean="0">
                            <a:latin typeface="Cambria Math" panose="02040503050406030204" pitchFamily="18" charset="0"/>
                          </a:rPr>
                          <m:t>5</m:t>
                        </m:r>
                      </m:den>
                    </m:f>
                    <m:r>
                      <a:rPr lang="en-US" sz="2500" b="0" i="1" smtClean="0">
                        <a:latin typeface="Cambria Math" panose="02040503050406030204" pitchFamily="18" charset="0"/>
                      </a:rPr>
                      <m:t>+</m:t>
                    </m:r>
                    <m:f>
                      <m:fPr>
                        <m:ctrlPr>
                          <a:rPr lang="en-US" sz="2500" b="0" i="1" smtClean="0">
                            <a:latin typeface="Cambria Math" panose="02040503050406030204" pitchFamily="18" charset="0"/>
                          </a:rPr>
                        </m:ctrlPr>
                      </m:fPr>
                      <m:num>
                        <m:r>
                          <a:rPr lang="en-US" sz="2500" b="0" i="1" smtClean="0">
                            <a:latin typeface="Cambria Math" panose="02040503050406030204" pitchFamily="18" charset="0"/>
                          </a:rPr>
                          <m:t>7</m:t>
                        </m:r>
                      </m:num>
                      <m:den>
                        <m:r>
                          <a:rPr lang="en-US" sz="2500" b="0" i="1" smtClean="0">
                            <a:latin typeface="Cambria Math" panose="02040503050406030204" pitchFamily="18" charset="0"/>
                          </a:rPr>
                          <m:t>5</m:t>
                        </m:r>
                      </m:den>
                    </m:f>
                    <m:r>
                      <a:rPr lang="en-US" sz="2500" b="0" i="1" smtClean="0">
                        <a:latin typeface="Cambria Math" panose="02040503050406030204" pitchFamily="18" charset="0"/>
                      </a:rPr>
                      <m:t>𝑖</m:t>
                    </m:r>
                  </m:oMath>
                </a14:m>
                <a:endParaRPr lang="en-US" sz="2500" dirty="0">
                  <a:latin typeface="Aptos Display" panose="020B0004020202020204" pitchFamily="34" charset="0"/>
                </a:endParaRPr>
              </a:p>
            </p:txBody>
          </p:sp>
        </mc:Choice>
        <mc:Fallback xmlns="">
          <p:sp>
            <p:nvSpPr>
              <p:cNvPr id="3" name="TextBox 2">
                <a:extLst>
                  <a:ext uri="{FF2B5EF4-FFF2-40B4-BE49-F238E27FC236}">
                    <a16:creationId xmlns:a16="http://schemas.microsoft.com/office/drawing/2014/main" id="{EEA9BF88-DF7A-BABC-EDB5-81CBD8B5D1E2}"/>
                  </a:ext>
                </a:extLst>
              </p:cNvPr>
              <p:cNvSpPr txBox="1">
                <a:spLocks noRot="1" noChangeAspect="1" noMove="1" noResize="1" noEditPoints="1" noAdjustHandles="1" noChangeArrowheads="1" noChangeShapeType="1" noTextEdit="1"/>
              </p:cNvSpPr>
              <p:nvPr/>
            </p:nvSpPr>
            <p:spPr>
              <a:xfrm>
                <a:off x="659029" y="2256909"/>
                <a:ext cx="11300058" cy="3857723"/>
              </a:xfrm>
              <a:prstGeom prst="rect">
                <a:avLst/>
              </a:prstGeom>
              <a:blipFill>
                <a:blip r:embed="rId3"/>
                <a:stretch>
                  <a:fillRect l="-1241" t="-632" b="-4265"/>
                </a:stretch>
              </a:blipFill>
            </p:spPr>
            <p:txBody>
              <a:bodyPr/>
              <a:lstStyle/>
              <a:p>
                <a:r>
                  <a:rPr lang="en-US">
                    <a:noFill/>
                  </a:rPr>
                  <a:t> </a:t>
                </a:r>
              </a:p>
            </p:txBody>
          </p:sp>
        </mc:Fallback>
      </mc:AlternateContent>
      <p:sp>
        <p:nvSpPr>
          <p:cNvPr id="10" name="Content Placeholder 9">
            <a:extLst>
              <a:ext uri="{FF2B5EF4-FFF2-40B4-BE49-F238E27FC236}">
                <a16:creationId xmlns:a16="http://schemas.microsoft.com/office/drawing/2014/main" id="{54890520-2FD7-9C22-E44C-A9D0E5BB598E}"/>
              </a:ext>
            </a:extLst>
          </p:cNvPr>
          <p:cNvSpPr>
            <a:spLocks noGrp="1"/>
          </p:cNvSpPr>
          <p:nvPr>
            <p:ph idx="1"/>
          </p:nvPr>
        </p:nvSpPr>
        <p:spPr>
          <a:xfrm>
            <a:off x="5171458" y="3560975"/>
            <a:ext cx="5717708" cy="1542179"/>
          </a:xfrm>
        </p:spPr>
        <p:txBody>
          <a:bodyPr>
            <a:noAutofit/>
          </a:bodyPr>
          <a:lstStyle/>
          <a:p>
            <a:pPr>
              <a:lnSpc>
                <a:spcPct val="120000"/>
              </a:lnSpc>
            </a:pPr>
            <a:r>
              <a:rPr lang="en-US" sz="2800" dirty="0">
                <a:solidFill>
                  <a:srgbClr val="0070C0"/>
                </a:solidFill>
                <a:latin typeface="Aptos Display" panose="020B0004020202020204" pitchFamily="34" charset="0"/>
              </a:rPr>
              <a:t>TI-84 –   </a:t>
            </a:r>
            <a:r>
              <a:rPr lang="en-US" sz="2800" dirty="0">
                <a:solidFill>
                  <a:srgbClr val="0070C0"/>
                </a:solidFill>
                <a:latin typeface="TI84PlusCEKeys" panose="02000000000000000000" pitchFamily="2" charset="0"/>
              </a:rPr>
              <a:t>ƒ o </a:t>
            </a:r>
            <a:r>
              <a:rPr lang="en-US" sz="2800" dirty="0" err="1">
                <a:solidFill>
                  <a:srgbClr val="0070C0"/>
                </a:solidFill>
                <a:latin typeface="TI84PlusCEKeys" panose="02000000000000000000" pitchFamily="2" charset="0"/>
              </a:rPr>
              <a:t>yË</a:t>
            </a:r>
            <a:endParaRPr lang="en-US" sz="2800" dirty="0">
              <a:solidFill>
                <a:srgbClr val="0070C0"/>
              </a:solidFill>
              <a:latin typeface="Aptos Display" panose="020B0004020202020204" pitchFamily="34" charset="0"/>
            </a:endParaRPr>
          </a:p>
          <a:p>
            <a:pPr>
              <a:lnSpc>
                <a:spcPct val="120000"/>
              </a:lnSpc>
            </a:pPr>
            <a:r>
              <a:rPr lang="en-US" sz="2800" dirty="0">
                <a:solidFill>
                  <a:srgbClr val="0070C0"/>
                </a:solidFill>
                <a:latin typeface="Aptos Display" panose="020B0004020202020204" pitchFamily="34" charset="0"/>
              </a:rPr>
              <a:t>N-Spire </a:t>
            </a:r>
            <a:r>
              <a:rPr lang="en-US" sz="2800" dirty="0">
                <a:solidFill>
                  <a:srgbClr val="0070C0"/>
                </a:solidFill>
              </a:rPr>
              <a:t>– </a:t>
            </a:r>
            <a:r>
              <a:rPr lang="en-US" sz="2800" dirty="0">
                <a:solidFill>
                  <a:srgbClr val="0070C0"/>
                </a:solidFill>
                <a:latin typeface="TINspireKeysCX" panose="02000000000000000000" pitchFamily="2" charset="0"/>
              </a:rPr>
              <a:t>/ p ¹</a:t>
            </a:r>
            <a:endParaRPr lang="en-US" sz="2800" b="1" dirty="0">
              <a:solidFill>
                <a:srgbClr val="0070C0"/>
              </a:solidFill>
            </a:endParaRPr>
          </a:p>
        </p:txBody>
      </p:sp>
    </p:spTree>
    <p:extLst>
      <p:ext uri="{BB962C8B-B14F-4D97-AF65-F5344CB8AC3E}">
        <p14:creationId xmlns:p14="http://schemas.microsoft.com/office/powerpoint/2010/main" val="347898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FE5B5-74F6-2521-BDA5-3544DA32863B}"/>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67930C21-0BCF-5DF5-DD0E-402F43C43B4F}"/>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E43B5F81-ABDB-4A9C-D34C-CC4B4741CC63}"/>
              </a:ext>
            </a:extLst>
          </p:cNvPr>
          <p:cNvSpPr>
            <a:spLocks noGrp="1"/>
          </p:cNvSpPr>
          <p:nvPr>
            <p:ph type="title"/>
          </p:nvPr>
        </p:nvSpPr>
        <p:spPr>
          <a:xfrm>
            <a:off x="1216570" y="717966"/>
            <a:ext cx="9586332" cy="1143000"/>
          </a:xfrm>
        </p:spPr>
        <p:txBody>
          <a:bodyPr>
            <a:noAutofit/>
          </a:bodyPr>
          <a:lstStyle/>
          <a:p>
            <a:pPr algn="ctr"/>
            <a:r>
              <a:rPr lang="en-US" sz="4000" dirty="0">
                <a:latin typeface="Aptos Display" panose="020B0004020202020204" pitchFamily="34" charset="0"/>
              </a:rPr>
              <a:t>Working with Complex Numbers</a:t>
            </a:r>
          </a:p>
        </p:txBody>
      </p:sp>
      <p:pic>
        <p:nvPicPr>
          <p:cNvPr id="14" name="Picture 13">
            <a:extLst>
              <a:ext uri="{FF2B5EF4-FFF2-40B4-BE49-F238E27FC236}">
                <a16:creationId xmlns:a16="http://schemas.microsoft.com/office/drawing/2014/main" id="{7A9B494C-0BD5-8484-736D-76CA066BDB18}"/>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3" name="Picture 2">
            <a:extLst>
              <a:ext uri="{FF2B5EF4-FFF2-40B4-BE49-F238E27FC236}">
                <a16:creationId xmlns:a16="http://schemas.microsoft.com/office/drawing/2014/main" id="{F3191B7B-7F32-5F91-83C5-8BE332DF12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7332" y="2626418"/>
            <a:ext cx="4037335" cy="3044548"/>
          </a:xfrm>
          <a:prstGeom prst="rect">
            <a:avLst/>
          </a:prstGeom>
        </p:spPr>
      </p:pic>
      <p:pic>
        <p:nvPicPr>
          <p:cNvPr id="8" name="Picture 7">
            <a:extLst>
              <a:ext uri="{FF2B5EF4-FFF2-40B4-BE49-F238E27FC236}">
                <a16:creationId xmlns:a16="http://schemas.microsoft.com/office/drawing/2014/main" id="{04E2F767-5CA6-B2CC-4257-01420FDBFC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01687" y="2475782"/>
            <a:ext cx="657225" cy="685800"/>
          </a:xfrm>
          <a:prstGeom prst="rect">
            <a:avLst/>
          </a:prstGeom>
        </p:spPr>
      </p:pic>
      <p:pic>
        <p:nvPicPr>
          <p:cNvPr id="10" name="Picture 9">
            <a:extLst>
              <a:ext uri="{FF2B5EF4-FFF2-40B4-BE49-F238E27FC236}">
                <a16:creationId xmlns:a16="http://schemas.microsoft.com/office/drawing/2014/main" id="{55AF7119-6867-2F38-3F7F-297BDB55362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80053" y="2475782"/>
            <a:ext cx="657225" cy="685800"/>
          </a:xfrm>
          <a:prstGeom prst="rect">
            <a:avLst/>
          </a:prstGeom>
        </p:spPr>
      </p:pic>
      <p:cxnSp>
        <p:nvCxnSpPr>
          <p:cNvPr id="12" name="Straight Arrow Connector 11">
            <a:extLst>
              <a:ext uri="{FF2B5EF4-FFF2-40B4-BE49-F238E27FC236}">
                <a16:creationId xmlns:a16="http://schemas.microsoft.com/office/drawing/2014/main" id="{FB938903-B636-142D-364B-5B356FD6A3F4}"/>
              </a:ext>
            </a:extLst>
          </p:cNvPr>
          <p:cNvCxnSpPr>
            <a:stCxn id="10" idx="3"/>
          </p:cNvCxnSpPr>
          <p:nvPr/>
        </p:nvCxnSpPr>
        <p:spPr>
          <a:xfrm>
            <a:off x="3837278" y="2818682"/>
            <a:ext cx="639831" cy="2954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74386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CB29DA-6FE6-9BDB-B96A-A6F0717FCA7A}"/>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325A1D9D-5CB6-9CA3-B0F7-8327B68CA4D8}"/>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666A9100-259E-8809-F379-3FDBA0D3C70A}"/>
              </a:ext>
            </a:extLst>
          </p:cNvPr>
          <p:cNvSpPr>
            <a:spLocks noGrp="1"/>
          </p:cNvSpPr>
          <p:nvPr>
            <p:ph type="title"/>
          </p:nvPr>
        </p:nvSpPr>
        <p:spPr>
          <a:xfrm>
            <a:off x="1199317" y="689994"/>
            <a:ext cx="9586332" cy="1143000"/>
          </a:xfrm>
        </p:spPr>
        <p:txBody>
          <a:bodyPr>
            <a:noAutofit/>
          </a:bodyPr>
          <a:lstStyle/>
          <a:p>
            <a:pPr algn="ctr"/>
            <a:r>
              <a:rPr lang="en-US" sz="4000" dirty="0">
                <a:latin typeface="Aptos Display" panose="020B0004020202020204" pitchFamily="34" charset="0"/>
              </a:rPr>
              <a:t>Working with Complex Numbers</a:t>
            </a:r>
          </a:p>
        </p:txBody>
      </p:sp>
      <p:pic>
        <p:nvPicPr>
          <p:cNvPr id="2" name="Picture 1" descr="Texas Instruments Nspire Graphing Calculator CX 2: 100MB Storage, ACT &amp;#38; AP Approved, 1 of 3">
            <a:extLst>
              <a:ext uri="{FF2B5EF4-FFF2-40B4-BE49-F238E27FC236}">
                <a16:creationId xmlns:a16="http://schemas.microsoft.com/office/drawing/2014/main" id="{8D3454FD-B2F5-37AD-318F-2BB91E69A39C}"/>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10" name="Picture 9">
            <a:extLst>
              <a:ext uri="{FF2B5EF4-FFF2-40B4-BE49-F238E27FC236}">
                <a16:creationId xmlns:a16="http://schemas.microsoft.com/office/drawing/2014/main" id="{732D42FB-B735-5189-C7B9-54F0A7314BE4}"/>
              </a:ext>
            </a:extLst>
          </p:cNvPr>
          <p:cNvPicPr>
            <a:picLocks noChangeAspect="1"/>
          </p:cNvPicPr>
          <p:nvPr/>
        </p:nvPicPr>
        <p:blipFill>
          <a:blip r:embed="rId4"/>
          <a:stretch>
            <a:fillRect/>
          </a:stretch>
        </p:blipFill>
        <p:spPr>
          <a:xfrm>
            <a:off x="6397628" y="2699200"/>
            <a:ext cx="4037337" cy="3035779"/>
          </a:xfrm>
          <a:prstGeom prst="rect">
            <a:avLst/>
          </a:prstGeom>
        </p:spPr>
      </p:pic>
      <p:pic>
        <p:nvPicPr>
          <p:cNvPr id="15" name="Picture 14">
            <a:extLst>
              <a:ext uri="{FF2B5EF4-FFF2-40B4-BE49-F238E27FC236}">
                <a16:creationId xmlns:a16="http://schemas.microsoft.com/office/drawing/2014/main" id="{13F78D8F-D740-BC2E-1F4A-004A5295A991}"/>
              </a:ext>
            </a:extLst>
          </p:cNvPr>
          <p:cNvPicPr>
            <a:picLocks noChangeAspect="1"/>
          </p:cNvPicPr>
          <p:nvPr/>
        </p:nvPicPr>
        <p:blipFill>
          <a:blip r:embed="rId5"/>
          <a:srcRect l="3996" t="47680" r="49059" b="34078"/>
          <a:stretch>
            <a:fillRect/>
          </a:stretch>
        </p:blipFill>
        <p:spPr>
          <a:xfrm>
            <a:off x="3193956" y="3644777"/>
            <a:ext cx="2902044" cy="847910"/>
          </a:xfrm>
          <a:prstGeom prst="rect">
            <a:avLst/>
          </a:prstGeom>
          <a:ln>
            <a:solidFill>
              <a:schemeClr val="tx1"/>
            </a:solidFill>
          </a:ln>
        </p:spPr>
      </p:pic>
    </p:spTree>
    <p:extLst>
      <p:ext uri="{BB962C8B-B14F-4D97-AF65-F5344CB8AC3E}">
        <p14:creationId xmlns:p14="http://schemas.microsoft.com/office/powerpoint/2010/main" val="9474910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EADF3E-3AA1-18BC-D990-6512722C8828}"/>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DF022010-24C8-9CE1-C717-3A799FFF911F}"/>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386FF667-8BDB-63F2-75F6-8DA82171A7C0}"/>
              </a:ext>
            </a:extLst>
          </p:cNvPr>
          <p:cNvSpPr>
            <a:spLocks noGrp="1"/>
          </p:cNvSpPr>
          <p:nvPr>
            <p:ph type="title"/>
          </p:nvPr>
        </p:nvSpPr>
        <p:spPr>
          <a:xfrm>
            <a:off x="1035415" y="687239"/>
            <a:ext cx="9586332" cy="1143000"/>
          </a:xfrm>
        </p:spPr>
        <p:txBody>
          <a:bodyPr>
            <a:noAutofit/>
          </a:bodyPr>
          <a:lstStyle/>
          <a:p>
            <a:pPr algn="ctr"/>
            <a:r>
              <a:rPr lang="en-US" sz="5000" dirty="0">
                <a:latin typeface="Aptos Display" panose="020B0004020202020204" pitchFamily="34" charset="0"/>
              </a:rPr>
              <a:t>Matrices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37F85BA4-27D9-EF36-3F7B-9FF947F90AC6}"/>
                  </a:ext>
                </a:extLst>
              </p:cNvPr>
              <p:cNvSpPr txBox="1"/>
              <p:nvPr/>
            </p:nvSpPr>
            <p:spPr>
              <a:xfrm>
                <a:off x="659028" y="2256909"/>
                <a:ext cx="11532971" cy="3717621"/>
              </a:xfrm>
              <a:prstGeom prst="rect">
                <a:avLst/>
              </a:prstGeom>
              <a:noFill/>
            </p:spPr>
            <p:txBody>
              <a:bodyPr wrap="square" rtlCol="0">
                <a:spAutoFit/>
              </a:bodyPr>
              <a:lstStyle/>
              <a:p>
                <a:r>
                  <a:rPr lang="en-US" sz="3500" dirty="0">
                    <a:latin typeface="Aptos Display" panose="020B0004020202020204" pitchFamily="34" charset="0"/>
                  </a:rPr>
                  <a:t>Matrix </a:t>
                </a:r>
                <a:r>
                  <a:rPr lang="en-US" sz="3500" i="1" dirty="0">
                    <a:latin typeface="Aptos Display" panose="020B0004020202020204" pitchFamily="34" charset="0"/>
                  </a:rPr>
                  <a:t>P</a:t>
                </a:r>
                <a:r>
                  <a:rPr lang="en-US" sz="3500" dirty="0">
                    <a:latin typeface="Aptos Display" panose="020B0004020202020204" pitchFamily="34" charset="0"/>
                  </a:rPr>
                  <a:t> has dimensions 3 x 2 and Matrix </a:t>
                </a:r>
                <a:r>
                  <a:rPr lang="en-US" sz="3500" i="1" dirty="0">
                    <a:latin typeface="Aptos Display" panose="020B0004020202020204" pitchFamily="34" charset="0"/>
                  </a:rPr>
                  <a:t>Q</a:t>
                </a:r>
                <a:r>
                  <a:rPr lang="en-US" sz="3500" dirty="0">
                    <a:latin typeface="Aptos Display" panose="020B0004020202020204" pitchFamily="34" charset="0"/>
                  </a:rPr>
                  <a:t> has dimensions </a:t>
                </a:r>
              </a:p>
              <a:p>
                <a:r>
                  <a:rPr lang="en-US" sz="3500" dirty="0">
                    <a:latin typeface="Aptos Display" panose="020B0004020202020204" pitchFamily="34" charset="0"/>
                  </a:rPr>
                  <a:t>3 x 2.  Which of the following represents the dimensions of P</a:t>
                </a:r>
                <a14:m>
                  <m:oMath xmlns:m="http://schemas.openxmlformats.org/officeDocument/2006/math">
                    <m:r>
                      <a:rPr lang="en-US" sz="3500" i="1" smtClean="0">
                        <a:latin typeface="Cambria Math" panose="02040503050406030204" pitchFamily="18" charset="0"/>
                        <a:ea typeface="Cambria Math" panose="02040503050406030204" pitchFamily="18" charset="0"/>
                      </a:rPr>
                      <m:t>∙</m:t>
                    </m:r>
                  </m:oMath>
                </a14:m>
                <a:r>
                  <a:rPr lang="en-US" sz="3500" dirty="0">
                    <a:latin typeface="Aptos Display" panose="020B0004020202020204" pitchFamily="34" charset="0"/>
                  </a:rPr>
                  <a:t>Q?</a:t>
                </a:r>
              </a:p>
              <a:p>
                <a:pPr>
                  <a:lnSpc>
                    <a:spcPct val="120000"/>
                  </a:lnSpc>
                </a:pPr>
                <a:r>
                  <a:rPr lang="en-US" sz="3500" dirty="0">
                    <a:latin typeface="Aptos Display" panose="020B0004020202020204" pitchFamily="34" charset="0"/>
                  </a:rPr>
                  <a:t>	A.		2 x 3</a:t>
                </a:r>
              </a:p>
              <a:p>
                <a:pPr>
                  <a:lnSpc>
                    <a:spcPct val="120000"/>
                  </a:lnSpc>
                </a:pPr>
                <a:r>
                  <a:rPr lang="en-US" sz="3500" dirty="0">
                    <a:latin typeface="Aptos Display" panose="020B0004020202020204" pitchFamily="34" charset="0"/>
                  </a:rPr>
                  <a:t>	B.		3 x 2</a:t>
                </a:r>
              </a:p>
              <a:p>
                <a:pPr>
                  <a:lnSpc>
                    <a:spcPct val="120000"/>
                  </a:lnSpc>
                </a:pPr>
                <a:r>
                  <a:rPr lang="en-US" sz="3500" dirty="0">
                    <a:latin typeface="Aptos Display" panose="020B0004020202020204" pitchFamily="34" charset="0"/>
                  </a:rPr>
                  <a:t>	C.		3 x 3</a:t>
                </a:r>
              </a:p>
              <a:p>
                <a:pPr>
                  <a:lnSpc>
                    <a:spcPct val="120000"/>
                  </a:lnSpc>
                </a:pPr>
                <a:r>
                  <a:rPr lang="en-US" sz="3500" b="0" dirty="0">
                    <a:latin typeface="Aptos Display" panose="020B0004020202020204" pitchFamily="34" charset="0"/>
                  </a:rPr>
                  <a:t>	D.		</a:t>
                </a:r>
                <a14:m>
                  <m:oMath xmlns:m="http://schemas.openxmlformats.org/officeDocument/2006/math">
                    <m:r>
                      <m:rPr>
                        <m:nor/>
                      </m:rPr>
                      <a:rPr lang="en-US" sz="3500" dirty="0">
                        <a:latin typeface="Aptos Display" panose="020B0004020202020204" pitchFamily="34" charset="0"/>
                      </a:rPr>
                      <m:t>They</m:t>
                    </m:r>
                    <m:r>
                      <m:rPr>
                        <m:nor/>
                      </m:rPr>
                      <a:rPr lang="en-US" sz="3500" dirty="0">
                        <a:latin typeface="Aptos Display" panose="020B0004020202020204" pitchFamily="34" charset="0"/>
                      </a:rPr>
                      <m:t> </m:t>
                    </m:r>
                    <m:r>
                      <m:rPr>
                        <m:nor/>
                      </m:rPr>
                      <a:rPr lang="en-US" sz="3500" dirty="0">
                        <a:latin typeface="Aptos Display" panose="020B0004020202020204" pitchFamily="34" charset="0"/>
                      </a:rPr>
                      <m:t>cannot</m:t>
                    </m:r>
                    <m:r>
                      <m:rPr>
                        <m:nor/>
                      </m:rPr>
                      <a:rPr lang="en-US" sz="3500" dirty="0">
                        <a:latin typeface="Aptos Display" panose="020B0004020202020204" pitchFamily="34" charset="0"/>
                      </a:rPr>
                      <m:t> </m:t>
                    </m:r>
                    <m:r>
                      <m:rPr>
                        <m:nor/>
                      </m:rPr>
                      <a:rPr lang="en-US" sz="3500" dirty="0">
                        <a:latin typeface="Aptos Display" panose="020B0004020202020204" pitchFamily="34" charset="0"/>
                      </a:rPr>
                      <m:t>be</m:t>
                    </m:r>
                    <m:r>
                      <m:rPr>
                        <m:nor/>
                      </m:rPr>
                      <a:rPr lang="en-US" sz="3500" dirty="0">
                        <a:latin typeface="Aptos Display" panose="020B0004020202020204" pitchFamily="34" charset="0"/>
                      </a:rPr>
                      <m:t> </m:t>
                    </m:r>
                    <m:r>
                      <m:rPr>
                        <m:nor/>
                      </m:rPr>
                      <a:rPr lang="en-US" sz="3500" dirty="0">
                        <a:latin typeface="Aptos Display" panose="020B0004020202020204" pitchFamily="34" charset="0"/>
                      </a:rPr>
                      <m:t>multiplied</m:t>
                    </m:r>
                  </m:oMath>
                </a14:m>
                <a:endParaRPr lang="en-US" sz="3500" dirty="0">
                  <a:latin typeface="Aptos Display" panose="020B0004020202020204" pitchFamily="34" charset="0"/>
                </a:endParaRPr>
              </a:p>
            </p:txBody>
          </p:sp>
        </mc:Choice>
        <mc:Fallback xmlns="">
          <p:sp>
            <p:nvSpPr>
              <p:cNvPr id="3" name="TextBox 2">
                <a:extLst>
                  <a:ext uri="{FF2B5EF4-FFF2-40B4-BE49-F238E27FC236}">
                    <a16:creationId xmlns:a16="http://schemas.microsoft.com/office/drawing/2014/main" id="{37F85BA4-27D9-EF36-3F7B-9FF947F90AC6}"/>
                  </a:ext>
                </a:extLst>
              </p:cNvPr>
              <p:cNvSpPr txBox="1">
                <a:spLocks noRot="1" noChangeAspect="1" noMove="1" noResize="1" noEditPoints="1" noAdjustHandles="1" noChangeArrowheads="1" noChangeShapeType="1" noTextEdit="1"/>
              </p:cNvSpPr>
              <p:nvPr/>
            </p:nvSpPr>
            <p:spPr>
              <a:xfrm>
                <a:off x="659028" y="2256909"/>
                <a:ext cx="11532971" cy="3717621"/>
              </a:xfrm>
              <a:prstGeom prst="rect">
                <a:avLst/>
              </a:prstGeom>
              <a:blipFill>
                <a:blip r:embed="rId3"/>
                <a:stretch>
                  <a:fillRect l="-1533" t="-2459" r="-1586" b="-5246"/>
                </a:stretch>
              </a:blipFill>
            </p:spPr>
            <p:txBody>
              <a:bodyPr/>
              <a:lstStyle/>
              <a:p>
                <a:r>
                  <a:rPr lang="en-US">
                    <a:noFill/>
                  </a:rPr>
                  <a:t> </a:t>
                </a:r>
              </a:p>
            </p:txBody>
          </p:sp>
        </mc:Fallback>
      </mc:AlternateContent>
      <p:sp>
        <p:nvSpPr>
          <p:cNvPr id="10" name="Content Placeholder 9">
            <a:extLst>
              <a:ext uri="{FF2B5EF4-FFF2-40B4-BE49-F238E27FC236}">
                <a16:creationId xmlns:a16="http://schemas.microsoft.com/office/drawing/2014/main" id="{E7E59977-E6A7-A3BB-C98B-838B99296E4D}"/>
              </a:ext>
            </a:extLst>
          </p:cNvPr>
          <p:cNvSpPr>
            <a:spLocks noGrp="1"/>
          </p:cNvSpPr>
          <p:nvPr>
            <p:ph idx="1"/>
          </p:nvPr>
        </p:nvSpPr>
        <p:spPr>
          <a:xfrm>
            <a:off x="7207292" y="4253250"/>
            <a:ext cx="5717708" cy="1542179"/>
          </a:xfrm>
        </p:spPr>
        <p:txBody>
          <a:bodyPr>
            <a:noAutofit/>
          </a:bodyPr>
          <a:lstStyle/>
          <a:p>
            <a:pPr>
              <a:lnSpc>
                <a:spcPct val="120000"/>
              </a:lnSpc>
            </a:pPr>
            <a:r>
              <a:rPr lang="en-US" sz="2800" dirty="0">
                <a:solidFill>
                  <a:srgbClr val="0070C0"/>
                </a:solidFill>
                <a:latin typeface="Aptos Display" panose="020B0004020202020204" pitchFamily="34" charset="0"/>
              </a:rPr>
              <a:t>TI-84 –   </a:t>
            </a:r>
            <a:r>
              <a:rPr lang="en-US" sz="2800" dirty="0">
                <a:solidFill>
                  <a:srgbClr val="0070C0"/>
                </a:solidFill>
                <a:latin typeface="TI84PlusCEKeys" panose="02000000000000000000" pitchFamily="2" charset="0"/>
              </a:rPr>
              <a:t>ƒ q</a:t>
            </a:r>
            <a:endParaRPr lang="en-US" sz="2800" dirty="0">
              <a:solidFill>
                <a:srgbClr val="0070C0"/>
              </a:solidFill>
              <a:latin typeface="Aptos Display" panose="020B0004020202020204" pitchFamily="34" charset="0"/>
            </a:endParaRPr>
          </a:p>
          <a:p>
            <a:pPr>
              <a:lnSpc>
                <a:spcPct val="120000"/>
              </a:lnSpc>
            </a:pPr>
            <a:r>
              <a:rPr lang="en-US" sz="2800" dirty="0">
                <a:solidFill>
                  <a:srgbClr val="0070C0"/>
                </a:solidFill>
                <a:latin typeface="Aptos Display" panose="020B0004020202020204" pitchFamily="34" charset="0"/>
              </a:rPr>
              <a:t>N-Spire </a:t>
            </a:r>
            <a:r>
              <a:rPr lang="en-US" sz="2800" dirty="0">
                <a:solidFill>
                  <a:srgbClr val="0070C0"/>
                </a:solidFill>
              </a:rPr>
              <a:t>– </a:t>
            </a:r>
            <a:r>
              <a:rPr lang="en-US" sz="2800" dirty="0">
                <a:solidFill>
                  <a:srgbClr val="0070C0"/>
                </a:solidFill>
                <a:latin typeface="TINspireKeysCX" panose="02000000000000000000" pitchFamily="2" charset="0"/>
              </a:rPr>
              <a:t>t</a:t>
            </a:r>
            <a:endParaRPr lang="en-US" sz="2800" b="1" dirty="0">
              <a:solidFill>
                <a:srgbClr val="0070C0"/>
              </a:solidFill>
            </a:endParaRPr>
          </a:p>
        </p:txBody>
      </p:sp>
    </p:spTree>
    <p:extLst>
      <p:ext uri="{BB962C8B-B14F-4D97-AF65-F5344CB8AC3E}">
        <p14:creationId xmlns:p14="http://schemas.microsoft.com/office/powerpoint/2010/main" val="1869602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FB1C5-FCF6-A7A4-15E0-A3FAEE46CF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6CA1CF-6E6F-E94F-D3A0-53568E6C3C31}"/>
              </a:ext>
            </a:extLst>
          </p:cNvPr>
          <p:cNvSpPr>
            <a:spLocks noGrp="1"/>
          </p:cNvSpPr>
          <p:nvPr>
            <p:ph type="title"/>
          </p:nvPr>
        </p:nvSpPr>
        <p:spPr>
          <a:xfrm>
            <a:off x="1939958" y="827150"/>
            <a:ext cx="9031462" cy="728480"/>
          </a:xfrm>
        </p:spPr>
        <p:txBody>
          <a:bodyPr/>
          <a:lstStyle/>
          <a:p>
            <a:r>
              <a:rPr lang="en-US" sz="5000" dirty="0">
                <a:latin typeface="Aptos" panose="020B0004020202020204" pitchFamily="34" charset="0"/>
              </a:rPr>
              <a:t>Enhanced ACT Math Content</a:t>
            </a:r>
          </a:p>
        </p:txBody>
      </p:sp>
      <p:sp>
        <p:nvSpPr>
          <p:cNvPr id="3" name="Google Shape;138;p23">
            <a:extLst>
              <a:ext uri="{FF2B5EF4-FFF2-40B4-BE49-F238E27FC236}">
                <a16:creationId xmlns:a16="http://schemas.microsoft.com/office/drawing/2014/main" id="{13372385-F617-2D96-FB8C-892E3C313720}"/>
              </a:ext>
            </a:extLst>
          </p:cNvPr>
          <p:cNvSpPr txBox="1">
            <a:spLocks/>
          </p:cNvSpPr>
          <p:nvPr/>
        </p:nvSpPr>
        <p:spPr>
          <a:xfrm>
            <a:off x="944052" y="2290029"/>
            <a:ext cx="10322661" cy="4094442"/>
          </a:xfrm>
          <a:prstGeom prst="rect">
            <a:avLst/>
          </a:prstGeom>
          <a:noFill/>
          <a:ln>
            <a:noFill/>
          </a:ln>
        </p:spPr>
        <p:txBody>
          <a:bodyPr spcFirstLastPara="1" vert="horz" wrap="square" lIns="68575" tIns="68575" rIns="68575" bIns="68575" rtlCol="0" anchor="t" anchorCtr="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88900" indent="0">
              <a:spcBef>
                <a:spcPts val="800"/>
              </a:spcBef>
              <a:buSzPts val="1400"/>
              <a:buNone/>
            </a:pPr>
            <a:r>
              <a:rPr lang="en-US" sz="2500" b="1" dirty="0">
                <a:latin typeface="Aptos" panose="020B0004020202020204" pitchFamily="34" charset="0"/>
                <a:ea typeface="Arial"/>
                <a:cs typeface="Arial"/>
                <a:sym typeface="Arial"/>
              </a:rPr>
              <a:t>Preparing for Higher Math: 33 questions</a:t>
            </a:r>
          </a:p>
          <a:p>
            <a:pPr marL="374650" indent="-285750">
              <a:spcBef>
                <a:spcPts val="800"/>
              </a:spcBef>
              <a:buSzPts val="1400"/>
            </a:pPr>
            <a:r>
              <a:rPr lang="en-US" sz="2500" dirty="0">
                <a:latin typeface="Aptos" panose="020B0004020202020204" pitchFamily="34" charset="0"/>
                <a:ea typeface="Arial"/>
                <a:cs typeface="Arial"/>
                <a:sym typeface="Arial"/>
              </a:rPr>
              <a:t>	Number &amp; Quantity: 4-5 questions</a:t>
            </a:r>
          </a:p>
          <a:p>
            <a:pPr marL="374650" indent="-285750">
              <a:spcBef>
                <a:spcPts val="800"/>
              </a:spcBef>
              <a:buSzPts val="1400"/>
            </a:pPr>
            <a:r>
              <a:rPr lang="en-US" sz="2500" dirty="0">
                <a:latin typeface="Aptos" panose="020B0004020202020204" pitchFamily="34" charset="0"/>
                <a:ea typeface="Arial"/>
                <a:cs typeface="Arial"/>
                <a:sym typeface="Arial"/>
              </a:rPr>
              <a:t>	Algebra: 7-8 questions</a:t>
            </a:r>
          </a:p>
          <a:p>
            <a:pPr marL="374650" indent="-285750">
              <a:spcBef>
                <a:spcPts val="800"/>
              </a:spcBef>
              <a:buSzPts val="1400"/>
            </a:pPr>
            <a:r>
              <a:rPr lang="en-US" sz="2500" dirty="0">
                <a:latin typeface="Aptos" panose="020B0004020202020204" pitchFamily="34" charset="0"/>
                <a:ea typeface="Arial"/>
                <a:cs typeface="Arial"/>
                <a:sym typeface="Arial"/>
              </a:rPr>
              <a:t>	Functions: 7-8 questions</a:t>
            </a:r>
          </a:p>
          <a:p>
            <a:pPr marL="374650" indent="-285750">
              <a:spcBef>
                <a:spcPts val="800"/>
              </a:spcBef>
              <a:buSzPts val="1400"/>
            </a:pPr>
            <a:r>
              <a:rPr lang="en-US" sz="2500" dirty="0">
                <a:latin typeface="Aptos" panose="020B0004020202020204" pitchFamily="34" charset="0"/>
                <a:ea typeface="Arial"/>
                <a:cs typeface="Arial"/>
                <a:sym typeface="Arial"/>
              </a:rPr>
              <a:t>	Geometry: 7-8 questions</a:t>
            </a:r>
          </a:p>
          <a:p>
            <a:pPr marL="374650" indent="-285750">
              <a:spcBef>
                <a:spcPts val="800"/>
              </a:spcBef>
              <a:buSzPts val="1400"/>
            </a:pPr>
            <a:r>
              <a:rPr lang="en-US" sz="2500" dirty="0">
                <a:latin typeface="Aptos" panose="020B0004020202020204" pitchFamily="34" charset="0"/>
                <a:ea typeface="Arial"/>
                <a:cs typeface="Arial"/>
                <a:sym typeface="Arial"/>
              </a:rPr>
              <a:t>	Statistics &amp; Probability: 5-6 questions</a:t>
            </a:r>
          </a:p>
          <a:p>
            <a:pPr marL="88900" indent="0">
              <a:spcBef>
                <a:spcPts val="800"/>
              </a:spcBef>
              <a:buSzPts val="1400"/>
              <a:buNone/>
            </a:pPr>
            <a:r>
              <a:rPr lang="en-US" sz="2500" b="1" dirty="0">
                <a:latin typeface="Aptos" panose="020B0004020202020204" pitchFamily="34" charset="0"/>
                <a:ea typeface="Arial"/>
                <a:cs typeface="Arial"/>
                <a:sym typeface="Arial"/>
              </a:rPr>
              <a:t>Integrating Essential Skills: 8 questions</a:t>
            </a:r>
          </a:p>
          <a:p>
            <a:pPr marL="88900" indent="0">
              <a:spcBef>
                <a:spcPts val="800"/>
              </a:spcBef>
              <a:buSzPts val="1400"/>
              <a:buNone/>
            </a:pPr>
            <a:r>
              <a:rPr lang="en-US" sz="2500" b="1" dirty="0">
                <a:latin typeface="Aptos" panose="020B0004020202020204" pitchFamily="34" charset="0"/>
                <a:ea typeface="Arial"/>
                <a:cs typeface="Arial"/>
                <a:sym typeface="Arial"/>
              </a:rPr>
              <a:t>Modeling: 8+ questions</a:t>
            </a:r>
          </a:p>
        </p:txBody>
      </p:sp>
    </p:spTree>
    <p:extLst>
      <p:ext uri="{BB962C8B-B14F-4D97-AF65-F5344CB8AC3E}">
        <p14:creationId xmlns:p14="http://schemas.microsoft.com/office/powerpoint/2010/main" val="36124721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BD631-7179-57B2-2F05-A97E346E453E}"/>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E471C92F-B700-22C6-C18D-AA5BBE79B5E4}"/>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85AC0DA2-7D50-641A-EE46-E91D5D2F0FFA}"/>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Matrices</a:t>
            </a:r>
          </a:p>
        </p:txBody>
      </p:sp>
      <p:pic>
        <p:nvPicPr>
          <p:cNvPr id="14" name="Picture 13">
            <a:extLst>
              <a:ext uri="{FF2B5EF4-FFF2-40B4-BE49-F238E27FC236}">
                <a16:creationId xmlns:a16="http://schemas.microsoft.com/office/drawing/2014/main" id="{A70AA2D9-441D-8AEA-AA0F-66FEB644F7AB}"/>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15" name="Picture 14">
            <a:extLst>
              <a:ext uri="{FF2B5EF4-FFF2-40B4-BE49-F238E27FC236}">
                <a16:creationId xmlns:a16="http://schemas.microsoft.com/office/drawing/2014/main" id="{206560A3-B87F-8D97-84FE-D53BA990EC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2229" y="1790023"/>
            <a:ext cx="4037336" cy="3044548"/>
          </a:xfrm>
          <a:prstGeom prst="rect">
            <a:avLst/>
          </a:prstGeom>
        </p:spPr>
      </p:pic>
      <p:pic>
        <p:nvPicPr>
          <p:cNvPr id="13" name="Picture 12">
            <a:extLst>
              <a:ext uri="{FF2B5EF4-FFF2-40B4-BE49-F238E27FC236}">
                <a16:creationId xmlns:a16="http://schemas.microsoft.com/office/drawing/2014/main" id="{8094879E-CB99-FE31-375D-4B62004A50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50070" y="2238808"/>
            <a:ext cx="4106035" cy="3096354"/>
          </a:xfrm>
          <a:prstGeom prst="rect">
            <a:avLst/>
          </a:prstGeom>
        </p:spPr>
      </p:pic>
      <p:pic>
        <p:nvPicPr>
          <p:cNvPr id="11" name="Picture 10">
            <a:extLst>
              <a:ext uri="{FF2B5EF4-FFF2-40B4-BE49-F238E27FC236}">
                <a16:creationId xmlns:a16="http://schemas.microsoft.com/office/drawing/2014/main" id="{92C37E26-4170-0769-772D-4DEEB1C1CFF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6753" y="2771627"/>
            <a:ext cx="4106035" cy="3096354"/>
          </a:xfrm>
          <a:prstGeom prst="rect">
            <a:avLst/>
          </a:prstGeom>
        </p:spPr>
      </p:pic>
    </p:spTree>
    <p:extLst>
      <p:ext uri="{BB962C8B-B14F-4D97-AF65-F5344CB8AC3E}">
        <p14:creationId xmlns:p14="http://schemas.microsoft.com/office/powerpoint/2010/main" val="13372788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CCD60-CF57-007E-FD58-D29BDBB8CF05}"/>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C1BE1462-CD43-68B7-98D5-90B31EF14E00}"/>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ADC171D4-41B7-86B7-B9E3-D5E643001792}"/>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Matrices</a:t>
            </a:r>
          </a:p>
        </p:txBody>
      </p:sp>
      <p:pic>
        <p:nvPicPr>
          <p:cNvPr id="2" name="Picture 1" descr="Texas Instruments Nspire Graphing Calculator CX 2: 100MB Storage, ACT &amp;#38; AP Approved, 1 of 3">
            <a:extLst>
              <a:ext uri="{FF2B5EF4-FFF2-40B4-BE49-F238E27FC236}">
                <a16:creationId xmlns:a16="http://schemas.microsoft.com/office/drawing/2014/main" id="{FEA67AA9-ABB0-5FEB-26F8-9C3E6A413A0D}"/>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8" name="Picture 7">
            <a:extLst>
              <a:ext uri="{FF2B5EF4-FFF2-40B4-BE49-F238E27FC236}">
                <a16:creationId xmlns:a16="http://schemas.microsoft.com/office/drawing/2014/main" id="{8521B970-E6B1-BEB5-9BE5-ACCE3F1A54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07900" y="2717876"/>
            <a:ext cx="3989594" cy="2999880"/>
          </a:xfrm>
          <a:prstGeom prst="rect">
            <a:avLst/>
          </a:prstGeom>
        </p:spPr>
      </p:pic>
      <p:pic>
        <p:nvPicPr>
          <p:cNvPr id="11" name="Picture 10">
            <a:extLst>
              <a:ext uri="{FF2B5EF4-FFF2-40B4-BE49-F238E27FC236}">
                <a16:creationId xmlns:a16="http://schemas.microsoft.com/office/drawing/2014/main" id="{8215D94F-10C9-4575-3826-43673C4981E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78575" y="2689795"/>
            <a:ext cx="3989594" cy="2999880"/>
          </a:xfrm>
          <a:prstGeom prst="rect">
            <a:avLst/>
          </a:prstGeom>
        </p:spPr>
      </p:pic>
    </p:spTree>
    <p:extLst>
      <p:ext uri="{BB962C8B-B14F-4D97-AF65-F5344CB8AC3E}">
        <p14:creationId xmlns:p14="http://schemas.microsoft.com/office/powerpoint/2010/main" val="21861874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477EE-4789-9119-95CD-8D4FF9F38475}"/>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FF414743-CB38-8CD2-9F9B-4AC888193BD9}"/>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917FDE8E-5879-D7B9-57C1-636F59CF102A}"/>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Matrices</a:t>
            </a:r>
          </a:p>
        </p:txBody>
      </p:sp>
      <p:pic>
        <p:nvPicPr>
          <p:cNvPr id="2" name="Picture 1" descr="Texas Instruments Nspire Graphing Calculator CX 2: 100MB Storage, ACT &amp;#38; AP Approved, 1 of 3">
            <a:extLst>
              <a:ext uri="{FF2B5EF4-FFF2-40B4-BE49-F238E27FC236}">
                <a16:creationId xmlns:a16="http://schemas.microsoft.com/office/drawing/2014/main" id="{ED454F78-E897-C743-651B-92D942406CBB}"/>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13" name="Picture 12">
            <a:extLst>
              <a:ext uri="{FF2B5EF4-FFF2-40B4-BE49-F238E27FC236}">
                <a16:creationId xmlns:a16="http://schemas.microsoft.com/office/drawing/2014/main" id="{4186991D-AA80-AC22-DB3F-8ECD2FF95A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07900" y="2709250"/>
            <a:ext cx="3989594" cy="2999880"/>
          </a:xfrm>
          <a:prstGeom prst="rect">
            <a:avLst/>
          </a:prstGeom>
        </p:spPr>
      </p:pic>
      <p:pic>
        <p:nvPicPr>
          <p:cNvPr id="15" name="Picture 14">
            <a:extLst>
              <a:ext uri="{FF2B5EF4-FFF2-40B4-BE49-F238E27FC236}">
                <a16:creationId xmlns:a16="http://schemas.microsoft.com/office/drawing/2014/main" id="{BCEE1F7F-A86E-661E-4EC1-375A8BF9D8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87600" y="2709250"/>
            <a:ext cx="3989595" cy="2999880"/>
          </a:xfrm>
          <a:prstGeom prst="rect">
            <a:avLst/>
          </a:prstGeom>
        </p:spPr>
      </p:pic>
    </p:spTree>
    <p:extLst>
      <p:ext uri="{BB962C8B-B14F-4D97-AF65-F5344CB8AC3E}">
        <p14:creationId xmlns:p14="http://schemas.microsoft.com/office/powerpoint/2010/main" val="32852280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72368F-048A-0921-E07E-6CE71BDE37DD}"/>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18D1AE2C-1AC6-F3C0-DFB3-DE1D16B49A5F}"/>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A77DC1A7-5DC3-E3AE-E56C-2A8BC5B25C59}"/>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Working with Fractions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630AA07E-B431-099A-E4E9-661A05989967}"/>
                  </a:ext>
                </a:extLst>
              </p:cNvPr>
              <p:cNvSpPr txBox="1"/>
              <p:nvPr/>
            </p:nvSpPr>
            <p:spPr>
              <a:xfrm>
                <a:off x="667655" y="2181898"/>
                <a:ext cx="11300058" cy="4302524"/>
              </a:xfrm>
              <a:prstGeom prst="rect">
                <a:avLst/>
              </a:prstGeom>
              <a:noFill/>
            </p:spPr>
            <p:txBody>
              <a:bodyPr wrap="square" rtlCol="0">
                <a:spAutoFit/>
              </a:bodyPr>
              <a:lstStyle/>
              <a:p>
                <a:r>
                  <a:rPr lang="en-US" sz="3500" dirty="0">
                    <a:latin typeface="Aptos Display" panose="020B0004020202020204" pitchFamily="34" charset="0"/>
                  </a:rPr>
                  <a:t>What rational number is exactly halfway between </a:t>
                </a:r>
                <a14:m>
                  <m:oMath xmlns:m="http://schemas.openxmlformats.org/officeDocument/2006/math">
                    <m:f>
                      <m:fPr>
                        <m:ctrlPr>
                          <a:rPr lang="en-US" sz="3500" b="0" i="1" smtClean="0">
                            <a:latin typeface="Cambria Math" panose="02040503050406030204" pitchFamily="18" charset="0"/>
                          </a:rPr>
                        </m:ctrlPr>
                      </m:fPr>
                      <m:num>
                        <m:r>
                          <a:rPr lang="en-US" sz="3500" b="0" i="1" smtClean="0">
                            <a:latin typeface="Cambria Math" panose="02040503050406030204" pitchFamily="18" charset="0"/>
                          </a:rPr>
                          <m:t>3</m:t>
                        </m:r>
                      </m:num>
                      <m:den>
                        <m:r>
                          <a:rPr lang="en-US" sz="3500" b="0" i="1" smtClean="0">
                            <a:latin typeface="Cambria Math" panose="02040503050406030204" pitchFamily="18" charset="0"/>
                          </a:rPr>
                          <m:t>14</m:t>
                        </m:r>
                      </m:den>
                    </m:f>
                  </m:oMath>
                </a14:m>
                <a:r>
                  <a:rPr lang="en-US" sz="3500" dirty="0">
                    <a:latin typeface="Aptos Display" panose="020B0004020202020204" pitchFamily="34" charset="0"/>
                  </a:rPr>
                  <a:t> and </a:t>
                </a:r>
                <a14:m>
                  <m:oMath xmlns:m="http://schemas.openxmlformats.org/officeDocument/2006/math">
                    <m:f>
                      <m:fPr>
                        <m:ctrlPr>
                          <a:rPr lang="en-US" sz="3500" b="0" i="1" smtClean="0">
                            <a:latin typeface="Cambria Math" panose="02040503050406030204" pitchFamily="18" charset="0"/>
                          </a:rPr>
                        </m:ctrlPr>
                      </m:fPr>
                      <m:num>
                        <m:r>
                          <a:rPr lang="en-US" sz="3500" b="0" i="1" smtClean="0">
                            <a:latin typeface="Cambria Math" panose="02040503050406030204" pitchFamily="18" charset="0"/>
                          </a:rPr>
                          <m:t>11</m:t>
                        </m:r>
                      </m:num>
                      <m:den>
                        <m:r>
                          <a:rPr lang="en-US" sz="3500" b="0" i="1" smtClean="0">
                            <a:latin typeface="Cambria Math" panose="02040503050406030204" pitchFamily="18" charset="0"/>
                          </a:rPr>
                          <m:t>28</m:t>
                        </m:r>
                      </m:den>
                    </m:f>
                  </m:oMath>
                </a14:m>
                <a:r>
                  <a:rPr lang="en-US" sz="3500" dirty="0">
                    <a:latin typeface="Aptos Display" panose="020B0004020202020204" pitchFamily="34" charset="0"/>
                  </a:rPr>
                  <a:t> on the real number line?</a:t>
                </a:r>
              </a:p>
              <a:p>
                <a:pPr>
                  <a:lnSpc>
                    <a:spcPct val="150000"/>
                  </a:lnSpc>
                </a:pPr>
                <a:r>
                  <a:rPr lang="en-US" sz="3500" dirty="0">
                    <a:latin typeface="Aptos Display" panose="020B0004020202020204" pitchFamily="34" charset="0"/>
                  </a:rPr>
                  <a:t>	</a:t>
                </a:r>
                <a:r>
                  <a:rPr lang="en-US" sz="2500" dirty="0">
                    <a:latin typeface="Aptos Display" panose="020B0004020202020204" pitchFamily="34" charset="0"/>
                  </a:rPr>
                  <a:t>A.	</a:t>
                </a:r>
                <a:r>
                  <a:rPr lang="en-US" sz="2200" dirty="0">
                    <a:latin typeface="Aptos Display" panose="020B0004020202020204" pitchFamily="34" charset="0"/>
                  </a:rPr>
                  <a:t>	</a:t>
                </a:r>
                <a14:m>
                  <m:oMath xmlns:m="http://schemas.openxmlformats.org/officeDocument/2006/math">
                    <m:f>
                      <m:fPr>
                        <m:ctrlPr>
                          <a:rPr lang="en-US" sz="2200" b="0" i="1" smtClean="0">
                            <a:latin typeface="Cambria Math" panose="02040503050406030204" pitchFamily="18" charset="0"/>
                          </a:rPr>
                        </m:ctrlPr>
                      </m:fPr>
                      <m:num>
                        <m:r>
                          <a:rPr lang="en-US" sz="2200" b="0" i="1" smtClean="0">
                            <a:latin typeface="Cambria Math" panose="02040503050406030204" pitchFamily="18" charset="0"/>
                          </a:rPr>
                          <m:t>7</m:t>
                        </m:r>
                      </m:num>
                      <m:den>
                        <m:r>
                          <a:rPr lang="en-US" sz="2200" b="0" i="1" smtClean="0">
                            <a:latin typeface="Cambria Math" panose="02040503050406030204" pitchFamily="18" charset="0"/>
                          </a:rPr>
                          <m:t>21</m:t>
                        </m:r>
                      </m:den>
                    </m:f>
                  </m:oMath>
                </a14:m>
                <a:endParaRPr lang="en-US" sz="2200" dirty="0">
                  <a:latin typeface="Aptos Display" panose="020B0004020202020204" pitchFamily="34" charset="0"/>
                </a:endParaRPr>
              </a:p>
              <a:p>
                <a:pPr>
                  <a:lnSpc>
                    <a:spcPct val="150000"/>
                  </a:lnSpc>
                </a:pPr>
                <a:r>
                  <a:rPr lang="en-US" sz="2200" dirty="0">
                    <a:latin typeface="Aptos Display" panose="020B0004020202020204" pitchFamily="34" charset="0"/>
                  </a:rPr>
                  <a:t>	</a:t>
                </a:r>
                <a:r>
                  <a:rPr lang="en-US" sz="2500" dirty="0">
                    <a:latin typeface="Aptos Display" panose="020B0004020202020204" pitchFamily="34" charset="0"/>
                  </a:rPr>
                  <a:t>B.</a:t>
                </a:r>
                <a:r>
                  <a:rPr lang="en-US" sz="2200" dirty="0">
                    <a:latin typeface="Aptos Display" panose="020B0004020202020204" pitchFamily="34" charset="0"/>
                  </a:rPr>
                  <a:t>		</a:t>
                </a:r>
                <a14:m>
                  <m:oMath xmlns:m="http://schemas.openxmlformats.org/officeDocument/2006/math">
                    <m:f>
                      <m:fPr>
                        <m:ctrlPr>
                          <a:rPr lang="en-US" sz="2200" i="1">
                            <a:latin typeface="Cambria Math" panose="02040503050406030204" pitchFamily="18" charset="0"/>
                          </a:rPr>
                        </m:ctrlPr>
                      </m:fPr>
                      <m:num>
                        <m:r>
                          <a:rPr lang="en-US" sz="2200" i="1">
                            <a:latin typeface="Cambria Math" panose="02040503050406030204" pitchFamily="18" charset="0"/>
                          </a:rPr>
                          <m:t>7</m:t>
                        </m:r>
                      </m:num>
                      <m:den>
                        <m:r>
                          <a:rPr lang="en-US" sz="2200" b="0" i="1" smtClean="0">
                            <a:latin typeface="Cambria Math" panose="02040503050406030204" pitchFamily="18" charset="0"/>
                          </a:rPr>
                          <m:t>16</m:t>
                        </m:r>
                      </m:den>
                    </m:f>
                    <m:r>
                      <a:rPr lang="en-US" sz="2200" i="1">
                        <a:latin typeface="Cambria Math" panose="02040503050406030204" pitchFamily="18" charset="0"/>
                      </a:rPr>
                      <m:t> </m:t>
                    </m:r>
                  </m:oMath>
                </a14:m>
                <a:r>
                  <a:rPr lang="en-US" sz="2200" dirty="0">
                    <a:latin typeface="Aptos Display" panose="020B0004020202020204" pitchFamily="34" charset="0"/>
                  </a:rPr>
                  <a:t>	</a:t>
                </a:r>
              </a:p>
              <a:p>
                <a:pPr>
                  <a:lnSpc>
                    <a:spcPct val="150000"/>
                  </a:lnSpc>
                </a:pPr>
                <a:r>
                  <a:rPr lang="en-US" sz="2200" dirty="0">
                    <a:latin typeface="Aptos Display" panose="020B0004020202020204" pitchFamily="34" charset="0"/>
                  </a:rPr>
                  <a:t>	</a:t>
                </a:r>
                <a:r>
                  <a:rPr lang="en-US" sz="2500" dirty="0">
                    <a:latin typeface="Aptos Display" panose="020B0004020202020204" pitchFamily="34" charset="0"/>
                  </a:rPr>
                  <a:t>C.</a:t>
                </a:r>
                <a:r>
                  <a:rPr lang="en-US" sz="2200" dirty="0">
                    <a:latin typeface="Aptos Display" panose="020B0004020202020204" pitchFamily="34" charset="0"/>
                  </a:rPr>
                  <a:t>		</a:t>
                </a:r>
                <a14:m>
                  <m:oMath xmlns:m="http://schemas.openxmlformats.org/officeDocument/2006/math">
                    <m:f>
                      <m:fPr>
                        <m:ctrlPr>
                          <a:rPr lang="en-US" sz="2200" i="1">
                            <a:latin typeface="Cambria Math" panose="02040503050406030204" pitchFamily="18" charset="0"/>
                          </a:rPr>
                        </m:ctrlPr>
                      </m:fPr>
                      <m:num>
                        <m:r>
                          <a:rPr lang="en-US" sz="2200" b="0" i="1" smtClean="0">
                            <a:latin typeface="Cambria Math" panose="02040503050406030204" pitchFamily="18" charset="0"/>
                          </a:rPr>
                          <m:t>1</m:t>
                        </m:r>
                        <m:r>
                          <a:rPr lang="en-US" sz="2200" i="1">
                            <a:latin typeface="Cambria Math" panose="02040503050406030204" pitchFamily="18" charset="0"/>
                          </a:rPr>
                          <m:t>7</m:t>
                        </m:r>
                      </m:num>
                      <m:den>
                        <m:r>
                          <a:rPr lang="en-US" sz="2200" b="0" i="1" smtClean="0">
                            <a:latin typeface="Cambria Math" panose="02040503050406030204" pitchFamily="18" charset="0"/>
                          </a:rPr>
                          <m:t>56</m:t>
                        </m:r>
                      </m:den>
                    </m:f>
                    <m:r>
                      <a:rPr lang="en-US" sz="2200" i="1">
                        <a:latin typeface="Cambria Math" panose="02040503050406030204" pitchFamily="18" charset="0"/>
                      </a:rPr>
                      <m:t> </m:t>
                    </m:r>
                  </m:oMath>
                </a14:m>
                <a:r>
                  <a:rPr lang="en-US" sz="2200" dirty="0">
                    <a:latin typeface="Aptos Display" panose="020B0004020202020204" pitchFamily="34" charset="0"/>
                  </a:rPr>
                  <a:t>		</a:t>
                </a:r>
              </a:p>
              <a:p>
                <a:pPr>
                  <a:lnSpc>
                    <a:spcPct val="150000"/>
                  </a:lnSpc>
                </a:pPr>
                <a:r>
                  <a:rPr lang="en-US" sz="2200" b="0" dirty="0">
                    <a:latin typeface="Aptos Display" panose="020B0004020202020204" pitchFamily="34" charset="0"/>
                  </a:rPr>
                  <a:t>	</a:t>
                </a:r>
                <a:r>
                  <a:rPr lang="en-US" sz="2500" b="0" dirty="0">
                    <a:latin typeface="Aptos Display" panose="020B0004020202020204" pitchFamily="34" charset="0"/>
                  </a:rPr>
                  <a:t>D.</a:t>
                </a:r>
                <a:r>
                  <a:rPr lang="en-US" sz="2200" b="0" dirty="0">
                    <a:latin typeface="Aptos Display" panose="020B0004020202020204" pitchFamily="34" charset="0"/>
                  </a:rPr>
                  <a:t>		</a:t>
                </a:r>
                <a14:m>
                  <m:oMath xmlns:m="http://schemas.openxmlformats.org/officeDocument/2006/math">
                    <m:f>
                      <m:fPr>
                        <m:ctrlPr>
                          <a:rPr lang="en-US" sz="2200" i="1">
                            <a:latin typeface="Cambria Math" panose="02040503050406030204" pitchFamily="18" charset="0"/>
                          </a:rPr>
                        </m:ctrlPr>
                      </m:fPr>
                      <m:num>
                        <m:r>
                          <a:rPr lang="en-US" sz="2200" b="0" i="1" smtClean="0">
                            <a:latin typeface="Cambria Math" panose="02040503050406030204" pitchFamily="18" charset="0"/>
                          </a:rPr>
                          <m:t>1</m:t>
                        </m:r>
                        <m:r>
                          <a:rPr lang="en-US" sz="2200" i="1">
                            <a:latin typeface="Cambria Math" panose="02040503050406030204" pitchFamily="18" charset="0"/>
                          </a:rPr>
                          <m:t>7</m:t>
                        </m:r>
                      </m:num>
                      <m:den>
                        <m:r>
                          <a:rPr lang="en-US" sz="2200" b="0" i="1" smtClean="0">
                            <a:latin typeface="Cambria Math" panose="02040503050406030204" pitchFamily="18" charset="0"/>
                          </a:rPr>
                          <m:t>28</m:t>
                        </m:r>
                      </m:den>
                    </m:f>
                  </m:oMath>
                </a14:m>
                <a:endParaRPr lang="en-US" sz="2200" dirty="0">
                  <a:latin typeface="Aptos Display" panose="020B0004020202020204" pitchFamily="34" charset="0"/>
                </a:endParaRPr>
              </a:p>
            </p:txBody>
          </p:sp>
        </mc:Choice>
        <mc:Fallback xmlns="">
          <p:sp>
            <p:nvSpPr>
              <p:cNvPr id="3" name="TextBox 2">
                <a:extLst>
                  <a:ext uri="{FF2B5EF4-FFF2-40B4-BE49-F238E27FC236}">
                    <a16:creationId xmlns:a16="http://schemas.microsoft.com/office/drawing/2014/main" id="{630AA07E-B431-099A-E4E9-661A05989967}"/>
                  </a:ext>
                </a:extLst>
              </p:cNvPr>
              <p:cNvSpPr txBox="1">
                <a:spLocks noRot="1" noChangeAspect="1" noMove="1" noResize="1" noEditPoints="1" noAdjustHandles="1" noChangeArrowheads="1" noChangeShapeType="1" noTextEdit="1"/>
              </p:cNvSpPr>
              <p:nvPr/>
            </p:nvSpPr>
            <p:spPr>
              <a:xfrm>
                <a:off x="667655" y="2181898"/>
                <a:ext cx="11300058" cy="4302524"/>
              </a:xfrm>
              <a:prstGeom prst="rect">
                <a:avLst/>
              </a:prstGeom>
              <a:blipFill>
                <a:blip r:embed="rId3"/>
                <a:stretch>
                  <a:fillRect l="-1619" r="-1187" b="-1275"/>
                </a:stretch>
              </a:blipFill>
            </p:spPr>
            <p:txBody>
              <a:bodyPr/>
              <a:lstStyle/>
              <a:p>
                <a:r>
                  <a:rPr lang="en-US">
                    <a:noFill/>
                  </a:rPr>
                  <a:t> </a:t>
                </a:r>
              </a:p>
            </p:txBody>
          </p:sp>
        </mc:Fallback>
      </mc:AlternateContent>
      <p:sp>
        <p:nvSpPr>
          <p:cNvPr id="10" name="Content Placeholder 9">
            <a:extLst>
              <a:ext uri="{FF2B5EF4-FFF2-40B4-BE49-F238E27FC236}">
                <a16:creationId xmlns:a16="http://schemas.microsoft.com/office/drawing/2014/main" id="{2F719F39-DA9B-51FF-348B-5201B3092F4A}"/>
              </a:ext>
            </a:extLst>
          </p:cNvPr>
          <p:cNvSpPr>
            <a:spLocks noGrp="1"/>
          </p:cNvSpPr>
          <p:nvPr>
            <p:ph idx="1"/>
          </p:nvPr>
        </p:nvSpPr>
        <p:spPr>
          <a:xfrm>
            <a:off x="5171458" y="3707624"/>
            <a:ext cx="5717708" cy="1542179"/>
          </a:xfrm>
        </p:spPr>
        <p:txBody>
          <a:bodyPr>
            <a:noAutofit/>
          </a:bodyPr>
          <a:lstStyle/>
          <a:p>
            <a:pPr>
              <a:lnSpc>
                <a:spcPct val="120000"/>
              </a:lnSpc>
            </a:pPr>
            <a:r>
              <a:rPr lang="en-US" sz="2800" dirty="0">
                <a:solidFill>
                  <a:srgbClr val="0070C0"/>
                </a:solidFill>
                <a:latin typeface="Aptos Display" panose="020B0004020202020204" pitchFamily="34" charset="0"/>
              </a:rPr>
              <a:t>TI-84 –   </a:t>
            </a:r>
            <a:r>
              <a:rPr lang="en-US" sz="2800" dirty="0">
                <a:solidFill>
                  <a:srgbClr val="0070C0"/>
                </a:solidFill>
                <a:latin typeface="TI84PlusCEKeys" panose="02000000000000000000" pitchFamily="2" charset="0"/>
              </a:rPr>
              <a:t>ƒ o</a:t>
            </a:r>
            <a:endParaRPr lang="en-US" sz="2800" dirty="0">
              <a:solidFill>
                <a:srgbClr val="0070C0"/>
              </a:solidFill>
              <a:latin typeface="Aptos Display" panose="020B0004020202020204" pitchFamily="34" charset="0"/>
            </a:endParaRPr>
          </a:p>
          <a:p>
            <a:pPr>
              <a:lnSpc>
                <a:spcPct val="120000"/>
              </a:lnSpc>
            </a:pPr>
            <a:r>
              <a:rPr lang="en-US" sz="2800" dirty="0">
                <a:solidFill>
                  <a:srgbClr val="0070C0"/>
                </a:solidFill>
                <a:latin typeface="Aptos Display" panose="020B0004020202020204" pitchFamily="34" charset="0"/>
              </a:rPr>
              <a:t>N-Spire </a:t>
            </a:r>
            <a:r>
              <a:rPr lang="en-US" sz="2800" dirty="0">
                <a:solidFill>
                  <a:srgbClr val="0070C0"/>
                </a:solidFill>
              </a:rPr>
              <a:t>– </a:t>
            </a:r>
            <a:r>
              <a:rPr lang="en-US" sz="2800" dirty="0">
                <a:solidFill>
                  <a:srgbClr val="0070C0"/>
                </a:solidFill>
                <a:latin typeface="TINspireKeysCX" panose="02000000000000000000" pitchFamily="2" charset="0"/>
              </a:rPr>
              <a:t>/ p</a:t>
            </a:r>
            <a:endParaRPr lang="en-US" sz="2800" b="1" dirty="0">
              <a:solidFill>
                <a:srgbClr val="0070C0"/>
              </a:solidFill>
            </a:endParaRPr>
          </a:p>
        </p:txBody>
      </p:sp>
    </p:spTree>
    <p:extLst>
      <p:ext uri="{BB962C8B-B14F-4D97-AF65-F5344CB8AC3E}">
        <p14:creationId xmlns:p14="http://schemas.microsoft.com/office/powerpoint/2010/main" val="2773335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D3FEF-37F5-71F7-F21C-0E832D2ECE9F}"/>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CEB5B8D0-6B8A-3D2D-EABE-F38A2418D867}"/>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56AD98A9-1354-1B18-0F49-FE6827301C9B}"/>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Working with Fractions</a:t>
            </a:r>
          </a:p>
        </p:txBody>
      </p:sp>
      <p:pic>
        <p:nvPicPr>
          <p:cNvPr id="14" name="Picture 13">
            <a:extLst>
              <a:ext uri="{FF2B5EF4-FFF2-40B4-BE49-F238E27FC236}">
                <a16:creationId xmlns:a16="http://schemas.microsoft.com/office/drawing/2014/main" id="{442FB73E-E2E0-16B9-2C39-9E096C059E27}"/>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3" name="Picture 2">
            <a:extLst>
              <a:ext uri="{FF2B5EF4-FFF2-40B4-BE49-F238E27FC236}">
                <a16:creationId xmlns:a16="http://schemas.microsoft.com/office/drawing/2014/main" id="{86EB01C3-BA77-70CB-CBD6-1CB145F92C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3078" y="2722866"/>
            <a:ext cx="4041978" cy="3048049"/>
          </a:xfrm>
          <a:prstGeom prst="rect">
            <a:avLst/>
          </a:prstGeom>
        </p:spPr>
      </p:pic>
      <p:pic>
        <p:nvPicPr>
          <p:cNvPr id="8" name="Picture 7">
            <a:extLst>
              <a:ext uri="{FF2B5EF4-FFF2-40B4-BE49-F238E27FC236}">
                <a16:creationId xmlns:a16="http://schemas.microsoft.com/office/drawing/2014/main" id="{B2C58C8C-4292-77D6-DAC2-62D0333454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0675" y="2722865"/>
            <a:ext cx="4041978" cy="3048049"/>
          </a:xfrm>
          <a:prstGeom prst="rect">
            <a:avLst/>
          </a:prstGeom>
        </p:spPr>
      </p:pic>
    </p:spTree>
    <p:extLst>
      <p:ext uri="{BB962C8B-B14F-4D97-AF65-F5344CB8AC3E}">
        <p14:creationId xmlns:p14="http://schemas.microsoft.com/office/powerpoint/2010/main" val="13112066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71FFC-1F16-4C4A-F076-5B9F223E0B46}"/>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0BEB2D4D-7AEC-AAA1-7487-EB8C23D88EDA}"/>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9197C79A-10C2-2E62-9A45-1887991574C6}"/>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Working with Fractions</a:t>
            </a:r>
          </a:p>
        </p:txBody>
      </p:sp>
      <p:pic>
        <p:nvPicPr>
          <p:cNvPr id="2" name="Picture 1" descr="Texas Instruments Nspire Graphing Calculator CX 2: 100MB Storage, ACT &amp;#38; AP Approved, 1 of 3">
            <a:extLst>
              <a:ext uri="{FF2B5EF4-FFF2-40B4-BE49-F238E27FC236}">
                <a16:creationId xmlns:a16="http://schemas.microsoft.com/office/drawing/2014/main" id="{9F0B858A-4F54-6F26-2321-3F535D2A7C73}"/>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9" name="Picture 8">
            <a:extLst>
              <a:ext uri="{FF2B5EF4-FFF2-40B4-BE49-F238E27FC236}">
                <a16:creationId xmlns:a16="http://schemas.microsoft.com/office/drawing/2014/main" id="{8E61BD27-5C0A-998A-2427-2AA155631B1C}"/>
              </a:ext>
            </a:extLst>
          </p:cNvPr>
          <p:cNvPicPr>
            <a:picLocks noChangeAspect="1"/>
          </p:cNvPicPr>
          <p:nvPr/>
        </p:nvPicPr>
        <p:blipFill>
          <a:blip r:embed="rId4"/>
          <a:stretch>
            <a:fillRect/>
          </a:stretch>
        </p:blipFill>
        <p:spPr>
          <a:xfrm>
            <a:off x="4453898" y="2630803"/>
            <a:ext cx="4037337" cy="3035779"/>
          </a:xfrm>
          <a:prstGeom prst="rect">
            <a:avLst/>
          </a:prstGeom>
        </p:spPr>
      </p:pic>
    </p:spTree>
    <p:extLst>
      <p:ext uri="{BB962C8B-B14F-4D97-AF65-F5344CB8AC3E}">
        <p14:creationId xmlns:p14="http://schemas.microsoft.com/office/powerpoint/2010/main" val="20920468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D708F-D483-E3B7-E866-A92313E74CF5}"/>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4C4377E8-BD3B-B26F-EEF0-A818461592FA}"/>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070EF489-B98C-7ECD-8B15-99F79813D372}"/>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Working with Fractions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FF077B07-C0A4-7BFD-7463-944674855EB5}"/>
                  </a:ext>
                </a:extLst>
              </p:cNvPr>
              <p:cNvSpPr txBox="1"/>
              <p:nvPr/>
            </p:nvSpPr>
            <p:spPr>
              <a:xfrm>
                <a:off x="598371" y="2284808"/>
                <a:ext cx="11300058" cy="2288383"/>
              </a:xfrm>
              <a:prstGeom prst="rect">
                <a:avLst/>
              </a:prstGeom>
              <a:noFill/>
            </p:spPr>
            <p:txBody>
              <a:bodyPr wrap="square" rtlCol="0">
                <a:spAutoFit/>
              </a:bodyPr>
              <a:lstStyle/>
              <a:p>
                <a:r>
                  <a:rPr lang="en-US" sz="3500" dirty="0">
                    <a:latin typeface="Aptos Display" panose="020B0004020202020204" pitchFamily="34" charset="0"/>
                  </a:rPr>
                  <a:t>What is the value of:  </a:t>
                </a:r>
                <a14:m>
                  <m:oMath xmlns:m="http://schemas.openxmlformats.org/officeDocument/2006/math">
                    <m:f>
                      <m:fPr>
                        <m:ctrlPr>
                          <a:rPr lang="en-US" sz="3500" b="0" i="1" smtClean="0">
                            <a:latin typeface="Cambria Math" panose="02040503050406030204" pitchFamily="18" charset="0"/>
                          </a:rPr>
                        </m:ctrlPr>
                      </m:fPr>
                      <m:num>
                        <m:r>
                          <a:rPr lang="en-US" sz="3500" b="0" i="1" smtClean="0">
                            <a:latin typeface="Cambria Math" panose="02040503050406030204" pitchFamily="18" charset="0"/>
                          </a:rPr>
                          <m:t>1</m:t>
                        </m:r>
                      </m:num>
                      <m:den>
                        <m:r>
                          <a:rPr lang="en-US" sz="3500" b="0" i="1" smtClean="0">
                            <a:latin typeface="Cambria Math" panose="02040503050406030204" pitchFamily="18" charset="0"/>
                          </a:rPr>
                          <m:t>1+</m:t>
                        </m:r>
                        <m:f>
                          <m:fPr>
                            <m:ctrlPr>
                              <a:rPr lang="en-US" sz="3500" b="0" i="1" smtClean="0">
                                <a:latin typeface="Cambria Math" panose="02040503050406030204" pitchFamily="18" charset="0"/>
                              </a:rPr>
                            </m:ctrlPr>
                          </m:fPr>
                          <m:num>
                            <m:r>
                              <a:rPr lang="en-US" sz="3500" b="0" i="1" smtClean="0">
                                <a:latin typeface="Cambria Math" panose="02040503050406030204" pitchFamily="18" charset="0"/>
                              </a:rPr>
                              <m:t>1</m:t>
                            </m:r>
                          </m:num>
                          <m:den>
                            <m:r>
                              <a:rPr lang="en-US" sz="3500" b="0" i="1" smtClean="0">
                                <a:latin typeface="Cambria Math" panose="02040503050406030204" pitchFamily="18" charset="0"/>
                              </a:rPr>
                              <m:t>1+</m:t>
                            </m:r>
                            <m:f>
                              <m:fPr>
                                <m:ctrlPr>
                                  <a:rPr lang="en-US" sz="3500" b="0" i="1" smtClean="0">
                                    <a:latin typeface="Cambria Math" panose="02040503050406030204" pitchFamily="18" charset="0"/>
                                  </a:rPr>
                                </m:ctrlPr>
                              </m:fPr>
                              <m:num>
                                <m:r>
                                  <a:rPr lang="en-US" sz="3500" b="0" i="1" smtClean="0">
                                    <a:latin typeface="Cambria Math" panose="02040503050406030204" pitchFamily="18" charset="0"/>
                                  </a:rPr>
                                  <m:t>1</m:t>
                                </m:r>
                              </m:num>
                              <m:den>
                                <m:r>
                                  <a:rPr lang="en-US" sz="3500" b="0" i="1" smtClean="0">
                                    <a:latin typeface="Cambria Math" panose="02040503050406030204" pitchFamily="18" charset="0"/>
                                  </a:rPr>
                                  <m:t>1+</m:t>
                                </m:r>
                                <m:f>
                                  <m:fPr>
                                    <m:ctrlPr>
                                      <a:rPr lang="en-US" sz="3500" b="0" i="1" smtClean="0">
                                        <a:latin typeface="Cambria Math" panose="02040503050406030204" pitchFamily="18" charset="0"/>
                                      </a:rPr>
                                    </m:ctrlPr>
                                  </m:fPr>
                                  <m:num>
                                    <m:r>
                                      <a:rPr lang="en-US" sz="3500" b="0" i="1" smtClean="0">
                                        <a:latin typeface="Cambria Math" panose="02040503050406030204" pitchFamily="18" charset="0"/>
                                      </a:rPr>
                                      <m:t>1</m:t>
                                    </m:r>
                                  </m:num>
                                  <m:den>
                                    <m:r>
                                      <a:rPr lang="en-US" sz="3500" b="0" i="1" smtClean="0">
                                        <a:latin typeface="Cambria Math" panose="02040503050406030204" pitchFamily="18" charset="0"/>
                                      </a:rPr>
                                      <m:t>4</m:t>
                                    </m:r>
                                  </m:den>
                                </m:f>
                              </m:den>
                            </m:f>
                          </m:den>
                        </m:f>
                      </m:den>
                    </m:f>
                  </m:oMath>
                </a14:m>
                <a:r>
                  <a:rPr lang="en-US" sz="3500" dirty="0">
                    <a:latin typeface="Aptos Display" panose="020B0004020202020204" pitchFamily="34" charset="0"/>
                  </a:rPr>
                  <a:t> ?</a:t>
                </a:r>
              </a:p>
              <a:p>
                <a:pPr>
                  <a:lnSpc>
                    <a:spcPct val="150000"/>
                  </a:lnSpc>
                </a:pPr>
                <a:r>
                  <a:rPr lang="en-US" sz="3500" dirty="0">
                    <a:latin typeface="Aptos Display" panose="020B0004020202020204" pitchFamily="34" charset="0"/>
                  </a:rPr>
                  <a:t>	</a:t>
                </a:r>
                <a:endParaRPr lang="en-US" sz="2500" dirty="0">
                  <a:latin typeface="Aptos Display" panose="020B0004020202020204" pitchFamily="34" charset="0"/>
                </a:endParaRPr>
              </a:p>
            </p:txBody>
          </p:sp>
        </mc:Choice>
        <mc:Fallback xmlns="">
          <p:sp>
            <p:nvSpPr>
              <p:cNvPr id="3" name="TextBox 2">
                <a:extLst>
                  <a:ext uri="{FF2B5EF4-FFF2-40B4-BE49-F238E27FC236}">
                    <a16:creationId xmlns:a16="http://schemas.microsoft.com/office/drawing/2014/main" id="{FF077B07-C0A4-7BFD-7463-944674855EB5}"/>
                  </a:ext>
                </a:extLst>
              </p:cNvPr>
              <p:cNvSpPr txBox="1">
                <a:spLocks noRot="1" noChangeAspect="1" noMove="1" noResize="1" noEditPoints="1" noAdjustHandles="1" noChangeArrowheads="1" noChangeShapeType="1" noTextEdit="1"/>
              </p:cNvSpPr>
              <p:nvPr/>
            </p:nvSpPr>
            <p:spPr>
              <a:xfrm>
                <a:off x="598371" y="2284808"/>
                <a:ext cx="11300058" cy="2288383"/>
              </a:xfrm>
              <a:prstGeom prst="rect">
                <a:avLst/>
              </a:prstGeom>
              <a:blipFill>
                <a:blip r:embed="rId3"/>
                <a:stretch>
                  <a:fillRect l="-1564"/>
                </a:stretch>
              </a:blipFill>
            </p:spPr>
            <p:txBody>
              <a:bodyPr/>
              <a:lstStyle/>
              <a:p>
                <a:r>
                  <a:rPr lang="en-US">
                    <a:noFill/>
                  </a:rPr>
                  <a:t> </a:t>
                </a:r>
              </a:p>
            </p:txBody>
          </p:sp>
        </mc:Fallback>
      </mc:AlternateContent>
      <p:sp>
        <p:nvSpPr>
          <p:cNvPr id="10" name="Content Placeholder 9">
            <a:extLst>
              <a:ext uri="{FF2B5EF4-FFF2-40B4-BE49-F238E27FC236}">
                <a16:creationId xmlns:a16="http://schemas.microsoft.com/office/drawing/2014/main" id="{53A038C3-7341-2801-97DA-48548B7E93F8}"/>
              </a:ext>
            </a:extLst>
          </p:cNvPr>
          <p:cNvSpPr>
            <a:spLocks noGrp="1"/>
          </p:cNvSpPr>
          <p:nvPr>
            <p:ph idx="1"/>
          </p:nvPr>
        </p:nvSpPr>
        <p:spPr>
          <a:xfrm>
            <a:off x="6637949" y="4026801"/>
            <a:ext cx="5717708" cy="1542179"/>
          </a:xfrm>
        </p:spPr>
        <p:txBody>
          <a:bodyPr>
            <a:noAutofit/>
          </a:bodyPr>
          <a:lstStyle/>
          <a:p>
            <a:pPr>
              <a:lnSpc>
                <a:spcPct val="120000"/>
              </a:lnSpc>
            </a:pPr>
            <a:r>
              <a:rPr lang="en-US" sz="2800" dirty="0">
                <a:solidFill>
                  <a:srgbClr val="0070C0"/>
                </a:solidFill>
                <a:latin typeface="Aptos Display" panose="020B0004020202020204" pitchFamily="34" charset="0"/>
              </a:rPr>
              <a:t>TI-84 –   </a:t>
            </a:r>
            <a:r>
              <a:rPr lang="en-US" sz="2800" dirty="0">
                <a:solidFill>
                  <a:srgbClr val="0070C0"/>
                </a:solidFill>
                <a:latin typeface="TI84PlusCEKeys" panose="02000000000000000000" pitchFamily="2" charset="0"/>
              </a:rPr>
              <a:t>ƒ o</a:t>
            </a:r>
            <a:endParaRPr lang="en-US" sz="2800" dirty="0">
              <a:solidFill>
                <a:srgbClr val="0070C0"/>
              </a:solidFill>
              <a:latin typeface="Aptos Display" panose="020B0004020202020204" pitchFamily="34" charset="0"/>
            </a:endParaRPr>
          </a:p>
          <a:p>
            <a:pPr>
              <a:lnSpc>
                <a:spcPct val="120000"/>
              </a:lnSpc>
            </a:pPr>
            <a:r>
              <a:rPr lang="en-US" sz="2800" dirty="0">
                <a:solidFill>
                  <a:srgbClr val="0070C0"/>
                </a:solidFill>
                <a:latin typeface="Aptos Display" panose="020B0004020202020204" pitchFamily="34" charset="0"/>
              </a:rPr>
              <a:t>N-Spire </a:t>
            </a:r>
            <a:r>
              <a:rPr lang="en-US" sz="2800" dirty="0">
                <a:solidFill>
                  <a:srgbClr val="0070C0"/>
                </a:solidFill>
              </a:rPr>
              <a:t>– </a:t>
            </a:r>
            <a:r>
              <a:rPr lang="en-US" sz="2800" dirty="0">
                <a:solidFill>
                  <a:srgbClr val="0070C0"/>
                </a:solidFill>
                <a:latin typeface="TINspireKeysCX" panose="02000000000000000000" pitchFamily="2" charset="0"/>
              </a:rPr>
              <a:t>/ p</a:t>
            </a:r>
            <a:endParaRPr lang="en-US" sz="2800" b="1" dirty="0">
              <a:solidFill>
                <a:srgbClr val="0070C0"/>
              </a:solidFill>
            </a:endParaRP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01E1923-DE48-4238-541E-DCD4315E9492}"/>
                  </a:ext>
                </a:extLst>
              </p:cNvPr>
              <p:cNvSpPr txBox="1"/>
              <p:nvPr/>
            </p:nvSpPr>
            <p:spPr>
              <a:xfrm>
                <a:off x="293571" y="3011925"/>
                <a:ext cx="3277765" cy="3290581"/>
              </a:xfrm>
              <a:prstGeom prst="rect">
                <a:avLst/>
              </a:prstGeom>
              <a:noFill/>
            </p:spPr>
            <p:txBody>
              <a:bodyPr wrap="square" rtlCol="0">
                <a:spAutoFit/>
              </a:bodyPr>
              <a:lstStyle/>
              <a:p>
                <a:pPr>
                  <a:lnSpc>
                    <a:spcPct val="150000"/>
                  </a:lnSpc>
                </a:pPr>
                <a:r>
                  <a:rPr lang="en-US" sz="3500" dirty="0">
                    <a:latin typeface="Aptos Display" panose="020B0004020202020204" pitchFamily="34" charset="0"/>
                  </a:rPr>
                  <a:t>	A.		</a:t>
                </a:r>
                <a14:m>
                  <m:oMath xmlns:m="http://schemas.openxmlformats.org/officeDocument/2006/math">
                    <m:f>
                      <m:fPr>
                        <m:ctrlPr>
                          <a:rPr lang="en-US" sz="2500" b="0" i="1" smtClean="0">
                            <a:latin typeface="Cambria Math" panose="02040503050406030204" pitchFamily="18" charset="0"/>
                          </a:rPr>
                        </m:ctrlPr>
                      </m:fPr>
                      <m:num>
                        <m:r>
                          <a:rPr lang="en-US" sz="2500" b="0" i="1" smtClean="0">
                            <a:latin typeface="Cambria Math" panose="02040503050406030204" pitchFamily="18" charset="0"/>
                          </a:rPr>
                          <m:t>4</m:t>
                        </m:r>
                      </m:num>
                      <m:den>
                        <m:r>
                          <a:rPr lang="en-US" sz="2500" b="0" i="1" smtClean="0">
                            <a:latin typeface="Cambria Math" panose="02040503050406030204" pitchFamily="18" charset="0"/>
                          </a:rPr>
                          <m:t>5</m:t>
                        </m:r>
                      </m:den>
                    </m:f>
                  </m:oMath>
                </a14:m>
                <a:endParaRPr lang="en-US" sz="2500" dirty="0">
                  <a:latin typeface="Aptos Display" panose="020B0004020202020204" pitchFamily="34" charset="0"/>
                </a:endParaRPr>
              </a:p>
              <a:p>
                <a:pPr>
                  <a:lnSpc>
                    <a:spcPct val="150000"/>
                  </a:lnSpc>
                </a:pPr>
                <a:r>
                  <a:rPr lang="en-US" sz="3500" dirty="0">
                    <a:latin typeface="Aptos Display" panose="020B0004020202020204" pitchFamily="34" charset="0"/>
                  </a:rPr>
                  <a:t>	B.		</a:t>
                </a:r>
                <a14:m>
                  <m:oMath xmlns:m="http://schemas.openxmlformats.org/officeDocument/2006/math">
                    <m:f>
                      <m:fPr>
                        <m:ctrlPr>
                          <a:rPr lang="en-US" sz="2500" i="1">
                            <a:latin typeface="Cambria Math" panose="02040503050406030204" pitchFamily="18" charset="0"/>
                          </a:rPr>
                        </m:ctrlPr>
                      </m:fPr>
                      <m:num>
                        <m:r>
                          <a:rPr lang="en-US" sz="2500" b="0" i="1" smtClean="0">
                            <a:latin typeface="Cambria Math" panose="02040503050406030204" pitchFamily="18" charset="0"/>
                          </a:rPr>
                          <m:t>9</m:t>
                        </m:r>
                      </m:num>
                      <m:den>
                        <m:r>
                          <a:rPr lang="en-US" sz="2500" b="0" i="1" smtClean="0">
                            <a:latin typeface="Cambria Math" panose="02040503050406030204" pitchFamily="18" charset="0"/>
                          </a:rPr>
                          <m:t>14</m:t>
                        </m:r>
                      </m:den>
                    </m:f>
                    <m:r>
                      <a:rPr lang="en-US" sz="2500" i="1">
                        <a:latin typeface="Cambria Math" panose="02040503050406030204" pitchFamily="18" charset="0"/>
                      </a:rPr>
                      <m:t> </m:t>
                    </m:r>
                  </m:oMath>
                </a14:m>
                <a:r>
                  <a:rPr lang="en-US" sz="3500" dirty="0">
                    <a:latin typeface="Aptos Display" panose="020B0004020202020204" pitchFamily="34" charset="0"/>
                  </a:rPr>
                  <a:t>	</a:t>
                </a:r>
              </a:p>
              <a:p>
                <a:pPr>
                  <a:lnSpc>
                    <a:spcPct val="150000"/>
                  </a:lnSpc>
                </a:pPr>
                <a:r>
                  <a:rPr lang="en-US" sz="3500" dirty="0">
                    <a:latin typeface="Aptos Display" panose="020B0004020202020204" pitchFamily="34" charset="0"/>
                  </a:rPr>
                  <a:t>	C.		</a:t>
                </a:r>
                <a14:m>
                  <m:oMath xmlns:m="http://schemas.openxmlformats.org/officeDocument/2006/math">
                    <m:f>
                      <m:fPr>
                        <m:ctrlPr>
                          <a:rPr lang="en-US" sz="2500" i="1">
                            <a:latin typeface="Cambria Math" panose="02040503050406030204" pitchFamily="18" charset="0"/>
                          </a:rPr>
                        </m:ctrlPr>
                      </m:fPr>
                      <m:num>
                        <m:r>
                          <a:rPr lang="en-US" sz="2500" b="0" i="1" smtClean="0">
                            <a:latin typeface="Cambria Math" panose="02040503050406030204" pitchFamily="18" charset="0"/>
                          </a:rPr>
                          <m:t>11</m:t>
                        </m:r>
                      </m:num>
                      <m:den>
                        <m:r>
                          <a:rPr lang="en-US" sz="2500" b="0" i="1" smtClean="0">
                            <a:latin typeface="Cambria Math" panose="02040503050406030204" pitchFamily="18" charset="0"/>
                          </a:rPr>
                          <m:t>14</m:t>
                        </m:r>
                      </m:den>
                    </m:f>
                    <m:r>
                      <a:rPr lang="en-US" sz="2500" i="1">
                        <a:latin typeface="Cambria Math" panose="02040503050406030204" pitchFamily="18" charset="0"/>
                      </a:rPr>
                      <m:t> </m:t>
                    </m:r>
                  </m:oMath>
                </a14:m>
                <a:r>
                  <a:rPr lang="en-US" sz="3500" dirty="0">
                    <a:latin typeface="Aptos Display" panose="020B0004020202020204" pitchFamily="34" charset="0"/>
                  </a:rPr>
                  <a:t>		</a:t>
                </a:r>
              </a:p>
              <a:p>
                <a:pPr>
                  <a:lnSpc>
                    <a:spcPct val="150000"/>
                  </a:lnSpc>
                </a:pPr>
                <a:r>
                  <a:rPr lang="en-US" sz="3500" b="0" dirty="0">
                    <a:latin typeface="Aptos Display" panose="020B0004020202020204" pitchFamily="34" charset="0"/>
                  </a:rPr>
                  <a:t>	D.		</a:t>
                </a:r>
                <a14:m>
                  <m:oMath xmlns:m="http://schemas.openxmlformats.org/officeDocument/2006/math">
                    <m:f>
                      <m:fPr>
                        <m:ctrlPr>
                          <a:rPr lang="en-US" sz="2500" i="1">
                            <a:latin typeface="Cambria Math" panose="02040503050406030204" pitchFamily="18" charset="0"/>
                          </a:rPr>
                        </m:ctrlPr>
                      </m:fPr>
                      <m:num>
                        <m:r>
                          <a:rPr lang="en-US" sz="2500" b="0" i="1" smtClean="0">
                            <a:latin typeface="Cambria Math" panose="02040503050406030204" pitchFamily="18" charset="0"/>
                          </a:rPr>
                          <m:t>14</m:t>
                        </m:r>
                      </m:num>
                      <m:den>
                        <m:r>
                          <a:rPr lang="en-US" sz="2500" b="0" i="1" smtClean="0">
                            <a:latin typeface="Cambria Math" panose="02040503050406030204" pitchFamily="18" charset="0"/>
                          </a:rPr>
                          <m:t>9</m:t>
                        </m:r>
                      </m:den>
                    </m:f>
                  </m:oMath>
                </a14:m>
                <a:endParaRPr lang="en-US" sz="2500" dirty="0">
                  <a:latin typeface="Aptos Display" panose="020B0004020202020204" pitchFamily="34" charset="0"/>
                </a:endParaRPr>
              </a:p>
            </p:txBody>
          </p:sp>
        </mc:Choice>
        <mc:Fallback xmlns="">
          <p:sp>
            <p:nvSpPr>
              <p:cNvPr id="2" name="TextBox 1">
                <a:extLst>
                  <a:ext uri="{FF2B5EF4-FFF2-40B4-BE49-F238E27FC236}">
                    <a16:creationId xmlns:a16="http://schemas.microsoft.com/office/drawing/2014/main" id="{B01E1923-DE48-4238-541E-DCD4315E9492}"/>
                  </a:ext>
                </a:extLst>
              </p:cNvPr>
              <p:cNvSpPr txBox="1">
                <a:spLocks noRot="1" noChangeAspect="1" noMove="1" noResize="1" noEditPoints="1" noAdjustHandles="1" noChangeArrowheads="1" noChangeShapeType="1" noTextEdit="1"/>
              </p:cNvSpPr>
              <p:nvPr/>
            </p:nvSpPr>
            <p:spPr>
              <a:xfrm>
                <a:off x="293571" y="3011925"/>
                <a:ext cx="3277765" cy="3290581"/>
              </a:xfrm>
              <a:prstGeom prst="rect">
                <a:avLst/>
              </a:prstGeom>
              <a:blipFill>
                <a:blip r:embed="rId4"/>
                <a:stretch>
                  <a:fillRect b="-5185"/>
                </a:stretch>
              </a:blipFill>
            </p:spPr>
            <p:txBody>
              <a:bodyPr/>
              <a:lstStyle/>
              <a:p>
                <a:r>
                  <a:rPr lang="en-US">
                    <a:noFill/>
                  </a:rPr>
                  <a:t> </a:t>
                </a:r>
              </a:p>
            </p:txBody>
          </p:sp>
        </mc:Fallback>
      </mc:AlternateContent>
    </p:spTree>
    <p:extLst>
      <p:ext uri="{BB962C8B-B14F-4D97-AF65-F5344CB8AC3E}">
        <p14:creationId xmlns:p14="http://schemas.microsoft.com/office/powerpoint/2010/main" val="3065734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F6DA2C-C764-18D5-33FC-5268A34D8A18}"/>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22430444-D03E-BD4C-C71C-2D60109CFBEE}"/>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CAA3985D-B288-1F13-5614-01ADB56C74BE}"/>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Working with Fractions</a:t>
            </a:r>
          </a:p>
        </p:txBody>
      </p:sp>
      <p:pic>
        <p:nvPicPr>
          <p:cNvPr id="14" name="Picture 13">
            <a:extLst>
              <a:ext uri="{FF2B5EF4-FFF2-40B4-BE49-F238E27FC236}">
                <a16:creationId xmlns:a16="http://schemas.microsoft.com/office/drawing/2014/main" id="{7E58EDC3-EA6A-07C3-FF22-6B33BF48AE02}"/>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3" name="Picture 2">
            <a:extLst>
              <a:ext uri="{FF2B5EF4-FFF2-40B4-BE49-F238E27FC236}">
                <a16:creationId xmlns:a16="http://schemas.microsoft.com/office/drawing/2014/main" id="{0A420487-DDEF-D5F3-F124-C3F423D856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3078" y="2722866"/>
            <a:ext cx="4041978" cy="3048049"/>
          </a:xfrm>
          <a:prstGeom prst="rect">
            <a:avLst/>
          </a:prstGeom>
        </p:spPr>
      </p:pic>
      <p:pic>
        <p:nvPicPr>
          <p:cNvPr id="4" name="Picture 3">
            <a:extLst>
              <a:ext uri="{FF2B5EF4-FFF2-40B4-BE49-F238E27FC236}">
                <a16:creationId xmlns:a16="http://schemas.microsoft.com/office/drawing/2014/main" id="{495E1CC8-95B4-CB0D-0E94-1FAE04714D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1284" y="2722866"/>
            <a:ext cx="4041977" cy="3048048"/>
          </a:xfrm>
          <a:prstGeom prst="rect">
            <a:avLst/>
          </a:prstGeom>
        </p:spPr>
      </p:pic>
    </p:spTree>
    <p:extLst>
      <p:ext uri="{BB962C8B-B14F-4D97-AF65-F5344CB8AC3E}">
        <p14:creationId xmlns:p14="http://schemas.microsoft.com/office/powerpoint/2010/main" val="339428818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D734D-F9B1-F105-82FB-F094AA8C7F36}"/>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A32DADF6-8739-B4D8-C4F7-73E25013003D}"/>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42CA315A-AD84-F7F6-3FA0-892E692F087F}"/>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Working with Fractions</a:t>
            </a:r>
          </a:p>
        </p:txBody>
      </p:sp>
      <p:pic>
        <p:nvPicPr>
          <p:cNvPr id="2" name="Picture 1" descr="Texas Instruments Nspire Graphing Calculator CX 2: 100MB Storage, ACT &amp;#38; AP Approved, 1 of 3">
            <a:extLst>
              <a:ext uri="{FF2B5EF4-FFF2-40B4-BE49-F238E27FC236}">
                <a16:creationId xmlns:a16="http://schemas.microsoft.com/office/drawing/2014/main" id="{65D7EB92-B954-7EB3-A865-E9EF53EFE7FE}"/>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4" name="Picture 3">
            <a:extLst>
              <a:ext uri="{FF2B5EF4-FFF2-40B4-BE49-F238E27FC236}">
                <a16:creationId xmlns:a16="http://schemas.microsoft.com/office/drawing/2014/main" id="{0593429A-F147-B8EB-C5FD-7DCE3C27E958}"/>
              </a:ext>
            </a:extLst>
          </p:cNvPr>
          <p:cNvPicPr>
            <a:picLocks noChangeAspect="1"/>
          </p:cNvPicPr>
          <p:nvPr/>
        </p:nvPicPr>
        <p:blipFill>
          <a:blip r:embed="rId4"/>
          <a:stretch>
            <a:fillRect/>
          </a:stretch>
        </p:blipFill>
        <p:spPr>
          <a:xfrm>
            <a:off x="4077331" y="2791123"/>
            <a:ext cx="4037337" cy="3035779"/>
          </a:xfrm>
          <a:prstGeom prst="rect">
            <a:avLst/>
          </a:prstGeom>
        </p:spPr>
      </p:pic>
    </p:spTree>
    <p:extLst>
      <p:ext uri="{BB962C8B-B14F-4D97-AF65-F5344CB8AC3E}">
        <p14:creationId xmlns:p14="http://schemas.microsoft.com/office/powerpoint/2010/main" val="24325770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45EA9D-CE47-84CD-F3B1-327B5746F1B8}"/>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12CC4FFA-F582-7739-FB30-C92159A8EF9B}"/>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B2F0114E-C57A-DC38-F28F-FFB59C104870}"/>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Working with Trig Expressions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12C9C4E7-2088-434F-41C4-A54EDDFD7F55}"/>
                  </a:ext>
                </a:extLst>
              </p:cNvPr>
              <p:cNvSpPr txBox="1"/>
              <p:nvPr/>
            </p:nvSpPr>
            <p:spPr>
              <a:xfrm>
                <a:off x="659029" y="2256909"/>
                <a:ext cx="11300058" cy="4022127"/>
              </a:xfrm>
              <a:prstGeom prst="rect">
                <a:avLst/>
              </a:prstGeom>
              <a:noFill/>
            </p:spPr>
            <p:txBody>
              <a:bodyPr wrap="square" rtlCol="0">
                <a:spAutoFit/>
              </a:bodyPr>
              <a:lstStyle/>
              <a:p>
                <a:r>
                  <a:rPr lang="en-US" sz="3500" dirty="0">
                    <a:latin typeface="Aptos Display" panose="020B0004020202020204" pitchFamily="34" charset="0"/>
                  </a:rPr>
                  <a:t>For an angle with measure </a:t>
                </a:r>
                <a14:m>
                  <m:oMath xmlns:m="http://schemas.openxmlformats.org/officeDocument/2006/math">
                    <m:r>
                      <a:rPr lang="en-US" sz="3500" i="1" smtClean="0">
                        <a:latin typeface="Cambria Math" panose="02040503050406030204" pitchFamily="18" charset="0"/>
                        <a:ea typeface="Cambria Math" panose="02040503050406030204" pitchFamily="18" charset="0"/>
                      </a:rPr>
                      <m:t>𝛽</m:t>
                    </m:r>
                  </m:oMath>
                </a14:m>
                <a:r>
                  <a:rPr lang="en-US" sz="3500" dirty="0">
                    <a:latin typeface="Aptos Display" panose="020B0004020202020204" pitchFamily="34" charset="0"/>
                  </a:rPr>
                  <a:t> in a right triangle, </a:t>
                </a:r>
                <a14:m>
                  <m:oMath xmlns:m="http://schemas.openxmlformats.org/officeDocument/2006/math">
                    <m:func>
                      <m:funcPr>
                        <m:ctrlPr>
                          <a:rPr lang="en-US" sz="3500" b="0" i="1" smtClean="0">
                            <a:latin typeface="Cambria Math" panose="02040503050406030204" pitchFamily="18" charset="0"/>
                          </a:rPr>
                        </m:ctrlPr>
                      </m:funcPr>
                      <m:fName>
                        <m:r>
                          <m:rPr>
                            <m:sty m:val="p"/>
                          </m:rPr>
                          <a:rPr lang="en-US" sz="3500" b="0" i="0" smtClean="0">
                            <a:latin typeface="Cambria Math" panose="02040503050406030204" pitchFamily="18" charset="0"/>
                          </a:rPr>
                          <m:t>tan</m:t>
                        </m:r>
                      </m:fName>
                      <m:e>
                        <m:r>
                          <a:rPr lang="en-US" sz="3500" b="0" i="1" smtClean="0">
                            <a:latin typeface="Cambria Math" panose="02040503050406030204" pitchFamily="18" charset="0"/>
                            <a:ea typeface="Cambria Math" panose="02040503050406030204" pitchFamily="18" charset="0"/>
                          </a:rPr>
                          <m:t>𝛽</m:t>
                        </m:r>
                        <m:r>
                          <a:rPr lang="en-US" sz="3500" b="0" i="1" smtClean="0">
                            <a:latin typeface="Cambria Math" panose="02040503050406030204" pitchFamily="18" charset="0"/>
                            <a:ea typeface="Cambria Math" panose="02040503050406030204" pitchFamily="18" charset="0"/>
                          </a:rPr>
                          <m:t>=</m:t>
                        </m:r>
                        <m:f>
                          <m:fPr>
                            <m:ctrlPr>
                              <a:rPr lang="en-US" sz="3500" b="0" i="1" smtClean="0">
                                <a:latin typeface="Cambria Math" panose="02040503050406030204" pitchFamily="18" charset="0"/>
                                <a:ea typeface="Cambria Math" panose="02040503050406030204" pitchFamily="18" charset="0"/>
                              </a:rPr>
                            </m:ctrlPr>
                          </m:fPr>
                          <m:num>
                            <m:r>
                              <a:rPr lang="en-US" sz="3500" b="0" i="1" smtClean="0">
                                <a:latin typeface="Cambria Math" panose="02040503050406030204" pitchFamily="18" charset="0"/>
                                <a:ea typeface="Cambria Math" panose="02040503050406030204" pitchFamily="18" charset="0"/>
                              </a:rPr>
                              <m:t>40</m:t>
                            </m:r>
                          </m:num>
                          <m:den>
                            <m:r>
                              <a:rPr lang="en-US" sz="3500" b="0" i="1" smtClean="0">
                                <a:latin typeface="Cambria Math" panose="02040503050406030204" pitchFamily="18" charset="0"/>
                                <a:ea typeface="Cambria Math" panose="02040503050406030204" pitchFamily="18" charset="0"/>
                              </a:rPr>
                              <m:t>9</m:t>
                            </m:r>
                          </m:den>
                        </m:f>
                      </m:e>
                    </m:func>
                    <m:r>
                      <a:rPr lang="en-US" sz="3500" b="0" i="0" smtClean="0">
                        <a:latin typeface="Cambria Math" panose="02040503050406030204" pitchFamily="18" charset="0"/>
                      </a:rPr>
                      <m:t>.</m:t>
                    </m:r>
                  </m:oMath>
                </a14:m>
                <a:r>
                  <a:rPr lang="en-US" sz="3500" dirty="0">
                    <a:latin typeface="Aptos Display" panose="020B0004020202020204" pitchFamily="34" charset="0"/>
                  </a:rPr>
                  <a:t> What is the value of </a:t>
                </a:r>
                <a14:m>
                  <m:oMath xmlns:m="http://schemas.openxmlformats.org/officeDocument/2006/math">
                    <m:func>
                      <m:funcPr>
                        <m:ctrlPr>
                          <a:rPr lang="en-US" sz="3500" b="0" i="1" smtClean="0">
                            <a:latin typeface="Cambria Math" panose="02040503050406030204" pitchFamily="18" charset="0"/>
                          </a:rPr>
                        </m:ctrlPr>
                      </m:funcPr>
                      <m:fName>
                        <m:r>
                          <m:rPr>
                            <m:sty m:val="p"/>
                          </m:rPr>
                          <a:rPr lang="en-US" sz="3500" b="0" i="0" smtClean="0">
                            <a:latin typeface="Cambria Math" panose="02040503050406030204" pitchFamily="18" charset="0"/>
                          </a:rPr>
                          <m:t>cos</m:t>
                        </m:r>
                      </m:fName>
                      <m:e>
                        <m:r>
                          <a:rPr lang="en-US" sz="3500" b="0" i="1" smtClean="0">
                            <a:latin typeface="Cambria Math" panose="02040503050406030204" pitchFamily="18" charset="0"/>
                            <a:ea typeface="Cambria Math" panose="02040503050406030204" pitchFamily="18" charset="0"/>
                          </a:rPr>
                          <m:t>𝛽</m:t>
                        </m:r>
                      </m:e>
                    </m:func>
                    <m:r>
                      <a:rPr lang="en-US" sz="3500" b="0" i="1" smtClean="0">
                        <a:latin typeface="Cambria Math" panose="02040503050406030204" pitchFamily="18" charset="0"/>
                      </a:rPr>
                      <m:t>?</m:t>
                    </m:r>
                  </m:oMath>
                </a14:m>
                <a:endParaRPr lang="en-US" sz="3500" dirty="0">
                  <a:latin typeface="Aptos Display" panose="020B0004020202020204" pitchFamily="34" charset="0"/>
                </a:endParaRPr>
              </a:p>
              <a:p>
                <a:pPr>
                  <a:lnSpc>
                    <a:spcPct val="120000"/>
                  </a:lnSpc>
                </a:pPr>
                <a:r>
                  <a:rPr lang="en-US" sz="3500" dirty="0">
                    <a:latin typeface="Aptos Display" panose="020B0004020202020204" pitchFamily="34" charset="0"/>
                  </a:rPr>
                  <a:t>	A.		</a:t>
                </a:r>
                <a14:m>
                  <m:oMath xmlns:m="http://schemas.openxmlformats.org/officeDocument/2006/math">
                    <m:f>
                      <m:fPr>
                        <m:ctrlPr>
                          <a:rPr lang="en-US" sz="2500" b="0" i="1" smtClean="0">
                            <a:latin typeface="Cambria Math" panose="02040503050406030204" pitchFamily="18" charset="0"/>
                          </a:rPr>
                        </m:ctrlPr>
                      </m:fPr>
                      <m:num>
                        <m:r>
                          <a:rPr lang="en-US" sz="2500" b="0" i="1" smtClean="0">
                            <a:latin typeface="Cambria Math" panose="02040503050406030204" pitchFamily="18" charset="0"/>
                          </a:rPr>
                          <m:t>40</m:t>
                        </m:r>
                      </m:num>
                      <m:den>
                        <m:r>
                          <a:rPr lang="en-US" sz="2500" b="0" i="1" smtClean="0">
                            <a:latin typeface="Cambria Math" panose="02040503050406030204" pitchFamily="18" charset="0"/>
                          </a:rPr>
                          <m:t>41</m:t>
                        </m:r>
                      </m:den>
                    </m:f>
                  </m:oMath>
                </a14:m>
                <a:endParaRPr lang="en-US" sz="2500" dirty="0">
                  <a:latin typeface="Aptos Display" panose="020B0004020202020204" pitchFamily="34" charset="0"/>
                </a:endParaRPr>
              </a:p>
              <a:p>
                <a:pPr>
                  <a:lnSpc>
                    <a:spcPct val="120000"/>
                  </a:lnSpc>
                </a:pPr>
                <a:r>
                  <a:rPr lang="en-US" sz="3500" dirty="0">
                    <a:latin typeface="Aptos Display" panose="020B0004020202020204" pitchFamily="34" charset="0"/>
                  </a:rPr>
                  <a:t>	B.		</a:t>
                </a:r>
                <a14:m>
                  <m:oMath xmlns:m="http://schemas.openxmlformats.org/officeDocument/2006/math">
                    <m:f>
                      <m:fPr>
                        <m:ctrlPr>
                          <a:rPr lang="en-US" sz="2500" i="1">
                            <a:latin typeface="Cambria Math" panose="02040503050406030204" pitchFamily="18" charset="0"/>
                          </a:rPr>
                        </m:ctrlPr>
                      </m:fPr>
                      <m:num>
                        <m:r>
                          <a:rPr lang="en-US" sz="2500" b="0" i="1" smtClean="0">
                            <a:latin typeface="Cambria Math" panose="02040503050406030204" pitchFamily="18" charset="0"/>
                          </a:rPr>
                          <m:t>9</m:t>
                        </m:r>
                      </m:num>
                      <m:den>
                        <m:r>
                          <a:rPr lang="en-US" sz="2500" b="0" i="1" smtClean="0">
                            <a:latin typeface="Cambria Math" panose="02040503050406030204" pitchFamily="18" charset="0"/>
                          </a:rPr>
                          <m:t>41</m:t>
                        </m:r>
                      </m:den>
                    </m:f>
                    <m:r>
                      <a:rPr lang="en-US" sz="2500" i="1">
                        <a:latin typeface="Cambria Math" panose="02040503050406030204" pitchFamily="18" charset="0"/>
                      </a:rPr>
                      <m:t> </m:t>
                    </m:r>
                  </m:oMath>
                </a14:m>
                <a:r>
                  <a:rPr lang="en-US" sz="3500" dirty="0">
                    <a:latin typeface="Aptos Display" panose="020B0004020202020204" pitchFamily="34" charset="0"/>
                  </a:rPr>
                  <a:t>	</a:t>
                </a:r>
              </a:p>
              <a:p>
                <a:pPr>
                  <a:lnSpc>
                    <a:spcPct val="120000"/>
                  </a:lnSpc>
                </a:pPr>
                <a:r>
                  <a:rPr lang="en-US" sz="3500" dirty="0">
                    <a:latin typeface="Aptos Display" panose="020B0004020202020204" pitchFamily="34" charset="0"/>
                  </a:rPr>
                  <a:t>	C.		</a:t>
                </a:r>
                <a14:m>
                  <m:oMath xmlns:m="http://schemas.openxmlformats.org/officeDocument/2006/math">
                    <m:f>
                      <m:fPr>
                        <m:ctrlPr>
                          <a:rPr lang="en-US" sz="2500" i="1">
                            <a:latin typeface="Cambria Math" panose="02040503050406030204" pitchFamily="18" charset="0"/>
                          </a:rPr>
                        </m:ctrlPr>
                      </m:fPr>
                      <m:num>
                        <m:r>
                          <a:rPr lang="en-US" sz="2500" b="0" i="1" smtClean="0">
                            <a:latin typeface="Cambria Math" panose="02040503050406030204" pitchFamily="18" charset="0"/>
                          </a:rPr>
                          <m:t>9</m:t>
                        </m:r>
                      </m:num>
                      <m:den>
                        <m:r>
                          <a:rPr lang="en-US" sz="2500" b="0" i="1" smtClean="0">
                            <a:latin typeface="Cambria Math" panose="02040503050406030204" pitchFamily="18" charset="0"/>
                          </a:rPr>
                          <m:t>40</m:t>
                        </m:r>
                      </m:den>
                    </m:f>
                    <m:r>
                      <a:rPr lang="en-US" sz="2500" i="1">
                        <a:latin typeface="Cambria Math" panose="02040503050406030204" pitchFamily="18" charset="0"/>
                      </a:rPr>
                      <m:t> </m:t>
                    </m:r>
                  </m:oMath>
                </a14:m>
                <a:r>
                  <a:rPr lang="en-US" sz="3500" dirty="0">
                    <a:latin typeface="Aptos Display" panose="020B0004020202020204" pitchFamily="34" charset="0"/>
                  </a:rPr>
                  <a:t>		</a:t>
                </a:r>
              </a:p>
              <a:p>
                <a:pPr>
                  <a:lnSpc>
                    <a:spcPct val="120000"/>
                  </a:lnSpc>
                </a:pPr>
                <a:r>
                  <a:rPr lang="en-US" sz="3500" b="0" dirty="0">
                    <a:latin typeface="Aptos Display" panose="020B0004020202020204" pitchFamily="34" charset="0"/>
                  </a:rPr>
                  <a:t>	D.		</a:t>
                </a:r>
                <a14:m>
                  <m:oMath xmlns:m="http://schemas.openxmlformats.org/officeDocument/2006/math">
                    <m:f>
                      <m:fPr>
                        <m:ctrlPr>
                          <a:rPr lang="en-US" sz="2500" i="1">
                            <a:latin typeface="Cambria Math" panose="02040503050406030204" pitchFamily="18" charset="0"/>
                          </a:rPr>
                        </m:ctrlPr>
                      </m:fPr>
                      <m:num>
                        <m:r>
                          <a:rPr lang="en-US" sz="2500" b="0" i="1" smtClean="0">
                            <a:latin typeface="Cambria Math" panose="02040503050406030204" pitchFamily="18" charset="0"/>
                          </a:rPr>
                          <m:t>3</m:t>
                        </m:r>
                      </m:num>
                      <m:den>
                        <m:rad>
                          <m:radPr>
                            <m:degHide m:val="on"/>
                            <m:ctrlPr>
                              <a:rPr lang="en-US" sz="2500" i="1" smtClean="0">
                                <a:latin typeface="Cambria Math" panose="02040503050406030204" pitchFamily="18" charset="0"/>
                              </a:rPr>
                            </m:ctrlPr>
                          </m:radPr>
                          <m:deg/>
                          <m:e>
                            <m:r>
                              <a:rPr lang="en-US" sz="2500" b="0" i="1" smtClean="0">
                                <a:latin typeface="Cambria Math" panose="02040503050406030204" pitchFamily="18" charset="0"/>
                              </a:rPr>
                              <m:t>41</m:t>
                            </m:r>
                          </m:e>
                        </m:rad>
                      </m:den>
                    </m:f>
                  </m:oMath>
                </a14:m>
                <a:endParaRPr lang="en-US" sz="2500" dirty="0">
                  <a:latin typeface="Aptos Display" panose="020B0004020202020204" pitchFamily="34" charset="0"/>
                </a:endParaRPr>
              </a:p>
            </p:txBody>
          </p:sp>
        </mc:Choice>
        <mc:Fallback xmlns="">
          <p:sp>
            <p:nvSpPr>
              <p:cNvPr id="3" name="TextBox 2">
                <a:extLst>
                  <a:ext uri="{FF2B5EF4-FFF2-40B4-BE49-F238E27FC236}">
                    <a16:creationId xmlns:a16="http://schemas.microsoft.com/office/drawing/2014/main" id="{12C9C4E7-2088-434F-41C4-A54EDDFD7F55}"/>
                  </a:ext>
                </a:extLst>
              </p:cNvPr>
              <p:cNvSpPr txBox="1">
                <a:spLocks noRot="1" noChangeAspect="1" noMove="1" noResize="1" noEditPoints="1" noAdjustHandles="1" noChangeArrowheads="1" noChangeShapeType="1" noTextEdit="1"/>
              </p:cNvSpPr>
              <p:nvPr/>
            </p:nvSpPr>
            <p:spPr>
              <a:xfrm>
                <a:off x="659029" y="2256909"/>
                <a:ext cx="11300058" cy="4022127"/>
              </a:xfrm>
              <a:prstGeom prst="rect">
                <a:avLst/>
              </a:prstGeom>
              <a:blipFill>
                <a:blip r:embed="rId3"/>
                <a:stretch>
                  <a:fillRect l="-1564" b="-3939"/>
                </a:stretch>
              </a:blipFill>
            </p:spPr>
            <p:txBody>
              <a:bodyPr/>
              <a:lstStyle/>
              <a:p>
                <a:r>
                  <a:rPr lang="en-US">
                    <a:noFill/>
                  </a:rPr>
                  <a:t> </a:t>
                </a:r>
              </a:p>
            </p:txBody>
          </p:sp>
        </mc:Fallback>
      </mc:AlternateContent>
      <p:sp>
        <p:nvSpPr>
          <p:cNvPr id="10" name="Content Placeholder 9">
            <a:extLst>
              <a:ext uri="{FF2B5EF4-FFF2-40B4-BE49-F238E27FC236}">
                <a16:creationId xmlns:a16="http://schemas.microsoft.com/office/drawing/2014/main" id="{D5635F51-6D3B-48A6-14C3-A67E48E4DA08}"/>
              </a:ext>
            </a:extLst>
          </p:cNvPr>
          <p:cNvSpPr>
            <a:spLocks noGrp="1"/>
          </p:cNvSpPr>
          <p:nvPr>
            <p:ph idx="1"/>
          </p:nvPr>
        </p:nvSpPr>
        <p:spPr>
          <a:xfrm>
            <a:off x="5102447" y="4164824"/>
            <a:ext cx="5717708" cy="1542179"/>
          </a:xfrm>
        </p:spPr>
        <p:txBody>
          <a:bodyPr>
            <a:noAutofit/>
          </a:bodyPr>
          <a:lstStyle/>
          <a:p>
            <a:pPr>
              <a:lnSpc>
                <a:spcPct val="120000"/>
              </a:lnSpc>
            </a:pPr>
            <a:r>
              <a:rPr lang="en-US" sz="2800" dirty="0">
                <a:solidFill>
                  <a:srgbClr val="0070C0"/>
                </a:solidFill>
                <a:latin typeface="Aptos Display" panose="020B0004020202020204" pitchFamily="34" charset="0"/>
              </a:rPr>
              <a:t>TI-84 –   </a:t>
            </a:r>
            <a:r>
              <a:rPr lang="en-US" sz="2800" dirty="0">
                <a:solidFill>
                  <a:srgbClr val="0070C0"/>
                </a:solidFill>
                <a:latin typeface="TI84PlusCEKeys" panose="02000000000000000000" pitchFamily="2" charset="0"/>
              </a:rPr>
              <a:t>y @ A</a:t>
            </a:r>
            <a:endParaRPr lang="en-US" sz="2800" dirty="0">
              <a:solidFill>
                <a:srgbClr val="0070C0"/>
              </a:solidFill>
              <a:latin typeface="Aptos Display" panose="020B0004020202020204" pitchFamily="34" charset="0"/>
            </a:endParaRPr>
          </a:p>
          <a:p>
            <a:pPr>
              <a:lnSpc>
                <a:spcPct val="120000"/>
              </a:lnSpc>
            </a:pPr>
            <a:r>
              <a:rPr lang="en-US" sz="2800" dirty="0">
                <a:solidFill>
                  <a:srgbClr val="0070C0"/>
                </a:solidFill>
                <a:latin typeface="Aptos Display" panose="020B0004020202020204" pitchFamily="34" charset="0"/>
              </a:rPr>
              <a:t>N-Spire </a:t>
            </a:r>
            <a:r>
              <a:rPr lang="en-US" sz="2800" dirty="0">
                <a:solidFill>
                  <a:srgbClr val="0070C0"/>
                </a:solidFill>
              </a:rPr>
              <a:t>– </a:t>
            </a:r>
            <a:r>
              <a:rPr lang="en-US" sz="2800" dirty="0">
                <a:solidFill>
                  <a:srgbClr val="0070C0"/>
                </a:solidFill>
                <a:latin typeface="TINspireKeysCX" panose="02000000000000000000" pitchFamily="2" charset="0"/>
              </a:rPr>
              <a:t>µ</a:t>
            </a:r>
            <a:endParaRPr lang="en-US" sz="2800" b="1" dirty="0">
              <a:solidFill>
                <a:srgbClr val="0070C0"/>
              </a:solidFill>
            </a:endParaRPr>
          </a:p>
        </p:txBody>
      </p:sp>
    </p:spTree>
    <p:extLst>
      <p:ext uri="{BB962C8B-B14F-4D97-AF65-F5344CB8AC3E}">
        <p14:creationId xmlns:p14="http://schemas.microsoft.com/office/powerpoint/2010/main" val="1384479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2B222-2F63-BFAE-4CC7-2FB2D29C8C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5078B6-ED88-5DBE-1CCA-8C4293365479}"/>
              </a:ext>
            </a:extLst>
          </p:cNvPr>
          <p:cNvSpPr>
            <a:spLocks noGrp="1"/>
          </p:cNvSpPr>
          <p:nvPr>
            <p:ph type="title"/>
          </p:nvPr>
        </p:nvSpPr>
        <p:spPr>
          <a:xfrm>
            <a:off x="854015" y="844404"/>
            <a:ext cx="10120781" cy="728480"/>
          </a:xfrm>
        </p:spPr>
        <p:txBody>
          <a:bodyPr/>
          <a:lstStyle/>
          <a:p>
            <a:r>
              <a:rPr lang="en-US" sz="4500" dirty="0">
                <a:latin typeface="Aptos" panose="020B0004020202020204" pitchFamily="34" charset="0"/>
              </a:rPr>
              <a:t>The BEST Practice: My ACT Answer Key</a:t>
            </a:r>
          </a:p>
        </p:txBody>
      </p:sp>
      <p:sp>
        <p:nvSpPr>
          <p:cNvPr id="3" name="Google Shape;138;p23">
            <a:extLst>
              <a:ext uri="{FF2B5EF4-FFF2-40B4-BE49-F238E27FC236}">
                <a16:creationId xmlns:a16="http://schemas.microsoft.com/office/drawing/2014/main" id="{F7431EC4-23F9-A513-07A3-9CAC4E65CDDF}"/>
              </a:ext>
            </a:extLst>
          </p:cNvPr>
          <p:cNvSpPr txBox="1">
            <a:spLocks/>
          </p:cNvSpPr>
          <p:nvPr/>
        </p:nvSpPr>
        <p:spPr>
          <a:xfrm>
            <a:off x="1151086" y="2108874"/>
            <a:ext cx="10322661" cy="4094442"/>
          </a:xfrm>
          <a:prstGeom prst="rect">
            <a:avLst/>
          </a:prstGeom>
          <a:noFill/>
          <a:ln>
            <a:noFill/>
          </a:ln>
        </p:spPr>
        <p:txBody>
          <a:bodyPr spcFirstLastPara="1" vert="horz" wrap="square" lIns="68575" tIns="68575" rIns="68575" bIns="68575" rtlCol="0" anchor="t" anchorCtr="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a:lnSpc>
                <a:spcPct val="100000"/>
              </a:lnSpc>
            </a:pPr>
            <a:r>
              <a:rPr lang="en-US" sz="2500" dirty="0">
                <a:latin typeface="Aptos" panose="020B0004020202020204" pitchFamily="34" charset="0"/>
              </a:rPr>
              <a:t>A digital copy of the multiple-choice test questions </a:t>
            </a:r>
          </a:p>
          <a:p>
            <a:pPr>
              <a:lnSpc>
                <a:spcPct val="100000"/>
              </a:lnSpc>
            </a:pPr>
            <a:r>
              <a:rPr lang="en-US" sz="2500" dirty="0">
                <a:latin typeface="Aptos" panose="020B0004020202020204" pitchFamily="34" charset="0"/>
              </a:rPr>
              <a:t>Your answers (copy of your answer document) and the answer key </a:t>
            </a:r>
          </a:p>
          <a:p>
            <a:pPr>
              <a:lnSpc>
                <a:spcPct val="100000"/>
              </a:lnSpc>
            </a:pPr>
            <a:r>
              <a:rPr lang="en-US" sz="2500" dirty="0">
                <a:latin typeface="Aptos" panose="020B0004020202020204" pitchFamily="34" charset="0"/>
              </a:rPr>
              <a:t>The conversion table used in determining your ACT scores</a:t>
            </a:r>
          </a:p>
          <a:p>
            <a:pPr>
              <a:lnSpc>
                <a:spcPct val="100000"/>
              </a:lnSpc>
            </a:pPr>
            <a:r>
              <a:rPr lang="en-US" sz="2500" dirty="0">
                <a:latin typeface="Aptos" panose="020B0004020202020204" pitchFamily="34" charset="0"/>
              </a:rPr>
              <a:t>April, June, and October national tests, April Special Testing</a:t>
            </a:r>
          </a:p>
          <a:p>
            <a:pPr>
              <a:lnSpc>
                <a:spcPct val="100000"/>
              </a:lnSpc>
            </a:pPr>
            <a:r>
              <a:rPr lang="en-US" sz="2500" dirty="0">
                <a:latin typeface="Aptos" panose="020B0004020202020204" pitchFamily="34" charset="0"/>
              </a:rPr>
              <a:t>Can be ordered up to 6 months after the test</a:t>
            </a:r>
          </a:p>
          <a:p>
            <a:pPr>
              <a:lnSpc>
                <a:spcPct val="100000"/>
              </a:lnSpc>
            </a:pPr>
            <a:r>
              <a:rPr lang="en-US" sz="2500" dirty="0">
                <a:latin typeface="Aptos" panose="020B0004020202020204" pitchFamily="34" charset="0"/>
              </a:rPr>
              <a:t>$34 before the test starts, $42 after the test starts</a:t>
            </a:r>
          </a:p>
          <a:p>
            <a:pPr>
              <a:lnSpc>
                <a:spcPct val="100000"/>
              </a:lnSpc>
            </a:pPr>
            <a:r>
              <a:rPr lang="en" sz="2500" dirty="0">
                <a:latin typeface="Aptos" panose="020B0004020202020204" pitchFamily="34" charset="0"/>
              </a:rPr>
              <a:t>45 minutes, 30 seconds if practicing with a 41 question test</a:t>
            </a:r>
          </a:p>
          <a:p>
            <a:pPr>
              <a:lnSpc>
                <a:spcPct val="100000"/>
              </a:lnSpc>
            </a:pPr>
            <a:r>
              <a:rPr lang="en-US" sz="2500" dirty="0">
                <a:latin typeface="Aptos" panose="020B0004020202020204" pitchFamily="34" charset="0"/>
                <a:hlinkClick r:id="rId2"/>
              </a:rPr>
              <a:t>Practice Tests with Accessibility Supports</a:t>
            </a:r>
            <a:endParaRPr lang="en-US" sz="2500" dirty="0">
              <a:latin typeface="Aptos" panose="020B0004020202020204" pitchFamily="34" charset="0"/>
            </a:endParaRPr>
          </a:p>
          <a:p>
            <a:pPr indent="-254000">
              <a:spcBef>
                <a:spcPts val="800"/>
              </a:spcBef>
              <a:buSzPts val="1400"/>
              <a:buFont typeface="Wingdings 3" charset="2"/>
              <a:buChar char="●"/>
            </a:pPr>
            <a:endParaRPr lang="en-US" sz="1400" dirty="0">
              <a:ea typeface="Arial"/>
              <a:cs typeface="Arial"/>
              <a:sym typeface="Arial"/>
            </a:endParaRPr>
          </a:p>
        </p:txBody>
      </p:sp>
    </p:spTree>
    <p:extLst>
      <p:ext uri="{BB962C8B-B14F-4D97-AF65-F5344CB8AC3E}">
        <p14:creationId xmlns:p14="http://schemas.microsoft.com/office/powerpoint/2010/main" val="184581012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49835-F329-D260-86B9-DE81F6BA09D4}"/>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157027C0-6D27-A2D1-0E4C-DC7F5EC4EB29}"/>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22B0386B-BBC1-4F4E-A457-6AB65E6338EF}"/>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Working with Trig Expressions</a:t>
            </a:r>
          </a:p>
        </p:txBody>
      </p:sp>
      <p:pic>
        <p:nvPicPr>
          <p:cNvPr id="14" name="Picture 13">
            <a:extLst>
              <a:ext uri="{FF2B5EF4-FFF2-40B4-BE49-F238E27FC236}">
                <a16:creationId xmlns:a16="http://schemas.microsoft.com/office/drawing/2014/main" id="{C8016992-67C0-1584-6446-83086F1A7D66}"/>
              </a:ext>
            </a:extLst>
          </p:cNvPr>
          <p:cNvPicPr>
            <a:picLocks noChangeAspect="1"/>
          </p:cNvPicPr>
          <p:nvPr/>
        </p:nvPicPr>
        <p:blipFill>
          <a:blip r:embed="rId3"/>
          <a:srcRect l="26367" r="26668"/>
          <a:stretch>
            <a:fillRect/>
          </a:stretch>
        </p:blipFill>
        <p:spPr>
          <a:xfrm>
            <a:off x="568320" y="2590800"/>
            <a:ext cx="1693313" cy="3605482"/>
          </a:xfrm>
          <a:prstGeom prst="rect">
            <a:avLst/>
          </a:prstGeom>
        </p:spPr>
      </p:pic>
      <p:pic>
        <p:nvPicPr>
          <p:cNvPr id="9" name="Picture 8">
            <a:extLst>
              <a:ext uri="{FF2B5EF4-FFF2-40B4-BE49-F238E27FC236}">
                <a16:creationId xmlns:a16="http://schemas.microsoft.com/office/drawing/2014/main" id="{CC2DBD6E-EC8A-20F2-85E2-C72A1222CF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1923" y="2626418"/>
            <a:ext cx="4037336" cy="3044548"/>
          </a:xfrm>
          <a:prstGeom prst="rect">
            <a:avLst/>
          </a:prstGeom>
        </p:spPr>
      </p:pic>
      <p:pic>
        <p:nvPicPr>
          <p:cNvPr id="10" name="Picture 9">
            <a:extLst>
              <a:ext uri="{FF2B5EF4-FFF2-40B4-BE49-F238E27FC236}">
                <a16:creationId xmlns:a16="http://schemas.microsoft.com/office/drawing/2014/main" id="{5F06FB5A-0305-2BA2-95D0-A2F67DF42E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0295" y="2626418"/>
            <a:ext cx="4037336" cy="3044548"/>
          </a:xfrm>
          <a:prstGeom prst="rect">
            <a:avLst/>
          </a:prstGeom>
        </p:spPr>
      </p:pic>
    </p:spTree>
    <p:extLst>
      <p:ext uri="{BB962C8B-B14F-4D97-AF65-F5344CB8AC3E}">
        <p14:creationId xmlns:p14="http://schemas.microsoft.com/office/powerpoint/2010/main" val="8257258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B3C04-78E7-6021-65A2-D68FA5FF568D}"/>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6A334DBF-B72A-BA92-FC07-34DBA4777378}"/>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BA998EA4-CDC4-4044-6A49-321D515F44AC}"/>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Working with Trig Expressions</a:t>
            </a:r>
          </a:p>
        </p:txBody>
      </p:sp>
      <p:pic>
        <p:nvPicPr>
          <p:cNvPr id="2" name="Picture 1" descr="Texas Instruments Nspire Graphing Calculator CX 2: 100MB Storage, ACT &amp;#38; AP Approved, 1 of 3">
            <a:extLst>
              <a:ext uri="{FF2B5EF4-FFF2-40B4-BE49-F238E27FC236}">
                <a16:creationId xmlns:a16="http://schemas.microsoft.com/office/drawing/2014/main" id="{0168DD7F-3F17-C0D0-420D-4C4F50A4779D}"/>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5" name="Picture 4">
            <a:extLst>
              <a:ext uri="{FF2B5EF4-FFF2-40B4-BE49-F238E27FC236}">
                <a16:creationId xmlns:a16="http://schemas.microsoft.com/office/drawing/2014/main" id="{F9D2FD52-A75E-0EC2-9AE9-619BFBAE37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11543" y="2791123"/>
            <a:ext cx="4037337" cy="3035779"/>
          </a:xfrm>
          <a:prstGeom prst="rect">
            <a:avLst/>
          </a:prstGeom>
        </p:spPr>
      </p:pic>
      <p:pic>
        <p:nvPicPr>
          <p:cNvPr id="9" name="Picture 8">
            <a:extLst>
              <a:ext uri="{FF2B5EF4-FFF2-40B4-BE49-F238E27FC236}">
                <a16:creationId xmlns:a16="http://schemas.microsoft.com/office/drawing/2014/main" id="{56A2A7DB-F3A2-EBDB-21EC-6C1A38F251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23451" y="2791123"/>
            <a:ext cx="4037337" cy="3035779"/>
          </a:xfrm>
          <a:prstGeom prst="rect">
            <a:avLst/>
          </a:prstGeom>
        </p:spPr>
      </p:pic>
    </p:spTree>
    <p:extLst>
      <p:ext uri="{BB962C8B-B14F-4D97-AF65-F5344CB8AC3E}">
        <p14:creationId xmlns:p14="http://schemas.microsoft.com/office/powerpoint/2010/main" val="34613226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5FC182-4007-ED76-6919-89978FA8F1AE}"/>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4188D0B3-4F32-911A-9FB4-69C50140EEFA}"/>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99F29163-24C8-DAE4-B136-B8F357D74FCD}"/>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nth Roots </a:t>
            </a:r>
          </a:p>
        </p:txBody>
      </p:sp>
      <p:pic>
        <p:nvPicPr>
          <p:cNvPr id="4" name="Picture 3">
            <a:extLst>
              <a:ext uri="{FF2B5EF4-FFF2-40B4-BE49-F238E27FC236}">
                <a16:creationId xmlns:a16="http://schemas.microsoft.com/office/drawing/2014/main" id="{21901D48-296A-C1C0-B2BA-A8AB5334A7C9}"/>
              </a:ext>
            </a:extLst>
          </p:cNvPr>
          <p:cNvPicPr>
            <a:picLocks noChangeAspect="1"/>
          </p:cNvPicPr>
          <p:nvPr/>
        </p:nvPicPr>
        <p:blipFill>
          <a:blip r:embed="rId3"/>
          <a:srcRect l="8790" t="11430"/>
          <a:stretch>
            <a:fillRect/>
          </a:stretch>
        </p:blipFill>
        <p:spPr>
          <a:xfrm>
            <a:off x="828828" y="2389517"/>
            <a:ext cx="7783166" cy="2786332"/>
          </a:xfrm>
          <a:prstGeom prst="rect">
            <a:avLst/>
          </a:prstGeom>
        </p:spPr>
      </p:pic>
      <p:sp>
        <p:nvSpPr>
          <p:cNvPr id="10" name="Content Placeholder 9">
            <a:extLst>
              <a:ext uri="{FF2B5EF4-FFF2-40B4-BE49-F238E27FC236}">
                <a16:creationId xmlns:a16="http://schemas.microsoft.com/office/drawing/2014/main" id="{9B00223E-26A0-AC69-D1E4-DEF63B7C6B28}"/>
              </a:ext>
            </a:extLst>
          </p:cNvPr>
          <p:cNvSpPr>
            <a:spLocks noGrp="1"/>
          </p:cNvSpPr>
          <p:nvPr>
            <p:ph idx="1"/>
          </p:nvPr>
        </p:nvSpPr>
        <p:spPr>
          <a:xfrm>
            <a:off x="5645464" y="3836178"/>
            <a:ext cx="5717708" cy="1542179"/>
          </a:xfrm>
        </p:spPr>
        <p:txBody>
          <a:bodyPr>
            <a:noAutofit/>
          </a:bodyPr>
          <a:lstStyle/>
          <a:p>
            <a:pPr>
              <a:lnSpc>
                <a:spcPct val="120000"/>
              </a:lnSpc>
            </a:pPr>
            <a:r>
              <a:rPr lang="en-US" sz="2800" dirty="0">
                <a:solidFill>
                  <a:srgbClr val="0070C0"/>
                </a:solidFill>
                <a:latin typeface="Aptos Display" panose="020B0004020202020204" pitchFamily="34" charset="0"/>
              </a:rPr>
              <a:t>TI-84 –  </a:t>
            </a:r>
            <a:r>
              <a:rPr lang="en-US" sz="2800" dirty="0">
                <a:solidFill>
                  <a:srgbClr val="0070C0"/>
                </a:solidFill>
                <a:latin typeface="TI84PlusCEKeys" panose="02000000000000000000" pitchFamily="2" charset="0"/>
              </a:rPr>
              <a:t>ƒ p </a:t>
            </a:r>
            <a:endParaRPr lang="en-US" sz="2800" dirty="0">
              <a:solidFill>
                <a:srgbClr val="0070C0"/>
              </a:solidFill>
              <a:latin typeface="Aptos Display" panose="020B0004020202020204" pitchFamily="34" charset="0"/>
            </a:endParaRPr>
          </a:p>
          <a:p>
            <a:pPr>
              <a:lnSpc>
                <a:spcPct val="120000"/>
              </a:lnSpc>
            </a:pPr>
            <a:r>
              <a:rPr lang="en-US" sz="2800" dirty="0">
                <a:solidFill>
                  <a:srgbClr val="0070C0"/>
                </a:solidFill>
                <a:latin typeface="Aptos Display" panose="020B0004020202020204" pitchFamily="34" charset="0"/>
              </a:rPr>
              <a:t>N-Spire </a:t>
            </a:r>
            <a:r>
              <a:rPr lang="en-US" sz="2800" dirty="0">
                <a:solidFill>
                  <a:srgbClr val="0070C0"/>
                </a:solidFill>
              </a:rPr>
              <a:t>– </a:t>
            </a:r>
            <a:r>
              <a:rPr lang="en-US" sz="2800" dirty="0">
                <a:solidFill>
                  <a:srgbClr val="0070C0"/>
                </a:solidFill>
                <a:latin typeface="TINspireKeysCX" panose="02000000000000000000" pitchFamily="2" charset="0"/>
              </a:rPr>
              <a:t>µ</a:t>
            </a:r>
            <a:endParaRPr lang="en-US" sz="2800" b="1" dirty="0">
              <a:solidFill>
                <a:srgbClr val="0070C0"/>
              </a:solidFill>
            </a:endParaRPr>
          </a:p>
        </p:txBody>
      </p:sp>
    </p:spTree>
    <p:extLst>
      <p:ext uri="{BB962C8B-B14F-4D97-AF65-F5344CB8AC3E}">
        <p14:creationId xmlns:p14="http://schemas.microsoft.com/office/powerpoint/2010/main" val="1390378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80651B-2853-F616-A4B6-CC9915AC99DC}"/>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DFBDBC68-1D0A-722B-3F6C-A71C796E409D}"/>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F7543958-0A8E-939D-816C-172770253569}"/>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nth Roots </a:t>
            </a:r>
          </a:p>
        </p:txBody>
      </p:sp>
      <p:pic>
        <p:nvPicPr>
          <p:cNvPr id="14" name="Picture 13">
            <a:extLst>
              <a:ext uri="{FF2B5EF4-FFF2-40B4-BE49-F238E27FC236}">
                <a16:creationId xmlns:a16="http://schemas.microsoft.com/office/drawing/2014/main" id="{A0A3A887-C82F-E5A1-002A-2AFEBE88FEC2}"/>
              </a:ext>
            </a:extLst>
          </p:cNvPr>
          <p:cNvPicPr>
            <a:picLocks noChangeAspect="1"/>
          </p:cNvPicPr>
          <p:nvPr/>
        </p:nvPicPr>
        <p:blipFill>
          <a:blip r:embed="rId3"/>
          <a:srcRect l="26367" r="26668"/>
          <a:stretch>
            <a:fillRect/>
          </a:stretch>
        </p:blipFill>
        <p:spPr>
          <a:xfrm>
            <a:off x="568320" y="2498933"/>
            <a:ext cx="1693313" cy="3605482"/>
          </a:xfrm>
          <a:prstGeom prst="rect">
            <a:avLst/>
          </a:prstGeom>
        </p:spPr>
      </p:pic>
      <p:pic>
        <p:nvPicPr>
          <p:cNvPr id="5" name="Picture 4">
            <a:extLst>
              <a:ext uri="{FF2B5EF4-FFF2-40B4-BE49-F238E27FC236}">
                <a16:creationId xmlns:a16="http://schemas.microsoft.com/office/drawing/2014/main" id="{BB47F14F-4C33-EF7E-0B29-AE10197776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6629" y="2570460"/>
            <a:ext cx="4037337" cy="3044549"/>
          </a:xfrm>
          <a:prstGeom prst="rect">
            <a:avLst/>
          </a:prstGeom>
        </p:spPr>
      </p:pic>
      <p:pic>
        <p:nvPicPr>
          <p:cNvPr id="8" name="Picture 7">
            <a:extLst>
              <a:ext uri="{FF2B5EF4-FFF2-40B4-BE49-F238E27FC236}">
                <a16:creationId xmlns:a16="http://schemas.microsoft.com/office/drawing/2014/main" id="{6A8D960D-31AD-47BE-AE39-EE782EFB01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80096" y="2590800"/>
            <a:ext cx="4037337" cy="3044549"/>
          </a:xfrm>
          <a:prstGeom prst="rect">
            <a:avLst/>
          </a:prstGeom>
        </p:spPr>
      </p:pic>
    </p:spTree>
    <p:extLst>
      <p:ext uri="{BB962C8B-B14F-4D97-AF65-F5344CB8AC3E}">
        <p14:creationId xmlns:p14="http://schemas.microsoft.com/office/powerpoint/2010/main" val="375939073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1AAD2-634F-319B-6F8E-0B53A275CF61}"/>
            </a:ext>
          </a:extLst>
        </p:cNvPr>
        <p:cNvGrpSpPr/>
        <p:nvPr/>
      </p:nvGrpSpPr>
      <p:grpSpPr>
        <a:xfrm>
          <a:off x="0" y="0"/>
          <a:ext cx="0" cy="0"/>
          <a:chOff x="0" y="0"/>
          <a:chExt cx="0" cy="0"/>
        </a:xfrm>
      </p:grpSpPr>
      <p:sp>
        <p:nvSpPr>
          <p:cNvPr id="6" name="Text Placeholder 2">
            <a:extLst>
              <a:ext uri="{FF2B5EF4-FFF2-40B4-BE49-F238E27FC236}">
                <a16:creationId xmlns:a16="http://schemas.microsoft.com/office/drawing/2014/main" id="{C7C28366-B00B-B11D-2B42-868F2423C6C9}"/>
              </a:ext>
            </a:extLst>
          </p:cNvPr>
          <p:cNvSpPr txBox="1">
            <a:spLocks/>
          </p:cNvSpPr>
          <p:nvPr/>
        </p:nvSpPr>
        <p:spPr>
          <a:xfrm>
            <a:off x="1981200" y="1447800"/>
            <a:ext cx="8534400" cy="4953000"/>
          </a:xfrm>
          <a:prstGeom prst="rect">
            <a:avLst/>
          </a:prstGeom>
        </p:spPr>
        <p:txBody>
          <a:bodyPr vert="horz" lIns="91440" tIns="45720" rIns="91440" bIns="45720" rtlCol="0">
            <a:normAutofit/>
          </a:bodyPr>
          <a:lstStyle/>
          <a:p>
            <a:pPr>
              <a:spcBef>
                <a:spcPct val="20000"/>
              </a:spcBef>
              <a:defRPr/>
            </a:pPr>
            <a:endParaRPr lang="en-US" sz="3200" dirty="0">
              <a:cs typeface="Myriad Pro"/>
            </a:endParaRPr>
          </a:p>
        </p:txBody>
      </p:sp>
      <p:sp>
        <p:nvSpPr>
          <p:cNvPr id="7" name="Title 1">
            <a:extLst>
              <a:ext uri="{FF2B5EF4-FFF2-40B4-BE49-F238E27FC236}">
                <a16:creationId xmlns:a16="http://schemas.microsoft.com/office/drawing/2014/main" id="{3986E057-CDBE-1EA4-1F32-3AC557568440}"/>
              </a:ext>
            </a:extLst>
          </p:cNvPr>
          <p:cNvSpPr>
            <a:spLocks noGrp="1"/>
          </p:cNvSpPr>
          <p:nvPr>
            <p:ph type="title"/>
          </p:nvPr>
        </p:nvSpPr>
        <p:spPr>
          <a:xfrm>
            <a:off x="1302834" y="753585"/>
            <a:ext cx="9586332" cy="1143000"/>
          </a:xfrm>
        </p:spPr>
        <p:txBody>
          <a:bodyPr>
            <a:noAutofit/>
          </a:bodyPr>
          <a:lstStyle/>
          <a:p>
            <a:pPr algn="ctr"/>
            <a:r>
              <a:rPr lang="en-US" sz="4000" dirty="0">
                <a:latin typeface="Aptos Display" panose="020B0004020202020204" pitchFamily="34" charset="0"/>
              </a:rPr>
              <a:t>nth Roots </a:t>
            </a:r>
          </a:p>
        </p:txBody>
      </p:sp>
      <p:pic>
        <p:nvPicPr>
          <p:cNvPr id="2" name="Picture 1" descr="Texas Instruments Nspire Graphing Calculator CX 2: 100MB Storage, ACT &amp;#38; AP Approved, 1 of 3">
            <a:extLst>
              <a:ext uri="{FF2B5EF4-FFF2-40B4-BE49-F238E27FC236}">
                <a16:creationId xmlns:a16="http://schemas.microsoft.com/office/drawing/2014/main" id="{7D5E12E0-E12E-7D39-3911-20854E5865A5}"/>
              </a:ext>
            </a:extLst>
          </p:cNvPr>
          <p:cNvPicPr>
            <a:picLocks noChangeAspect="1"/>
          </p:cNvPicPr>
          <p:nvPr/>
        </p:nvPicPr>
        <p:blipFill>
          <a:blip r:embed="rId3"/>
          <a:srcRect l="25765" r="25867"/>
          <a:stretch>
            <a:fillRect/>
          </a:stretch>
        </p:blipFill>
        <p:spPr>
          <a:xfrm>
            <a:off x="631212" y="2450021"/>
            <a:ext cx="1798322" cy="3717985"/>
          </a:xfrm>
          <a:prstGeom prst="rect">
            <a:avLst/>
          </a:prstGeom>
          <a:ln>
            <a:solidFill>
              <a:schemeClr val="tx1"/>
            </a:solidFill>
          </a:ln>
        </p:spPr>
      </p:pic>
      <p:pic>
        <p:nvPicPr>
          <p:cNvPr id="11" name="Picture 10">
            <a:extLst>
              <a:ext uri="{FF2B5EF4-FFF2-40B4-BE49-F238E27FC236}">
                <a16:creationId xmlns:a16="http://schemas.microsoft.com/office/drawing/2014/main" id="{BB1D93BC-B8D3-0D5F-63A6-02D3A7BAB248}"/>
              </a:ext>
            </a:extLst>
          </p:cNvPr>
          <p:cNvPicPr>
            <a:picLocks noChangeAspect="1"/>
          </p:cNvPicPr>
          <p:nvPr/>
        </p:nvPicPr>
        <p:blipFill>
          <a:blip r:embed="rId4"/>
          <a:stretch>
            <a:fillRect/>
          </a:stretch>
        </p:blipFill>
        <p:spPr>
          <a:xfrm>
            <a:off x="3107900" y="2706446"/>
            <a:ext cx="4037337" cy="3035778"/>
          </a:xfrm>
          <a:prstGeom prst="rect">
            <a:avLst/>
          </a:prstGeom>
        </p:spPr>
      </p:pic>
      <p:pic>
        <p:nvPicPr>
          <p:cNvPr id="13" name="Picture 12">
            <a:extLst>
              <a:ext uri="{FF2B5EF4-FFF2-40B4-BE49-F238E27FC236}">
                <a16:creationId xmlns:a16="http://schemas.microsoft.com/office/drawing/2014/main" id="{3F58CB51-D00D-3190-F35A-98AFA28467FB}"/>
              </a:ext>
            </a:extLst>
          </p:cNvPr>
          <p:cNvPicPr>
            <a:picLocks noChangeAspect="1"/>
          </p:cNvPicPr>
          <p:nvPr/>
        </p:nvPicPr>
        <p:blipFill>
          <a:blip r:embed="rId5"/>
          <a:stretch>
            <a:fillRect/>
          </a:stretch>
        </p:blipFill>
        <p:spPr>
          <a:xfrm>
            <a:off x="7383767" y="2706446"/>
            <a:ext cx="4037337" cy="3035779"/>
          </a:xfrm>
          <a:prstGeom prst="rect">
            <a:avLst/>
          </a:prstGeom>
        </p:spPr>
      </p:pic>
    </p:spTree>
    <p:extLst>
      <p:ext uri="{BB962C8B-B14F-4D97-AF65-F5344CB8AC3E}">
        <p14:creationId xmlns:p14="http://schemas.microsoft.com/office/powerpoint/2010/main" val="218785169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026DB-F474-E7C7-ADC8-E22AA4F1F34B}"/>
              </a:ext>
            </a:extLst>
          </p:cNvPr>
          <p:cNvSpPr>
            <a:spLocks noGrp="1"/>
          </p:cNvSpPr>
          <p:nvPr>
            <p:ph type="title"/>
          </p:nvPr>
        </p:nvSpPr>
        <p:spPr>
          <a:xfrm>
            <a:off x="2699082" y="838200"/>
            <a:ext cx="8761413" cy="728480"/>
          </a:xfrm>
        </p:spPr>
        <p:txBody>
          <a:bodyPr/>
          <a:lstStyle/>
          <a:p>
            <a:r>
              <a:rPr lang="en-US" sz="5000" dirty="0">
                <a:latin typeface="Aptos" panose="020B0004020202020204" pitchFamily="34" charset="0"/>
              </a:rPr>
              <a:t>Looking for More?!?</a:t>
            </a:r>
          </a:p>
        </p:txBody>
      </p:sp>
      <p:sp>
        <p:nvSpPr>
          <p:cNvPr id="3" name="Content Placeholder 2">
            <a:extLst>
              <a:ext uri="{FF2B5EF4-FFF2-40B4-BE49-F238E27FC236}">
                <a16:creationId xmlns:a16="http://schemas.microsoft.com/office/drawing/2014/main" id="{FE4341D8-124F-363D-2F89-742EF4423B71}"/>
              </a:ext>
            </a:extLst>
          </p:cNvPr>
          <p:cNvSpPr>
            <a:spLocks noGrp="1"/>
          </p:cNvSpPr>
          <p:nvPr>
            <p:ph idx="1"/>
          </p:nvPr>
        </p:nvSpPr>
        <p:spPr>
          <a:xfrm>
            <a:off x="1154954" y="2603500"/>
            <a:ext cx="10162903" cy="3416300"/>
          </a:xfrm>
        </p:spPr>
        <p:txBody>
          <a:bodyPr>
            <a:normAutofit lnSpcReduction="10000"/>
          </a:bodyPr>
          <a:lstStyle/>
          <a:p>
            <a:pPr marL="0" indent="0">
              <a:buNone/>
            </a:pPr>
            <a:r>
              <a:rPr lang="en-US" sz="4000" dirty="0">
                <a:latin typeface="Aptos" panose="020B0004020202020204" pitchFamily="34" charset="0"/>
              </a:rPr>
              <a:t>Special thanks to </a:t>
            </a:r>
            <a:r>
              <a:rPr lang="en-US" sz="4000" b="1" dirty="0">
                <a:solidFill>
                  <a:srgbClr val="EE0000"/>
                </a:solidFill>
                <a:latin typeface="Aptos" panose="020B0004020202020204" pitchFamily="34" charset="0"/>
              </a:rPr>
              <a:t>Tom Reardon</a:t>
            </a:r>
            <a:r>
              <a:rPr lang="en-US" sz="4000" dirty="0">
                <a:latin typeface="Aptos" panose="020B0004020202020204" pitchFamily="34" charset="0"/>
              </a:rPr>
              <a:t>…</a:t>
            </a:r>
          </a:p>
          <a:p>
            <a:pPr marL="0" indent="0">
              <a:buNone/>
            </a:pPr>
            <a:r>
              <a:rPr lang="en-US" sz="4000" dirty="0">
                <a:latin typeface="Aptos" panose="020B0004020202020204" pitchFamily="34" charset="0"/>
              </a:rPr>
              <a:t>Here is a set of 13 videos created for students (and teachers) to use to prepare for the ACT:    </a:t>
            </a:r>
          </a:p>
          <a:p>
            <a:pPr marL="0" indent="0" algn="ctr">
              <a:buNone/>
            </a:pPr>
            <a:r>
              <a:rPr lang="en-US" sz="4000" b="1" dirty="0">
                <a:solidFill>
                  <a:srgbClr val="0070C0"/>
                </a:solidFill>
                <a:latin typeface="Aptos" panose="020B0004020202020204" pitchFamily="34" charset="0"/>
                <a:hlinkClick r:id="rId2">
                  <a:extLst>
                    <a:ext uri="{A12FA001-AC4F-418D-AE19-62706E023703}">
                      <ahyp:hlinkClr xmlns:ahyp="http://schemas.microsoft.com/office/drawing/2018/hyperlinkcolor" val="tx"/>
                    </a:ext>
                  </a:extLst>
                </a:hlinkClick>
              </a:rPr>
              <a:t>bit.ly/act2026tr</a:t>
            </a:r>
            <a:endParaRPr lang="en-US" sz="4000" dirty="0">
              <a:solidFill>
                <a:srgbClr val="0070C0"/>
              </a:solidFill>
              <a:latin typeface="Aptos" panose="020B0004020202020204" pitchFamily="34" charset="0"/>
            </a:endParaRPr>
          </a:p>
          <a:p>
            <a:pPr marL="0" indent="0">
              <a:buNone/>
            </a:pPr>
            <a:br>
              <a:rPr lang="en-US" dirty="0"/>
            </a:br>
            <a:endParaRPr lang="en-US" dirty="0"/>
          </a:p>
        </p:txBody>
      </p:sp>
    </p:spTree>
    <p:extLst>
      <p:ext uri="{BB962C8B-B14F-4D97-AF65-F5344CB8AC3E}">
        <p14:creationId xmlns:p14="http://schemas.microsoft.com/office/powerpoint/2010/main" val="26853627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B880EF-97C5-D415-817E-0AEF605F2C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8F8138-356D-8314-616E-C6F9A2B70461}"/>
              </a:ext>
            </a:extLst>
          </p:cNvPr>
          <p:cNvSpPr>
            <a:spLocks noGrp="1"/>
          </p:cNvSpPr>
          <p:nvPr>
            <p:ph type="title"/>
          </p:nvPr>
        </p:nvSpPr>
        <p:spPr>
          <a:xfrm>
            <a:off x="3440954" y="878909"/>
            <a:ext cx="9031462" cy="728480"/>
          </a:xfrm>
        </p:spPr>
        <p:txBody>
          <a:bodyPr/>
          <a:lstStyle/>
          <a:p>
            <a:r>
              <a:rPr lang="en-US" sz="5000" dirty="0">
                <a:latin typeface="Aptos" panose="020B0004020202020204" pitchFamily="34" charset="0"/>
              </a:rPr>
              <a:t>Expected Outcomes</a:t>
            </a:r>
          </a:p>
        </p:txBody>
      </p:sp>
      <p:sp>
        <p:nvSpPr>
          <p:cNvPr id="6" name="Google Shape;96;p18">
            <a:extLst>
              <a:ext uri="{FF2B5EF4-FFF2-40B4-BE49-F238E27FC236}">
                <a16:creationId xmlns:a16="http://schemas.microsoft.com/office/drawing/2014/main" id="{585C2EA7-410B-235E-F533-16CC56CC43AE}"/>
              </a:ext>
            </a:extLst>
          </p:cNvPr>
          <p:cNvSpPr txBox="1"/>
          <p:nvPr/>
        </p:nvSpPr>
        <p:spPr>
          <a:xfrm>
            <a:off x="684240" y="3292476"/>
            <a:ext cx="3068249" cy="193895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 sz="3000" b="0" i="0" u="none" strike="noStrike" cap="none" dirty="0">
                <a:solidFill>
                  <a:srgbClr val="000000"/>
                </a:solidFill>
                <a:latin typeface="Aptos" panose="020B0004020202020204" pitchFamily="34" charset="0"/>
                <a:ea typeface="Arial"/>
                <a:cs typeface="Arial"/>
                <a:sym typeface="Arial"/>
              </a:rPr>
              <a:t>I </a:t>
            </a:r>
            <a:r>
              <a:rPr lang="en" sz="3000" b="0" i="0" u="none" strike="noStrike" cap="none" dirty="0">
                <a:solidFill>
                  <a:srgbClr val="CC0000"/>
                </a:solidFill>
                <a:latin typeface="Aptos" panose="020B0004020202020204" pitchFamily="34" charset="0"/>
                <a:ea typeface="Arial"/>
                <a:cs typeface="Arial"/>
                <a:sym typeface="Arial"/>
              </a:rPr>
              <a:t>CAN</a:t>
            </a:r>
            <a:r>
              <a:rPr lang="en" sz="3000" b="0" i="0" u="none" strike="noStrike" cap="none" dirty="0">
                <a:solidFill>
                  <a:srgbClr val="000000"/>
                </a:solidFill>
                <a:latin typeface="Aptos" panose="020B0004020202020204" pitchFamily="34" charset="0"/>
                <a:ea typeface="Arial"/>
                <a:cs typeface="Arial"/>
                <a:sym typeface="Arial"/>
              </a:rPr>
              <a:t> describe</a:t>
            </a:r>
            <a:r>
              <a:rPr lang="en" sz="3000" dirty="0">
                <a:latin typeface="Aptos" panose="020B0004020202020204" pitchFamily="34" charset="0"/>
              </a:rPr>
              <a:t> the structure of the enhanced ACT</a:t>
            </a:r>
            <a:r>
              <a:rPr lang="en" sz="3000" b="0" i="0" u="none" strike="noStrike" cap="none" dirty="0">
                <a:solidFill>
                  <a:srgbClr val="000000"/>
                </a:solidFill>
                <a:latin typeface="Aptos" panose="020B0004020202020204" pitchFamily="34" charset="0"/>
                <a:ea typeface="Arial"/>
                <a:cs typeface="Arial"/>
                <a:sym typeface="Arial"/>
              </a:rPr>
              <a:t>.</a:t>
            </a:r>
            <a:endParaRPr sz="3000" b="0" i="0" u="none" strike="noStrike" cap="none" dirty="0">
              <a:solidFill>
                <a:srgbClr val="000000"/>
              </a:solidFill>
              <a:latin typeface="Aptos" panose="020B0004020202020204" pitchFamily="34" charset="0"/>
              <a:ea typeface="Arial"/>
              <a:cs typeface="Arial"/>
              <a:sym typeface="Arial"/>
            </a:endParaRPr>
          </a:p>
        </p:txBody>
      </p:sp>
      <p:pic>
        <p:nvPicPr>
          <p:cNvPr id="7" name="Google Shape;97;p18">
            <a:extLst>
              <a:ext uri="{FF2B5EF4-FFF2-40B4-BE49-F238E27FC236}">
                <a16:creationId xmlns:a16="http://schemas.microsoft.com/office/drawing/2014/main" id="{B3362ED3-45CB-F3CC-86A7-8103057AEE98}"/>
              </a:ext>
            </a:extLst>
          </p:cNvPr>
          <p:cNvPicPr preferRelativeResize="0"/>
          <p:nvPr/>
        </p:nvPicPr>
        <p:blipFill rotWithShape="1">
          <a:blip r:embed="rId2">
            <a:alphaModFix/>
          </a:blip>
          <a:srcRect/>
          <a:stretch/>
        </p:blipFill>
        <p:spPr>
          <a:xfrm>
            <a:off x="1730367" y="2753349"/>
            <a:ext cx="546846" cy="539127"/>
          </a:xfrm>
          <a:prstGeom prst="rect">
            <a:avLst/>
          </a:prstGeom>
          <a:noFill/>
          <a:ln>
            <a:noFill/>
          </a:ln>
        </p:spPr>
      </p:pic>
      <p:sp>
        <p:nvSpPr>
          <p:cNvPr id="8" name="Google Shape;98;p18">
            <a:extLst>
              <a:ext uri="{FF2B5EF4-FFF2-40B4-BE49-F238E27FC236}">
                <a16:creationId xmlns:a16="http://schemas.microsoft.com/office/drawing/2014/main" id="{E8D0DFAB-B632-3095-BCEB-95B6FFB8FD1D}"/>
              </a:ext>
            </a:extLst>
          </p:cNvPr>
          <p:cNvSpPr txBox="1"/>
          <p:nvPr/>
        </p:nvSpPr>
        <p:spPr>
          <a:xfrm>
            <a:off x="8229130" y="3243521"/>
            <a:ext cx="3482154" cy="193895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 sz="3000" b="0" i="0" u="none" strike="noStrike" cap="none" dirty="0">
                <a:solidFill>
                  <a:srgbClr val="000000"/>
                </a:solidFill>
                <a:latin typeface="Aptos" panose="020B0004020202020204" pitchFamily="34" charset="0"/>
                <a:ea typeface="Arial"/>
                <a:cs typeface="Arial"/>
                <a:sym typeface="Arial"/>
              </a:rPr>
              <a:t>I </a:t>
            </a:r>
            <a:r>
              <a:rPr lang="en" sz="3000" b="0" i="0" u="none" strike="noStrike" cap="none" dirty="0">
                <a:solidFill>
                  <a:srgbClr val="CC0000"/>
                </a:solidFill>
                <a:latin typeface="Aptos" panose="020B0004020202020204" pitchFamily="34" charset="0"/>
                <a:ea typeface="Arial"/>
                <a:cs typeface="Arial"/>
                <a:sym typeface="Arial"/>
              </a:rPr>
              <a:t>CAN</a:t>
            </a:r>
            <a:r>
              <a:rPr lang="en" sz="3000" b="0" i="0" u="none" strike="noStrike" cap="none" dirty="0">
                <a:solidFill>
                  <a:srgbClr val="000000"/>
                </a:solidFill>
                <a:latin typeface="Aptos" panose="020B0004020202020204" pitchFamily="34" charset="0"/>
                <a:ea typeface="Arial"/>
                <a:cs typeface="Arial"/>
                <a:sym typeface="Arial"/>
              </a:rPr>
              <a:t> </a:t>
            </a:r>
            <a:r>
              <a:rPr lang="en" sz="3000" dirty="0">
                <a:latin typeface="Aptos" panose="020B0004020202020204" pitchFamily="34" charset="0"/>
              </a:rPr>
              <a:t>share how a graphing calculator can be helpful on the ACT</a:t>
            </a:r>
            <a:r>
              <a:rPr lang="en" sz="3000" b="0" i="0" u="none" strike="noStrike" cap="none" dirty="0">
                <a:solidFill>
                  <a:srgbClr val="000000"/>
                </a:solidFill>
                <a:latin typeface="Aptos" panose="020B0004020202020204" pitchFamily="34" charset="0"/>
                <a:ea typeface="Arial"/>
                <a:cs typeface="Arial"/>
                <a:sym typeface="Arial"/>
              </a:rPr>
              <a:t>.</a:t>
            </a:r>
            <a:endParaRPr sz="3000" b="0" i="0" u="none" strike="noStrike" cap="none" dirty="0">
              <a:solidFill>
                <a:srgbClr val="000000"/>
              </a:solidFill>
              <a:latin typeface="Aptos" panose="020B0004020202020204" pitchFamily="34" charset="0"/>
              <a:ea typeface="Arial"/>
              <a:cs typeface="Arial"/>
              <a:sym typeface="Arial"/>
            </a:endParaRPr>
          </a:p>
        </p:txBody>
      </p:sp>
      <p:pic>
        <p:nvPicPr>
          <p:cNvPr id="9" name="Google Shape;99;p18">
            <a:extLst>
              <a:ext uri="{FF2B5EF4-FFF2-40B4-BE49-F238E27FC236}">
                <a16:creationId xmlns:a16="http://schemas.microsoft.com/office/drawing/2014/main" id="{916067A8-8686-8B44-C941-30E98A4DA3D8}"/>
              </a:ext>
            </a:extLst>
          </p:cNvPr>
          <p:cNvPicPr preferRelativeResize="0"/>
          <p:nvPr/>
        </p:nvPicPr>
        <p:blipFill rotWithShape="1">
          <a:blip r:embed="rId2">
            <a:alphaModFix/>
          </a:blip>
          <a:srcRect/>
          <a:stretch/>
        </p:blipFill>
        <p:spPr>
          <a:xfrm>
            <a:off x="9423361" y="2704395"/>
            <a:ext cx="546846" cy="539127"/>
          </a:xfrm>
          <a:prstGeom prst="rect">
            <a:avLst/>
          </a:prstGeom>
          <a:noFill/>
          <a:ln>
            <a:noFill/>
          </a:ln>
        </p:spPr>
      </p:pic>
      <p:sp>
        <p:nvSpPr>
          <p:cNvPr id="10" name="Google Shape;100;p18">
            <a:extLst>
              <a:ext uri="{FF2B5EF4-FFF2-40B4-BE49-F238E27FC236}">
                <a16:creationId xmlns:a16="http://schemas.microsoft.com/office/drawing/2014/main" id="{1994DB20-6A16-2163-D8DB-92C39DCB5B1A}"/>
              </a:ext>
            </a:extLst>
          </p:cNvPr>
          <p:cNvSpPr txBox="1"/>
          <p:nvPr/>
        </p:nvSpPr>
        <p:spPr>
          <a:xfrm>
            <a:off x="4198170" y="3292476"/>
            <a:ext cx="3795660" cy="193895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 sz="3000" b="0" i="0" u="none" strike="noStrike" cap="none" dirty="0">
                <a:solidFill>
                  <a:srgbClr val="000000"/>
                </a:solidFill>
                <a:latin typeface="Aptos" panose="020B0004020202020204" pitchFamily="34" charset="0"/>
                <a:ea typeface="Arial"/>
                <a:cs typeface="Arial"/>
                <a:sym typeface="Arial"/>
              </a:rPr>
              <a:t>I </a:t>
            </a:r>
            <a:r>
              <a:rPr lang="en" sz="3000" b="0" i="0" u="none" strike="noStrike" cap="none" dirty="0">
                <a:solidFill>
                  <a:srgbClr val="CC0000"/>
                </a:solidFill>
                <a:latin typeface="Aptos" panose="020B0004020202020204" pitchFamily="34" charset="0"/>
                <a:ea typeface="Arial"/>
                <a:cs typeface="Arial"/>
                <a:sym typeface="Arial"/>
              </a:rPr>
              <a:t>CAN</a:t>
            </a:r>
            <a:r>
              <a:rPr lang="en" sz="3000" b="0" i="0" u="none" strike="noStrike" cap="none" dirty="0">
                <a:solidFill>
                  <a:srgbClr val="000000"/>
                </a:solidFill>
                <a:latin typeface="Aptos" panose="020B0004020202020204" pitchFamily="34" charset="0"/>
                <a:ea typeface="Arial"/>
                <a:cs typeface="Arial"/>
                <a:sym typeface="Arial"/>
              </a:rPr>
              <a:t> </a:t>
            </a:r>
            <a:r>
              <a:rPr lang="en" sz="3000" dirty="0">
                <a:latin typeface="Aptos" panose="020B0004020202020204" pitchFamily="34" charset="0"/>
              </a:rPr>
              <a:t>use different strategies to find correct answers to ACT math problems</a:t>
            </a:r>
            <a:r>
              <a:rPr lang="en" sz="3000" b="0" i="0" u="none" strike="noStrike" cap="none" dirty="0">
                <a:solidFill>
                  <a:srgbClr val="000000"/>
                </a:solidFill>
                <a:latin typeface="Aptos" panose="020B0004020202020204" pitchFamily="34" charset="0"/>
                <a:ea typeface="Arial"/>
                <a:cs typeface="Arial"/>
                <a:sym typeface="Arial"/>
              </a:rPr>
              <a:t>.</a:t>
            </a:r>
            <a:endParaRPr sz="3000" b="0" i="0" u="none" strike="noStrike" cap="none" dirty="0">
              <a:solidFill>
                <a:srgbClr val="000000"/>
              </a:solidFill>
              <a:latin typeface="Aptos" panose="020B0004020202020204" pitchFamily="34" charset="0"/>
              <a:ea typeface="Arial"/>
              <a:cs typeface="Arial"/>
              <a:sym typeface="Arial"/>
            </a:endParaRPr>
          </a:p>
        </p:txBody>
      </p:sp>
      <p:pic>
        <p:nvPicPr>
          <p:cNvPr id="11" name="Google Shape;101;p18">
            <a:extLst>
              <a:ext uri="{FF2B5EF4-FFF2-40B4-BE49-F238E27FC236}">
                <a16:creationId xmlns:a16="http://schemas.microsoft.com/office/drawing/2014/main" id="{097ACCE4-98D5-342F-D6E4-D4BE7A92289A}"/>
              </a:ext>
            </a:extLst>
          </p:cNvPr>
          <p:cNvPicPr preferRelativeResize="0"/>
          <p:nvPr/>
        </p:nvPicPr>
        <p:blipFill rotWithShape="1">
          <a:blip r:embed="rId2">
            <a:alphaModFix/>
          </a:blip>
          <a:srcRect/>
          <a:stretch/>
        </p:blipFill>
        <p:spPr>
          <a:xfrm>
            <a:off x="5487904" y="2704395"/>
            <a:ext cx="546846" cy="539127"/>
          </a:xfrm>
          <a:prstGeom prst="rect">
            <a:avLst/>
          </a:prstGeom>
          <a:noFill/>
          <a:ln>
            <a:noFill/>
          </a:ln>
        </p:spPr>
      </p:pic>
    </p:spTree>
    <p:extLst>
      <p:ext uri="{BB962C8B-B14F-4D97-AF65-F5344CB8AC3E}">
        <p14:creationId xmlns:p14="http://schemas.microsoft.com/office/powerpoint/2010/main" val="1952146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F1DFA-7C47-5EA4-9391-F53B6067C8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C7CE74-42A4-873D-84BD-038FE7D398A6}"/>
              </a:ext>
            </a:extLst>
          </p:cNvPr>
          <p:cNvSpPr>
            <a:spLocks noGrp="1"/>
          </p:cNvSpPr>
          <p:nvPr>
            <p:ph type="title"/>
          </p:nvPr>
        </p:nvSpPr>
        <p:spPr>
          <a:xfrm>
            <a:off x="4855686" y="784019"/>
            <a:ext cx="9031462" cy="728480"/>
          </a:xfrm>
        </p:spPr>
        <p:txBody>
          <a:bodyPr/>
          <a:lstStyle/>
          <a:p>
            <a:r>
              <a:rPr lang="en-US" sz="5000" dirty="0">
                <a:latin typeface="Aptos" panose="020B0004020202020204" pitchFamily="34" charset="0"/>
              </a:rPr>
              <a:t>Pacing</a:t>
            </a:r>
          </a:p>
        </p:txBody>
      </p:sp>
      <p:sp>
        <p:nvSpPr>
          <p:cNvPr id="3" name="Google Shape;138;p23">
            <a:extLst>
              <a:ext uri="{FF2B5EF4-FFF2-40B4-BE49-F238E27FC236}">
                <a16:creationId xmlns:a16="http://schemas.microsoft.com/office/drawing/2014/main" id="{4161F5B3-0DB9-856B-A892-E5FA5D4CD3C0}"/>
              </a:ext>
            </a:extLst>
          </p:cNvPr>
          <p:cNvSpPr txBox="1">
            <a:spLocks/>
          </p:cNvSpPr>
          <p:nvPr/>
        </p:nvSpPr>
        <p:spPr>
          <a:xfrm>
            <a:off x="328474" y="2334418"/>
            <a:ext cx="11718524" cy="4094442"/>
          </a:xfrm>
          <a:prstGeom prst="rect">
            <a:avLst/>
          </a:prstGeom>
          <a:noFill/>
          <a:ln>
            <a:noFill/>
          </a:ln>
        </p:spPr>
        <p:txBody>
          <a:bodyPr spcFirstLastPara="1" vert="horz" wrap="square" lIns="68575" tIns="68575" rIns="68575" bIns="68575" rtlCol="0" anchor="t" anchorCtr="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0" lvl="0" indent="0">
              <a:spcBef>
                <a:spcPts val="0"/>
              </a:spcBef>
              <a:buNone/>
            </a:pPr>
            <a:r>
              <a:rPr lang="en-US" sz="3000" dirty="0">
                <a:latin typeface="Aptos" panose="020B0004020202020204" pitchFamily="34" charset="0"/>
              </a:rPr>
              <a:t>Since the ACT Math test increases in difficulty as the test progresses, we recommend spending </a:t>
            </a:r>
            <a:r>
              <a:rPr lang="en-US" sz="3000" b="1" dirty="0">
                <a:solidFill>
                  <a:srgbClr val="EE0000"/>
                </a:solidFill>
                <a:latin typeface="Aptos" panose="020B0004020202020204" pitchFamily="34" charset="0"/>
              </a:rPr>
              <a:t>less time </a:t>
            </a:r>
            <a:r>
              <a:rPr lang="en-US" sz="3000" dirty="0">
                <a:latin typeface="Aptos" panose="020B0004020202020204" pitchFamily="34" charset="0"/>
              </a:rPr>
              <a:t>on the </a:t>
            </a:r>
            <a:r>
              <a:rPr lang="en-US" sz="3000" b="1" dirty="0">
                <a:solidFill>
                  <a:srgbClr val="EE0000"/>
                </a:solidFill>
                <a:latin typeface="Aptos" panose="020B0004020202020204" pitchFamily="34" charset="0"/>
              </a:rPr>
              <a:t>earlier questions </a:t>
            </a:r>
            <a:r>
              <a:rPr lang="en-US" sz="3000" dirty="0">
                <a:latin typeface="Aptos" panose="020B0004020202020204" pitchFamily="34" charset="0"/>
              </a:rPr>
              <a:t>so there will be </a:t>
            </a:r>
            <a:r>
              <a:rPr lang="en-US" sz="3000" b="1" dirty="0">
                <a:solidFill>
                  <a:srgbClr val="0070C0"/>
                </a:solidFill>
                <a:latin typeface="Aptos" panose="020B0004020202020204" pitchFamily="34" charset="0"/>
              </a:rPr>
              <a:t>more time </a:t>
            </a:r>
            <a:r>
              <a:rPr lang="en-US" sz="3000" dirty="0">
                <a:latin typeface="Aptos" panose="020B0004020202020204" pitchFamily="34" charset="0"/>
              </a:rPr>
              <a:t>to spend on </a:t>
            </a:r>
            <a:r>
              <a:rPr lang="en-US" sz="3000" b="1" dirty="0">
                <a:solidFill>
                  <a:srgbClr val="0070C0"/>
                </a:solidFill>
                <a:latin typeface="Aptos" panose="020B0004020202020204" pitchFamily="34" charset="0"/>
              </a:rPr>
              <a:t>later questions</a:t>
            </a:r>
            <a:r>
              <a:rPr lang="en-US" sz="3000" dirty="0">
                <a:solidFill>
                  <a:schemeClr val="tx1"/>
                </a:solidFill>
                <a:latin typeface="Aptos" panose="020B0004020202020204" pitchFamily="34" charset="0"/>
              </a:rPr>
              <a:t>.</a:t>
            </a:r>
            <a:endParaRPr lang="en-US" sz="3000" b="1" dirty="0">
              <a:solidFill>
                <a:srgbClr val="0070C0"/>
              </a:solidFill>
              <a:latin typeface="Aptos" panose="020B0004020202020204" pitchFamily="34" charset="0"/>
            </a:endParaRPr>
          </a:p>
          <a:p>
            <a:pPr marL="0" lvl="0" indent="0">
              <a:spcBef>
                <a:spcPts val="1200"/>
              </a:spcBef>
              <a:buNone/>
            </a:pPr>
            <a:endParaRPr lang="en-US" sz="2500" dirty="0">
              <a:latin typeface="Aptos" panose="020B0004020202020204" pitchFamily="34" charset="0"/>
            </a:endParaRPr>
          </a:p>
          <a:p>
            <a:pPr marL="0" lvl="0" indent="0">
              <a:spcBef>
                <a:spcPts val="1200"/>
              </a:spcBef>
              <a:buNone/>
            </a:pPr>
            <a:r>
              <a:rPr lang="en-US" sz="3000" b="1" i="1" dirty="0">
                <a:latin typeface="Aptos" panose="020B0004020202020204" pitchFamily="34" charset="0"/>
              </a:rPr>
              <a:t>Sample pacing strategy</a:t>
            </a:r>
            <a:r>
              <a:rPr lang="en-US" sz="3000" dirty="0">
                <a:latin typeface="Aptos" panose="020B0004020202020204" pitchFamily="34" charset="0"/>
              </a:rPr>
              <a:t>: Complete questions </a:t>
            </a:r>
            <a:r>
              <a:rPr lang="en-US" sz="3000" b="1" dirty="0">
                <a:solidFill>
                  <a:srgbClr val="EE0000"/>
                </a:solidFill>
                <a:latin typeface="Aptos" panose="020B0004020202020204" pitchFamily="34" charset="0"/>
              </a:rPr>
              <a:t>#1-15 in less than a minute </a:t>
            </a:r>
            <a:r>
              <a:rPr lang="en-US" sz="3000" dirty="0">
                <a:latin typeface="Aptos" panose="020B0004020202020204" pitchFamily="34" charset="0"/>
              </a:rPr>
              <a:t>on average, questions </a:t>
            </a:r>
            <a:r>
              <a:rPr lang="en-US" sz="3000" b="1" dirty="0">
                <a:solidFill>
                  <a:srgbClr val="0070C0"/>
                </a:solidFill>
                <a:latin typeface="Aptos" panose="020B0004020202020204" pitchFamily="34" charset="0"/>
              </a:rPr>
              <a:t>#16-30 in about a minute</a:t>
            </a:r>
            <a:r>
              <a:rPr lang="en-US" sz="3000" dirty="0">
                <a:latin typeface="Aptos" panose="020B0004020202020204" pitchFamily="34" charset="0"/>
              </a:rPr>
              <a:t>, and </a:t>
            </a:r>
            <a:r>
              <a:rPr lang="en-US" sz="3000" b="1" dirty="0">
                <a:solidFill>
                  <a:srgbClr val="00B050"/>
                </a:solidFill>
                <a:latin typeface="Aptos" panose="020B0004020202020204" pitchFamily="34" charset="0"/>
              </a:rPr>
              <a:t>#31-45 in over a minute </a:t>
            </a:r>
            <a:r>
              <a:rPr lang="en-US" sz="3000" dirty="0">
                <a:latin typeface="Aptos" panose="020B0004020202020204" pitchFamily="34" charset="0"/>
              </a:rPr>
              <a:t>(the average time to complete each problem is 1 minute and 6 2/3 seconds).</a:t>
            </a:r>
          </a:p>
          <a:p>
            <a:pPr marL="88900" indent="0">
              <a:spcBef>
                <a:spcPts val="800"/>
              </a:spcBef>
              <a:buSzPts val="1400"/>
              <a:buNone/>
            </a:pPr>
            <a:endParaRPr lang="en-US" sz="1400" dirty="0">
              <a:ea typeface="Arial"/>
              <a:cs typeface="Arial"/>
              <a:sym typeface="Arial"/>
            </a:endParaRPr>
          </a:p>
        </p:txBody>
      </p:sp>
    </p:spTree>
    <p:extLst>
      <p:ext uri="{BB962C8B-B14F-4D97-AF65-F5344CB8AC3E}">
        <p14:creationId xmlns:p14="http://schemas.microsoft.com/office/powerpoint/2010/main" val="9384997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1E2289-4C18-81F3-2959-383A1D5EA9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F7674E-F0A5-2CDB-E76F-BCB8171234B9}"/>
              </a:ext>
            </a:extLst>
          </p:cNvPr>
          <p:cNvSpPr>
            <a:spLocks noGrp="1"/>
          </p:cNvSpPr>
          <p:nvPr>
            <p:ph type="title"/>
          </p:nvPr>
        </p:nvSpPr>
        <p:spPr>
          <a:xfrm>
            <a:off x="4537346" y="868021"/>
            <a:ext cx="9031462" cy="728480"/>
          </a:xfrm>
        </p:spPr>
        <p:txBody>
          <a:bodyPr/>
          <a:lstStyle/>
          <a:p>
            <a:r>
              <a:rPr lang="en-US" sz="5000" dirty="0">
                <a:latin typeface="Aptos" panose="020B0004020202020204" pitchFamily="34" charset="0"/>
              </a:rPr>
              <a:t>Mindset</a:t>
            </a:r>
          </a:p>
        </p:txBody>
      </p:sp>
      <p:sp>
        <p:nvSpPr>
          <p:cNvPr id="3" name="Google Shape;138;p23">
            <a:extLst>
              <a:ext uri="{FF2B5EF4-FFF2-40B4-BE49-F238E27FC236}">
                <a16:creationId xmlns:a16="http://schemas.microsoft.com/office/drawing/2014/main" id="{6F88B67F-E587-A202-C3B2-81EFC0B5FF3F}"/>
              </a:ext>
            </a:extLst>
          </p:cNvPr>
          <p:cNvSpPr txBox="1">
            <a:spLocks/>
          </p:cNvSpPr>
          <p:nvPr/>
        </p:nvSpPr>
        <p:spPr>
          <a:xfrm>
            <a:off x="1090701" y="2600580"/>
            <a:ext cx="10322661" cy="2445873"/>
          </a:xfrm>
          <a:prstGeom prst="rect">
            <a:avLst/>
          </a:prstGeom>
          <a:noFill/>
          <a:ln>
            <a:noFill/>
          </a:ln>
        </p:spPr>
        <p:txBody>
          <a:bodyPr spcFirstLastPara="1" vert="horz" wrap="square" lIns="68575" tIns="68575" rIns="68575" bIns="68575" rtlCol="0" anchor="t" anchorCtr="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0" lvl="0" indent="0">
              <a:spcBef>
                <a:spcPts val="0"/>
              </a:spcBef>
              <a:buNone/>
            </a:pPr>
            <a:r>
              <a:rPr lang="en-US" sz="3500" dirty="0">
                <a:latin typeface="Aptos" panose="020B0004020202020204" pitchFamily="34" charset="0"/>
              </a:rPr>
              <a:t>Taking the ACT and other standardized tests is a completely different situation than taking a math class.  When taking the ACT, the </a:t>
            </a:r>
            <a:r>
              <a:rPr lang="en-US" sz="3500" b="1" dirty="0">
                <a:solidFill>
                  <a:srgbClr val="EE0000"/>
                </a:solidFill>
                <a:latin typeface="Aptos" panose="020B0004020202020204" pitchFamily="34" charset="0"/>
              </a:rPr>
              <a:t>goal</a:t>
            </a:r>
            <a:r>
              <a:rPr lang="en-US" sz="3500" dirty="0">
                <a:latin typeface="Aptos" panose="020B0004020202020204" pitchFamily="34" charset="0"/>
              </a:rPr>
              <a:t> is to determine as many </a:t>
            </a:r>
            <a:r>
              <a:rPr lang="en-US" sz="3500" b="1" dirty="0">
                <a:solidFill>
                  <a:srgbClr val="EE0000"/>
                </a:solidFill>
                <a:latin typeface="Aptos" panose="020B0004020202020204" pitchFamily="34" charset="0"/>
              </a:rPr>
              <a:t>correct answers </a:t>
            </a:r>
            <a:r>
              <a:rPr lang="en-US" sz="3500" dirty="0">
                <a:latin typeface="Aptos" panose="020B0004020202020204" pitchFamily="34" charset="0"/>
              </a:rPr>
              <a:t>as possible in the allowed time.  Encourage students to think about different ways to determine the correct answer choice.</a:t>
            </a:r>
          </a:p>
          <a:p>
            <a:pPr marL="88900" indent="0">
              <a:spcBef>
                <a:spcPts val="800"/>
              </a:spcBef>
              <a:buSzPts val="1400"/>
              <a:buNone/>
            </a:pPr>
            <a:endParaRPr lang="en-US" sz="1400" dirty="0">
              <a:ea typeface="Arial"/>
              <a:cs typeface="Arial"/>
              <a:sym typeface="Arial"/>
            </a:endParaRPr>
          </a:p>
        </p:txBody>
      </p:sp>
    </p:spTree>
    <p:extLst>
      <p:ext uri="{BB962C8B-B14F-4D97-AF65-F5344CB8AC3E}">
        <p14:creationId xmlns:p14="http://schemas.microsoft.com/office/powerpoint/2010/main" val="25025371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198BC-CC8B-7CB7-B9A6-FA25756C5E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C350CE-6C77-EB25-0ED8-B5B36CA12116}"/>
              </a:ext>
            </a:extLst>
          </p:cNvPr>
          <p:cNvSpPr>
            <a:spLocks noGrp="1"/>
          </p:cNvSpPr>
          <p:nvPr>
            <p:ph type="title"/>
          </p:nvPr>
        </p:nvSpPr>
        <p:spPr>
          <a:xfrm>
            <a:off x="2724961" y="870283"/>
            <a:ext cx="9031462" cy="728480"/>
          </a:xfrm>
        </p:spPr>
        <p:txBody>
          <a:bodyPr/>
          <a:lstStyle/>
          <a:p>
            <a:r>
              <a:rPr lang="en-US" sz="5000" dirty="0">
                <a:latin typeface="Aptos" panose="020B0004020202020204" pitchFamily="34" charset="0"/>
              </a:rPr>
              <a:t>Tonight’s TI Tech Tools</a:t>
            </a:r>
          </a:p>
        </p:txBody>
      </p:sp>
      <p:sp>
        <p:nvSpPr>
          <p:cNvPr id="3" name="Google Shape;138;p23">
            <a:extLst>
              <a:ext uri="{FF2B5EF4-FFF2-40B4-BE49-F238E27FC236}">
                <a16:creationId xmlns:a16="http://schemas.microsoft.com/office/drawing/2014/main" id="{D2C1507F-239A-6C91-91E7-69F477AD315F}"/>
              </a:ext>
            </a:extLst>
          </p:cNvPr>
          <p:cNvSpPr txBox="1">
            <a:spLocks/>
          </p:cNvSpPr>
          <p:nvPr/>
        </p:nvSpPr>
        <p:spPr>
          <a:xfrm>
            <a:off x="750498" y="2402171"/>
            <a:ext cx="6090250" cy="3412031"/>
          </a:xfrm>
          <a:prstGeom prst="rect">
            <a:avLst/>
          </a:prstGeom>
          <a:noFill/>
          <a:ln>
            <a:noFill/>
          </a:ln>
        </p:spPr>
        <p:txBody>
          <a:bodyPr spcFirstLastPara="1" vert="horz" wrap="square" lIns="68575" tIns="68575" rIns="68575" bIns="68575" rtlCol="0" anchor="t" anchorCtr="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400050" indent="-285750">
              <a:spcBef>
                <a:spcPts val="0"/>
              </a:spcBef>
              <a:buSzPts val="1800"/>
            </a:pPr>
            <a:r>
              <a:rPr lang="en-US" sz="3000" dirty="0" err="1">
                <a:latin typeface="Aptos" panose="020B0004020202020204" pitchFamily="34" charset="0"/>
              </a:rPr>
              <a:t>GCD</a:t>
            </a:r>
            <a:r>
              <a:rPr lang="en-US" sz="3000" dirty="0">
                <a:latin typeface="Aptos" panose="020B0004020202020204" pitchFamily="34" charset="0"/>
              </a:rPr>
              <a:t>/LCM</a:t>
            </a:r>
          </a:p>
          <a:p>
            <a:pPr marL="400050" indent="-285750">
              <a:spcBef>
                <a:spcPts val="0"/>
              </a:spcBef>
              <a:buSzPts val="1800"/>
            </a:pPr>
            <a:r>
              <a:rPr lang="en-US" sz="3000" dirty="0">
                <a:latin typeface="Aptos" panose="020B0004020202020204" pitchFamily="34" charset="0"/>
              </a:rPr>
              <a:t>Absolute value</a:t>
            </a:r>
          </a:p>
          <a:p>
            <a:pPr marL="400050" indent="-285750">
              <a:spcBef>
                <a:spcPts val="0"/>
              </a:spcBef>
              <a:buSzPts val="1800"/>
            </a:pPr>
            <a:r>
              <a:rPr lang="en-US" sz="3000" dirty="0">
                <a:latin typeface="Aptos" panose="020B0004020202020204" pitchFamily="34" charset="0"/>
              </a:rPr>
              <a:t>Compositions of functions</a:t>
            </a:r>
          </a:p>
          <a:p>
            <a:pPr marL="400050" indent="-285750">
              <a:spcBef>
                <a:spcPts val="0"/>
              </a:spcBef>
              <a:buSzPts val="1800"/>
            </a:pPr>
            <a:r>
              <a:rPr lang="en-US" sz="3000" dirty="0">
                <a:latin typeface="Aptos" panose="020B0004020202020204" pitchFamily="34" charset="0"/>
              </a:rPr>
              <a:t>Graphing and analyzing functions</a:t>
            </a:r>
          </a:p>
          <a:p>
            <a:pPr marL="400050" indent="-285750">
              <a:spcBef>
                <a:spcPts val="0"/>
              </a:spcBef>
              <a:buSzPts val="1800"/>
            </a:pPr>
            <a:r>
              <a:rPr lang="en-US" sz="3000" dirty="0">
                <a:latin typeface="Aptos" panose="020B0004020202020204" pitchFamily="34" charset="0"/>
              </a:rPr>
              <a:t>Table (set to “ASK”)</a:t>
            </a:r>
          </a:p>
          <a:p>
            <a:pPr marL="400050" indent="-285750">
              <a:spcBef>
                <a:spcPts val="0"/>
              </a:spcBef>
              <a:buSzPts val="1800"/>
            </a:pPr>
            <a:r>
              <a:rPr lang="en-US" sz="3000" dirty="0">
                <a:latin typeface="Aptos" panose="020B0004020202020204" pitchFamily="34" charset="0"/>
              </a:rPr>
              <a:t>System solver (plysmlt2 or Solve System…)</a:t>
            </a:r>
          </a:p>
          <a:p>
            <a:pPr marL="400050" indent="-285750">
              <a:spcBef>
                <a:spcPts val="0"/>
              </a:spcBef>
              <a:buSzPts val="1800"/>
            </a:pPr>
            <a:r>
              <a:rPr lang="en-US" sz="3000" dirty="0">
                <a:latin typeface="Aptos" panose="020B0004020202020204" pitchFamily="34" charset="0"/>
              </a:rPr>
              <a:t>Fraction </a:t>
            </a:r>
            <a:r>
              <a:rPr lang="en-US" sz="3000" dirty="0">
                <a:solidFill>
                  <a:srgbClr val="3F3F3F"/>
                </a:solidFill>
                <a:latin typeface="Aptos" panose="020B0004020202020204" pitchFamily="34" charset="0"/>
              </a:rPr>
              <a:t>↔</a:t>
            </a:r>
            <a:r>
              <a:rPr lang="en-US" sz="3000" dirty="0">
                <a:latin typeface="Aptos" panose="020B0004020202020204" pitchFamily="34" charset="0"/>
              </a:rPr>
              <a:t> decimal</a:t>
            </a:r>
          </a:p>
          <a:p>
            <a:pPr marL="114300" indent="0">
              <a:spcBef>
                <a:spcPts val="0"/>
              </a:spcBef>
              <a:buSzPts val="1800"/>
              <a:buNone/>
            </a:pPr>
            <a:endParaRPr lang="en-US" dirty="0"/>
          </a:p>
        </p:txBody>
      </p:sp>
      <p:sp>
        <p:nvSpPr>
          <p:cNvPr id="4" name="Google Shape;138;p23">
            <a:extLst>
              <a:ext uri="{FF2B5EF4-FFF2-40B4-BE49-F238E27FC236}">
                <a16:creationId xmlns:a16="http://schemas.microsoft.com/office/drawing/2014/main" id="{0379ABE8-50A7-E2D1-F639-852D9416F5BD}"/>
              </a:ext>
            </a:extLst>
          </p:cNvPr>
          <p:cNvSpPr txBox="1">
            <a:spLocks/>
          </p:cNvSpPr>
          <p:nvPr/>
        </p:nvSpPr>
        <p:spPr>
          <a:xfrm>
            <a:off x="6840748" y="2402171"/>
            <a:ext cx="6989375" cy="3412031"/>
          </a:xfrm>
          <a:prstGeom prst="rect">
            <a:avLst/>
          </a:prstGeom>
          <a:noFill/>
          <a:ln>
            <a:noFill/>
          </a:ln>
        </p:spPr>
        <p:txBody>
          <a:bodyPr spcFirstLastPara="1" vert="horz" wrap="square" lIns="68575" tIns="68575" rIns="68575" bIns="68575" rtlCol="0" anchor="t" anchorCtr="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400050" indent="-285750">
              <a:spcBef>
                <a:spcPts val="0"/>
              </a:spcBef>
              <a:buSzPts val="1800"/>
            </a:pPr>
            <a:r>
              <a:rPr lang="en-US" sz="3000" dirty="0">
                <a:latin typeface="Aptos" panose="020B0004020202020204" pitchFamily="34" charset="0"/>
              </a:rPr>
              <a:t>Defining functions</a:t>
            </a:r>
          </a:p>
          <a:p>
            <a:pPr marL="400050" indent="-285750">
              <a:spcBef>
                <a:spcPts val="0"/>
              </a:spcBef>
              <a:buSzPts val="1800"/>
            </a:pPr>
            <a:r>
              <a:rPr lang="en-US" sz="3000" dirty="0">
                <a:latin typeface="Aptos" panose="020B0004020202020204" pitchFamily="34" charset="0"/>
              </a:rPr>
              <a:t>Solving equations</a:t>
            </a:r>
          </a:p>
          <a:p>
            <a:pPr marL="400050" indent="-285750">
              <a:spcBef>
                <a:spcPts val="0"/>
              </a:spcBef>
              <a:buSzPts val="1800"/>
            </a:pPr>
            <a:r>
              <a:rPr lang="en-US" sz="3000" dirty="0">
                <a:latin typeface="Aptos" panose="020B0004020202020204" pitchFamily="34" charset="0"/>
              </a:rPr>
              <a:t>Solving inequalities</a:t>
            </a:r>
          </a:p>
          <a:p>
            <a:pPr marL="400050" indent="-285750">
              <a:spcBef>
                <a:spcPts val="0"/>
              </a:spcBef>
              <a:buSzPts val="1800"/>
            </a:pPr>
            <a:r>
              <a:rPr lang="en-US" sz="3000" dirty="0">
                <a:latin typeface="Aptos" panose="020B0004020202020204" pitchFamily="34" charset="0"/>
              </a:rPr>
              <a:t>Building a fraction</a:t>
            </a:r>
          </a:p>
          <a:p>
            <a:pPr marL="400050" indent="-285750">
              <a:spcBef>
                <a:spcPts val="0"/>
              </a:spcBef>
              <a:buSzPts val="1800"/>
            </a:pPr>
            <a:r>
              <a:rPr lang="en-US" sz="3000" dirty="0">
                <a:latin typeface="Aptos" panose="020B0004020202020204" pitchFamily="34" charset="0"/>
              </a:rPr>
              <a:t>Complex Numbers</a:t>
            </a:r>
          </a:p>
          <a:p>
            <a:pPr marL="400050" indent="-285750">
              <a:spcBef>
                <a:spcPts val="0"/>
              </a:spcBef>
              <a:buSzPts val="1800"/>
            </a:pPr>
            <a:r>
              <a:rPr lang="en-US" sz="3000" dirty="0">
                <a:latin typeface="Aptos" panose="020B0004020202020204" pitchFamily="34" charset="0"/>
              </a:rPr>
              <a:t>Trig Expressions</a:t>
            </a:r>
          </a:p>
          <a:p>
            <a:pPr marL="400050" indent="-285750">
              <a:spcBef>
                <a:spcPts val="0"/>
              </a:spcBef>
              <a:buSzPts val="1800"/>
            </a:pPr>
            <a:r>
              <a:rPr lang="en-US" sz="3000" dirty="0">
                <a:latin typeface="Aptos" panose="020B0004020202020204" pitchFamily="34" charset="0"/>
              </a:rPr>
              <a:t>Roots and Exponents</a:t>
            </a:r>
          </a:p>
          <a:p>
            <a:pPr marL="400050" indent="-285750">
              <a:spcBef>
                <a:spcPts val="0"/>
              </a:spcBef>
              <a:buSzPts val="1800"/>
            </a:pPr>
            <a:r>
              <a:rPr lang="en-US" sz="3000" dirty="0">
                <a:latin typeface="Aptos" panose="020B0004020202020204" pitchFamily="34" charset="0"/>
              </a:rPr>
              <a:t>Matrices</a:t>
            </a:r>
          </a:p>
        </p:txBody>
      </p:sp>
    </p:spTree>
    <p:extLst>
      <p:ext uri="{BB962C8B-B14F-4D97-AF65-F5344CB8AC3E}">
        <p14:creationId xmlns:p14="http://schemas.microsoft.com/office/powerpoint/2010/main" val="365511692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04000"/>
                <a:satMod val="128000"/>
                <a:lumMod val="104000"/>
              </a:schemeClr>
            </a:gs>
            <a:gs pos="100000">
              <a:schemeClr val="phClr">
                <a:shade val="76000"/>
                <a:hueMod val="89000"/>
                <a:satMod val="164000"/>
                <a:lumMod val="68000"/>
              </a:schemeClr>
            </a:gs>
          </a:gsLst>
          <a:path path="circle">
            <a:fillToRect l="45000" t="65000" r="125000" b="100000"/>
          </a:path>
        </a:gradFill>
        <a:blipFill rotWithShape="1">
          <a:blip xmlns:r="http://schemas.openxmlformats.org/officeDocument/2006/relationships" r:embed="rId1">
            <a:duotone>
              <a:schemeClr val="phClr">
                <a:shade val="42000"/>
                <a:hueMod val="42000"/>
                <a:satMod val="124000"/>
                <a:lumMod val="62000"/>
              </a:schemeClr>
              <a:schemeClr val="phClr">
                <a:tint val="96000"/>
                <a:satMod val="130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F1C4790-FE3C-4020-8CA7-00621DA7BBB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Strategies for the Digital SAT Use Graphing Capabilities Nspire</Template>
  <TotalTime>8967</TotalTime>
  <Words>1921</Words>
  <Application>Microsoft Office PowerPoint</Application>
  <PresentationFormat>Widescreen</PresentationFormat>
  <Paragraphs>350</Paragraphs>
  <Slides>66</Slides>
  <Notes>55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66</vt:i4>
      </vt:variant>
    </vt:vector>
  </HeadingPairs>
  <TitlesOfParts>
    <vt:vector size="77" baseType="lpstr">
      <vt:lpstr>Aptos</vt:lpstr>
      <vt:lpstr>Aptos Display</vt:lpstr>
      <vt:lpstr>Arial</vt:lpstr>
      <vt:lpstr>Calibri</vt:lpstr>
      <vt:lpstr>Cambria Math</vt:lpstr>
      <vt:lpstr>Century Gothic</vt:lpstr>
      <vt:lpstr>Myriad Pro</vt:lpstr>
      <vt:lpstr>TI84PlusCEKeys</vt:lpstr>
      <vt:lpstr>TINspireKeysCX</vt:lpstr>
      <vt:lpstr>Wingdings 3</vt:lpstr>
      <vt:lpstr>Ion Boardroom</vt:lpstr>
      <vt:lpstr>Mastering the New ACT with Your TI Graphing Calculator</vt:lpstr>
      <vt:lpstr>Agenda</vt:lpstr>
      <vt:lpstr>Expected Outcomes</vt:lpstr>
      <vt:lpstr>Enhanced ACT Math Content</vt:lpstr>
      <vt:lpstr>Enhanced ACT Math Content</vt:lpstr>
      <vt:lpstr>The BEST Practice: My ACT Answer Key</vt:lpstr>
      <vt:lpstr>Pacing</vt:lpstr>
      <vt:lpstr>Mindset</vt:lpstr>
      <vt:lpstr>Tonight’s TI Tech Tools</vt:lpstr>
      <vt:lpstr>Finding a Greatest Common Divisor</vt:lpstr>
      <vt:lpstr>Finding a Least Common Multiple</vt:lpstr>
      <vt:lpstr>Finding a Least Common Multiple</vt:lpstr>
      <vt:lpstr>Finding a Least Common Multiple</vt:lpstr>
      <vt:lpstr>Finding a Least Common Multiple</vt:lpstr>
      <vt:lpstr>Finding a Least Common Multiple</vt:lpstr>
      <vt:lpstr>Absolute Value</vt:lpstr>
      <vt:lpstr>Absolute Value</vt:lpstr>
      <vt:lpstr>Absolute Value</vt:lpstr>
      <vt:lpstr>Compositions of Functions</vt:lpstr>
      <vt:lpstr>Compositions of Functions</vt:lpstr>
      <vt:lpstr>Compositions of Functions</vt:lpstr>
      <vt:lpstr>Compositions of Functions</vt:lpstr>
      <vt:lpstr>Compositions of Functions</vt:lpstr>
      <vt:lpstr>Compositions of Functions</vt:lpstr>
      <vt:lpstr>Polynomial Functions and Zeros</vt:lpstr>
      <vt:lpstr>Polynomial Functions and Zeros</vt:lpstr>
      <vt:lpstr>Polynomial Functions and Zeros</vt:lpstr>
      <vt:lpstr>Polynomial Functions and Zeros</vt:lpstr>
      <vt:lpstr>Solving a System of Equations</vt:lpstr>
      <vt:lpstr>Solving a System of Equations</vt:lpstr>
      <vt:lpstr>Solving a System of Equations</vt:lpstr>
      <vt:lpstr>Solving a System of Equations</vt:lpstr>
      <vt:lpstr>Solving a System of Equations</vt:lpstr>
      <vt:lpstr>Defining Functions</vt:lpstr>
      <vt:lpstr>Defining Functions</vt:lpstr>
      <vt:lpstr>Defining Functions</vt:lpstr>
      <vt:lpstr>Solving Equations</vt:lpstr>
      <vt:lpstr>Solving Equations</vt:lpstr>
      <vt:lpstr>Solving Equations</vt:lpstr>
      <vt:lpstr>Solving Equations</vt:lpstr>
      <vt:lpstr>Solving Equations</vt:lpstr>
      <vt:lpstr>Solving Inequalities</vt:lpstr>
      <vt:lpstr>Solving Inequalities</vt:lpstr>
      <vt:lpstr>Solving Inequalities</vt:lpstr>
      <vt:lpstr>Solving Inequalities</vt:lpstr>
      <vt:lpstr>Working with Complex Numbers</vt:lpstr>
      <vt:lpstr>Working with Complex Numbers</vt:lpstr>
      <vt:lpstr>Working with Complex Numbers</vt:lpstr>
      <vt:lpstr>Matrices</vt:lpstr>
      <vt:lpstr>Matrices</vt:lpstr>
      <vt:lpstr>Matrices</vt:lpstr>
      <vt:lpstr>Matrices</vt:lpstr>
      <vt:lpstr>Working with Fractions</vt:lpstr>
      <vt:lpstr>Working with Fractions</vt:lpstr>
      <vt:lpstr>Working with Fractions</vt:lpstr>
      <vt:lpstr>Working with Fractions</vt:lpstr>
      <vt:lpstr>Working with Fractions</vt:lpstr>
      <vt:lpstr>Working with Fractions</vt:lpstr>
      <vt:lpstr>Working with Trig Expressions</vt:lpstr>
      <vt:lpstr>Working with Trig Expressions</vt:lpstr>
      <vt:lpstr>Working with Trig Expressions</vt:lpstr>
      <vt:lpstr>nth Roots </vt:lpstr>
      <vt:lpstr>nth Roots </vt:lpstr>
      <vt:lpstr>nth Roots </vt:lpstr>
      <vt:lpstr>Looking for More?!?</vt:lpstr>
      <vt:lpstr>Expected Outcomes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Scott Knapp</dc:creator>
  <cp:lastModifiedBy>Scott Knapp</cp:lastModifiedBy>
  <cp:revision>100</cp:revision>
  <cp:lastPrinted>2026-03-02T20:37:15Z</cp:lastPrinted>
  <dcterms:created xsi:type="dcterms:W3CDTF">2020-07-29T17:00:44Z</dcterms:created>
  <dcterms:modified xsi:type="dcterms:W3CDTF">2026-03-04T02:15:23Z</dcterms:modified>
</cp:coreProperties>
</file>