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57" r:id="rId4"/>
    <p:sldId id="266" r:id="rId5"/>
    <p:sldId id="259" r:id="rId6"/>
    <p:sldId id="268" r:id="rId7"/>
    <p:sldId id="258" r:id="rId8"/>
    <p:sldId id="265" r:id="rId9"/>
    <p:sldId id="264" r:id="rId10"/>
    <p:sldId id="269" r:id="rId11"/>
  </p:sldIdLst>
  <p:sldSz cx="18288000" cy="10287000"/>
  <p:notesSz cx="6858000" cy="9144000"/>
  <p:embeddedFontLst>
    <p:embeddedFont>
      <p:font typeface="Arimo" panose="020B0604020202020204" charset="0"/>
      <p:regular r:id="rId13"/>
    </p:embeddedFont>
    <p:embeddedFont>
      <p:font typeface="Bree Serif" panose="020B0604020202020204" charset="0"/>
      <p:regular r:id="rId14"/>
    </p:embeddedFont>
    <p:embeddedFont>
      <p:font typeface="Cambria Math" panose="02040503050406030204" pitchFamily="18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78935" autoAdjust="0"/>
  </p:normalViewPr>
  <p:slideViewPr>
    <p:cSldViewPr>
      <p:cViewPr varScale="1">
        <p:scale>
          <a:sx n="59" d="100"/>
          <a:sy n="59" d="100"/>
        </p:scale>
        <p:origin x="143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45D215-3756-47AC-8F16-F7E62427590E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D60B1-4334-44C3-8B89-30D8D30E9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665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dirty="0"/>
              <a:t>We tell students that 180° = π radians. But why π? Where does it actually come from?</a:t>
            </a:r>
          </a:p>
          <a:p>
            <a:endParaRPr lang="en-US" sz="3600" dirty="0"/>
          </a:p>
          <a:p>
            <a:r>
              <a:rPr lang="en-US" sz="3600" dirty="0"/>
              <a:t>What do students typically memorize about radians?</a:t>
            </a:r>
          </a:p>
          <a:p>
            <a:r>
              <a:rPr lang="en-US" sz="3600" dirty="0"/>
              <a:t>What do they actually understand?</a:t>
            </a:r>
          </a:p>
          <a:p>
            <a:endParaRPr lang="en-US" dirty="0"/>
          </a:p>
          <a:p>
            <a:r>
              <a:rPr lang="en-US" dirty="0"/>
              <a:t>Radians are not arbitrary—they come directly from the geometry of the circle.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D60B1-4334-44C3-8B89-30D8D30E99B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76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many radius lengths fit around the circle?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D60B1-4334-44C3-8B89-30D8D30E99B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563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Part 1: Create the Circle (2 minutes)</a:t>
            </a:r>
          </a:p>
          <a:p>
            <a:r>
              <a:rPr lang="en-US" b="1" dirty="0"/>
              <a:t>Goal:</a:t>
            </a:r>
            <a:r>
              <a:rPr lang="en-US" dirty="0"/>
              <a:t> Build a unit circle so arc length equals radian measure.</a:t>
            </a:r>
          </a:p>
          <a:p>
            <a:r>
              <a:rPr lang="en-US" b="1" dirty="0"/>
              <a:t>Step 1: Open a new document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Home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New Document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Choose </a:t>
            </a:r>
            <a:r>
              <a:rPr lang="en-US" b="1" dirty="0"/>
              <a:t>Add Graphs</a:t>
            </a:r>
            <a:endParaRPr lang="en-US" dirty="0"/>
          </a:p>
          <a:p>
            <a:r>
              <a:rPr lang="en-US" b="1" dirty="0"/>
              <a:t>Step 2: Create a circle centered at origin with radius 1</a:t>
            </a:r>
          </a:p>
          <a:p>
            <a:r>
              <a:rPr lang="es-ES" dirty="0"/>
              <a:t>x^2 + y^2 = 1</a:t>
            </a:r>
          </a:p>
          <a:p>
            <a:r>
              <a:rPr lang="en-US" dirty="0"/>
              <a:t>This is the unit circle. When radius = 1, arc length equals radians.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D60B1-4334-44C3-8B89-30D8D30E99B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784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Part 1: Create the Circle (2 minutes)</a:t>
            </a:r>
          </a:p>
          <a:p>
            <a:r>
              <a:rPr lang="en-US" b="1" dirty="0"/>
              <a:t>Add a circle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Menu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Shapes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/>
              <a:t>Select </a:t>
            </a:r>
            <a:r>
              <a:rPr lang="en-US" b="1" dirty="0"/>
              <a:t>Circle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r>
              <a:rPr lang="en-US" b="1" dirty="0"/>
              <a:t>Add a point on the circle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Menu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Geometry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Points &amp; Lines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Point On</a:t>
            </a:r>
            <a:endParaRPr lang="en-US" dirty="0"/>
          </a:p>
          <a:p>
            <a:r>
              <a:rPr lang="en-US" dirty="0"/>
              <a:t>Click on the circle</a:t>
            </a:r>
          </a:p>
          <a:p>
            <a:r>
              <a:rPr lang="en-US" dirty="0"/>
              <a:t>A point appears (labelled point, usually “A”)</a:t>
            </a:r>
          </a:p>
          <a:p>
            <a:endParaRPr lang="en-US" dirty="0"/>
          </a:p>
          <a:p>
            <a:r>
              <a:rPr lang="en-US" b="1" dirty="0"/>
              <a:t>Step 4: Draw radius line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Menu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Geometry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Points &amp; Lines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Segment</a:t>
            </a:r>
            <a:endParaRPr lang="en-US" dirty="0"/>
          </a:p>
          <a:p>
            <a:r>
              <a:rPr lang="en-US" dirty="0"/>
              <a:t>Click:</a:t>
            </a:r>
          </a:p>
          <a:p>
            <a:r>
              <a:rPr lang="en-US" dirty="0"/>
              <a:t>Origin (0,0)</a:t>
            </a:r>
            <a:br>
              <a:rPr lang="en-US" dirty="0"/>
            </a:br>
            <a:r>
              <a:rPr lang="en-US" dirty="0"/>
              <a:t>Then click point A</a:t>
            </a:r>
          </a:p>
          <a:p>
            <a:r>
              <a:rPr lang="en-US" dirty="0"/>
              <a:t>This creates the radius</a:t>
            </a:r>
          </a:p>
          <a:p>
            <a:endParaRPr lang="en-US" dirty="0"/>
          </a:p>
          <a:p>
            <a:r>
              <a:rPr lang="en-US" b="1" dirty="0"/>
              <a:t>Step 5: Measure central angle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Menu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Geometry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Measurement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Angle</a:t>
            </a:r>
            <a:endParaRPr lang="en-US" dirty="0"/>
          </a:p>
          <a:p>
            <a:r>
              <a:rPr lang="en-US" dirty="0"/>
              <a:t>Click three points in this order:</a:t>
            </a:r>
          </a:p>
          <a:p>
            <a:r>
              <a:rPr lang="en-US" dirty="0"/>
              <a:t>Point A</a:t>
            </a:r>
            <a:br>
              <a:rPr lang="en-US" dirty="0"/>
            </a:br>
            <a:r>
              <a:rPr lang="en-US" dirty="0"/>
              <a:t>Origin</a:t>
            </a:r>
            <a:br>
              <a:rPr lang="en-US" dirty="0"/>
            </a:br>
            <a:r>
              <a:rPr lang="en-US" dirty="0"/>
              <a:t>Point on positive x-axis (create one if needed)</a:t>
            </a:r>
          </a:p>
          <a:p>
            <a:endParaRPr lang="en-US" dirty="0"/>
          </a:p>
          <a:p>
            <a:r>
              <a:rPr lang="en-US" dirty="0"/>
              <a:t>Now measure angle between:</a:t>
            </a:r>
          </a:p>
          <a:p>
            <a:r>
              <a:rPr lang="en-US" dirty="0"/>
              <a:t>(1,0) → origin → A</a:t>
            </a:r>
          </a:p>
          <a:p>
            <a:r>
              <a:rPr lang="en-US" dirty="0"/>
              <a:t>Angle appears.</a:t>
            </a:r>
          </a:p>
          <a:p>
            <a:endParaRPr lang="en-US" dirty="0"/>
          </a:p>
          <a:p>
            <a:r>
              <a:rPr lang="en-US" b="1" dirty="0"/>
              <a:t>Step 6: Change angle mode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Doc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Settings &amp; Status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Select </a:t>
            </a:r>
            <a:r>
              <a:rPr lang="en-US" b="1" dirty="0"/>
              <a:t>Document Settings</a:t>
            </a:r>
            <a:endParaRPr lang="en-US" dirty="0"/>
          </a:p>
          <a:p>
            <a:r>
              <a:rPr lang="en-US" dirty="0"/>
              <a:t>Change:</a:t>
            </a:r>
          </a:p>
          <a:p>
            <a:r>
              <a:rPr lang="en-US" dirty="0"/>
              <a:t>Angle = Radian</a:t>
            </a:r>
          </a:p>
          <a:p>
            <a:r>
              <a:rPr lang="en-US" dirty="0"/>
              <a:t>Click </a:t>
            </a:r>
            <a:r>
              <a:rPr lang="en-US" b="1" dirty="0"/>
              <a:t>OK</a:t>
            </a:r>
            <a:endParaRPr lang="en-US" dirty="0"/>
          </a:p>
          <a:p>
            <a:r>
              <a:rPr lang="en-US" dirty="0"/>
              <a:t>Click </a:t>
            </a:r>
            <a:r>
              <a:rPr lang="en-US" b="1" dirty="0"/>
              <a:t>Make Default</a:t>
            </a:r>
            <a:r>
              <a:rPr lang="en-US" dirty="0"/>
              <a:t> (optional)</a:t>
            </a:r>
          </a:p>
          <a:p>
            <a:endParaRPr lang="en-US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D60B1-4334-44C3-8B89-30D8D30E99B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84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many radius lengths fit around the circle?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D60B1-4334-44C3-8B89-30D8D30E99B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073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5" Type="http://schemas.openxmlformats.org/officeDocument/2006/relationships/image" Target="../media/image1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18" Type="http://schemas.openxmlformats.org/officeDocument/2006/relationships/image" Target="../media/image28.png"/><Relationship Id="rId3" Type="http://schemas.openxmlformats.org/officeDocument/2006/relationships/image" Target="../media/image1.jpe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3.sv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7.svg"/><Relationship Id="rId2" Type="http://schemas.openxmlformats.org/officeDocument/2006/relationships/image" Target="../media/image1.jpeg"/><Relationship Id="rId16" Type="http://schemas.openxmlformats.org/officeDocument/2006/relationships/image" Target="../media/image2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image" Target="../media/image1.jpe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3.sv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7.svg"/><Relationship Id="rId17" Type="http://schemas.openxmlformats.org/officeDocument/2006/relationships/image" Target="../media/image22.png"/><Relationship Id="rId2" Type="http://schemas.openxmlformats.org/officeDocument/2006/relationships/image" Target="../media/image1.jpeg"/><Relationship Id="rId16" Type="http://schemas.openxmlformats.org/officeDocument/2006/relationships/image" Target="../media/image2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18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3.sv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18" Type="http://schemas.openxmlformats.org/officeDocument/2006/relationships/image" Target="../media/image25.png"/><Relationship Id="rId3" Type="http://schemas.openxmlformats.org/officeDocument/2006/relationships/image" Target="../media/image1.jpe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8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3.sv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19" Type="http://schemas.openxmlformats.org/officeDocument/2006/relationships/image" Target="../media/image26.png"/><Relationship Id="rId4" Type="http://schemas.openxmlformats.org/officeDocument/2006/relationships/image" Target="../media/image2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7.svg"/><Relationship Id="rId2" Type="http://schemas.openxmlformats.org/officeDocument/2006/relationships/image" Target="../media/image1.jpeg"/><Relationship Id="rId16" Type="http://schemas.openxmlformats.org/officeDocument/2006/relationships/image" Target="../media/image2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7.svg"/><Relationship Id="rId2" Type="http://schemas.openxmlformats.org/officeDocument/2006/relationships/image" Target="../media/image1.jpeg"/><Relationship Id="rId16" Type="http://schemas.openxmlformats.org/officeDocument/2006/relationships/image" Target="../media/image2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../media/image3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743542" y="6172200"/>
            <a:ext cx="4544458" cy="4114800"/>
          </a:xfrm>
          <a:custGeom>
            <a:avLst/>
            <a:gdLst/>
            <a:ahLst/>
            <a:cxnLst/>
            <a:rect l="l" t="t" r="r" b="b"/>
            <a:pathLst>
              <a:path w="4544458" h="4114800">
                <a:moveTo>
                  <a:pt x="0" y="0"/>
                </a:moveTo>
                <a:lnTo>
                  <a:pt x="4544458" y="0"/>
                </a:lnTo>
                <a:lnTo>
                  <a:pt x="454445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334001">
            <a:off x="-262843" y="327182"/>
            <a:ext cx="3681898" cy="3086100"/>
          </a:xfrm>
          <a:custGeom>
            <a:avLst/>
            <a:gdLst/>
            <a:ahLst/>
            <a:cxnLst/>
            <a:rect l="l" t="t" r="r" b="b"/>
            <a:pathLst>
              <a:path w="3681898" h="3086100">
                <a:moveTo>
                  <a:pt x="0" y="0"/>
                </a:moveTo>
                <a:lnTo>
                  <a:pt x="3681898" y="0"/>
                </a:lnTo>
                <a:lnTo>
                  <a:pt x="3681898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923339" y="1011142"/>
            <a:ext cx="2729322" cy="2729322"/>
          </a:xfrm>
          <a:custGeom>
            <a:avLst/>
            <a:gdLst/>
            <a:ahLst/>
            <a:cxnLst/>
            <a:rect l="l" t="t" r="r" b="b"/>
            <a:pathLst>
              <a:path w="2729322" h="2729322">
                <a:moveTo>
                  <a:pt x="0" y="0"/>
                </a:moveTo>
                <a:lnTo>
                  <a:pt x="2729322" y="0"/>
                </a:lnTo>
                <a:lnTo>
                  <a:pt x="2729322" y="2729322"/>
                </a:lnTo>
                <a:lnTo>
                  <a:pt x="0" y="272932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V="1">
            <a:off x="12502015" y="0"/>
            <a:ext cx="5785985" cy="1693716"/>
          </a:xfrm>
          <a:custGeom>
            <a:avLst/>
            <a:gdLst/>
            <a:ahLst/>
            <a:cxnLst/>
            <a:rect l="l" t="t" r="r" b="b"/>
            <a:pathLst>
              <a:path w="5785985" h="1693716">
                <a:moveTo>
                  <a:pt x="0" y="1693716"/>
                </a:moveTo>
                <a:lnTo>
                  <a:pt x="5785985" y="1693716"/>
                </a:lnTo>
                <a:lnTo>
                  <a:pt x="5785985" y="0"/>
                </a:lnTo>
                <a:lnTo>
                  <a:pt x="0" y="0"/>
                </a:lnTo>
                <a:lnTo>
                  <a:pt x="0" y="1693716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467050" y="8878133"/>
            <a:ext cx="4595428" cy="760334"/>
          </a:xfrm>
          <a:custGeom>
            <a:avLst/>
            <a:gdLst/>
            <a:ahLst/>
            <a:cxnLst/>
            <a:rect l="l" t="t" r="r" b="b"/>
            <a:pathLst>
              <a:path w="4595428" h="760334">
                <a:moveTo>
                  <a:pt x="0" y="0"/>
                </a:moveTo>
                <a:lnTo>
                  <a:pt x="4595427" y="0"/>
                </a:lnTo>
                <a:lnTo>
                  <a:pt x="4595427" y="760334"/>
                </a:lnTo>
                <a:lnTo>
                  <a:pt x="0" y="76033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1587960" y="4649885"/>
            <a:ext cx="7373945" cy="7159430"/>
          </a:xfrm>
          <a:custGeom>
            <a:avLst/>
            <a:gdLst/>
            <a:ahLst/>
            <a:cxnLst/>
            <a:rect l="l" t="t" r="r" b="b"/>
            <a:pathLst>
              <a:path w="7373945" h="7159430">
                <a:moveTo>
                  <a:pt x="0" y="0"/>
                </a:moveTo>
                <a:lnTo>
                  <a:pt x="7373945" y="0"/>
                </a:lnTo>
                <a:lnTo>
                  <a:pt x="7373945" y="7159430"/>
                </a:lnTo>
                <a:lnTo>
                  <a:pt x="0" y="715943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2099012" y="564822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156444" y="2161153"/>
            <a:ext cx="11859328" cy="3704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67"/>
              </a:lnSpc>
            </a:pPr>
            <a:r>
              <a:rPr lang="en-US" sz="16948" dirty="0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Discovering Radians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901252" y="6086475"/>
            <a:ext cx="6369711" cy="1373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48046E"/>
                </a:solidFill>
                <a:latin typeface="Arimo"/>
                <a:ea typeface="Arimo"/>
                <a:cs typeface="Arimo"/>
                <a:sym typeface="Arimo"/>
              </a:rPr>
              <a:t>Moving Beyond Memorization to Meaning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8210" y="-2315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Freeform 3"/>
          <p:cNvSpPr/>
          <p:nvPr/>
        </p:nvSpPr>
        <p:spPr>
          <a:xfrm>
            <a:off x="16031025" y="6834545"/>
            <a:ext cx="4513949" cy="4087176"/>
          </a:xfrm>
          <a:custGeom>
            <a:avLst/>
            <a:gdLst/>
            <a:ahLst/>
            <a:cxnLst/>
            <a:rect l="l" t="t" r="r" b="b"/>
            <a:pathLst>
              <a:path w="4513949" h="4087176">
                <a:moveTo>
                  <a:pt x="0" y="0"/>
                </a:moveTo>
                <a:lnTo>
                  <a:pt x="4513950" y="0"/>
                </a:lnTo>
                <a:lnTo>
                  <a:pt x="4513950" y="4087176"/>
                </a:lnTo>
                <a:lnTo>
                  <a:pt x="0" y="40871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-1392472" y="8620420"/>
            <a:ext cx="5785985" cy="1693716"/>
          </a:xfrm>
          <a:custGeom>
            <a:avLst/>
            <a:gdLst/>
            <a:ahLst/>
            <a:cxnLst/>
            <a:rect l="l" t="t" r="r" b="b"/>
            <a:pathLst>
              <a:path w="5785985" h="1693716">
                <a:moveTo>
                  <a:pt x="5785986" y="0"/>
                </a:moveTo>
                <a:lnTo>
                  <a:pt x="0" y="0"/>
                </a:lnTo>
                <a:lnTo>
                  <a:pt x="0" y="1693716"/>
                </a:lnTo>
                <a:lnTo>
                  <a:pt x="5785986" y="1693716"/>
                </a:lnTo>
                <a:lnTo>
                  <a:pt x="5785986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5400000">
            <a:off x="-709760" y="6594324"/>
            <a:ext cx="3476920" cy="575272"/>
          </a:xfrm>
          <a:custGeom>
            <a:avLst/>
            <a:gdLst/>
            <a:ahLst/>
            <a:cxnLst/>
            <a:rect l="l" t="t" r="r" b="b"/>
            <a:pathLst>
              <a:path w="3476920" h="575272">
                <a:moveTo>
                  <a:pt x="0" y="0"/>
                </a:moveTo>
                <a:lnTo>
                  <a:pt x="3476920" y="0"/>
                </a:lnTo>
                <a:lnTo>
                  <a:pt x="3476920" y="575272"/>
                </a:lnTo>
                <a:lnTo>
                  <a:pt x="0" y="57527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V="1">
            <a:off x="0" y="0"/>
            <a:ext cx="3584512" cy="3480235"/>
          </a:xfrm>
          <a:custGeom>
            <a:avLst/>
            <a:gdLst/>
            <a:ahLst/>
            <a:cxnLst/>
            <a:rect l="l" t="t" r="r" b="b"/>
            <a:pathLst>
              <a:path w="3584512" h="3480235">
                <a:moveTo>
                  <a:pt x="0" y="3480235"/>
                </a:moveTo>
                <a:lnTo>
                  <a:pt x="3584512" y="3480235"/>
                </a:lnTo>
                <a:lnTo>
                  <a:pt x="3584512" y="0"/>
                </a:lnTo>
                <a:lnTo>
                  <a:pt x="0" y="0"/>
                </a:lnTo>
                <a:lnTo>
                  <a:pt x="0" y="3480235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467408" y="564822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704380" y="0"/>
            <a:ext cx="3545410" cy="3287562"/>
          </a:xfrm>
          <a:custGeom>
            <a:avLst/>
            <a:gdLst/>
            <a:ahLst/>
            <a:cxnLst/>
            <a:rect l="l" t="t" r="r" b="b"/>
            <a:pathLst>
              <a:path w="3545410" h="3287562">
                <a:moveTo>
                  <a:pt x="0" y="0"/>
                </a:moveTo>
                <a:lnTo>
                  <a:pt x="3545410" y="0"/>
                </a:lnTo>
                <a:lnTo>
                  <a:pt x="3545410" y="3287562"/>
                </a:lnTo>
                <a:lnTo>
                  <a:pt x="0" y="3287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3345662" y="8745497"/>
            <a:ext cx="2685363" cy="1025605"/>
            <a:chOff x="0" y="0"/>
            <a:chExt cx="3580484" cy="1367474"/>
          </a:xfrm>
        </p:grpSpPr>
        <p:sp>
          <p:nvSpPr>
            <p:cNvPr id="10" name="Freeform 10"/>
            <p:cNvSpPr/>
            <p:nvPr/>
          </p:nvSpPr>
          <p:spPr>
            <a:xfrm rot="-10800000">
              <a:off x="574399" y="0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0" y="0"/>
                  </a:moveTo>
                  <a:lnTo>
                    <a:pt x="3006085" y="0"/>
                  </a:lnTo>
                  <a:lnTo>
                    <a:pt x="3006085" y="725891"/>
                  </a:lnTo>
                  <a:lnTo>
                    <a:pt x="0" y="725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-10800000" flipH="1">
              <a:off x="0" y="641583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3006085" y="0"/>
                  </a:moveTo>
                  <a:lnTo>
                    <a:pt x="0" y="0"/>
                  </a:lnTo>
                  <a:lnTo>
                    <a:pt x="0" y="725891"/>
                  </a:lnTo>
                  <a:lnTo>
                    <a:pt x="3006085" y="725891"/>
                  </a:lnTo>
                  <a:lnTo>
                    <a:pt x="3006085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1" name="TextBox 21"/>
          <p:cNvSpPr txBox="1"/>
          <p:nvPr/>
        </p:nvSpPr>
        <p:spPr>
          <a:xfrm>
            <a:off x="12390814" y="3248961"/>
            <a:ext cx="4086271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sz="3200" b="1" i="0" u="none" strike="noStrike" dirty="0">
                <a:solidFill>
                  <a:srgbClr val="000000"/>
                </a:solidFill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Write Yourself a Note</a:t>
            </a:r>
            <a:endParaRPr lang="en-US" sz="3200" b="0" dirty="0">
              <a:effectLst/>
              <a:latin typeface="Arimo" panose="020B0604020202020204" charset="0"/>
              <a:ea typeface="Arimo" panose="020B0604020202020204" charset="0"/>
              <a:cs typeface="Arimo" panose="020B0604020202020204" charset="0"/>
            </a:endParaRPr>
          </a:p>
          <a:p>
            <a:pPr algn="ctr" rtl="0">
              <a:spcBef>
                <a:spcPts val="0"/>
              </a:spcBef>
              <a:spcAft>
                <a:spcPts val="1000"/>
              </a:spcAft>
            </a:pPr>
            <a:br>
              <a:rPr lang="en-US" sz="3200" b="0" dirty="0"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</a:b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futureme.org </a:t>
            </a:r>
            <a:endParaRPr lang="en-US" sz="3200" b="0" dirty="0">
              <a:effectLst/>
              <a:latin typeface="Arimo" panose="020B0604020202020204" charset="0"/>
              <a:ea typeface="Arimo" panose="020B0604020202020204" charset="0"/>
              <a:cs typeface="Arimo" panose="020B0604020202020204" charset="0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3389886" y="3248961"/>
            <a:ext cx="6248400" cy="5180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b="1" i="0" u="none" strike="noStrike" dirty="0">
                <a:solidFill>
                  <a:srgbClr val="000000"/>
                </a:solidFill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Directions:</a:t>
            </a:r>
            <a:endParaRPr lang="en-US" sz="3200" b="0" dirty="0">
              <a:effectLst/>
              <a:latin typeface="Arimo" panose="020B0604020202020204" charset="0"/>
              <a:ea typeface="Arimo" panose="020B0604020202020204" charset="0"/>
              <a:cs typeface="Arimo" panose="020B060402020202020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br>
              <a:rPr lang="en-US" sz="3200" b="0" dirty="0"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</a:br>
            <a:r>
              <a:rPr lang="en-US" sz="3200" b="1" i="0" u="none" strike="noStrike" dirty="0">
                <a:solidFill>
                  <a:srgbClr val="000000"/>
                </a:solidFill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Choose 1 prompt: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3200" b="0" dirty="0">
              <a:effectLst/>
              <a:latin typeface="Arimo" panose="020B0604020202020204" charset="0"/>
              <a:ea typeface="Arimo" panose="020B0604020202020204" charset="0"/>
              <a:cs typeface="Arimo" panose="020B0604020202020204" charset="0"/>
            </a:endParaRPr>
          </a:p>
          <a:p>
            <a:pPr rtl="0" fontAlgn="base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What do you want to remember from today’s lesson?</a:t>
            </a:r>
          </a:p>
          <a:p>
            <a:pPr rtl="0" fontAlgn="base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What do you want to implement in the coming weeks?</a:t>
            </a:r>
          </a:p>
          <a:p>
            <a:pPr rtl="0" fontAlgn="base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3200" b="0" i="0" u="none" strike="noStrike" dirty="0">
                <a:solidFill>
                  <a:srgbClr val="000000"/>
                </a:solidFill>
                <a:effectLst/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What message of encouragement do you want to send yourself?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5190688" y="1596137"/>
            <a:ext cx="7906624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dirty="0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Future Me</a:t>
            </a:r>
            <a:endParaRPr lang="en-US" sz="8000" u="none" strike="noStrike" dirty="0">
              <a:solidFill>
                <a:srgbClr val="48046E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368042-1B36-AA7B-9283-AA46E585D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507" y="4823147"/>
            <a:ext cx="4675746" cy="467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415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230590" y="6950953"/>
            <a:ext cx="4513949" cy="4087176"/>
          </a:xfrm>
          <a:custGeom>
            <a:avLst/>
            <a:gdLst/>
            <a:ahLst/>
            <a:cxnLst/>
            <a:rect l="l" t="t" r="r" b="b"/>
            <a:pathLst>
              <a:path w="4513949" h="4087176">
                <a:moveTo>
                  <a:pt x="4513950" y="0"/>
                </a:moveTo>
                <a:lnTo>
                  <a:pt x="0" y="0"/>
                </a:lnTo>
                <a:lnTo>
                  <a:pt x="0" y="4087176"/>
                </a:lnTo>
                <a:lnTo>
                  <a:pt x="4513950" y="4087176"/>
                </a:lnTo>
                <a:lnTo>
                  <a:pt x="451395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4704380" y="6806765"/>
            <a:ext cx="3584512" cy="3480235"/>
          </a:xfrm>
          <a:custGeom>
            <a:avLst/>
            <a:gdLst/>
            <a:ahLst/>
            <a:cxnLst/>
            <a:rect l="l" t="t" r="r" b="b"/>
            <a:pathLst>
              <a:path w="3584512" h="3480235">
                <a:moveTo>
                  <a:pt x="3584512" y="0"/>
                </a:moveTo>
                <a:lnTo>
                  <a:pt x="0" y="0"/>
                </a:lnTo>
                <a:lnTo>
                  <a:pt x="0" y="3480235"/>
                </a:lnTo>
                <a:lnTo>
                  <a:pt x="3584512" y="3480235"/>
                </a:lnTo>
                <a:lnTo>
                  <a:pt x="35845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467408" y="9167379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704380" y="0"/>
            <a:ext cx="3545410" cy="3287562"/>
          </a:xfrm>
          <a:custGeom>
            <a:avLst/>
            <a:gdLst/>
            <a:ahLst/>
            <a:cxnLst/>
            <a:rect l="l" t="t" r="r" b="b"/>
            <a:pathLst>
              <a:path w="3545410" h="3287562">
                <a:moveTo>
                  <a:pt x="0" y="0"/>
                </a:moveTo>
                <a:lnTo>
                  <a:pt x="3545410" y="0"/>
                </a:lnTo>
                <a:lnTo>
                  <a:pt x="3545410" y="3287562"/>
                </a:lnTo>
                <a:lnTo>
                  <a:pt x="0" y="32875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2401741" y="618176"/>
            <a:ext cx="2685363" cy="1025605"/>
            <a:chOff x="0" y="0"/>
            <a:chExt cx="3580484" cy="1367474"/>
          </a:xfrm>
        </p:grpSpPr>
        <p:sp>
          <p:nvSpPr>
            <p:cNvPr id="8" name="Freeform 8"/>
            <p:cNvSpPr/>
            <p:nvPr/>
          </p:nvSpPr>
          <p:spPr>
            <a:xfrm rot="-10800000">
              <a:off x="574399" y="0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0" y="0"/>
                  </a:moveTo>
                  <a:lnTo>
                    <a:pt x="3006085" y="0"/>
                  </a:lnTo>
                  <a:lnTo>
                    <a:pt x="3006085" y="725891"/>
                  </a:lnTo>
                  <a:lnTo>
                    <a:pt x="0" y="725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rot="-10800000" flipH="1">
              <a:off x="0" y="641583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3006085" y="0"/>
                  </a:moveTo>
                  <a:lnTo>
                    <a:pt x="0" y="0"/>
                  </a:lnTo>
                  <a:lnTo>
                    <a:pt x="0" y="725891"/>
                  </a:lnTo>
                  <a:lnTo>
                    <a:pt x="3006085" y="725891"/>
                  </a:lnTo>
                  <a:lnTo>
                    <a:pt x="3006085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flipV="1">
            <a:off x="26385" y="0"/>
            <a:ext cx="3557235" cy="2341307"/>
          </a:xfrm>
          <a:custGeom>
            <a:avLst/>
            <a:gdLst/>
            <a:ahLst/>
            <a:cxnLst/>
            <a:rect l="l" t="t" r="r" b="b"/>
            <a:pathLst>
              <a:path w="3557235" h="2341307">
                <a:moveTo>
                  <a:pt x="0" y="2341307"/>
                </a:moveTo>
                <a:lnTo>
                  <a:pt x="3557235" y="2341307"/>
                </a:lnTo>
                <a:lnTo>
                  <a:pt x="3557235" y="0"/>
                </a:lnTo>
                <a:lnTo>
                  <a:pt x="0" y="0"/>
                </a:lnTo>
                <a:lnTo>
                  <a:pt x="0" y="2341307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5400000">
            <a:off x="-709760" y="3117404"/>
            <a:ext cx="3476920" cy="575272"/>
          </a:xfrm>
          <a:custGeom>
            <a:avLst/>
            <a:gdLst/>
            <a:ahLst/>
            <a:cxnLst/>
            <a:rect l="l" t="t" r="r" b="b"/>
            <a:pathLst>
              <a:path w="3476920" h="575272">
                <a:moveTo>
                  <a:pt x="0" y="0"/>
                </a:moveTo>
                <a:lnTo>
                  <a:pt x="3476920" y="0"/>
                </a:lnTo>
                <a:lnTo>
                  <a:pt x="3476920" y="575272"/>
                </a:lnTo>
                <a:lnTo>
                  <a:pt x="0" y="5752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173063" y="1687945"/>
            <a:ext cx="1024099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u="none" strike="noStrike" dirty="0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Goals/ Takeaway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423316" y="3650583"/>
            <a:ext cx="8757703" cy="1327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44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Experience an activity that helps students discover radians instead of memorizing them.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506346" y="6408981"/>
            <a:ext cx="8757703" cy="1327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44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Make connections between Radius, Circumference, Pi, and Angle measure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4023951" y="3365867"/>
            <a:ext cx="1273405" cy="1450837"/>
            <a:chOff x="0" y="79588"/>
            <a:chExt cx="1697873" cy="1934450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79588"/>
              <a:ext cx="1697873" cy="1934450"/>
              <a:chOff x="0" y="38100"/>
              <a:chExt cx="812800" cy="92605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151353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A722"/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98816" y="367536"/>
              <a:ext cx="1300241" cy="14898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98"/>
                </a:lnSpc>
                <a:spcBef>
                  <a:spcPct val="0"/>
                </a:spcBef>
              </a:pPr>
              <a:r>
                <a:rPr lang="en-US" sz="7331" dirty="0">
                  <a:solidFill>
                    <a:srgbClr val="48046E"/>
                  </a:solidFill>
                  <a:latin typeface="Bree Serif"/>
                  <a:ea typeface="Bree Serif"/>
                  <a:cs typeface="Bree Serif"/>
                  <a:sym typeface="Bree Serif"/>
                </a:rPr>
                <a:t>1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4023951" y="5289784"/>
            <a:ext cx="1273405" cy="2215916"/>
            <a:chOff x="0" y="79588"/>
            <a:chExt cx="1697873" cy="2954554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79588"/>
              <a:ext cx="1697873" cy="2954554"/>
              <a:chOff x="0" y="38100"/>
              <a:chExt cx="812800" cy="1414393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639693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A722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198816" y="1440284"/>
              <a:ext cx="1300241" cy="1489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98"/>
                </a:lnSpc>
                <a:spcBef>
                  <a:spcPct val="0"/>
                </a:spcBef>
              </a:pPr>
              <a:r>
                <a:rPr lang="en-US" sz="7331" dirty="0">
                  <a:solidFill>
                    <a:srgbClr val="48046E"/>
                  </a:solidFill>
                  <a:latin typeface="Bree Serif"/>
                  <a:ea typeface="Bree Serif"/>
                  <a:cs typeface="Bree Serif"/>
                  <a:sym typeface="Bree Serif"/>
                </a:rPr>
                <a:t>2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Freeform 3"/>
          <p:cNvSpPr/>
          <p:nvPr/>
        </p:nvSpPr>
        <p:spPr>
          <a:xfrm>
            <a:off x="16031025" y="6834545"/>
            <a:ext cx="4513949" cy="4087176"/>
          </a:xfrm>
          <a:custGeom>
            <a:avLst/>
            <a:gdLst/>
            <a:ahLst/>
            <a:cxnLst/>
            <a:rect l="l" t="t" r="r" b="b"/>
            <a:pathLst>
              <a:path w="4513949" h="4087176">
                <a:moveTo>
                  <a:pt x="0" y="0"/>
                </a:moveTo>
                <a:lnTo>
                  <a:pt x="4513950" y="0"/>
                </a:lnTo>
                <a:lnTo>
                  <a:pt x="4513950" y="4087176"/>
                </a:lnTo>
                <a:lnTo>
                  <a:pt x="0" y="40871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-1392472" y="8620420"/>
            <a:ext cx="5785985" cy="1693716"/>
          </a:xfrm>
          <a:custGeom>
            <a:avLst/>
            <a:gdLst/>
            <a:ahLst/>
            <a:cxnLst/>
            <a:rect l="l" t="t" r="r" b="b"/>
            <a:pathLst>
              <a:path w="5785985" h="1693716">
                <a:moveTo>
                  <a:pt x="5785986" y="0"/>
                </a:moveTo>
                <a:lnTo>
                  <a:pt x="0" y="0"/>
                </a:lnTo>
                <a:lnTo>
                  <a:pt x="0" y="1693716"/>
                </a:lnTo>
                <a:lnTo>
                  <a:pt x="5785986" y="1693716"/>
                </a:lnTo>
                <a:lnTo>
                  <a:pt x="5785986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5400000">
            <a:off x="-709760" y="6594324"/>
            <a:ext cx="3476920" cy="575272"/>
          </a:xfrm>
          <a:custGeom>
            <a:avLst/>
            <a:gdLst/>
            <a:ahLst/>
            <a:cxnLst/>
            <a:rect l="l" t="t" r="r" b="b"/>
            <a:pathLst>
              <a:path w="3476920" h="575272">
                <a:moveTo>
                  <a:pt x="0" y="0"/>
                </a:moveTo>
                <a:lnTo>
                  <a:pt x="3476920" y="0"/>
                </a:lnTo>
                <a:lnTo>
                  <a:pt x="3476920" y="575272"/>
                </a:lnTo>
                <a:lnTo>
                  <a:pt x="0" y="57527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V="1">
            <a:off x="0" y="0"/>
            <a:ext cx="3584512" cy="3480235"/>
          </a:xfrm>
          <a:custGeom>
            <a:avLst/>
            <a:gdLst/>
            <a:ahLst/>
            <a:cxnLst/>
            <a:rect l="l" t="t" r="r" b="b"/>
            <a:pathLst>
              <a:path w="3584512" h="3480235">
                <a:moveTo>
                  <a:pt x="0" y="3480235"/>
                </a:moveTo>
                <a:lnTo>
                  <a:pt x="3584512" y="3480235"/>
                </a:lnTo>
                <a:lnTo>
                  <a:pt x="3584512" y="0"/>
                </a:lnTo>
                <a:lnTo>
                  <a:pt x="0" y="0"/>
                </a:lnTo>
                <a:lnTo>
                  <a:pt x="0" y="3480235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467408" y="564822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704380" y="0"/>
            <a:ext cx="3545410" cy="3287562"/>
          </a:xfrm>
          <a:custGeom>
            <a:avLst/>
            <a:gdLst/>
            <a:ahLst/>
            <a:cxnLst/>
            <a:rect l="l" t="t" r="r" b="b"/>
            <a:pathLst>
              <a:path w="3545410" h="3287562">
                <a:moveTo>
                  <a:pt x="0" y="0"/>
                </a:moveTo>
                <a:lnTo>
                  <a:pt x="3545410" y="0"/>
                </a:lnTo>
                <a:lnTo>
                  <a:pt x="3545410" y="3287562"/>
                </a:lnTo>
                <a:lnTo>
                  <a:pt x="0" y="3287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3345662" y="8745497"/>
            <a:ext cx="2685363" cy="1025605"/>
            <a:chOff x="0" y="0"/>
            <a:chExt cx="3580484" cy="1367474"/>
          </a:xfrm>
        </p:grpSpPr>
        <p:sp>
          <p:nvSpPr>
            <p:cNvPr id="10" name="Freeform 10"/>
            <p:cNvSpPr/>
            <p:nvPr/>
          </p:nvSpPr>
          <p:spPr>
            <a:xfrm rot="-10800000">
              <a:off x="574399" y="0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0" y="0"/>
                  </a:moveTo>
                  <a:lnTo>
                    <a:pt x="3006085" y="0"/>
                  </a:lnTo>
                  <a:lnTo>
                    <a:pt x="3006085" y="725891"/>
                  </a:lnTo>
                  <a:lnTo>
                    <a:pt x="0" y="725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-10800000" flipH="1">
              <a:off x="0" y="641583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3006085" y="0"/>
                  </a:moveTo>
                  <a:lnTo>
                    <a:pt x="0" y="0"/>
                  </a:lnTo>
                  <a:lnTo>
                    <a:pt x="0" y="725891"/>
                  </a:lnTo>
                  <a:lnTo>
                    <a:pt x="3006085" y="725891"/>
                  </a:lnTo>
                  <a:lnTo>
                    <a:pt x="3006085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Freeform 14"/>
          <p:cNvSpPr/>
          <p:nvPr/>
        </p:nvSpPr>
        <p:spPr>
          <a:xfrm>
            <a:off x="6904884" y="3197956"/>
            <a:ext cx="4479123" cy="4479123"/>
          </a:xfrm>
          <a:custGeom>
            <a:avLst/>
            <a:gdLst/>
            <a:ahLst/>
            <a:cxnLst/>
            <a:rect l="l" t="t" r="r" b="b"/>
            <a:pathLst>
              <a:path w="6350000" h="6350000">
                <a:moveTo>
                  <a:pt x="3175000" y="0"/>
                </a:moveTo>
                <a:cubicBezTo>
                  <a:pt x="1423670" y="0"/>
                  <a:pt x="0" y="1424940"/>
                  <a:pt x="0" y="3175000"/>
                </a:cubicBezTo>
                <a:cubicBezTo>
                  <a:pt x="0" y="4925060"/>
                  <a:pt x="1423670" y="6350000"/>
                  <a:pt x="3175000" y="6350000"/>
                </a:cubicBezTo>
                <a:cubicBezTo>
                  <a:pt x="4925060" y="6350000"/>
                  <a:pt x="6350000" y="4926330"/>
                  <a:pt x="6350000" y="3175000"/>
                </a:cubicBezTo>
                <a:cubicBezTo>
                  <a:pt x="6350000" y="1424940"/>
                  <a:pt x="4926330" y="0"/>
                  <a:pt x="3175000" y="0"/>
                </a:cubicBezTo>
                <a:close/>
                <a:moveTo>
                  <a:pt x="3175000" y="5833110"/>
                </a:moveTo>
                <a:cubicBezTo>
                  <a:pt x="1709420" y="5833110"/>
                  <a:pt x="516890" y="4640580"/>
                  <a:pt x="516890" y="3175000"/>
                </a:cubicBezTo>
                <a:cubicBezTo>
                  <a:pt x="516890" y="1709420"/>
                  <a:pt x="1709420" y="516890"/>
                  <a:pt x="3175000" y="516890"/>
                </a:cubicBezTo>
                <a:cubicBezTo>
                  <a:pt x="4640580" y="516890"/>
                  <a:pt x="5833110" y="1709420"/>
                  <a:pt x="5833110" y="3175000"/>
                </a:cubicBezTo>
                <a:cubicBezTo>
                  <a:pt x="5833110" y="4640580"/>
                  <a:pt x="4640580" y="5833110"/>
                  <a:pt x="3175000" y="5833110"/>
                </a:cubicBezTo>
                <a:close/>
              </a:path>
            </a:pathLst>
          </a:custGeom>
          <a:solidFill>
            <a:srgbClr val="FFA722"/>
          </a:solidFill>
        </p:spPr>
      </p:sp>
      <p:sp>
        <p:nvSpPr>
          <p:cNvPr id="17" name="Freeform 17"/>
          <p:cNvSpPr/>
          <p:nvPr/>
        </p:nvSpPr>
        <p:spPr>
          <a:xfrm>
            <a:off x="1899634" y="3197956"/>
            <a:ext cx="4479123" cy="4479123"/>
          </a:xfrm>
          <a:custGeom>
            <a:avLst/>
            <a:gdLst/>
            <a:ahLst/>
            <a:cxnLst/>
            <a:rect l="l" t="t" r="r" b="b"/>
            <a:pathLst>
              <a:path w="6350000" h="6350000">
                <a:moveTo>
                  <a:pt x="3175000" y="0"/>
                </a:moveTo>
                <a:cubicBezTo>
                  <a:pt x="1423670" y="0"/>
                  <a:pt x="0" y="1424940"/>
                  <a:pt x="0" y="3175000"/>
                </a:cubicBezTo>
                <a:cubicBezTo>
                  <a:pt x="0" y="4925060"/>
                  <a:pt x="1423670" y="6350000"/>
                  <a:pt x="3175000" y="6350000"/>
                </a:cubicBezTo>
                <a:cubicBezTo>
                  <a:pt x="4925060" y="6350000"/>
                  <a:pt x="6350000" y="4926330"/>
                  <a:pt x="6350000" y="3175000"/>
                </a:cubicBezTo>
                <a:cubicBezTo>
                  <a:pt x="6350000" y="1424940"/>
                  <a:pt x="4926330" y="0"/>
                  <a:pt x="3175000" y="0"/>
                </a:cubicBezTo>
                <a:close/>
                <a:moveTo>
                  <a:pt x="3175000" y="5833110"/>
                </a:moveTo>
                <a:cubicBezTo>
                  <a:pt x="1709420" y="5833110"/>
                  <a:pt x="516890" y="4640580"/>
                  <a:pt x="516890" y="3175000"/>
                </a:cubicBezTo>
                <a:cubicBezTo>
                  <a:pt x="516890" y="1709420"/>
                  <a:pt x="1709420" y="516890"/>
                  <a:pt x="3175000" y="516890"/>
                </a:cubicBezTo>
                <a:cubicBezTo>
                  <a:pt x="4640580" y="516890"/>
                  <a:pt x="5833110" y="1709420"/>
                  <a:pt x="5833110" y="3175000"/>
                </a:cubicBezTo>
                <a:cubicBezTo>
                  <a:pt x="5833110" y="4640580"/>
                  <a:pt x="4640580" y="5833110"/>
                  <a:pt x="3175000" y="5833110"/>
                </a:cubicBezTo>
                <a:close/>
              </a:path>
            </a:pathLst>
          </a:custGeom>
          <a:solidFill>
            <a:srgbClr val="FFA722"/>
          </a:solidFill>
          <a:ln>
            <a:solidFill>
              <a:schemeClr val="accent6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20" name="Freeform 20"/>
          <p:cNvSpPr/>
          <p:nvPr/>
        </p:nvSpPr>
        <p:spPr>
          <a:xfrm>
            <a:off x="11936457" y="3197956"/>
            <a:ext cx="4479123" cy="4479123"/>
          </a:xfrm>
          <a:custGeom>
            <a:avLst/>
            <a:gdLst/>
            <a:ahLst/>
            <a:cxnLst/>
            <a:rect l="l" t="t" r="r" b="b"/>
            <a:pathLst>
              <a:path w="6350000" h="6350000">
                <a:moveTo>
                  <a:pt x="3175000" y="0"/>
                </a:moveTo>
                <a:cubicBezTo>
                  <a:pt x="1423670" y="0"/>
                  <a:pt x="0" y="1424940"/>
                  <a:pt x="0" y="3175000"/>
                </a:cubicBezTo>
                <a:cubicBezTo>
                  <a:pt x="0" y="4925060"/>
                  <a:pt x="1423670" y="6350000"/>
                  <a:pt x="3175000" y="6350000"/>
                </a:cubicBezTo>
                <a:cubicBezTo>
                  <a:pt x="4925060" y="6350000"/>
                  <a:pt x="6350000" y="4926330"/>
                  <a:pt x="6350000" y="3175000"/>
                </a:cubicBezTo>
                <a:cubicBezTo>
                  <a:pt x="6350000" y="1424940"/>
                  <a:pt x="4926330" y="0"/>
                  <a:pt x="3175000" y="0"/>
                </a:cubicBezTo>
                <a:close/>
                <a:moveTo>
                  <a:pt x="3175000" y="5833110"/>
                </a:moveTo>
                <a:cubicBezTo>
                  <a:pt x="1709420" y="5833110"/>
                  <a:pt x="516890" y="4640580"/>
                  <a:pt x="516890" y="3175000"/>
                </a:cubicBezTo>
                <a:cubicBezTo>
                  <a:pt x="516890" y="1709420"/>
                  <a:pt x="1709420" y="516890"/>
                  <a:pt x="3175000" y="516890"/>
                </a:cubicBezTo>
                <a:cubicBezTo>
                  <a:pt x="4640580" y="516890"/>
                  <a:pt x="5833110" y="1709420"/>
                  <a:pt x="5833110" y="3175000"/>
                </a:cubicBezTo>
                <a:cubicBezTo>
                  <a:pt x="5833110" y="4640580"/>
                  <a:pt x="4640580" y="5833110"/>
                  <a:pt x="3175000" y="5833110"/>
                </a:cubicBezTo>
                <a:close/>
              </a:path>
            </a:pathLst>
          </a:custGeom>
          <a:solidFill>
            <a:srgbClr val="FFA722"/>
          </a:solidFill>
        </p:spPr>
      </p:sp>
      <p:sp>
        <p:nvSpPr>
          <p:cNvPr id="21" name="TextBox 21"/>
          <p:cNvSpPr txBox="1"/>
          <p:nvPr/>
        </p:nvSpPr>
        <p:spPr>
          <a:xfrm>
            <a:off x="7417556" y="7754897"/>
            <a:ext cx="3453780" cy="1568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Wrap the Radius around the circle edge.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467300" y="7754897"/>
            <a:ext cx="3286620" cy="1568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Measure the Radius using a string.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2686285" y="7754897"/>
            <a:ext cx="2979469" cy="1030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How many did it take?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5190688" y="1596137"/>
            <a:ext cx="7906624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dirty="0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The Discovery</a:t>
            </a:r>
            <a:endParaRPr lang="en-US" sz="8000" u="none" strike="noStrike" dirty="0">
              <a:solidFill>
                <a:srgbClr val="48046E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230590" y="6950953"/>
            <a:ext cx="4513949" cy="4087176"/>
          </a:xfrm>
          <a:custGeom>
            <a:avLst/>
            <a:gdLst/>
            <a:ahLst/>
            <a:cxnLst/>
            <a:rect l="l" t="t" r="r" b="b"/>
            <a:pathLst>
              <a:path w="4513949" h="4087176">
                <a:moveTo>
                  <a:pt x="4513950" y="0"/>
                </a:moveTo>
                <a:lnTo>
                  <a:pt x="0" y="0"/>
                </a:lnTo>
                <a:lnTo>
                  <a:pt x="0" y="4087176"/>
                </a:lnTo>
                <a:lnTo>
                  <a:pt x="4513950" y="4087176"/>
                </a:lnTo>
                <a:lnTo>
                  <a:pt x="451395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4704380" y="6806765"/>
            <a:ext cx="3584512" cy="3480235"/>
          </a:xfrm>
          <a:custGeom>
            <a:avLst/>
            <a:gdLst/>
            <a:ahLst/>
            <a:cxnLst/>
            <a:rect l="l" t="t" r="r" b="b"/>
            <a:pathLst>
              <a:path w="3584512" h="3480235">
                <a:moveTo>
                  <a:pt x="3584512" y="0"/>
                </a:moveTo>
                <a:lnTo>
                  <a:pt x="0" y="0"/>
                </a:lnTo>
                <a:lnTo>
                  <a:pt x="0" y="3480235"/>
                </a:lnTo>
                <a:lnTo>
                  <a:pt x="3584512" y="3480235"/>
                </a:lnTo>
                <a:lnTo>
                  <a:pt x="35845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467408" y="9167379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704380" y="0"/>
            <a:ext cx="3545410" cy="3287562"/>
          </a:xfrm>
          <a:custGeom>
            <a:avLst/>
            <a:gdLst/>
            <a:ahLst/>
            <a:cxnLst/>
            <a:rect l="l" t="t" r="r" b="b"/>
            <a:pathLst>
              <a:path w="3545410" h="3287562">
                <a:moveTo>
                  <a:pt x="0" y="0"/>
                </a:moveTo>
                <a:lnTo>
                  <a:pt x="3545410" y="0"/>
                </a:lnTo>
                <a:lnTo>
                  <a:pt x="3545410" y="3287562"/>
                </a:lnTo>
                <a:lnTo>
                  <a:pt x="0" y="32875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2401741" y="618176"/>
            <a:ext cx="2685363" cy="1025605"/>
            <a:chOff x="0" y="0"/>
            <a:chExt cx="3580484" cy="1367474"/>
          </a:xfrm>
        </p:grpSpPr>
        <p:sp>
          <p:nvSpPr>
            <p:cNvPr id="8" name="Freeform 8"/>
            <p:cNvSpPr/>
            <p:nvPr/>
          </p:nvSpPr>
          <p:spPr>
            <a:xfrm rot="-10800000">
              <a:off x="574399" y="0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0" y="0"/>
                  </a:moveTo>
                  <a:lnTo>
                    <a:pt x="3006085" y="0"/>
                  </a:lnTo>
                  <a:lnTo>
                    <a:pt x="3006085" y="725891"/>
                  </a:lnTo>
                  <a:lnTo>
                    <a:pt x="0" y="725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rot="-10800000" flipH="1">
              <a:off x="0" y="641583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3006085" y="0"/>
                  </a:moveTo>
                  <a:lnTo>
                    <a:pt x="0" y="0"/>
                  </a:lnTo>
                  <a:lnTo>
                    <a:pt x="0" y="725891"/>
                  </a:lnTo>
                  <a:lnTo>
                    <a:pt x="3006085" y="725891"/>
                  </a:lnTo>
                  <a:lnTo>
                    <a:pt x="3006085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flipV="1">
            <a:off x="26385" y="0"/>
            <a:ext cx="3557235" cy="2341307"/>
          </a:xfrm>
          <a:custGeom>
            <a:avLst/>
            <a:gdLst/>
            <a:ahLst/>
            <a:cxnLst/>
            <a:rect l="l" t="t" r="r" b="b"/>
            <a:pathLst>
              <a:path w="3557235" h="2341307">
                <a:moveTo>
                  <a:pt x="0" y="2341307"/>
                </a:moveTo>
                <a:lnTo>
                  <a:pt x="3557235" y="2341307"/>
                </a:lnTo>
                <a:lnTo>
                  <a:pt x="3557235" y="0"/>
                </a:lnTo>
                <a:lnTo>
                  <a:pt x="0" y="0"/>
                </a:lnTo>
                <a:lnTo>
                  <a:pt x="0" y="2341307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5400000">
            <a:off x="-709760" y="3117404"/>
            <a:ext cx="3476920" cy="575272"/>
          </a:xfrm>
          <a:custGeom>
            <a:avLst/>
            <a:gdLst/>
            <a:ahLst/>
            <a:cxnLst/>
            <a:rect l="l" t="t" r="r" b="b"/>
            <a:pathLst>
              <a:path w="3476920" h="575272">
                <a:moveTo>
                  <a:pt x="0" y="0"/>
                </a:moveTo>
                <a:lnTo>
                  <a:pt x="3476920" y="0"/>
                </a:lnTo>
                <a:lnTo>
                  <a:pt x="3476920" y="575272"/>
                </a:lnTo>
                <a:lnTo>
                  <a:pt x="0" y="5752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4173063" y="1687945"/>
            <a:ext cx="1024099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u="none" strike="noStrike" dirty="0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But wait…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423316" y="3650583"/>
            <a:ext cx="8757703" cy="891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44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How many radius lengths fit around the circle?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506346" y="6614238"/>
            <a:ext cx="8757703" cy="891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44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That number is close to something famous, but what?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4023951" y="3365867"/>
            <a:ext cx="1273405" cy="1450837"/>
            <a:chOff x="0" y="79588"/>
            <a:chExt cx="1697873" cy="1934450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79588"/>
              <a:ext cx="1697873" cy="1934450"/>
              <a:chOff x="0" y="38100"/>
              <a:chExt cx="812800" cy="926053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151353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A722"/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98816" y="367536"/>
              <a:ext cx="1300241" cy="14898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98"/>
                </a:lnSpc>
                <a:spcBef>
                  <a:spcPct val="0"/>
                </a:spcBef>
              </a:pPr>
              <a:r>
                <a:rPr lang="en-US" sz="7331" dirty="0">
                  <a:solidFill>
                    <a:srgbClr val="48046E"/>
                  </a:solidFill>
                  <a:latin typeface="Bree Serif"/>
                  <a:ea typeface="Bree Serif"/>
                  <a:cs typeface="Bree Serif"/>
                  <a:sym typeface="Bree Serif"/>
                </a:rPr>
                <a:t>?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4023951" y="5289784"/>
            <a:ext cx="1273405" cy="2215916"/>
            <a:chOff x="0" y="79588"/>
            <a:chExt cx="1697873" cy="2954554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79588"/>
              <a:ext cx="1697873" cy="2954554"/>
              <a:chOff x="0" y="38100"/>
              <a:chExt cx="812800" cy="1414393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639693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A722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198816" y="1440284"/>
              <a:ext cx="1300241" cy="1489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98"/>
                </a:lnSpc>
                <a:spcBef>
                  <a:spcPct val="0"/>
                </a:spcBef>
              </a:pPr>
              <a:r>
                <a:rPr lang="en-US" sz="7331" dirty="0">
                  <a:solidFill>
                    <a:srgbClr val="48046E"/>
                  </a:solidFill>
                  <a:latin typeface="Bree Serif"/>
                  <a:ea typeface="Bree Serif"/>
                  <a:cs typeface="Bree Serif"/>
                  <a:sym typeface="Bree Serif"/>
                </a:rPr>
                <a:t>?</a:t>
              </a:r>
            </a:p>
          </p:txBody>
        </p:sp>
      </p:grpSp>
      <p:sp>
        <p:nvSpPr>
          <p:cNvPr id="15" name="Rectangle 1">
            <a:extLst>
              <a:ext uri="{FF2B5EF4-FFF2-40B4-BE49-F238E27FC236}">
                <a16:creationId xmlns:a16="http://schemas.microsoft.com/office/drawing/2014/main" id="{2DCC5424-7E27-1477-77EF-141B47E92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How many radius lengths fit around the circle?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2C968CE-24AA-BF32-6BC1-55F6EF667D89}"/>
              </a:ext>
            </a:extLst>
          </p:cNvPr>
          <p:cNvSpPr/>
          <p:nvPr/>
        </p:nvSpPr>
        <p:spPr>
          <a:xfrm>
            <a:off x="13668873" y="3229174"/>
            <a:ext cx="2383986" cy="156966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6.28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D3AFBB9-8008-3939-D167-8979D37F1ED4}"/>
                  </a:ext>
                </a:extLst>
              </p:cNvPr>
              <p:cNvSpPr/>
              <p:nvPr/>
            </p:nvSpPr>
            <p:spPr>
              <a:xfrm>
                <a:off x="2031015" y="4685467"/>
                <a:ext cx="15555605" cy="15696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9600" b="1" cap="none" spc="0" dirty="0">
                    <a:ln w="22225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</a:ln>
                    <a:solidFill>
                      <a:schemeClr val="accent6"/>
                    </a:solidFill>
                    <a:effectLst/>
                  </a:rPr>
                  <a:t>Circumference </a:t>
                </a:r>
                <a14:m>
                  <m:oMath xmlns:m="http://schemas.openxmlformats.org/officeDocument/2006/math">
                    <m:r>
                      <a:rPr lang="en-US" sz="9600" b="1" i="1" cap="none" spc="0" smtClean="0">
                        <a:ln w="22225">
                          <a:solidFill>
                            <a:schemeClr val="accent4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6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US" sz="9600" b="1" cap="none" spc="0" dirty="0">
                    <a:ln w="22225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</a:ln>
                    <a:solidFill>
                      <a:schemeClr val="accent6"/>
                    </a:solidFill>
                    <a:effectLst/>
                  </a:rPr>
                  <a:t>Radius </a:t>
                </a:r>
                <a14:m>
                  <m:oMath xmlns:m="http://schemas.openxmlformats.org/officeDocument/2006/math">
                    <m:r>
                      <a:rPr lang="en-US" sz="9600" b="1" i="1" cap="none" spc="0" smtClean="0">
                        <a:ln w="22225">
                          <a:solidFill>
                            <a:schemeClr val="accent4">
                              <a:lumMod val="75000"/>
                            </a:schemeClr>
                          </a:solidFill>
                          <a:prstDash val="solid"/>
                        </a:ln>
                        <a:solidFill>
                          <a:schemeClr val="accent6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9600" b="1" cap="none" spc="0" dirty="0">
                    <a:ln w="22225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</a:ln>
                    <a:solidFill>
                      <a:schemeClr val="accent6"/>
                    </a:solidFill>
                    <a:effectLst/>
                  </a:rPr>
                  <a:t>6.28</a:t>
                </a: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AD3AFBB9-8008-3939-D167-8979D37F1E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1015" y="4685467"/>
                <a:ext cx="15555605" cy="156966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0CBF51F-3782-EE2E-F3BE-178A26BBBC56}"/>
                  </a:ext>
                </a:extLst>
              </p:cNvPr>
              <p:cNvSpPr/>
              <p:nvPr/>
            </p:nvSpPr>
            <p:spPr>
              <a:xfrm>
                <a:off x="7959296" y="7444470"/>
                <a:ext cx="3742307" cy="15696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9600" b="1" i="1" cap="none" spc="0" dirty="0" smtClean="0">
                          <a:ln w="22225">
                            <a:solidFill>
                              <a:schemeClr val="accent4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6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r>
                        <a:rPr lang="en-US" sz="9600" b="1" i="1" cap="none" spc="0" dirty="0" smtClean="0">
                          <a:ln w="22225">
                            <a:solidFill>
                              <a:schemeClr val="accent4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6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×</m:t>
                      </m:r>
                      <m:r>
                        <a:rPr lang="en-US" sz="9600" b="1" i="1" cap="none" spc="0" dirty="0" smtClean="0">
                          <a:ln w="22225">
                            <a:solidFill>
                              <a:schemeClr val="accent4">
                                <a:lumMod val="75000"/>
                              </a:schemeClr>
                            </a:solidFill>
                            <a:prstDash val="solid"/>
                          </a:ln>
                          <a:solidFill>
                            <a:schemeClr val="accent6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US" sz="9600" b="1" cap="none" spc="0" dirty="0">
                  <a:ln w="22225">
                    <a:solidFill>
                      <a:schemeClr val="accent4">
                        <a:lumMod val="75000"/>
                      </a:schemeClr>
                    </a:solidFill>
                    <a:prstDash val="solid"/>
                  </a:ln>
                  <a:solidFill>
                    <a:schemeClr val="accent6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0CBF51F-3782-EE2E-F3BE-178A26BBBC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9296" y="7444470"/>
                <a:ext cx="3742307" cy="156966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597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031025" y="6834545"/>
            <a:ext cx="4513949" cy="4087176"/>
          </a:xfrm>
          <a:custGeom>
            <a:avLst/>
            <a:gdLst/>
            <a:ahLst/>
            <a:cxnLst/>
            <a:rect l="l" t="t" r="r" b="b"/>
            <a:pathLst>
              <a:path w="4513949" h="4087176">
                <a:moveTo>
                  <a:pt x="0" y="0"/>
                </a:moveTo>
                <a:lnTo>
                  <a:pt x="4513950" y="0"/>
                </a:lnTo>
                <a:lnTo>
                  <a:pt x="4513950" y="4087176"/>
                </a:lnTo>
                <a:lnTo>
                  <a:pt x="0" y="40871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-1392472" y="8620420"/>
            <a:ext cx="5785985" cy="1693716"/>
          </a:xfrm>
          <a:custGeom>
            <a:avLst/>
            <a:gdLst/>
            <a:ahLst/>
            <a:cxnLst/>
            <a:rect l="l" t="t" r="r" b="b"/>
            <a:pathLst>
              <a:path w="5785985" h="1693716">
                <a:moveTo>
                  <a:pt x="5785986" y="0"/>
                </a:moveTo>
                <a:lnTo>
                  <a:pt x="0" y="0"/>
                </a:lnTo>
                <a:lnTo>
                  <a:pt x="0" y="1693716"/>
                </a:lnTo>
                <a:lnTo>
                  <a:pt x="5785986" y="1693716"/>
                </a:lnTo>
                <a:lnTo>
                  <a:pt x="5785986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5400000">
            <a:off x="-709760" y="6594324"/>
            <a:ext cx="3476920" cy="575272"/>
          </a:xfrm>
          <a:custGeom>
            <a:avLst/>
            <a:gdLst/>
            <a:ahLst/>
            <a:cxnLst/>
            <a:rect l="l" t="t" r="r" b="b"/>
            <a:pathLst>
              <a:path w="3476920" h="575272">
                <a:moveTo>
                  <a:pt x="0" y="0"/>
                </a:moveTo>
                <a:lnTo>
                  <a:pt x="3476920" y="0"/>
                </a:lnTo>
                <a:lnTo>
                  <a:pt x="3476920" y="575272"/>
                </a:lnTo>
                <a:lnTo>
                  <a:pt x="0" y="57527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V="1">
            <a:off x="0" y="0"/>
            <a:ext cx="3584512" cy="3480235"/>
          </a:xfrm>
          <a:custGeom>
            <a:avLst/>
            <a:gdLst/>
            <a:ahLst/>
            <a:cxnLst/>
            <a:rect l="l" t="t" r="r" b="b"/>
            <a:pathLst>
              <a:path w="3584512" h="3480235">
                <a:moveTo>
                  <a:pt x="0" y="3480235"/>
                </a:moveTo>
                <a:lnTo>
                  <a:pt x="3584512" y="3480235"/>
                </a:lnTo>
                <a:lnTo>
                  <a:pt x="3584512" y="0"/>
                </a:lnTo>
                <a:lnTo>
                  <a:pt x="0" y="0"/>
                </a:lnTo>
                <a:lnTo>
                  <a:pt x="0" y="3480235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467408" y="564822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704380" y="0"/>
            <a:ext cx="3545410" cy="3287562"/>
          </a:xfrm>
          <a:custGeom>
            <a:avLst/>
            <a:gdLst/>
            <a:ahLst/>
            <a:cxnLst/>
            <a:rect l="l" t="t" r="r" b="b"/>
            <a:pathLst>
              <a:path w="3545410" h="3287562">
                <a:moveTo>
                  <a:pt x="0" y="0"/>
                </a:moveTo>
                <a:lnTo>
                  <a:pt x="3545410" y="0"/>
                </a:lnTo>
                <a:lnTo>
                  <a:pt x="3545410" y="3287562"/>
                </a:lnTo>
                <a:lnTo>
                  <a:pt x="0" y="3287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3345662" y="8745497"/>
            <a:ext cx="2685363" cy="1025605"/>
            <a:chOff x="0" y="0"/>
            <a:chExt cx="3580484" cy="1367474"/>
          </a:xfrm>
        </p:grpSpPr>
        <p:sp>
          <p:nvSpPr>
            <p:cNvPr id="10" name="Freeform 10"/>
            <p:cNvSpPr/>
            <p:nvPr/>
          </p:nvSpPr>
          <p:spPr>
            <a:xfrm rot="-10800000">
              <a:off x="574399" y="0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0" y="0"/>
                  </a:moveTo>
                  <a:lnTo>
                    <a:pt x="3006085" y="0"/>
                  </a:lnTo>
                  <a:lnTo>
                    <a:pt x="3006085" y="725891"/>
                  </a:lnTo>
                  <a:lnTo>
                    <a:pt x="0" y="725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-10800000" flipH="1">
              <a:off x="0" y="641583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3006085" y="0"/>
                  </a:moveTo>
                  <a:lnTo>
                    <a:pt x="0" y="0"/>
                  </a:lnTo>
                  <a:lnTo>
                    <a:pt x="0" y="725891"/>
                  </a:lnTo>
                  <a:lnTo>
                    <a:pt x="3006085" y="725891"/>
                  </a:lnTo>
                  <a:lnTo>
                    <a:pt x="3006085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3185745" y="1631871"/>
            <a:ext cx="11916510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u="none" strike="noStrike" dirty="0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The Visual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31D59AF-DF74-5E94-8A4A-59F3F1FF9B2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02081" y="2818623"/>
            <a:ext cx="10307488" cy="72590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031025" y="6834545"/>
            <a:ext cx="4513949" cy="4087176"/>
          </a:xfrm>
          <a:custGeom>
            <a:avLst/>
            <a:gdLst/>
            <a:ahLst/>
            <a:cxnLst/>
            <a:rect l="l" t="t" r="r" b="b"/>
            <a:pathLst>
              <a:path w="4513949" h="4087176">
                <a:moveTo>
                  <a:pt x="0" y="0"/>
                </a:moveTo>
                <a:lnTo>
                  <a:pt x="4513950" y="0"/>
                </a:lnTo>
                <a:lnTo>
                  <a:pt x="4513950" y="4087176"/>
                </a:lnTo>
                <a:lnTo>
                  <a:pt x="0" y="40871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-1392472" y="8620420"/>
            <a:ext cx="5785985" cy="1693716"/>
          </a:xfrm>
          <a:custGeom>
            <a:avLst/>
            <a:gdLst/>
            <a:ahLst/>
            <a:cxnLst/>
            <a:rect l="l" t="t" r="r" b="b"/>
            <a:pathLst>
              <a:path w="5785985" h="1693716">
                <a:moveTo>
                  <a:pt x="5785986" y="0"/>
                </a:moveTo>
                <a:lnTo>
                  <a:pt x="0" y="0"/>
                </a:lnTo>
                <a:lnTo>
                  <a:pt x="0" y="1693716"/>
                </a:lnTo>
                <a:lnTo>
                  <a:pt x="5785986" y="1693716"/>
                </a:lnTo>
                <a:lnTo>
                  <a:pt x="5785986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5400000">
            <a:off x="-709760" y="6594324"/>
            <a:ext cx="3476920" cy="575272"/>
          </a:xfrm>
          <a:custGeom>
            <a:avLst/>
            <a:gdLst/>
            <a:ahLst/>
            <a:cxnLst/>
            <a:rect l="l" t="t" r="r" b="b"/>
            <a:pathLst>
              <a:path w="3476920" h="575272">
                <a:moveTo>
                  <a:pt x="0" y="0"/>
                </a:moveTo>
                <a:lnTo>
                  <a:pt x="3476920" y="0"/>
                </a:lnTo>
                <a:lnTo>
                  <a:pt x="3476920" y="575272"/>
                </a:lnTo>
                <a:lnTo>
                  <a:pt x="0" y="57527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V="1">
            <a:off x="0" y="0"/>
            <a:ext cx="3584512" cy="3480235"/>
          </a:xfrm>
          <a:custGeom>
            <a:avLst/>
            <a:gdLst/>
            <a:ahLst/>
            <a:cxnLst/>
            <a:rect l="l" t="t" r="r" b="b"/>
            <a:pathLst>
              <a:path w="3584512" h="3480235">
                <a:moveTo>
                  <a:pt x="0" y="3480235"/>
                </a:moveTo>
                <a:lnTo>
                  <a:pt x="3584512" y="3480235"/>
                </a:lnTo>
                <a:lnTo>
                  <a:pt x="3584512" y="0"/>
                </a:lnTo>
                <a:lnTo>
                  <a:pt x="0" y="0"/>
                </a:lnTo>
                <a:lnTo>
                  <a:pt x="0" y="3480235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467408" y="564822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704380" y="0"/>
            <a:ext cx="3545410" cy="3287562"/>
          </a:xfrm>
          <a:custGeom>
            <a:avLst/>
            <a:gdLst/>
            <a:ahLst/>
            <a:cxnLst/>
            <a:rect l="l" t="t" r="r" b="b"/>
            <a:pathLst>
              <a:path w="3545410" h="3287562">
                <a:moveTo>
                  <a:pt x="0" y="0"/>
                </a:moveTo>
                <a:lnTo>
                  <a:pt x="3545410" y="0"/>
                </a:lnTo>
                <a:lnTo>
                  <a:pt x="3545410" y="3287562"/>
                </a:lnTo>
                <a:lnTo>
                  <a:pt x="0" y="32875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3345662" y="8745497"/>
            <a:ext cx="2685363" cy="1025605"/>
            <a:chOff x="0" y="0"/>
            <a:chExt cx="3580484" cy="1367474"/>
          </a:xfrm>
        </p:grpSpPr>
        <p:sp>
          <p:nvSpPr>
            <p:cNvPr id="10" name="Freeform 10"/>
            <p:cNvSpPr/>
            <p:nvPr/>
          </p:nvSpPr>
          <p:spPr>
            <a:xfrm rot="-10800000">
              <a:off x="574399" y="0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0" y="0"/>
                  </a:moveTo>
                  <a:lnTo>
                    <a:pt x="3006085" y="0"/>
                  </a:lnTo>
                  <a:lnTo>
                    <a:pt x="3006085" y="725891"/>
                  </a:lnTo>
                  <a:lnTo>
                    <a:pt x="0" y="725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-10800000" flipH="1">
              <a:off x="0" y="641583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3006085" y="0"/>
                  </a:moveTo>
                  <a:lnTo>
                    <a:pt x="0" y="0"/>
                  </a:lnTo>
                  <a:lnTo>
                    <a:pt x="0" y="725891"/>
                  </a:lnTo>
                  <a:lnTo>
                    <a:pt x="3006085" y="725891"/>
                  </a:lnTo>
                  <a:lnTo>
                    <a:pt x="3006085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3185745" y="1631871"/>
            <a:ext cx="11916510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u="none" strike="noStrike" dirty="0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The Construction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91BB703-04E6-15C8-8151-0EF5F99A8F5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02081" y="2751493"/>
            <a:ext cx="9669224" cy="72400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FC69CA-A219-A731-D60D-398D80E9BD2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07524" y="2763177"/>
            <a:ext cx="9707330" cy="73162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21F7AE-5639-68E5-923E-C995AF5070E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30712" y="2823196"/>
            <a:ext cx="9659698" cy="724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29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230590" y="6950953"/>
            <a:ext cx="4513949" cy="4087176"/>
          </a:xfrm>
          <a:custGeom>
            <a:avLst/>
            <a:gdLst/>
            <a:ahLst/>
            <a:cxnLst/>
            <a:rect l="l" t="t" r="r" b="b"/>
            <a:pathLst>
              <a:path w="4513949" h="4087176">
                <a:moveTo>
                  <a:pt x="4513950" y="0"/>
                </a:moveTo>
                <a:lnTo>
                  <a:pt x="0" y="0"/>
                </a:lnTo>
                <a:lnTo>
                  <a:pt x="0" y="4087176"/>
                </a:lnTo>
                <a:lnTo>
                  <a:pt x="4513950" y="4087176"/>
                </a:lnTo>
                <a:lnTo>
                  <a:pt x="451395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4704380" y="6806765"/>
            <a:ext cx="3584512" cy="3480235"/>
          </a:xfrm>
          <a:custGeom>
            <a:avLst/>
            <a:gdLst/>
            <a:ahLst/>
            <a:cxnLst/>
            <a:rect l="l" t="t" r="r" b="b"/>
            <a:pathLst>
              <a:path w="3584512" h="3480235">
                <a:moveTo>
                  <a:pt x="3584512" y="0"/>
                </a:moveTo>
                <a:lnTo>
                  <a:pt x="0" y="0"/>
                </a:lnTo>
                <a:lnTo>
                  <a:pt x="0" y="3480235"/>
                </a:lnTo>
                <a:lnTo>
                  <a:pt x="3584512" y="3480235"/>
                </a:lnTo>
                <a:lnTo>
                  <a:pt x="35845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467408" y="9167379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704380" y="0"/>
            <a:ext cx="3545410" cy="3287562"/>
          </a:xfrm>
          <a:custGeom>
            <a:avLst/>
            <a:gdLst/>
            <a:ahLst/>
            <a:cxnLst/>
            <a:rect l="l" t="t" r="r" b="b"/>
            <a:pathLst>
              <a:path w="3545410" h="3287562">
                <a:moveTo>
                  <a:pt x="0" y="0"/>
                </a:moveTo>
                <a:lnTo>
                  <a:pt x="3545410" y="0"/>
                </a:lnTo>
                <a:lnTo>
                  <a:pt x="3545410" y="3287562"/>
                </a:lnTo>
                <a:lnTo>
                  <a:pt x="0" y="32875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2401741" y="618176"/>
            <a:ext cx="2685363" cy="1025605"/>
            <a:chOff x="0" y="0"/>
            <a:chExt cx="3580484" cy="1367474"/>
          </a:xfrm>
        </p:grpSpPr>
        <p:sp>
          <p:nvSpPr>
            <p:cNvPr id="8" name="Freeform 8"/>
            <p:cNvSpPr/>
            <p:nvPr/>
          </p:nvSpPr>
          <p:spPr>
            <a:xfrm rot="-10800000">
              <a:off x="574399" y="0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0" y="0"/>
                  </a:moveTo>
                  <a:lnTo>
                    <a:pt x="3006085" y="0"/>
                  </a:lnTo>
                  <a:lnTo>
                    <a:pt x="3006085" y="725891"/>
                  </a:lnTo>
                  <a:lnTo>
                    <a:pt x="0" y="725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rot="-10800000" flipH="1">
              <a:off x="0" y="641583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3006085" y="0"/>
                  </a:moveTo>
                  <a:lnTo>
                    <a:pt x="0" y="0"/>
                  </a:lnTo>
                  <a:lnTo>
                    <a:pt x="0" y="725891"/>
                  </a:lnTo>
                  <a:lnTo>
                    <a:pt x="3006085" y="725891"/>
                  </a:lnTo>
                  <a:lnTo>
                    <a:pt x="3006085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flipV="1">
            <a:off x="26385" y="0"/>
            <a:ext cx="3557235" cy="2341307"/>
          </a:xfrm>
          <a:custGeom>
            <a:avLst/>
            <a:gdLst/>
            <a:ahLst/>
            <a:cxnLst/>
            <a:rect l="l" t="t" r="r" b="b"/>
            <a:pathLst>
              <a:path w="3557235" h="2341307">
                <a:moveTo>
                  <a:pt x="0" y="2341307"/>
                </a:moveTo>
                <a:lnTo>
                  <a:pt x="3557235" y="2341307"/>
                </a:lnTo>
                <a:lnTo>
                  <a:pt x="3557235" y="0"/>
                </a:lnTo>
                <a:lnTo>
                  <a:pt x="0" y="0"/>
                </a:lnTo>
                <a:lnTo>
                  <a:pt x="0" y="2341307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5400000">
            <a:off x="-709760" y="3117404"/>
            <a:ext cx="3476920" cy="575272"/>
          </a:xfrm>
          <a:custGeom>
            <a:avLst/>
            <a:gdLst/>
            <a:ahLst/>
            <a:cxnLst/>
            <a:rect l="l" t="t" r="r" b="b"/>
            <a:pathLst>
              <a:path w="3476920" h="575272">
                <a:moveTo>
                  <a:pt x="0" y="0"/>
                </a:moveTo>
                <a:lnTo>
                  <a:pt x="3476920" y="0"/>
                </a:lnTo>
                <a:lnTo>
                  <a:pt x="3476920" y="575272"/>
                </a:lnTo>
                <a:lnTo>
                  <a:pt x="0" y="5752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437488" y="3872544"/>
            <a:ext cx="11368638" cy="4062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Aptos" panose="020B0004020202020204" pitchFamily="34" charset="0"/>
              </a:rPr>
              <a:t>Circumference = 2πr</a:t>
            </a:r>
          </a:p>
          <a:p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Aptos" panose="020B0004020202020204" pitchFamily="34" charset="0"/>
              </a:rPr>
              <a:t>Divide by r:</a:t>
            </a:r>
          </a:p>
          <a:p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Aptos" panose="020B0004020202020204" pitchFamily="34" charset="0"/>
              </a:rPr>
              <a:t>Circumference ÷ r = 2π</a:t>
            </a:r>
          </a:p>
          <a:p>
            <a:br>
              <a:rPr lang="en-US" sz="4400" dirty="0">
                <a:latin typeface="Aptos" panose="020B0004020202020204" pitchFamily="34" charset="0"/>
              </a:rPr>
            </a:br>
            <a:r>
              <a:rPr lang="en-US" sz="4400" dirty="0">
                <a:solidFill>
                  <a:srgbClr val="7030A0"/>
                </a:solidFill>
                <a:latin typeface="Aptos" panose="020B0004020202020204" pitchFamily="34" charset="0"/>
              </a:rPr>
              <a:t>There are exactly </a:t>
            </a:r>
            <a:r>
              <a:rPr lang="en-US" sz="4400" b="1" dirty="0">
                <a:solidFill>
                  <a:srgbClr val="7030A0"/>
                </a:solidFill>
                <a:latin typeface="Aptos" panose="020B0004020202020204" pitchFamily="34" charset="0"/>
              </a:rPr>
              <a:t>2π radians in every circle</a:t>
            </a:r>
            <a:endParaRPr lang="en-US" sz="4400" dirty="0">
              <a:solidFill>
                <a:srgbClr val="7030A0"/>
              </a:solidFill>
              <a:latin typeface="Aptos" panose="020B0004020202020204" pitchFamily="34" charset="0"/>
            </a:endParaRPr>
          </a:p>
          <a:p>
            <a:r>
              <a:rPr lang="en-US" sz="4400" dirty="0">
                <a:solidFill>
                  <a:srgbClr val="7030A0"/>
                </a:solidFill>
                <a:latin typeface="Aptos" panose="020B0004020202020204" pitchFamily="34" charset="0"/>
              </a:rPr>
              <a:t>Pi is literally built into angle measure.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820180" y="1740364"/>
            <a:ext cx="8647640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u="none" strike="noStrike" dirty="0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OMG Moment!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743542" y="6172200"/>
            <a:ext cx="4544458" cy="4114800"/>
          </a:xfrm>
          <a:custGeom>
            <a:avLst/>
            <a:gdLst/>
            <a:ahLst/>
            <a:cxnLst/>
            <a:rect l="l" t="t" r="r" b="b"/>
            <a:pathLst>
              <a:path w="4544458" h="4114800">
                <a:moveTo>
                  <a:pt x="0" y="0"/>
                </a:moveTo>
                <a:lnTo>
                  <a:pt x="4544458" y="0"/>
                </a:lnTo>
                <a:lnTo>
                  <a:pt x="454445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334001">
            <a:off x="-262843" y="327182"/>
            <a:ext cx="3681898" cy="3086100"/>
          </a:xfrm>
          <a:custGeom>
            <a:avLst/>
            <a:gdLst/>
            <a:ahLst/>
            <a:cxnLst/>
            <a:rect l="l" t="t" r="r" b="b"/>
            <a:pathLst>
              <a:path w="3681898" h="3086100">
                <a:moveTo>
                  <a:pt x="0" y="0"/>
                </a:moveTo>
                <a:lnTo>
                  <a:pt x="3681898" y="0"/>
                </a:lnTo>
                <a:lnTo>
                  <a:pt x="3681898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923339" y="1011142"/>
            <a:ext cx="2729322" cy="2729322"/>
          </a:xfrm>
          <a:custGeom>
            <a:avLst/>
            <a:gdLst/>
            <a:ahLst/>
            <a:cxnLst/>
            <a:rect l="l" t="t" r="r" b="b"/>
            <a:pathLst>
              <a:path w="2729322" h="2729322">
                <a:moveTo>
                  <a:pt x="0" y="0"/>
                </a:moveTo>
                <a:lnTo>
                  <a:pt x="2729322" y="0"/>
                </a:lnTo>
                <a:lnTo>
                  <a:pt x="2729322" y="2729322"/>
                </a:lnTo>
                <a:lnTo>
                  <a:pt x="0" y="272932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V="1">
            <a:off x="12502015" y="0"/>
            <a:ext cx="5785985" cy="1693716"/>
          </a:xfrm>
          <a:custGeom>
            <a:avLst/>
            <a:gdLst/>
            <a:ahLst/>
            <a:cxnLst/>
            <a:rect l="l" t="t" r="r" b="b"/>
            <a:pathLst>
              <a:path w="5785985" h="1693716">
                <a:moveTo>
                  <a:pt x="0" y="1693716"/>
                </a:moveTo>
                <a:lnTo>
                  <a:pt x="5785985" y="1693716"/>
                </a:lnTo>
                <a:lnTo>
                  <a:pt x="5785985" y="0"/>
                </a:lnTo>
                <a:lnTo>
                  <a:pt x="0" y="0"/>
                </a:lnTo>
                <a:lnTo>
                  <a:pt x="0" y="1693716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846286" y="8878133"/>
            <a:ext cx="4595428" cy="760334"/>
          </a:xfrm>
          <a:custGeom>
            <a:avLst/>
            <a:gdLst/>
            <a:ahLst/>
            <a:cxnLst/>
            <a:rect l="l" t="t" r="r" b="b"/>
            <a:pathLst>
              <a:path w="4595428" h="760334">
                <a:moveTo>
                  <a:pt x="0" y="0"/>
                </a:moveTo>
                <a:lnTo>
                  <a:pt x="4595428" y="0"/>
                </a:lnTo>
                <a:lnTo>
                  <a:pt x="4595428" y="760334"/>
                </a:lnTo>
                <a:lnTo>
                  <a:pt x="0" y="76033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1587960" y="4649885"/>
            <a:ext cx="7373945" cy="7159430"/>
          </a:xfrm>
          <a:custGeom>
            <a:avLst/>
            <a:gdLst/>
            <a:ahLst/>
            <a:cxnLst/>
            <a:rect l="l" t="t" r="r" b="b"/>
            <a:pathLst>
              <a:path w="7373945" h="7159430">
                <a:moveTo>
                  <a:pt x="0" y="0"/>
                </a:moveTo>
                <a:lnTo>
                  <a:pt x="7373945" y="0"/>
                </a:lnTo>
                <a:lnTo>
                  <a:pt x="7373945" y="7159430"/>
                </a:lnTo>
                <a:lnTo>
                  <a:pt x="0" y="715943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099012" y="564822"/>
            <a:ext cx="3805560" cy="927757"/>
            <a:chOff x="0" y="0"/>
            <a:chExt cx="5074080" cy="123700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470912" cy="739733"/>
            </a:xfrm>
            <a:custGeom>
              <a:avLst/>
              <a:gdLst/>
              <a:ahLst/>
              <a:cxnLst/>
              <a:rect l="l" t="t" r="r" b="b"/>
              <a:pathLst>
                <a:path w="4470912" h="739733">
                  <a:moveTo>
                    <a:pt x="0" y="0"/>
                  </a:moveTo>
                  <a:lnTo>
                    <a:pt x="4470912" y="0"/>
                  </a:lnTo>
                  <a:lnTo>
                    <a:pt x="4470912" y="739733"/>
                  </a:lnTo>
                  <a:lnTo>
                    <a:pt x="0" y="7397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603169" y="497276"/>
              <a:ext cx="4470912" cy="739733"/>
            </a:xfrm>
            <a:custGeom>
              <a:avLst/>
              <a:gdLst/>
              <a:ahLst/>
              <a:cxnLst/>
              <a:rect l="l" t="t" r="r" b="b"/>
              <a:pathLst>
                <a:path w="4470912" h="739733">
                  <a:moveTo>
                    <a:pt x="0" y="0"/>
                  </a:moveTo>
                  <a:lnTo>
                    <a:pt x="4470911" y="0"/>
                  </a:lnTo>
                  <a:lnTo>
                    <a:pt x="4470911" y="739733"/>
                  </a:lnTo>
                  <a:lnTo>
                    <a:pt x="0" y="7397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5116304" y="863993"/>
            <a:ext cx="9698023" cy="6981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67"/>
              </a:lnSpc>
            </a:pPr>
            <a:r>
              <a:rPr lang="en-US" sz="6000" dirty="0">
                <a:solidFill>
                  <a:srgbClr val="7030A0"/>
                </a:solidFill>
              </a:rPr>
              <a:t>Students don’t need to memorize π radians = 180°. They need to </a:t>
            </a:r>
            <a:r>
              <a:rPr lang="en-US" sz="6000" b="1" dirty="0">
                <a:solidFill>
                  <a:srgbClr val="7030A0"/>
                </a:solidFill>
              </a:rPr>
              <a:t>discover why </a:t>
            </a:r>
            <a:r>
              <a:rPr lang="en-US" sz="6000" dirty="0">
                <a:solidFill>
                  <a:srgbClr val="7030A0"/>
                </a:solidFill>
              </a:rPr>
              <a:t>it must be true.</a:t>
            </a:r>
            <a:endParaRPr lang="en-US" sz="6000" dirty="0">
              <a:solidFill>
                <a:srgbClr val="7030A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2230590" y="6950953"/>
            <a:ext cx="4513949" cy="4087176"/>
          </a:xfrm>
          <a:custGeom>
            <a:avLst/>
            <a:gdLst/>
            <a:ahLst/>
            <a:cxnLst/>
            <a:rect l="l" t="t" r="r" b="b"/>
            <a:pathLst>
              <a:path w="4513949" h="4087176">
                <a:moveTo>
                  <a:pt x="4513950" y="0"/>
                </a:moveTo>
                <a:lnTo>
                  <a:pt x="0" y="0"/>
                </a:lnTo>
                <a:lnTo>
                  <a:pt x="0" y="4087176"/>
                </a:lnTo>
                <a:lnTo>
                  <a:pt x="4513950" y="4087176"/>
                </a:lnTo>
                <a:lnTo>
                  <a:pt x="451395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4704380" y="6806765"/>
            <a:ext cx="3584512" cy="3480235"/>
          </a:xfrm>
          <a:custGeom>
            <a:avLst/>
            <a:gdLst/>
            <a:ahLst/>
            <a:cxnLst/>
            <a:rect l="l" t="t" r="r" b="b"/>
            <a:pathLst>
              <a:path w="3584512" h="3480235">
                <a:moveTo>
                  <a:pt x="3584512" y="0"/>
                </a:moveTo>
                <a:lnTo>
                  <a:pt x="0" y="0"/>
                </a:lnTo>
                <a:lnTo>
                  <a:pt x="0" y="3480235"/>
                </a:lnTo>
                <a:lnTo>
                  <a:pt x="3584512" y="3480235"/>
                </a:lnTo>
                <a:lnTo>
                  <a:pt x="3584512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467408" y="9167379"/>
            <a:ext cx="3353184" cy="554800"/>
          </a:xfrm>
          <a:custGeom>
            <a:avLst/>
            <a:gdLst/>
            <a:ahLst/>
            <a:cxnLst/>
            <a:rect l="l" t="t" r="r" b="b"/>
            <a:pathLst>
              <a:path w="3353184" h="554800">
                <a:moveTo>
                  <a:pt x="0" y="0"/>
                </a:moveTo>
                <a:lnTo>
                  <a:pt x="3353184" y="0"/>
                </a:lnTo>
                <a:lnTo>
                  <a:pt x="3353184" y="554799"/>
                </a:lnTo>
                <a:lnTo>
                  <a:pt x="0" y="5547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704380" y="0"/>
            <a:ext cx="3545410" cy="3287562"/>
          </a:xfrm>
          <a:custGeom>
            <a:avLst/>
            <a:gdLst/>
            <a:ahLst/>
            <a:cxnLst/>
            <a:rect l="l" t="t" r="r" b="b"/>
            <a:pathLst>
              <a:path w="3545410" h="3287562">
                <a:moveTo>
                  <a:pt x="0" y="0"/>
                </a:moveTo>
                <a:lnTo>
                  <a:pt x="3545410" y="0"/>
                </a:lnTo>
                <a:lnTo>
                  <a:pt x="3545410" y="3287562"/>
                </a:lnTo>
                <a:lnTo>
                  <a:pt x="0" y="32875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2401741" y="618176"/>
            <a:ext cx="2685363" cy="1025605"/>
            <a:chOff x="0" y="0"/>
            <a:chExt cx="3580484" cy="1367474"/>
          </a:xfrm>
        </p:grpSpPr>
        <p:sp>
          <p:nvSpPr>
            <p:cNvPr id="8" name="Freeform 8"/>
            <p:cNvSpPr/>
            <p:nvPr/>
          </p:nvSpPr>
          <p:spPr>
            <a:xfrm rot="-10800000">
              <a:off x="574399" y="0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0" y="0"/>
                  </a:moveTo>
                  <a:lnTo>
                    <a:pt x="3006085" y="0"/>
                  </a:lnTo>
                  <a:lnTo>
                    <a:pt x="3006085" y="725891"/>
                  </a:lnTo>
                  <a:lnTo>
                    <a:pt x="0" y="7258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rot="-10800000" flipH="1">
              <a:off x="0" y="641583"/>
              <a:ext cx="3006085" cy="725891"/>
            </a:xfrm>
            <a:custGeom>
              <a:avLst/>
              <a:gdLst/>
              <a:ahLst/>
              <a:cxnLst/>
              <a:rect l="l" t="t" r="r" b="b"/>
              <a:pathLst>
                <a:path w="3006085" h="725891">
                  <a:moveTo>
                    <a:pt x="3006085" y="0"/>
                  </a:moveTo>
                  <a:lnTo>
                    <a:pt x="0" y="0"/>
                  </a:lnTo>
                  <a:lnTo>
                    <a:pt x="0" y="725891"/>
                  </a:lnTo>
                  <a:lnTo>
                    <a:pt x="3006085" y="725891"/>
                  </a:lnTo>
                  <a:lnTo>
                    <a:pt x="3006085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flipV="1">
            <a:off x="26385" y="0"/>
            <a:ext cx="3557235" cy="2341307"/>
          </a:xfrm>
          <a:custGeom>
            <a:avLst/>
            <a:gdLst/>
            <a:ahLst/>
            <a:cxnLst/>
            <a:rect l="l" t="t" r="r" b="b"/>
            <a:pathLst>
              <a:path w="3557235" h="2341307">
                <a:moveTo>
                  <a:pt x="0" y="2341307"/>
                </a:moveTo>
                <a:lnTo>
                  <a:pt x="3557235" y="2341307"/>
                </a:lnTo>
                <a:lnTo>
                  <a:pt x="3557235" y="0"/>
                </a:lnTo>
                <a:lnTo>
                  <a:pt x="0" y="0"/>
                </a:lnTo>
                <a:lnTo>
                  <a:pt x="0" y="2341307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5400000">
            <a:off x="-709760" y="3117404"/>
            <a:ext cx="3476920" cy="575272"/>
          </a:xfrm>
          <a:custGeom>
            <a:avLst/>
            <a:gdLst/>
            <a:ahLst/>
            <a:cxnLst/>
            <a:rect l="l" t="t" r="r" b="b"/>
            <a:pathLst>
              <a:path w="3476920" h="575272">
                <a:moveTo>
                  <a:pt x="0" y="0"/>
                </a:moveTo>
                <a:lnTo>
                  <a:pt x="3476920" y="0"/>
                </a:lnTo>
                <a:lnTo>
                  <a:pt x="3476920" y="575272"/>
                </a:lnTo>
                <a:lnTo>
                  <a:pt x="0" y="5752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821941" y="1651000"/>
            <a:ext cx="12644117" cy="1219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 u="none" strike="noStrike">
                <a:solidFill>
                  <a:srgbClr val="48046E"/>
                </a:solidFill>
                <a:latin typeface="Bree Serif"/>
                <a:ea typeface="Bree Serif"/>
                <a:cs typeface="Bree Serif"/>
                <a:sym typeface="Bree Serif"/>
              </a:rPr>
              <a:t>Recommendation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651035" y="3808184"/>
            <a:ext cx="10009382" cy="467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59"/>
              </a:lnSpc>
              <a:spcBef>
                <a:spcPct val="0"/>
              </a:spcBef>
            </a:pPr>
            <a:r>
              <a:rPr lang="en-US" sz="4800" dirty="0">
                <a:solidFill>
                  <a:srgbClr val="7030A0"/>
                </a:solidFill>
                <a:latin typeface="Arimo"/>
                <a:ea typeface="Arimo"/>
                <a:cs typeface="Arimo"/>
                <a:sym typeface="Arimo"/>
              </a:rPr>
              <a:t>Put students into groups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1035" y="5376419"/>
            <a:ext cx="10009382" cy="1339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59"/>
              </a:lnSpc>
              <a:spcBef>
                <a:spcPct val="0"/>
              </a:spcBef>
            </a:pPr>
            <a:r>
              <a:rPr lang="en-US" sz="4800" dirty="0">
                <a:solidFill>
                  <a:srgbClr val="7030A0"/>
                </a:solidFill>
                <a:latin typeface="Arimo"/>
                <a:ea typeface="Arimo"/>
                <a:cs typeface="Arimo"/>
                <a:sym typeface="Arimo"/>
              </a:rPr>
              <a:t>Some stations have various plate sizes where students can do the first part of the activity.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651035" y="7299268"/>
            <a:ext cx="10009382" cy="1327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59"/>
              </a:lnSpc>
              <a:spcBef>
                <a:spcPct val="0"/>
              </a:spcBef>
            </a:pPr>
            <a:r>
              <a:rPr lang="en-US" sz="4400" dirty="0">
                <a:solidFill>
                  <a:srgbClr val="7030A0"/>
                </a:solidFill>
                <a:latin typeface="Arimo"/>
                <a:ea typeface="Arimo"/>
                <a:cs typeface="Arimo"/>
                <a:sym typeface="Arimo"/>
              </a:rPr>
              <a:t>One station has the </a:t>
            </a:r>
            <a:r>
              <a:rPr lang="en-US" sz="4400" dirty="0" err="1">
                <a:solidFill>
                  <a:srgbClr val="7030A0"/>
                </a:solidFill>
                <a:latin typeface="Arimo"/>
                <a:ea typeface="Arimo"/>
                <a:cs typeface="Arimo"/>
                <a:sym typeface="Arimo"/>
              </a:rPr>
              <a:t>nSpire</a:t>
            </a:r>
            <a:r>
              <a:rPr lang="en-US" sz="4400" dirty="0">
                <a:solidFill>
                  <a:srgbClr val="7030A0"/>
                </a:solidFill>
                <a:latin typeface="Arimo"/>
                <a:ea typeface="Arimo"/>
                <a:cs typeface="Arimo"/>
                <a:sym typeface="Arimo"/>
              </a:rPr>
              <a:t> document so students can manipulate the circle to see the relation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2821941" y="3405040"/>
            <a:ext cx="1273405" cy="1273405"/>
            <a:chOff x="0" y="0"/>
            <a:chExt cx="1697873" cy="1697873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0"/>
              <a:ext cx="1697873" cy="1697873"/>
              <a:chOff x="0" y="0"/>
              <a:chExt cx="812800" cy="8128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A722"/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198816" y="51376"/>
              <a:ext cx="1300241" cy="14898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98"/>
                </a:lnSpc>
                <a:spcBef>
                  <a:spcPct val="0"/>
                </a:spcBef>
              </a:pPr>
              <a:r>
                <a:rPr lang="en-US" sz="7331">
                  <a:solidFill>
                    <a:srgbClr val="48046E"/>
                  </a:solidFill>
                  <a:latin typeface="Bree Serif"/>
                  <a:ea typeface="Bree Serif"/>
                  <a:cs typeface="Bree Serif"/>
                  <a:sym typeface="Bree Serif"/>
                </a:rPr>
                <a:t>1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821941" y="5395037"/>
            <a:ext cx="1273405" cy="1273405"/>
            <a:chOff x="0" y="0"/>
            <a:chExt cx="1697873" cy="1697873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1697873" cy="1697873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A722"/>
              </a:solidFill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198816" y="104015"/>
              <a:ext cx="1300241" cy="14898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98"/>
                </a:lnSpc>
                <a:spcBef>
                  <a:spcPct val="0"/>
                </a:spcBef>
              </a:pPr>
              <a:r>
                <a:rPr lang="en-US" sz="7331">
                  <a:solidFill>
                    <a:srgbClr val="48046E"/>
                  </a:solidFill>
                  <a:latin typeface="Bree Serif"/>
                  <a:ea typeface="Bree Serif"/>
                  <a:cs typeface="Bree Serif"/>
                  <a:sym typeface="Bree Serif"/>
                </a:rPr>
                <a:t>2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2825181" y="7317886"/>
            <a:ext cx="1273405" cy="1273405"/>
            <a:chOff x="0" y="0"/>
            <a:chExt cx="1697873" cy="1697873"/>
          </a:xfrm>
        </p:grpSpPr>
        <p:grpSp>
          <p:nvGrpSpPr>
            <p:cNvPr id="27" name="Group 27"/>
            <p:cNvGrpSpPr/>
            <p:nvPr/>
          </p:nvGrpSpPr>
          <p:grpSpPr>
            <a:xfrm>
              <a:off x="0" y="0"/>
              <a:ext cx="1697873" cy="1697873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A722"/>
              </a:solidFill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198816" y="104015"/>
              <a:ext cx="1300241" cy="14898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98"/>
                </a:lnSpc>
                <a:spcBef>
                  <a:spcPct val="0"/>
                </a:spcBef>
              </a:pPr>
              <a:r>
                <a:rPr lang="en-US" sz="7331">
                  <a:solidFill>
                    <a:srgbClr val="48046E"/>
                  </a:solidFill>
                  <a:latin typeface="Bree Serif"/>
                  <a:ea typeface="Bree Serif"/>
                  <a:cs typeface="Bree Serif"/>
                  <a:sym typeface="Bree Serif"/>
                </a:rPr>
                <a:t>3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558</Words>
  <Application>Microsoft Office PowerPoint</Application>
  <PresentationFormat>Custom</PresentationFormat>
  <Paragraphs>114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Cambria Math</vt:lpstr>
      <vt:lpstr>Bree Serif</vt:lpstr>
      <vt:lpstr>Arial</vt:lpstr>
      <vt:lpstr>Calibri</vt:lpstr>
      <vt:lpstr>Aptos</vt:lpstr>
      <vt:lpstr>Arimo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Felicia Perez</dc:creator>
  <cp:lastModifiedBy>Felicia Perez</cp:lastModifiedBy>
  <cp:revision>5</cp:revision>
  <dcterms:created xsi:type="dcterms:W3CDTF">2006-08-16T00:00:00Z</dcterms:created>
  <dcterms:modified xsi:type="dcterms:W3CDTF">2026-02-23T22:28:20Z</dcterms:modified>
  <dc:identifier>DAHCLK_HMEk</dc:identifier>
</cp:coreProperties>
</file>