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5" r:id="rId1"/>
  </p:sldMasterIdLst>
  <p:notesMasterIdLst>
    <p:notesMasterId r:id="rId8"/>
  </p:notesMasterIdLst>
  <p:sldIdLst>
    <p:sldId id="270" r:id="rId2"/>
    <p:sldId id="2746" r:id="rId3"/>
    <p:sldId id="2775" r:id="rId4"/>
    <p:sldId id="2774" r:id="rId5"/>
    <p:sldId id="2793" r:id="rId6"/>
    <p:sldId id="2785" r:id="rId7"/>
  </p:sldIdLst>
  <p:sldSz cx="12192000" cy="6858000"/>
  <p:notesSz cx="68580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99FF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2"/>
    <p:restoredTop sz="94675"/>
  </p:normalViewPr>
  <p:slideViewPr>
    <p:cSldViewPr snapToGrid="0">
      <p:cViewPr varScale="1">
        <p:scale>
          <a:sx n="70" d="100"/>
          <a:sy n="70" d="100"/>
        </p:scale>
        <p:origin x="1421" y="2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2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20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63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63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31788" y="698500"/>
            <a:ext cx="61960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31263"/>
            <a:ext cx="2971800" cy="463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831263"/>
            <a:ext cx="2971800" cy="463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9114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:notes"/>
          <p:cNvSpPr txBox="1">
            <a:spLocks noGrp="1"/>
          </p:cNvSpPr>
          <p:nvPr>
            <p:ph type="body" idx="1"/>
          </p:nvPr>
        </p:nvSpPr>
        <p:spPr>
          <a:xfrm>
            <a:off x="685800" y="4416425"/>
            <a:ext cx="5486400" cy="4181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025" tIns="46500" rIns="93025" bIns="465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31788" y="698500"/>
            <a:ext cx="6196012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80834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969696"/>
              </a:buClr>
              <a:buSzPts val="3200"/>
              <a:buNone/>
              <a:defRPr>
                <a:solidFill>
                  <a:srgbClr val="969696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None/>
              <a:defRPr>
                <a:solidFill>
                  <a:srgbClr val="969696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None/>
              <a:defRPr>
                <a:solidFill>
                  <a:srgbClr val="969696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body" idx="1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6" descr="Plus-bkg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75200" y="0"/>
            <a:ext cx="74168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" name="Google Shape;100;p16"/>
          <p:cNvCxnSpPr/>
          <p:nvPr/>
        </p:nvCxnSpPr>
        <p:spPr>
          <a:xfrm>
            <a:off x="0" y="6477000"/>
            <a:ext cx="9652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1" name="Google Shape;101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55200" y="6324600"/>
            <a:ext cx="2065867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6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72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6"/>
          <p:cNvSpPr txBox="1">
            <a:spLocks noGrp="1"/>
          </p:cNvSpPr>
          <p:nvPr>
            <p:ph type="subTitle" idx="1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None/>
              <a:defRPr>
                <a:solidFill>
                  <a:srgbClr val="969696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None/>
              <a:defRPr>
                <a:solidFill>
                  <a:srgbClr val="969696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body" idx="1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8" descr="Plus-bkg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75200" y="0"/>
            <a:ext cx="74168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0" name="Google Shape;110;p18"/>
          <p:cNvCxnSpPr/>
          <p:nvPr/>
        </p:nvCxnSpPr>
        <p:spPr>
          <a:xfrm>
            <a:off x="0" y="6477000"/>
            <a:ext cx="9652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1" name="Google Shape;111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55200" y="6324600"/>
            <a:ext cx="2065867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72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subTitle" idx="1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None/>
              <a:defRPr>
                <a:solidFill>
                  <a:srgbClr val="969696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None/>
              <a:defRPr>
                <a:solidFill>
                  <a:srgbClr val="969696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»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»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18872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609600" y="3048000"/>
            <a:ext cx="883920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7" descr="Plus-bkg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75200" y="0"/>
            <a:ext cx="7416800" cy="5232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oogle Shape;44;p7"/>
          <p:cNvCxnSpPr/>
          <p:nvPr/>
        </p:nvCxnSpPr>
        <p:spPr>
          <a:xfrm>
            <a:off x="0" y="6477000"/>
            <a:ext cx="9652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45" name="Google Shape;4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55200" y="6324600"/>
            <a:ext cx="2065867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203200" y="0"/>
            <a:ext cx="10972800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72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406400" y="28956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969696"/>
              </a:buClr>
              <a:buSzPts val="2800"/>
              <a:buNone/>
              <a:defRPr>
                <a:solidFill>
                  <a:srgbClr val="969696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969696"/>
              </a:buClr>
              <a:buSzPts val="2400"/>
              <a:buNone/>
              <a:defRPr>
                <a:solidFill>
                  <a:srgbClr val="969696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969696"/>
              </a:buClr>
              <a:buSzPts val="2000"/>
              <a:buNone/>
              <a:defRPr sz="2000">
                <a:solidFill>
                  <a:srgbClr val="969696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969696"/>
              </a:buClr>
              <a:buSzPts val="1800"/>
              <a:buNone/>
              <a:defRPr sz="1800">
                <a:solidFill>
                  <a:srgbClr val="969696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969696"/>
              </a:buClr>
              <a:buSzPts val="1600"/>
              <a:buNone/>
              <a:defRPr sz="1600">
                <a:solidFill>
                  <a:srgbClr val="969696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400"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 rot="5400000">
            <a:off x="4114800" y="-1905000"/>
            <a:ext cx="39624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 rot="5400000">
            <a:off x="7285038" y="1828800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body" idx="1"/>
          </p:nvPr>
        </p:nvSpPr>
        <p:spPr>
          <a:xfrm rot="5400000">
            <a:off x="1697039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39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erriweather Sans"/>
              <a:buChar char="»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erriweather Sans"/>
              <a:buChar char="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erriweather Sans"/>
              <a:buChar char="»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erriweather Sans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2" name="Google Shape;12;p1"/>
          <p:cNvCxnSpPr/>
          <p:nvPr/>
        </p:nvCxnSpPr>
        <p:spPr>
          <a:xfrm>
            <a:off x="0" y="6477000"/>
            <a:ext cx="9652000" cy="0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" name="Google Shape;13;p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855200" y="6324600"/>
            <a:ext cx="2065867" cy="36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/>
          <p:nvPr/>
        </p:nvSpPr>
        <p:spPr>
          <a:xfrm>
            <a:off x="46567" y="6494464"/>
            <a:ext cx="7112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E6E2E4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rgbClr val="E6E2E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wilkiedan@gmail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52626" y="404664"/>
            <a:ext cx="4284663" cy="1490662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9"/>
          <p:cNvSpPr txBox="1"/>
          <p:nvPr/>
        </p:nvSpPr>
        <p:spPr>
          <a:xfrm>
            <a:off x="1952625" y="5589588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chemeClr val="dk1"/>
              </a:buClr>
              <a:buSzPts val="2400"/>
            </a:pPr>
            <a:endParaRPr sz="2400">
              <a:solidFill>
                <a:schemeClr val="dk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12D72C-1B35-0ADF-E66A-D170A2565E35}"/>
              </a:ext>
            </a:extLst>
          </p:cNvPr>
          <p:cNvSpPr txBox="1"/>
          <p:nvPr/>
        </p:nvSpPr>
        <p:spPr>
          <a:xfrm>
            <a:off x="2528124" y="2304957"/>
            <a:ext cx="6918036" cy="635239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0" i="0" dirty="0">
                <a:solidFill>
                  <a:srgbClr val="333333"/>
                </a:solidFill>
                <a:effectLst/>
                <a:latin typeface="Lato-Bold"/>
              </a:rPr>
              <a:t>AP</a:t>
            </a:r>
            <a:r>
              <a:rPr lang="en-US" sz="3600" b="0" i="0" baseline="30000" dirty="0">
                <a:solidFill>
                  <a:srgbClr val="333333"/>
                </a:solidFill>
                <a:effectLst/>
                <a:latin typeface="Lato-Bold"/>
              </a:rPr>
              <a:t>®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ato-Bold"/>
              </a:rPr>
              <a:t> Precalculus An Exam Review</a:t>
            </a:r>
            <a:endParaRPr lang="en-US" sz="3600" dirty="0">
              <a:solidFill>
                <a:srgbClr val="333333"/>
              </a:solidFill>
              <a:latin typeface="Lato-Bold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248661-B5C6-E89B-AFBD-ACA562DF6487}"/>
              </a:ext>
            </a:extLst>
          </p:cNvPr>
          <p:cNvSpPr txBox="1"/>
          <p:nvPr/>
        </p:nvSpPr>
        <p:spPr>
          <a:xfrm>
            <a:off x="3320142" y="4494923"/>
            <a:ext cx="5551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Rachael.Gorsuch@gmail.com</a:t>
            </a:r>
          </a:p>
          <a:p>
            <a:pPr algn="ctr"/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wilkiedan@gmail.com</a:t>
            </a:r>
            <a:endParaRPr lang="en-US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32AC25-38AA-877B-DA85-E8255DB2618C}"/>
              </a:ext>
            </a:extLst>
          </p:cNvPr>
          <p:cNvSpPr txBox="1"/>
          <p:nvPr/>
        </p:nvSpPr>
        <p:spPr>
          <a:xfrm>
            <a:off x="2808514" y="3834355"/>
            <a:ext cx="64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Rachael Gorsuch and Daniel Wilkie</a:t>
            </a:r>
          </a:p>
          <a:p>
            <a:pPr algn="ctr"/>
            <a:r>
              <a:rPr lang="en-US" sz="2800" b="1" dirty="0"/>
              <a:t>April 7, 2026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7133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0E12E-5CE9-441E-829D-CAE8429A7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664"/>
            <a:ext cx="10972800" cy="1143000"/>
          </a:xfrm>
        </p:spPr>
        <p:txBody>
          <a:bodyPr/>
          <a:lstStyle/>
          <a:p>
            <a:pPr algn="ctr"/>
            <a:r>
              <a:rPr lang="en-US" b="1" dirty="0"/>
              <a:t>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CB7B5D-3945-4940-9270-7338EFE50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069296"/>
            <a:ext cx="11198087" cy="5162540"/>
          </a:xfrm>
        </p:spPr>
        <p:txBody>
          <a:bodyPr/>
          <a:lstStyle/>
          <a:p>
            <a:pPr marL="50800" indent="0">
              <a:buNone/>
            </a:pPr>
            <a:r>
              <a:rPr lang="en-US" dirty="0"/>
              <a:t>1. Introduction				 	</a:t>
            </a:r>
          </a:p>
          <a:p>
            <a:pPr marL="50800" indent="0">
              <a:buNone/>
            </a:pPr>
            <a:r>
              <a:rPr lang="en-US" dirty="0"/>
              <a:t>2. Calculator Info		</a:t>
            </a:r>
          </a:p>
          <a:p>
            <a:pPr marL="50800" indent="0">
              <a:buNone/>
            </a:pPr>
            <a:r>
              <a:rPr lang="en-US" dirty="0"/>
              <a:t>3. MC Questions and Prep</a:t>
            </a:r>
          </a:p>
          <a:p>
            <a:pPr marL="50800" indent="0">
              <a:buNone/>
            </a:pPr>
            <a:r>
              <a:rPr lang="en-US" dirty="0"/>
              <a:t>4. FRQ Prep</a:t>
            </a:r>
          </a:p>
          <a:p>
            <a:pPr marL="50800" indent="0">
              <a:buNone/>
            </a:pPr>
            <a:r>
              <a:rPr lang="en-US" dirty="0"/>
              <a:t>5. Questions/Comments			</a:t>
            </a:r>
          </a:p>
        </p:txBody>
      </p:sp>
    </p:spTree>
    <p:extLst>
      <p:ext uri="{BB962C8B-B14F-4D97-AF65-F5344CB8AC3E}">
        <p14:creationId xmlns:p14="http://schemas.microsoft.com/office/powerpoint/2010/main" val="2162349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5773F-7661-48C0-97B3-5E925184F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Calculator Information</a:t>
            </a:r>
          </a:p>
        </p:txBody>
      </p:sp>
      <p:pic>
        <p:nvPicPr>
          <p:cNvPr id="1028" name="Picture 4" descr="TI-84 Plus CE Color Graphing Calculator, Infinitely Iris">
            <a:extLst>
              <a:ext uri="{FF2B5EF4-FFF2-40B4-BE49-F238E27FC236}">
                <a16:creationId xmlns:a16="http://schemas.microsoft.com/office/drawing/2014/main" id="{3CAAFA16-570A-016E-9BA5-5FAEFA3F8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937657"/>
            <a:ext cx="4212771" cy="42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exas Instruments Nspire CX II CAS Graphing Calculator - Black: 64MB Storage, AP Course Approved, 1 of 8">
            <a:extLst>
              <a:ext uri="{FF2B5EF4-FFF2-40B4-BE49-F238E27FC236}">
                <a16:creationId xmlns:a16="http://schemas.microsoft.com/office/drawing/2014/main" id="{B5F9F61A-18DB-39BB-4DF7-9E42BFCB0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14" y="2269670"/>
            <a:ext cx="3548744" cy="354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exas Instruments Nspire Graphing Calculator CX 2: 100MB Storage, ACT &amp;#38; AP Approved, 1 of 5">
            <a:extLst>
              <a:ext uri="{FF2B5EF4-FFF2-40B4-BE49-F238E27FC236}">
                <a16:creationId xmlns:a16="http://schemas.microsoft.com/office/drawing/2014/main" id="{20D501D4-B260-B4D1-0FC8-EA485121E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658" y="2264229"/>
            <a:ext cx="3554185" cy="355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3B1CC4-766A-F224-3B19-D17313EB8534}"/>
              </a:ext>
            </a:extLst>
          </p:cNvPr>
          <p:cNvSpPr txBox="1"/>
          <p:nvPr/>
        </p:nvSpPr>
        <p:spPr>
          <a:xfrm>
            <a:off x="2013857" y="1937657"/>
            <a:ext cx="13824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TI-84 Plus 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9A12C3-9DA9-78F5-7006-E561B64F0EC2}"/>
              </a:ext>
            </a:extLst>
          </p:cNvPr>
          <p:cNvSpPr txBox="1"/>
          <p:nvPr/>
        </p:nvSpPr>
        <p:spPr>
          <a:xfrm>
            <a:off x="5334001" y="1981197"/>
            <a:ext cx="1937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TI-</a:t>
            </a:r>
            <a:r>
              <a:rPr lang="en-US" b="1" dirty="0" err="1"/>
              <a:t>Nspire</a:t>
            </a:r>
            <a:r>
              <a:rPr lang="en-US" b="1" dirty="0"/>
              <a:t> CX II CAS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5C002-5B31-6775-B49B-F157223D5316}"/>
              </a:ext>
            </a:extLst>
          </p:cNvPr>
          <p:cNvSpPr txBox="1"/>
          <p:nvPr/>
        </p:nvSpPr>
        <p:spPr>
          <a:xfrm>
            <a:off x="9067799" y="1956452"/>
            <a:ext cx="1937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TI-</a:t>
            </a:r>
            <a:r>
              <a:rPr lang="en-US" b="1" dirty="0" err="1"/>
              <a:t>Nspire</a:t>
            </a:r>
            <a:r>
              <a:rPr lang="en-US" b="1" dirty="0"/>
              <a:t> CX II</a:t>
            </a:r>
          </a:p>
        </p:txBody>
      </p:sp>
    </p:spTree>
    <p:extLst>
      <p:ext uri="{BB962C8B-B14F-4D97-AF65-F5344CB8AC3E}">
        <p14:creationId xmlns:p14="http://schemas.microsoft.com/office/powerpoint/2010/main" val="1180434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47DA6-4B4D-6D67-F240-D3AEED049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F32E5-4FAE-5444-C7E5-71F76E88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028"/>
            <a:ext cx="10952480" cy="769292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2"/>
                </a:solidFill>
              </a:rPr>
              <a:t>Multiple Choice Exam Prep with the Handheld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5C1F4F-07AA-6DCF-21AD-4B2D1E435267}"/>
              </a:ext>
            </a:extLst>
          </p:cNvPr>
          <p:cNvSpPr txBox="1"/>
          <p:nvPr/>
        </p:nvSpPr>
        <p:spPr>
          <a:xfrm>
            <a:off x="381000" y="1143000"/>
            <a:ext cx="1084217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Storing a variable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Storing an equation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The art of setting your window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Trace/Graph Trace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Calc/Analyze Graph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Solving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Regression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Residuals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Polar Graphing (Path Plot)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/>
              <a:t>Solve vs. </a:t>
            </a:r>
            <a:r>
              <a:rPr lang="en-US" sz="3200" dirty="0"/>
              <a:t>Numeric(al) Solve(r)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Inserting a new problem for each question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444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3F206-1EE1-5E6C-9670-9B67C194A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D2066-271B-6A02-AC2F-93EBDF1FF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028"/>
            <a:ext cx="10952480" cy="769292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bg2"/>
                </a:solidFill>
              </a:rPr>
              <a:t>FRQ 1 and 2 Exam Prep with the Handheld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705DD4-FD93-71E8-1F75-F46DC94E57A3}"/>
              </a:ext>
            </a:extLst>
          </p:cNvPr>
          <p:cNvSpPr txBox="1"/>
          <p:nvPr/>
        </p:nvSpPr>
        <p:spPr>
          <a:xfrm>
            <a:off x="381000" y="1143000"/>
            <a:ext cx="1084217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FRQ 1</a:t>
            </a:r>
          </a:p>
          <a:p>
            <a:pPr marL="457200" lvl="6" indent="-457200">
              <a:buFont typeface="Arial" panose="020B0604020202020204" pitchFamily="34" charset="0"/>
              <a:buChar char="•"/>
            </a:pPr>
            <a:r>
              <a:rPr lang="en-US" sz="3200" dirty="0"/>
              <a:t>   Solve and Numerical Solve</a:t>
            </a:r>
          </a:p>
          <a:p>
            <a:pPr marL="457200" lvl="3" indent="-457200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FRQ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     Solving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     Storing Equations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     Using a graph to help explain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024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4A2D2-F86D-0B2D-3352-D29847933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60D2D-CDF7-7047-1AB7-FF2BB224E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58" y="0"/>
            <a:ext cx="10972800" cy="1143000"/>
          </a:xfrm>
        </p:spPr>
        <p:txBody>
          <a:bodyPr/>
          <a:lstStyle/>
          <a:p>
            <a:pPr algn="ctr"/>
            <a:r>
              <a:rPr lang="en-US" b="1" dirty="0"/>
              <a:t>        Questions/Comments/Suggestions?</a:t>
            </a:r>
          </a:p>
        </p:txBody>
      </p:sp>
    </p:spTree>
    <p:extLst>
      <p:ext uri="{BB962C8B-B14F-4D97-AF65-F5344CB8AC3E}">
        <p14:creationId xmlns:p14="http://schemas.microsoft.com/office/powerpoint/2010/main" val="828738103"/>
      </p:ext>
    </p:extLst>
  </p:cSld>
  <p:clrMapOvr>
    <a:masterClrMapping/>
  </p:clrMapOvr>
</p:sld>
</file>

<file path=ppt/theme/theme1.xml><?xml version="1.0" encoding="utf-8"?>
<a:theme xmlns:a="http://schemas.openxmlformats.org/drawingml/2006/main" name="ET_new">
  <a:themeElements>
    <a:clrScheme name="Custom 1">
      <a:dk1>
        <a:srgbClr val="525252"/>
      </a:dk1>
      <a:lt1>
        <a:srgbClr val="FFFFFF"/>
      </a:lt1>
      <a:dk2>
        <a:srgbClr val="000000"/>
      </a:dk2>
      <a:lt2>
        <a:srgbClr val="FFFFFF"/>
      </a:lt2>
      <a:accent1>
        <a:srgbClr val="D1282E"/>
      </a:accent1>
      <a:accent2>
        <a:srgbClr val="363636"/>
      </a:accent2>
      <a:accent3>
        <a:srgbClr val="888888"/>
      </a:accent3>
      <a:accent4>
        <a:srgbClr val="8064A2"/>
      </a:accent4>
      <a:accent5>
        <a:srgbClr val="4BACC6"/>
      </a:accent5>
      <a:accent6>
        <a:srgbClr val="F79646"/>
      </a:accent6>
      <a:hlink>
        <a:srgbClr val="1973B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55405</TotalTime>
  <Words>166</Words>
  <Application>Microsoft Office PowerPoint</Application>
  <PresentationFormat>Widescreen</PresentationFormat>
  <Paragraphs>37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Lato-Bold</vt:lpstr>
      <vt:lpstr>Merriweather Sans</vt:lpstr>
      <vt:lpstr>Roboto</vt:lpstr>
      <vt:lpstr>ET_new</vt:lpstr>
      <vt:lpstr>PowerPoint Presentation</vt:lpstr>
      <vt:lpstr>Objectives</vt:lpstr>
      <vt:lpstr>Calculator Information</vt:lpstr>
      <vt:lpstr>Multiple Choice Exam Prep with the Handheld</vt:lpstr>
      <vt:lpstr>FRQ 1 and 2 Exam Prep with the Handheld</vt:lpstr>
      <vt:lpstr>        Questions/Comments/Suggestions?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rebecca892</dc:creator>
  <cp:lastModifiedBy>Daniel Wilkie</cp:lastModifiedBy>
  <cp:revision>200</cp:revision>
  <cp:lastPrinted>2019-10-01T10:42:04Z</cp:lastPrinted>
  <dcterms:modified xsi:type="dcterms:W3CDTF">2026-04-07T02:13:43Z</dcterms:modified>
</cp:coreProperties>
</file>