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</p:sldIdLst>
  <p:sldSz cy="5143500" cx="9144000"/>
  <p:notesSz cx="6858000" cy="9144000"/>
  <p:embeddedFontLst>
    <p:embeddedFont>
      <p:font typeface="Ubuntu"/>
      <p:regular r:id="rId44"/>
      <p:bold r:id="rId45"/>
      <p:italic r:id="rId46"/>
      <p:boldItalic r:id="rId47"/>
    </p:embeddedFont>
    <p:embeddedFont>
      <p:font typeface="Lato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font" Target="fonts/Ubuntu-regular.fntdata"/><Relationship Id="rId43" Type="http://schemas.openxmlformats.org/officeDocument/2006/relationships/slide" Target="slides/slide37.xml"/><Relationship Id="rId46" Type="http://schemas.openxmlformats.org/officeDocument/2006/relationships/font" Target="fonts/Ubuntu-italic.fntdata"/><Relationship Id="rId45" Type="http://schemas.openxmlformats.org/officeDocument/2006/relationships/font" Target="fonts/Ubuntu-bold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Lato-regular.fntdata"/><Relationship Id="rId47" Type="http://schemas.openxmlformats.org/officeDocument/2006/relationships/font" Target="fonts/Ubuntu-boldItalic.fntdata"/><Relationship Id="rId49" Type="http://schemas.openxmlformats.org/officeDocument/2006/relationships/font" Target="fonts/Lato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Lato-boldItalic.fntdata"/><Relationship Id="rId50" Type="http://schemas.openxmlformats.org/officeDocument/2006/relationships/font" Target="fonts/Lato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453c428fa1_2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" name="Google Shape;106;g3453c428fa1_2_6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647a2eaf9c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0" name="Google Shape;200;g3647a2eaf9c_0_6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647a2eaf9c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3" name="Google Shape;213;g3647a2eaf9c_0_7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647a2eaf9c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3" name="Google Shape;223;g3647a2eaf9c_0_1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48b74bf8b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1" name="Google Shape;231;g348b74bf8b2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647a2eaf9c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9" name="Google Shape;239;g3647a2eaf9c_0_1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7a5eff6977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8" name="Google Shape;248;g37a5eff6977_1_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7a5eff6977_1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7" name="Google Shape;257;g37a5eff6977_1_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7a5eff6977_1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6" name="Google Shape;266;g37a5eff6977_1_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7a5eff6977_1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4" name="Google Shape;274;g37a5eff6977_1_4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7a5eff6977_1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7a5eff6977_1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75671344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75671344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453c428fa1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1" name="Google Shape;291;g3453c428fa1_0_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453c428fa1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0" name="Google Shape;300;g3453c428fa1_0_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453c428fa1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7" name="Google Shape;307;g3453c428fa1_0_1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453c428fa1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8" name="Google Shape;318;g3453c428fa1_0_1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647a2eaf9c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9" name="Google Shape;329;g3647a2eaf9c_0_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453c428fa1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7" name="Google Shape;337;g3453c428fa1_0_1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453c428fa1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7" name="Google Shape;347;g3453c428fa1_0_16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377e5a38708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5" name="Google Shape;355;g377e5a38708_0_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77e5a3870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3" name="Google Shape;363;g377e5a38708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377e5a38708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0" name="Google Shape;370;g377e5a38708_0_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453c428fa1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5" name="Google Shape;125;g3453c428fa1_0_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77e5a38708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7" name="Google Shape;377;g377e5a38708_0_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453c428fa1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3" name="Google Shape;383;g3453c428fa1_0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453c428fa1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0" name="Google Shape;390;g3453c428fa1_0_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453c428fa1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6" name="Google Shape;396;g3453c428fa1_0_6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7a5eff6977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3" name="Google Shape;403;g37a5eff6977_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37a5eff6977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37a5eff6977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37a5eff6977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37a5eff6977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3453c428fa1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7" name="Google Shape;427;g3453c428fa1_0_7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453c428fa1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4" name="Google Shape;134;g3453c428fa1_0_8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453c428fa1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8" name="Google Shape;148;g3453c428fa1_0_10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453c428fa1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6" name="Google Shape;156;g3453c428fa1_0_18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647a2eaf9c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5" name="Google Shape;165;g3647a2eaf9c_0_5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647a2eaf9c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8" name="Google Shape;178;g3647a2eaf9c_0_6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647a2eaf9c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10 minute break at end of this section</a:t>
            </a: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8" name="Google Shape;188;g3647a2eaf9c_0_9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/>
        </p:nvSpPr>
        <p:spPr>
          <a:xfrm>
            <a:off x="15834" y="9649"/>
            <a:ext cx="9144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lus-bkgd.png" id="58" name="Google Shape;58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581400" y="0"/>
            <a:ext cx="5562600" cy="39243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4"/>
          <p:cNvSpPr txBox="1"/>
          <p:nvPr>
            <p:ph type="title"/>
          </p:nvPr>
        </p:nvSpPr>
        <p:spPr>
          <a:xfrm>
            <a:off x="152400" y="0"/>
            <a:ext cx="8229600" cy="21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400"/>
              <a:buFont typeface="Arial"/>
              <a:buNone/>
              <a:defRPr b="1" i="0" sz="7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0" name="Google Shape;60;p14"/>
          <p:cNvSpPr txBox="1"/>
          <p:nvPr>
            <p:ph idx="1" type="subTitle"/>
          </p:nvPr>
        </p:nvSpPr>
        <p:spPr>
          <a:xfrm>
            <a:off x="381000" y="2582141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D8D8D8"/>
              </a:buClr>
              <a:buSzPts val="3200"/>
              <a:buFont typeface="Merriweather Sans"/>
              <a:buNone/>
              <a:defRPr b="0" i="0" sz="24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b="0" i="0" sz="28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6544" y="4572000"/>
            <a:ext cx="1918855" cy="499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3" name="Google Shape;63;p14"/>
          <p:cNvCxnSpPr/>
          <p:nvPr/>
        </p:nvCxnSpPr>
        <p:spPr>
          <a:xfrm>
            <a:off x="0" y="4857750"/>
            <a:ext cx="6858000" cy="0"/>
          </a:xfrm>
          <a:prstGeom prst="straightConnector1">
            <a:avLst/>
          </a:prstGeom>
          <a:noFill/>
          <a:ln cap="flat" cmpd="sng" w="38100">
            <a:solidFill>
              <a:srgbClr val="D1281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/>
          <p:nvPr/>
        </p:nvSpPr>
        <p:spPr>
          <a:xfrm>
            <a:off x="0" y="971550"/>
            <a:ext cx="9144000" cy="3543300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lt1"/>
              </a:gs>
              <a:gs pos="100000">
                <a:srgbClr val="E7E7E7"/>
              </a:gs>
            </a:gsLst>
            <a:lin ang="16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5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457200" y="1085850"/>
            <a:ext cx="8229600" cy="3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>
            <p:ph type="ctrTitle"/>
          </p:nvPr>
        </p:nvSpPr>
        <p:spPr>
          <a:xfrm>
            <a:off x="685800" y="15978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1" name="Google Shape;71;p16"/>
          <p:cNvSpPr txBox="1"/>
          <p:nvPr>
            <p:ph idx="1" type="subTitle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3200"/>
              <a:buFont typeface="Merriweather Sans"/>
              <a:buNone/>
              <a:defRPr b="0" i="0" sz="3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b="0" i="0" sz="28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b="0" i="0" sz="2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6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/>
          <p:nvPr/>
        </p:nvSpPr>
        <p:spPr>
          <a:xfrm>
            <a:off x="0" y="971550"/>
            <a:ext cx="9144000" cy="3486000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lt1"/>
              </a:gs>
              <a:gs pos="100000">
                <a:srgbClr val="E7E7E7"/>
              </a:gs>
            </a:gsLst>
            <a:lin ang="16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7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Google Shape;78;p17"/>
          <p:cNvSpPr txBox="1"/>
          <p:nvPr>
            <p:ph idx="3" type="body"/>
          </p:nvPr>
        </p:nvSpPr>
        <p:spPr>
          <a:xfrm>
            <a:off x="4645025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Google Shape;79;p17"/>
          <p:cNvSpPr txBox="1"/>
          <p:nvPr>
            <p:ph idx="4" type="body"/>
          </p:nvPr>
        </p:nvSpPr>
        <p:spPr>
          <a:xfrm>
            <a:off x="4645025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erriweather Sans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7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 type="titleOnly">
  <p:cSld name="TITLE_ONLY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3" name="Google Shape;83;p18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type="title"/>
          </p:nvPr>
        </p:nvSpPr>
        <p:spPr>
          <a:xfrm>
            <a:off x="722313" y="3305175"/>
            <a:ext cx="7772400" cy="10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6" name="Google Shape;86;p19"/>
          <p:cNvSpPr txBox="1"/>
          <p:nvPr>
            <p:ph idx="1" type="body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3200"/>
              <a:buFont typeface="Merriweather Sans"/>
              <a:buNone/>
              <a:defRPr b="0" i="0" sz="20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800"/>
              <a:buFont typeface="Merriweather Sans"/>
              <a:buNone/>
              <a:defRPr b="0" i="0" sz="18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400"/>
              <a:buFont typeface="Merriweather Sans"/>
              <a:buNone/>
              <a:defRPr b="0" i="0" sz="16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Merriweather Sans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/>
          <p:nvPr/>
        </p:nvSpPr>
        <p:spPr>
          <a:xfrm>
            <a:off x="0" y="971550"/>
            <a:ext cx="9144000" cy="3486000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lt1"/>
              </a:gs>
              <a:gs pos="100000">
                <a:srgbClr val="E7E7E7"/>
              </a:gs>
            </a:gsLst>
            <a:lin ang="16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20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1" name="Google Shape;91;p20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1"/>
          <p:cNvSpPr/>
          <p:nvPr/>
        </p:nvSpPr>
        <p:spPr>
          <a:xfrm>
            <a:off x="0" y="971550"/>
            <a:ext cx="9144000" cy="3486000"/>
          </a:xfrm>
          <a:prstGeom prst="rect">
            <a:avLst/>
          </a:prstGeom>
          <a:gradFill>
            <a:gsLst>
              <a:gs pos="0">
                <a:schemeClr val="lt1"/>
              </a:gs>
              <a:gs pos="50000">
                <a:schemeClr val="lt1"/>
              </a:gs>
              <a:gs pos="100000">
                <a:srgbClr val="E7E7E7"/>
              </a:gs>
            </a:gsLst>
            <a:lin ang="16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1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2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3"/>
          <p:cNvSpPr txBox="1"/>
          <p:nvPr>
            <p:ph type="title"/>
          </p:nvPr>
        </p:nvSpPr>
        <p:spPr>
          <a:xfrm>
            <a:off x="152400" y="0"/>
            <a:ext cx="8915400" cy="74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9" name="Google Shape;99;p23"/>
          <p:cNvSpPr txBox="1"/>
          <p:nvPr>
            <p:ph idx="1" type="body"/>
          </p:nvPr>
        </p:nvSpPr>
        <p:spPr>
          <a:xfrm>
            <a:off x="457200" y="2286000"/>
            <a:ext cx="6629400" cy="24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3"/>
          <p:cNvSpPr txBox="1"/>
          <p:nvPr>
            <p:ph idx="12" type="sldNum"/>
          </p:nvPr>
        </p:nvSpPr>
        <p:spPr>
          <a:xfrm>
            <a:off x="6858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24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318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3200"/>
              <a:buChar char="»"/>
              <a:defRPr/>
            </a:lvl1pPr>
            <a:lvl2pPr indent="-4064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Char char="»"/>
              <a:defRPr/>
            </a:lvl2pPr>
            <a:lvl3pPr indent="-3810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Char char="»"/>
              <a:defRPr/>
            </a:lvl3pPr>
            <a:lvl4pPr indent="-355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»"/>
              <a:defRPr/>
            </a:lvl4pPr>
            <a:lvl5pPr indent="-355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»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200" y="1085850"/>
            <a:ext cx="8229600" cy="33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381000" y="4869656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96969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4" name="Google Shape;54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003472" y="4546327"/>
            <a:ext cx="1911927" cy="597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" name="Google Shape;55;p13"/>
          <p:cNvCxnSpPr/>
          <p:nvPr/>
        </p:nvCxnSpPr>
        <p:spPr>
          <a:xfrm>
            <a:off x="0" y="4857750"/>
            <a:ext cx="6858000" cy="0"/>
          </a:xfrm>
          <a:prstGeom prst="straightConnector1">
            <a:avLst/>
          </a:prstGeom>
          <a:noFill/>
          <a:ln cap="flat" cmpd="sng" w="38100">
            <a:solidFill>
              <a:srgbClr val="D1281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pos22@hotmail.com" TargetMode="External"/><Relationship Id="rId4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7.jpg"/><Relationship Id="rId5" Type="http://schemas.openxmlformats.org/officeDocument/2006/relationships/image" Target="../media/image16.jpg"/><Relationship Id="rId6" Type="http://schemas.openxmlformats.org/officeDocument/2006/relationships/image" Target="../media/image19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17.jpg"/><Relationship Id="rId5" Type="http://schemas.openxmlformats.org/officeDocument/2006/relationships/image" Target="../media/image49.png"/><Relationship Id="rId6" Type="http://schemas.openxmlformats.org/officeDocument/2006/relationships/image" Target="../media/image3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2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3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29.jpg"/><Relationship Id="rId5" Type="http://schemas.openxmlformats.org/officeDocument/2006/relationships/image" Target="../media/image2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1.jpg"/><Relationship Id="rId4" Type="http://schemas.openxmlformats.org/officeDocument/2006/relationships/image" Target="../media/image54.jpg"/><Relationship Id="rId5" Type="http://schemas.openxmlformats.org/officeDocument/2006/relationships/image" Target="../media/image6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drive.google.com/file/d/1w1KE1RVk01k-ECJxV_RjHyX0Wra-c962/view" TargetMode="External"/><Relationship Id="rId4" Type="http://schemas.openxmlformats.org/officeDocument/2006/relationships/image" Target="../media/image37.jpg"/><Relationship Id="rId5" Type="http://schemas.openxmlformats.org/officeDocument/2006/relationships/image" Target="../media/image46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8.jpg"/><Relationship Id="rId4" Type="http://schemas.openxmlformats.org/officeDocument/2006/relationships/image" Target="../media/image39.png"/><Relationship Id="rId5" Type="http://schemas.openxmlformats.org/officeDocument/2006/relationships/image" Target="../media/image3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0.png"/><Relationship Id="rId4" Type="http://schemas.openxmlformats.org/officeDocument/2006/relationships/image" Target="../media/image53.png"/><Relationship Id="rId5" Type="http://schemas.openxmlformats.org/officeDocument/2006/relationships/image" Target="../media/image3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1.png"/><Relationship Id="rId4" Type="http://schemas.openxmlformats.org/officeDocument/2006/relationships/image" Target="../media/image4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5.png"/><Relationship Id="rId4" Type="http://schemas.openxmlformats.org/officeDocument/2006/relationships/image" Target="../media/image33.png"/><Relationship Id="rId5" Type="http://schemas.openxmlformats.org/officeDocument/2006/relationships/image" Target="../media/image44.png"/><Relationship Id="rId6" Type="http://schemas.openxmlformats.org/officeDocument/2006/relationships/image" Target="../media/image58.png"/><Relationship Id="rId7" Type="http://schemas.openxmlformats.org/officeDocument/2006/relationships/image" Target="../media/image45.png"/><Relationship Id="rId8" Type="http://schemas.openxmlformats.org/officeDocument/2006/relationships/image" Target="../media/image4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3.png"/><Relationship Id="rId4" Type="http://schemas.openxmlformats.org/officeDocument/2006/relationships/image" Target="../media/image78.png"/><Relationship Id="rId5" Type="http://schemas.openxmlformats.org/officeDocument/2006/relationships/image" Target="../media/image56.png"/><Relationship Id="rId6" Type="http://schemas.openxmlformats.org/officeDocument/2006/relationships/image" Target="../media/image58.png"/><Relationship Id="rId7" Type="http://schemas.openxmlformats.org/officeDocument/2006/relationships/image" Target="../media/image48.png"/><Relationship Id="rId8" Type="http://schemas.openxmlformats.org/officeDocument/2006/relationships/image" Target="../media/image5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2.png"/><Relationship Id="rId4" Type="http://schemas.openxmlformats.org/officeDocument/2006/relationships/image" Target="../media/image50.png"/><Relationship Id="rId5" Type="http://schemas.openxmlformats.org/officeDocument/2006/relationships/image" Target="../media/image5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71.png"/><Relationship Id="rId4" Type="http://schemas.openxmlformats.org/officeDocument/2006/relationships/image" Target="../media/image60.png"/><Relationship Id="rId5" Type="http://schemas.openxmlformats.org/officeDocument/2006/relationships/image" Target="../media/image55.png"/><Relationship Id="rId6" Type="http://schemas.openxmlformats.org/officeDocument/2006/relationships/image" Target="../media/image62.png"/><Relationship Id="rId7" Type="http://schemas.openxmlformats.org/officeDocument/2006/relationships/image" Target="../media/image6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72.png"/><Relationship Id="rId4" Type="http://schemas.openxmlformats.org/officeDocument/2006/relationships/image" Target="../media/image67.png"/><Relationship Id="rId5" Type="http://schemas.openxmlformats.org/officeDocument/2006/relationships/image" Target="../media/image7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85.png"/><Relationship Id="rId4" Type="http://schemas.openxmlformats.org/officeDocument/2006/relationships/image" Target="../media/image64.png"/><Relationship Id="rId5" Type="http://schemas.openxmlformats.org/officeDocument/2006/relationships/image" Target="../media/image6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70.png"/><Relationship Id="rId4" Type="http://schemas.openxmlformats.org/officeDocument/2006/relationships/image" Target="../media/image77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74.png"/><Relationship Id="rId4" Type="http://schemas.openxmlformats.org/officeDocument/2006/relationships/image" Target="../media/image6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tinyurl.com/84data" TargetMode="Externa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8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://drive.google.com/file/d/1O_aRtU75n9J5J_LHlt7JWX3uRy_8ObUP/view" TargetMode="External"/><Relationship Id="rId4" Type="http://schemas.openxmlformats.org/officeDocument/2006/relationships/image" Target="../media/image75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79.png"/><Relationship Id="rId4" Type="http://schemas.openxmlformats.org/officeDocument/2006/relationships/image" Target="../media/image81.png"/><Relationship Id="rId5" Type="http://schemas.openxmlformats.org/officeDocument/2006/relationships/image" Target="../media/image83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88.png"/><Relationship Id="rId4" Type="http://schemas.openxmlformats.org/officeDocument/2006/relationships/image" Target="../media/image84.png"/><Relationship Id="rId5" Type="http://schemas.openxmlformats.org/officeDocument/2006/relationships/image" Target="../media/image8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82.png"/><Relationship Id="rId4" Type="http://schemas.openxmlformats.org/officeDocument/2006/relationships/image" Target="../media/image87.png"/><Relationship Id="rId5" Type="http://schemas.openxmlformats.org/officeDocument/2006/relationships/image" Target="../media/image86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6.png"/><Relationship Id="rId6" Type="http://schemas.openxmlformats.org/officeDocument/2006/relationships/hyperlink" Target="https://aa.usno.navy.mil/data/Dur_OneYear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4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1.png"/><Relationship Id="rId5" Type="http://schemas.openxmlformats.org/officeDocument/2006/relationships/image" Target="../media/image1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8.jpg"/><Relationship Id="rId6" Type="http://schemas.openxmlformats.org/officeDocument/2006/relationships/image" Target="../media/image22.jpg"/><Relationship Id="rId7" Type="http://schemas.openxmlformats.org/officeDocument/2006/relationships/image" Target="../media/image1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5.jpg"/><Relationship Id="rId5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23.jpg"/><Relationship Id="rId5" Type="http://schemas.openxmlformats.org/officeDocument/2006/relationships/image" Target="../media/image26.jpg"/><Relationship Id="rId6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5"/>
          <p:cNvSpPr txBox="1"/>
          <p:nvPr>
            <p:ph type="ctrTitle"/>
          </p:nvPr>
        </p:nvSpPr>
        <p:spPr>
          <a:xfrm>
            <a:off x="685810" y="38099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5000">
                <a:latin typeface="Ubuntu"/>
                <a:ea typeface="Ubuntu"/>
                <a:cs typeface="Ubuntu"/>
                <a:sym typeface="Ubuntu"/>
              </a:rPr>
              <a:t>All Sy</a:t>
            </a:r>
            <a:r>
              <a:rPr b="1" lang="en" sz="5000">
                <a:solidFill>
                  <a:srgbClr val="0000FF"/>
                </a:solidFill>
                <a:latin typeface="Ubuntu"/>
                <a:ea typeface="Ubuntu"/>
                <a:cs typeface="Ubuntu"/>
                <a:sym typeface="Ubuntu"/>
              </a:rPr>
              <a:t>STEM</a:t>
            </a:r>
            <a:r>
              <a:rPr lang="en" sz="5000">
                <a:latin typeface="Ubuntu"/>
                <a:ea typeface="Ubuntu"/>
                <a:cs typeface="Ubuntu"/>
                <a:sym typeface="Ubuntu"/>
              </a:rPr>
              <a:t>s Go!!</a:t>
            </a:r>
            <a:endParaRPr i="0" sz="50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09" name="Google Shape;109;p25"/>
          <p:cNvSpPr txBox="1"/>
          <p:nvPr/>
        </p:nvSpPr>
        <p:spPr>
          <a:xfrm>
            <a:off x="4682527" y="3103940"/>
            <a:ext cx="36996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0000"/>
                </a:solidFill>
              </a:rPr>
              <a:t>Todd Graba</a:t>
            </a:r>
            <a:endParaRPr b="1"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000000"/>
                </a:solidFill>
              </a:rPr>
              <a:t>STEM Boss Man</a:t>
            </a:r>
            <a:endParaRPr b="1"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0000"/>
                </a:solidFill>
              </a:rPr>
              <a:t>Crystal Lake South HS, IL</a:t>
            </a:r>
            <a:endParaRPr b="1"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0000"/>
                </a:solidFill>
              </a:rPr>
              <a:t>tgraba17@gmail.com</a:t>
            </a:r>
            <a:endParaRPr b="1"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0000"/>
                </a:solidFill>
              </a:rPr>
              <a:t>@tgrabes17</a:t>
            </a:r>
            <a:endParaRPr b="1" sz="1800">
              <a:solidFill>
                <a:srgbClr val="000000"/>
              </a:solidFill>
            </a:endParaRPr>
          </a:p>
        </p:txBody>
      </p:sp>
      <p:sp>
        <p:nvSpPr>
          <p:cNvPr id="110" name="Google Shape;110;p25"/>
          <p:cNvSpPr txBox="1"/>
          <p:nvPr/>
        </p:nvSpPr>
        <p:spPr>
          <a:xfrm>
            <a:off x="172475" y="3103950"/>
            <a:ext cx="37782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000000"/>
                </a:solidFill>
              </a:rPr>
              <a:t>Brad Posnanski</a:t>
            </a:r>
            <a:endParaRPr b="1"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000000"/>
                </a:solidFill>
              </a:rPr>
              <a:t>Math/STEM/CS Teacher</a:t>
            </a:r>
            <a:endParaRPr b="1"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000000"/>
                </a:solidFill>
              </a:rPr>
              <a:t>Comsewogue H.S., NY</a:t>
            </a:r>
            <a:endParaRPr b="1"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000000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pos22@hotmail.com</a:t>
            </a:r>
            <a:endParaRPr b="1"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000000"/>
                </a:solidFill>
              </a:rPr>
              <a:t>@POSitive_MATH</a:t>
            </a:r>
            <a:endParaRPr sz="1800"/>
          </a:p>
        </p:txBody>
      </p:sp>
      <p:grpSp>
        <p:nvGrpSpPr>
          <p:cNvPr id="111" name="Google Shape;111;p25"/>
          <p:cNvGrpSpPr/>
          <p:nvPr/>
        </p:nvGrpSpPr>
        <p:grpSpPr>
          <a:xfrm rot="-681770">
            <a:off x="220306" y="-447211"/>
            <a:ext cx="2839322" cy="3883785"/>
            <a:chOff x="112275" y="-634524"/>
            <a:chExt cx="3259947" cy="4459140"/>
          </a:xfrm>
        </p:grpSpPr>
        <p:pic>
          <p:nvPicPr>
            <p:cNvPr id="112" name="Google Shape;112;p2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386097" y="838491"/>
              <a:ext cx="2986125" cy="2986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5" title="Attachment-1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flipH="1" rot="1139070">
              <a:off x="453319" y="-293480"/>
              <a:ext cx="2517686" cy="251768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4" name="Google Shape;114;p25"/>
          <p:cNvGrpSpPr/>
          <p:nvPr/>
        </p:nvGrpSpPr>
        <p:grpSpPr>
          <a:xfrm rot="615351">
            <a:off x="5821410" y="-662917"/>
            <a:ext cx="3024214" cy="4064444"/>
            <a:chOff x="5130376" y="-735875"/>
            <a:chExt cx="3907425" cy="5251450"/>
          </a:xfrm>
        </p:grpSpPr>
        <p:pic>
          <p:nvPicPr>
            <p:cNvPr id="115" name="Google Shape;115;p2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913200" y="1529450"/>
              <a:ext cx="2986125" cy="2986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25" title="image (1)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flipH="1" rot="-2514263">
              <a:off x="5700590" y="-165672"/>
              <a:ext cx="2766996" cy="276699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203" name="Google Shape;20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-115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-8117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4" title="08-18-2025 Image015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06975" y="1348550"/>
            <a:ext cx="2795000" cy="209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4" title="08-18-2025 Image014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62500" y="1348550"/>
            <a:ext cx="2754425" cy="2065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4" title="08-18-2025 Image013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3900" y="1348550"/>
            <a:ext cx="2754433" cy="206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4"/>
          <p:cNvSpPr txBox="1"/>
          <p:nvPr/>
        </p:nvSpPr>
        <p:spPr>
          <a:xfrm>
            <a:off x="498163" y="3444800"/>
            <a:ext cx="2025900" cy="3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FF"/>
                </a:solidFill>
              </a:rPr>
              <a:t>Plotted Data</a:t>
            </a:r>
            <a:endParaRPr sz="2400">
              <a:solidFill>
                <a:srgbClr val="0000FF"/>
              </a:solidFill>
            </a:endParaRPr>
          </a:p>
        </p:txBody>
      </p:sp>
      <p:sp>
        <p:nvSpPr>
          <p:cNvPr id="209" name="Google Shape;209;p34"/>
          <p:cNvSpPr txBox="1"/>
          <p:nvPr/>
        </p:nvSpPr>
        <p:spPr>
          <a:xfrm>
            <a:off x="3162504" y="3444800"/>
            <a:ext cx="2754300" cy="3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0000"/>
                </a:solidFill>
              </a:rPr>
              <a:t>Fitted Equations</a:t>
            </a:r>
            <a:endParaRPr sz="2400">
              <a:solidFill>
                <a:srgbClr val="FF0000"/>
              </a:solidFill>
            </a:endParaRPr>
          </a:p>
        </p:txBody>
      </p:sp>
      <p:sp>
        <p:nvSpPr>
          <p:cNvPr id="210" name="Google Shape;210;p34"/>
          <p:cNvSpPr txBox="1"/>
          <p:nvPr/>
        </p:nvSpPr>
        <p:spPr>
          <a:xfrm>
            <a:off x="6210504" y="3444800"/>
            <a:ext cx="2754300" cy="3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FF"/>
                </a:solidFill>
              </a:rPr>
              <a:t>Intersection Point</a:t>
            </a:r>
            <a:endParaRPr sz="24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5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216" name="Google Shape;21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-115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-8117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5" title="08-18-2025 Image015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800" y="1495575"/>
            <a:ext cx="2869800" cy="215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5" title="Screen Shot 2025-08-18 at 5.35.32 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93900" y="2310362"/>
            <a:ext cx="5496250" cy="178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5" title="Screen Shot 2025-08-18 at 6.07.33 P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02850" y="1567625"/>
            <a:ext cx="5244299" cy="50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6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226" name="Google Shape;22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-115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-8117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6" title="reflection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28400" y="1207975"/>
            <a:ext cx="4369249" cy="327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7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234" name="Google Shape;23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-115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-8117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7" title="total daylight hours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6505" y="1173459"/>
            <a:ext cx="4451000" cy="333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8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242" name="Google Shape;24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-115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-8117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8" title="tangent1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5847" y="1352925"/>
            <a:ext cx="3741350" cy="2806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8" title="tangent2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56575" y="1352912"/>
            <a:ext cx="3741350" cy="28060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9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Cellular Respiration</a:t>
            </a:r>
            <a:endParaRPr/>
          </a:p>
        </p:txBody>
      </p:sp>
      <p:sp>
        <p:nvSpPr>
          <p:cNvPr id="251" name="Google Shape;251;p39"/>
          <p:cNvSpPr txBox="1"/>
          <p:nvPr>
            <p:ph idx="1" type="body"/>
          </p:nvPr>
        </p:nvSpPr>
        <p:spPr>
          <a:xfrm>
            <a:off x="457200" y="1085850"/>
            <a:ext cx="8229600" cy="180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Using the Vernier O</a:t>
            </a:r>
            <a:r>
              <a:rPr baseline="-25000" lang="en"/>
              <a:t>2</a:t>
            </a:r>
            <a:r>
              <a:rPr lang="en"/>
              <a:t> and CO</a:t>
            </a:r>
            <a:r>
              <a:rPr baseline="-25000" lang="en"/>
              <a:t>2</a:t>
            </a:r>
            <a:r>
              <a:rPr lang="en"/>
              <a:t>, students will be able to see and analyze the absorption and production rates of gases.</a:t>
            </a:r>
            <a:endParaRPr/>
          </a:p>
        </p:txBody>
      </p:sp>
      <p:sp>
        <p:nvSpPr>
          <p:cNvPr id="252" name="Google Shape;252;p39"/>
          <p:cNvSpPr txBox="1"/>
          <p:nvPr/>
        </p:nvSpPr>
        <p:spPr>
          <a:xfrm>
            <a:off x="713600" y="2937825"/>
            <a:ext cx="3562800" cy="17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Equipment: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TI-NSpire CX</a:t>
            </a:r>
            <a:r>
              <a:rPr baseline="30000" lang="en" sz="1800">
                <a:solidFill>
                  <a:schemeClr val="dk1"/>
                </a:solidFill>
              </a:rPr>
              <a:t>TM</a:t>
            </a:r>
            <a:r>
              <a:rPr lang="en" sz="1800">
                <a:solidFill>
                  <a:schemeClr val="dk1"/>
                </a:solidFill>
              </a:rPr>
              <a:t> (any version)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TI-Lab Cradle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Vernier O</a:t>
            </a:r>
            <a:r>
              <a:rPr baseline="-25000" lang="en" sz="1800">
                <a:solidFill>
                  <a:schemeClr val="dk1"/>
                </a:solidFill>
              </a:rPr>
              <a:t>2</a:t>
            </a:r>
            <a:r>
              <a:rPr lang="en" sz="1800">
                <a:solidFill>
                  <a:schemeClr val="dk1"/>
                </a:solidFill>
              </a:rPr>
              <a:t> and CO</a:t>
            </a:r>
            <a:r>
              <a:rPr baseline="-25000" lang="en" sz="1800">
                <a:solidFill>
                  <a:schemeClr val="dk1"/>
                </a:solidFill>
              </a:rPr>
              <a:t>2</a:t>
            </a:r>
            <a:r>
              <a:rPr lang="en" sz="1800">
                <a:solidFill>
                  <a:schemeClr val="dk1"/>
                </a:solidFill>
              </a:rPr>
              <a:t> sensors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Vernier Biochamber 250 or 2000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Germinated peas</a:t>
            </a:r>
            <a:endParaRPr sz="1800">
              <a:solidFill>
                <a:schemeClr val="dk1"/>
              </a:solidFill>
            </a:endParaRPr>
          </a:p>
        </p:txBody>
      </p:sp>
      <p:pic>
        <p:nvPicPr>
          <p:cNvPr id="253" name="Google Shape;25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76675" y="2833525"/>
            <a:ext cx="2355401" cy="157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9"/>
          <p:cNvPicPr preferRelativeResize="0"/>
          <p:nvPr/>
        </p:nvPicPr>
        <p:blipFill rotWithShape="1">
          <a:blip r:embed="rId4">
            <a:alphaModFix/>
          </a:blip>
          <a:srcRect b="0" l="38351" r="34949" t="0"/>
          <a:stretch/>
        </p:blipFill>
        <p:spPr>
          <a:xfrm>
            <a:off x="5258750" y="2818563"/>
            <a:ext cx="762925" cy="16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0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Cellular Respiration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260" name="Google Shape;260;p40"/>
          <p:cNvSpPr txBox="1"/>
          <p:nvPr/>
        </p:nvSpPr>
        <p:spPr>
          <a:xfrm>
            <a:off x="300500" y="1128775"/>
            <a:ext cx="3738900" cy="19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F1F1F"/>
                </a:solidFill>
                <a:highlight>
                  <a:srgbClr val="FFFFFF"/>
                </a:highlight>
              </a:rPr>
              <a:t>Cellular respiration is how living things </a:t>
            </a:r>
            <a:r>
              <a:rPr b="1" lang="en" sz="1800" u="sng">
                <a:solidFill>
                  <a:srgbClr val="1F1F1F"/>
                </a:solidFill>
                <a:highlight>
                  <a:srgbClr val="FFFFFF"/>
                </a:highlight>
              </a:rPr>
              <a:t>turn food and oxygen into energy for their cells</a:t>
            </a:r>
            <a:r>
              <a:rPr lang="en" sz="1800">
                <a:solidFill>
                  <a:srgbClr val="1F1F1F"/>
                </a:solidFill>
                <a:highlight>
                  <a:srgbClr val="FFFFFF"/>
                </a:highlight>
              </a:rPr>
              <a:t>, much like a car uses fuel to run. It happens inside the cells of plants and animals, </a:t>
            </a:r>
            <a:r>
              <a:rPr b="1" lang="en" sz="1800" u="sng">
                <a:solidFill>
                  <a:srgbClr val="1F1F1F"/>
                </a:solidFill>
                <a:highlight>
                  <a:srgbClr val="FFFFFF"/>
                </a:highlight>
              </a:rPr>
              <a:t>taking in sugar (from food) and oxygen (from breathing) to make energy, carbon dioxide, and water.</a:t>
            </a:r>
            <a:endParaRPr b="1" sz="1800" u="sng">
              <a:solidFill>
                <a:schemeClr val="dk1"/>
              </a:solidFill>
            </a:endParaRPr>
          </a:p>
        </p:txBody>
      </p:sp>
      <p:sp>
        <p:nvSpPr>
          <p:cNvPr id="261" name="Google Shape;261;p40"/>
          <p:cNvSpPr txBox="1"/>
          <p:nvPr/>
        </p:nvSpPr>
        <p:spPr>
          <a:xfrm>
            <a:off x="4489875" y="1138475"/>
            <a:ext cx="43443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</a:rPr>
              <a:t>C</a:t>
            </a:r>
            <a:r>
              <a:rPr baseline="-25000" lang="en" sz="2200">
                <a:solidFill>
                  <a:schemeClr val="dk1"/>
                </a:solidFill>
              </a:rPr>
              <a:t>6</a:t>
            </a:r>
            <a:r>
              <a:rPr lang="en" sz="2200">
                <a:solidFill>
                  <a:schemeClr val="dk1"/>
                </a:solidFill>
              </a:rPr>
              <a:t>H</a:t>
            </a:r>
            <a:r>
              <a:rPr baseline="-25000" lang="en" sz="2200">
                <a:solidFill>
                  <a:schemeClr val="dk1"/>
                </a:solidFill>
              </a:rPr>
              <a:t>12</a:t>
            </a:r>
            <a:r>
              <a:rPr lang="en" sz="2200">
                <a:solidFill>
                  <a:schemeClr val="dk1"/>
                </a:solidFill>
              </a:rPr>
              <a:t>O</a:t>
            </a:r>
            <a:r>
              <a:rPr baseline="-25000" lang="en" sz="2200">
                <a:solidFill>
                  <a:schemeClr val="dk1"/>
                </a:solidFill>
              </a:rPr>
              <a:t>6</a:t>
            </a:r>
            <a:r>
              <a:rPr lang="en" sz="2200">
                <a:solidFill>
                  <a:schemeClr val="dk1"/>
                </a:solidFill>
              </a:rPr>
              <a:t> + 6O</a:t>
            </a:r>
            <a:r>
              <a:rPr baseline="-25000" lang="en" sz="2200">
                <a:solidFill>
                  <a:schemeClr val="dk1"/>
                </a:solidFill>
              </a:rPr>
              <a:t>2</a:t>
            </a:r>
            <a:r>
              <a:rPr lang="en" sz="2200">
                <a:solidFill>
                  <a:schemeClr val="dk1"/>
                </a:solidFill>
              </a:rPr>
              <a:t> -&gt; 6H</a:t>
            </a:r>
            <a:r>
              <a:rPr baseline="-25000" lang="en" sz="2200">
                <a:solidFill>
                  <a:schemeClr val="dk1"/>
                </a:solidFill>
              </a:rPr>
              <a:t>2</a:t>
            </a:r>
            <a:r>
              <a:rPr lang="en" sz="2200">
                <a:solidFill>
                  <a:schemeClr val="dk1"/>
                </a:solidFill>
              </a:rPr>
              <a:t>O + 6CO</a:t>
            </a:r>
            <a:r>
              <a:rPr baseline="-25000" lang="en" sz="2200">
                <a:solidFill>
                  <a:schemeClr val="dk1"/>
                </a:solidFill>
              </a:rPr>
              <a:t>2</a:t>
            </a:r>
            <a:endParaRPr baseline="-25000" sz="2200">
              <a:solidFill>
                <a:schemeClr val="dk1"/>
              </a:solidFill>
            </a:endParaRPr>
          </a:p>
        </p:txBody>
      </p:sp>
      <p:pic>
        <p:nvPicPr>
          <p:cNvPr id="262" name="Google Shape;262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5225" y="1886500"/>
            <a:ext cx="4649976" cy="225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40"/>
          <p:cNvSpPr txBox="1"/>
          <p:nvPr/>
        </p:nvSpPr>
        <p:spPr>
          <a:xfrm>
            <a:off x="5051700" y="4146100"/>
            <a:ext cx="3598500" cy="2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https://www.vecteezy.com/free-vector/cellular"&gt;Cellular Vectors by Vecteezy</a:t>
            </a:r>
            <a:endParaRPr sz="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41"/>
          <p:cNvPicPr preferRelativeResize="0"/>
          <p:nvPr/>
        </p:nvPicPr>
        <p:blipFill rotWithShape="1">
          <a:blip r:embed="rId3">
            <a:alphaModFix/>
          </a:blip>
          <a:srcRect b="0" l="0" r="0" t="12149"/>
          <a:stretch/>
        </p:blipFill>
        <p:spPr>
          <a:xfrm>
            <a:off x="84750" y="993175"/>
            <a:ext cx="2632849" cy="3083926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41"/>
          <p:cNvSpPr txBox="1"/>
          <p:nvPr/>
        </p:nvSpPr>
        <p:spPr>
          <a:xfrm>
            <a:off x="0" y="0"/>
            <a:ext cx="8451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accent1"/>
                </a:solidFill>
                <a:latin typeface="Ubuntu"/>
                <a:ea typeface="Ubuntu"/>
                <a:cs typeface="Ubuntu"/>
                <a:sym typeface="Ubuntu"/>
              </a:rPr>
              <a:t>Collecting Data</a:t>
            </a:r>
            <a:endParaRPr/>
          </a:p>
        </p:txBody>
      </p:sp>
      <p:pic>
        <p:nvPicPr>
          <p:cNvPr id="270" name="Google Shape;270;p41"/>
          <p:cNvPicPr preferRelativeResize="0"/>
          <p:nvPr/>
        </p:nvPicPr>
        <p:blipFill rotWithShape="1">
          <a:blip r:embed="rId4">
            <a:alphaModFix/>
          </a:blip>
          <a:srcRect b="26401" l="14733" r="0" t="23039"/>
          <a:stretch/>
        </p:blipFill>
        <p:spPr>
          <a:xfrm>
            <a:off x="2780250" y="1271650"/>
            <a:ext cx="2947251" cy="2330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41"/>
          <p:cNvPicPr preferRelativeResize="0"/>
          <p:nvPr/>
        </p:nvPicPr>
        <p:blipFill rotWithShape="1">
          <a:blip r:embed="rId5">
            <a:alphaModFix/>
          </a:blip>
          <a:srcRect b="29116" l="5921" r="6871" t="18786"/>
          <a:stretch/>
        </p:blipFill>
        <p:spPr>
          <a:xfrm>
            <a:off x="5787912" y="1184472"/>
            <a:ext cx="3219626" cy="2564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42" title="IMG_3356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1850" y="83300"/>
            <a:ext cx="2721770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09675" y="791575"/>
            <a:ext cx="4966075" cy="3724551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42"/>
          <p:cNvSpPr txBox="1"/>
          <p:nvPr/>
        </p:nvSpPr>
        <p:spPr>
          <a:xfrm>
            <a:off x="4196225" y="55925"/>
            <a:ext cx="43443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</a:rPr>
              <a:t>C</a:t>
            </a:r>
            <a:r>
              <a:rPr baseline="-25000" lang="en" sz="2200">
                <a:solidFill>
                  <a:schemeClr val="dk1"/>
                </a:solidFill>
              </a:rPr>
              <a:t>6</a:t>
            </a:r>
            <a:r>
              <a:rPr lang="en" sz="2200">
                <a:solidFill>
                  <a:schemeClr val="dk1"/>
                </a:solidFill>
              </a:rPr>
              <a:t>H</a:t>
            </a:r>
            <a:r>
              <a:rPr baseline="-25000" lang="en" sz="2200">
                <a:solidFill>
                  <a:schemeClr val="dk1"/>
                </a:solidFill>
              </a:rPr>
              <a:t>12</a:t>
            </a:r>
            <a:r>
              <a:rPr lang="en" sz="2200">
                <a:solidFill>
                  <a:schemeClr val="dk1"/>
                </a:solidFill>
              </a:rPr>
              <a:t>O</a:t>
            </a:r>
            <a:r>
              <a:rPr baseline="-25000" lang="en" sz="2200">
                <a:solidFill>
                  <a:schemeClr val="dk1"/>
                </a:solidFill>
              </a:rPr>
              <a:t>6</a:t>
            </a:r>
            <a:r>
              <a:rPr lang="en" sz="2200">
                <a:solidFill>
                  <a:schemeClr val="dk1"/>
                </a:solidFill>
              </a:rPr>
              <a:t> + 6O</a:t>
            </a:r>
            <a:r>
              <a:rPr baseline="-25000" lang="en" sz="2200">
                <a:solidFill>
                  <a:schemeClr val="dk1"/>
                </a:solidFill>
              </a:rPr>
              <a:t>2</a:t>
            </a:r>
            <a:r>
              <a:rPr lang="en" sz="2200">
                <a:solidFill>
                  <a:schemeClr val="dk1"/>
                </a:solidFill>
              </a:rPr>
              <a:t> -&gt; 6H</a:t>
            </a:r>
            <a:r>
              <a:rPr baseline="-25000" lang="en" sz="2200">
                <a:solidFill>
                  <a:schemeClr val="dk1"/>
                </a:solidFill>
              </a:rPr>
              <a:t>2</a:t>
            </a:r>
            <a:r>
              <a:rPr lang="en" sz="2200">
                <a:solidFill>
                  <a:schemeClr val="dk1"/>
                </a:solidFill>
              </a:rPr>
              <a:t>O + 6CO</a:t>
            </a:r>
            <a:r>
              <a:rPr baseline="-25000" lang="en" sz="2200">
                <a:solidFill>
                  <a:schemeClr val="dk1"/>
                </a:solidFill>
              </a:rPr>
              <a:t>2</a:t>
            </a:r>
            <a:endParaRPr baseline="-25000" sz="2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3"/>
          <p:cNvSpPr txBox="1"/>
          <p:nvPr>
            <p:ph type="title"/>
          </p:nvPr>
        </p:nvSpPr>
        <p:spPr>
          <a:xfrm>
            <a:off x="36852" y="57150"/>
            <a:ext cx="82296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Analyzing the Graphs</a:t>
            </a:r>
            <a:endParaRPr/>
          </a:p>
        </p:txBody>
      </p:sp>
      <p:pic>
        <p:nvPicPr>
          <p:cNvPr id="284" name="Google Shape;28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850" y="813575"/>
            <a:ext cx="5232198" cy="3924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46350" y="180750"/>
            <a:ext cx="2937974" cy="220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46350" y="2643350"/>
            <a:ext cx="2937948" cy="220347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43"/>
          <p:cNvSpPr txBox="1"/>
          <p:nvPr/>
        </p:nvSpPr>
        <p:spPr>
          <a:xfrm>
            <a:off x="7975350" y="702825"/>
            <a:ext cx="794700" cy="71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</a:rPr>
              <a:t>O</a:t>
            </a:r>
            <a:r>
              <a:rPr baseline="-25000" lang="en" sz="3200">
                <a:solidFill>
                  <a:schemeClr val="dk1"/>
                </a:solidFill>
              </a:rPr>
              <a:t>2</a:t>
            </a:r>
            <a:endParaRPr baseline="-25000" sz="3200">
              <a:solidFill>
                <a:schemeClr val="dk1"/>
              </a:solidFill>
            </a:endParaRPr>
          </a:p>
        </p:txBody>
      </p:sp>
      <p:sp>
        <p:nvSpPr>
          <p:cNvPr id="288" name="Google Shape;288;p43"/>
          <p:cNvSpPr txBox="1"/>
          <p:nvPr/>
        </p:nvSpPr>
        <p:spPr>
          <a:xfrm>
            <a:off x="7822575" y="3141225"/>
            <a:ext cx="1056900" cy="71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</a:rPr>
              <a:t>CO</a:t>
            </a:r>
            <a:r>
              <a:rPr baseline="-25000" lang="en" sz="3200">
                <a:solidFill>
                  <a:schemeClr val="dk1"/>
                </a:solidFill>
              </a:rPr>
              <a:t>2</a:t>
            </a:r>
            <a:endParaRPr baseline="-25000" sz="3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Outcome</a:t>
            </a:r>
            <a:endParaRPr/>
          </a:p>
        </p:txBody>
      </p:sp>
      <p:sp>
        <p:nvSpPr>
          <p:cNvPr id="122" name="Google Shape;122;p26"/>
          <p:cNvSpPr txBox="1"/>
          <p:nvPr>
            <p:ph idx="1" type="body"/>
          </p:nvPr>
        </p:nvSpPr>
        <p:spPr>
          <a:xfrm>
            <a:off x="457200" y="1085850"/>
            <a:ext cx="8229600" cy="337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Integrate systems of equations through the application of STEM concepts across multiple domains.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609600"/>
            <a:ext cx="6568394" cy="3694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57200" y="721499"/>
            <a:ext cx="3430426" cy="3430426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4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296" name="Google Shape;296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51325" y="1102495"/>
            <a:ext cx="4000500" cy="238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44"/>
          <p:cNvSpPr txBox="1"/>
          <p:nvPr/>
        </p:nvSpPr>
        <p:spPr>
          <a:xfrm>
            <a:off x="315600" y="4151925"/>
            <a:ext cx="8142600" cy="5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FF"/>
                </a:solidFill>
              </a:rPr>
              <a:t>TI-84CE or TI-Nspire </a:t>
            </a:r>
            <a:r>
              <a:rPr lang="en" sz="2200">
                <a:solidFill>
                  <a:srgbClr val="0000FF"/>
                </a:solidFill>
              </a:rPr>
              <a:t>CX II</a:t>
            </a:r>
            <a:r>
              <a:rPr baseline="30000" lang="en" sz="2200">
                <a:solidFill>
                  <a:srgbClr val="0000FF"/>
                </a:solidFill>
              </a:rPr>
              <a:t>TM</a:t>
            </a:r>
            <a:r>
              <a:rPr lang="en" sz="2200">
                <a:solidFill>
                  <a:srgbClr val="0000FF"/>
                </a:solidFill>
              </a:rPr>
              <a:t> &amp; the Vernier Easy Temp sensor</a:t>
            </a:r>
            <a:endParaRPr sz="22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45" title="Capture 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650" y="950100"/>
            <a:ext cx="3594450" cy="270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45" title="Capture 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3000" y="950100"/>
            <a:ext cx="3594450" cy="2706925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45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p46" title="Capture 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797700"/>
            <a:ext cx="2313000" cy="174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46" title="Capture 4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28700" y="797700"/>
            <a:ext cx="2313000" cy="1741896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46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12" name="Google Shape;312;p46" title="Capture 6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12400" y="797700"/>
            <a:ext cx="2313000" cy="1741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4800" y="2775425"/>
            <a:ext cx="2313006" cy="174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46" title="Capture 8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00500" y="2775437"/>
            <a:ext cx="2313000" cy="1741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31550" y="2759538"/>
            <a:ext cx="2355188" cy="1773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7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21" name="Google Shape;321;p47" title="Capture 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350" y="2791325"/>
            <a:ext cx="2250225" cy="1694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47" title="Capture 7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8700" y="766600"/>
            <a:ext cx="2250225" cy="1694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47" title="Capture 6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325" y="766600"/>
            <a:ext cx="2250225" cy="169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98713" y="2791328"/>
            <a:ext cx="2250207" cy="169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47" title="Capture 1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35075" y="2791313"/>
            <a:ext cx="2250225" cy="1694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7" title="Capture 11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35075" y="766600"/>
            <a:ext cx="2250200" cy="1694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8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32" name="Google Shape;332;p48" title="Capture 1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3613" y="871175"/>
            <a:ext cx="2886825" cy="2174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48" title="Capture 14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850" y="871175"/>
            <a:ext cx="2886825" cy="2174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48" title="Capture 16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80125" y="2010700"/>
            <a:ext cx="3280000" cy="247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9"/>
          <p:cNvSpPr txBox="1"/>
          <p:nvPr>
            <p:ph type="ctrTitle"/>
          </p:nvPr>
        </p:nvSpPr>
        <p:spPr>
          <a:xfrm>
            <a:off x="685800" y="-228600"/>
            <a:ext cx="810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 (Reality!)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40" name="Google Shape;340;p49" title="Capture 1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3275" y="726475"/>
            <a:ext cx="2318225" cy="174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49" title="Capture 1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32725" y="726488"/>
            <a:ext cx="2318225" cy="1745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49" title="Capture 1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92462" y="726475"/>
            <a:ext cx="2318225" cy="1745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49" title="Capture 13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9675" y="2812624"/>
            <a:ext cx="2419525" cy="1822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49" title="Capture 14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16597" y="2812624"/>
            <a:ext cx="2419525" cy="1822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0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50" name="Google Shape;350;p50" title="Capture 1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825" y="792825"/>
            <a:ext cx="2547150" cy="1918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50" title="Capture 16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46050" y="792825"/>
            <a:ext cx="2547150" cy="1918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50" title="Capture 17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17375" y="2142325"/>
            <a:ext cx="3226825" cy="243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1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58" name="Google Shape;358;p51" title="Screen Shot 2025-09-01 at 1.46.41 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95789" y="694700"/>
            <a:ext cx="2701875" cy="3742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51" title="Screen Shot 2025-09-01 at 1.43.01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927" y="1933671"/>
            <a:ext cx="5676524" cy="71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51" title="Screen Shot 2025-09-01 at 1.49.40 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855700"/>
            <a:ext cx="2408731" cy="110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2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66" name="Google Shape;366;p52" title="double temp sensor BT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00925" y="1047482"/>
            <a:ext cx="3569925" cy="268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52" title="double temp sensor BT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4200" y="1047488"/>
            <a:ext cx="3569925" cy="2688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53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73" name="Google Shape;373;p53" title="double temp sensor BT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7900" y="1155126"/>
            <a:ext cx="3549275" cy="2672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53" title="double temp sensor BT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825" y="1102503"/>
            <a:ext cx="3549275" cy="267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7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128" name="Google Shape;12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36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7122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7" title="Screen Shot 2025-08-13 at 12.41.31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37150" y="807400"/>
            <a:ext cx="3732450" cy="395510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7"/>
          <p:cNvSpPr txBox="1"/>
          <p:nvPr/>
        </p:nvSpPr>
        <p:spPr>
          <a:xfrm>
            <a:off x="271325" y="4422769"/>
            <a:ext cx="2767500" cy="5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Special Thanks to Scott Knapp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4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Using a temperature sensor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380" name="Google Shape;380;p54" title="double temp sensor BT Real data 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6625" y="816228"/>
            <a:ext cx="4662225" cy="351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5"/>
          <p:cNvSpPr txBox="1"/>
          <p:nvPr>
            <p:ph type="ctrTitle"/>
          </p:nvPr>
        </p:nvSpPr>
        <p:spPr>
          <a:xfrm>
            <a:off x="685810" y="-15240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3600">
                <a:latin typeface="Ubuntu"/>
                <a:ea typeface="Ubuntu"/>
                <a:cs typeface="Ubuntu"/>
                <a:sym typeface="Ubuntu"/>
              </a:rPr>
              <a:t>Ways to gather the data</a:t>
            </a:r>
            <a:endParaRPr i="0" sz="3600" u="none" cap="none" strike="noStrike"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86" name="Google Shape;386;p55"/>
          <p:cNvSpPr txBox="1"/>
          <p:nvPr/>
        </p:nvSpPr>
        <p:spPr>
          <a:xfrm>
            <a:off x="407800" y="1289175"/>
            <a:ext cx="46962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rgbClr val="D1281E"/>
                </a:solidFill>
              </a:rPr>
              <a:t>84 Users Excel to Lists:</a:t>
            </a:r>
            <a:endParaRPr sz="2400" u="sng">
              <a:solidFill>
                <a:srgbClr val="D1281E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hlinkClick r:id="rId3"/>
              </a:rPr>
              <a:t>https://tinyurl.com/84data</a:t>
            </a:r>
            <a:endParaRPr sz="2400">
              <a:solidFill>
                <a:srgbClr val="0000FF"/>
              </a:solidFill>
            </a:endParaRPr>
          </a:p>
        </p:txBody>
      </p:sp>
      <p:sp>
        <p:nvSpPr>
          <p:cNvPr id="387" name="Google Shape;387;p55"/>
          <p:cNvSpPr txBox="1"/>
          <p:nvPr/>
        </p:nvSpPr>
        <p:spPr>
          <a:xfrm>
            <a:off x="407800" y="2163325"/>
            <a:ext cx="67746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rgbClr val="D1281E"/>
                </a:solidFill>
              </a:rPr>
              <a:t>Vernier Go Direct Bluetooth webinar</a:t>
            </a:r>
            <a:r>
              <a:rPr lang="en" sz="2400" u="sng">
                <a:solidFill>
                  <a:srgbClr val="D1281E"/>
                </a:solidFill>
              </a:rPr>
              <a:t>:</a:t>
            </a:r>
            <a:endParaRPr sz="2400" u="sng">
              <a:solidFill>
                <a:srgbClr val="D1281E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FF"/>
                </a:solidFill>
              </a:rPr>
              <a:t>https://tinyurl.com/VernierGoDirectBT</a:t>
            </a:r>
            <a:endParaRPr sz="24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56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TI-Innovator</a:t>
            </a:r>
            <a:r>
              <a:rPr baseline="30000" lang="en"/>
              <a:t>TM</a:t>
            </a:r>
            <a:r>
              <a:rPr lang="en"/>
              <a:t> Rover SySTEM</a:t>
            </a:r>
            <a:endParaRPr/>
          </a:p>
        </p:txBody>
      </p:sp>
      <p:pic>
        <p:nvPicPr>
          <p:cNvPr id="393" name="Google Shape;393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1150" y="914550"/>
            <a:ext cx="5394207" cy="392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7"/>
          <p:cNvSpPr txBox="1"/>
          <p:nvPr>
            <p:ph type="title"/>
          </p:nvPr>
        </p:nvSpPr>
        <p:spPr>
          <a:xfrm>
            <a:off x="126150" y="154025"/>
            <a:ext cx="85605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Physical Computing System of Equations</a:t>
            </a:r>
            <a:endParaRPr sz="3600"/>
          </a:p>
        </p:txBody>
      </p:sp>
      <p:sp>
        <p:nvSpPr>
          <p:cNvPr id="399" name="Google Shape;399;p57"/>
          <p:cNvSpPr txBox="1"/>
          <p:nvPr>
            <p:ph idx="1" type="body"/>
          </p:nvPr>
        </p:nvSpPr>
        <p:spPr>
          <a:xfrm>
            <a:off x="208572" y="817177"/>
            <a:ext cx="6551100" cy="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Program 1: Perpendicular Lines </a:t>
            </a:r>
            <a:endParaRPr/>
          </a:p>
        </p:txBody>
      </p:sp>
      <p:pic>
        <p:nvPicPr>
          <p:cNvPr id="400" name="Google Shape;400;p57" title="Rover_System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9750" y="1355625"/>
            <a:ext cx="5674799" cy="319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58"/>
          <p:cNvSpPr txBox="1"/>
          <p:nvPr>
            <p:ph type="title"/>
          </p:nvPr>
        </p:nvSpPr>
        <p:spPr>
          <a:xfrm>
            <a:off x="126150" y="154025"/>
            <a:ext cx="85605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Perpendicular Lines</a:t>
            </a:r>
            <a:endParaRPr sz="3600"/>
          </a:p>
        </p:txBody>
      </p:sp>
      <p:pic>
        <p:nvPicPr>
          <p:cNvPr id="406" name="Google Shape;406;p58"/>
          <p:cNvPicPr preferRelativeResize="0"/>
          <p:nvPr/>
        </p:nvPicPr>
        <p:blipFill rotWithShape="1">
          <a:blip r:embed="rId3">
            <a:alphaModFix/>
          </a:blip>
          <a:srcRect b="0" l="0" r="47619" t="0"/>
          <a:stretch/>
        </p:blipFill>
        <p:spPr>
          <a:xfrm>
            <a:off x="51400" y="1047300"/>
            <a:ext cx="2667975" cy="3827276"/>
          </a:xfrm>
          <a:prstGeom prst="rect">
            <a:avLst/>
          </a:prstGeom>
          <a:noFill/>
          <a:ln cap="flat" cmpd="sng" w="9525">
            <a:solidFill>
              <a:srgbClr val="1F1F1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07" name="Google Shape;407;p58"/>
          <p:cNvPicPr preferRelativeResize="0"/>
          <p:nvPr/>
        </p:nvPicPr>
        <p:blipFill rotWithShape="1">
          <a:blip r:embed="rId4">
            <a:alphaModFix/>
          </a:blip>
          <a:srcRect b="0" l="0" r="43826" t="0"/>
          <a:stretch/>
        </p:blipFill>
        <p:spPr>
          <a:xfrm>
            <a:off x="2966219" y="1047300"/>
            <a:ext cx="2861001" cy="3827276"/>
          </a:xfrm>
          <a:prstGeom prst="rect">
            <a:avLst/>
          </a:prstGeom>
          <a:noFill/>
          <a:ln cap="flat" cmpd="sng" w="9525">
            <a:solidFill>
              <a:srgbClr val="1F1F1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08" name="Google Shape;408;p58"/>
          <p:cNvPicPr preferRelativeResize="0"/>
          <p:nvPr/>
        </p:nvPicPr>
        <p:blipFill rotWithShape="1">
          <a:blip r:embed="rId5">
            <a:alphaModFix/>
          </a:blip>
          <a:srcRect b="0" l="0" r="44567" t="0"/>
          <a:stretch/>
        </p:blipFill>
        <p:spPr>
          <a:xfrm>
            <a:off x="6018476" y="1047300"/>
            <a:ext cx="2823376" cy="3827276"/>
          </a:xfrm>
          <a:prstGeom prst="rect">
            <a:avLst/>
          </a:prstGeom>
          <a:noFill/>
          <a:ln cap="flat" cmpd="sng" w="9525">
            <a:solidFill>
              <a:srgbClr val="1F1F1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59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Students input points (Rover libraries already in program)</a:t>
            </a:r>
            <a:endParaRPr sz="3300"/>
          </a:p>
        </p:txBody>
      </p:sp>
      <p:pic>
        <p:nvPicPr>
          <p:cNvPr id="414" name="Google Shape;414;p59"/>
          <p:cNvPicPr preferRelativeResize="0"/>
          <p:nvPr/>
        </p:nvPicPr>
        <p:blipFill rotWithShape="1">
          <a:blip r:embed="rId3">
            <a:alphaModFix/>
          </a:blip>
          <a:srcRect b="0" l="0" r="49655" t="0"/>
          <a:stretch/>
        </p:blipFill>
        <p:spPr>
          <a:xfrm>
            <a:off x="43601" y="1072201"/>
            <a:ext cx="2315274" cy="3455700"/>
          </a:xfrm>
          <a:prstGeom prst="rect">
            <a:avLst/>
          </a:prstGeom>
          <a:noFill/>
          <a:ln cap="flat" cmpd="sng" w="9525">
            <a:solidFill>
              <a:srgbClr val="1F1F1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15" name="Google Shape;415;p59"/>
          <p:cNvPicPr preferRelativeResize="0"/>
          <p:nvPr/>
        </p:nvPicPr>
        <p:blipFill rotWithShape="1">
          <a:blip r:embed="rId4">
            <a:alphaModFix/>
          </a:blip>
          <a:srcRect b="0" l="0" r="7552" t="0"/>
          <a:stretch/>
        </p:blipFill>
        <p:spPr>
          <a:xfrm>
            <a:off x="2568748" y="1072200"/>
            <a:ext cx="4251619" cy="3455699"/>
          </a:xfrm>
          <a:prstGeom prst="rect">
            <a:avLst/>
          </a:prstGeom>
          <a:noFill/>
          <a:ln cap="flat" cmpd="sng" w="9525">
            <a:solidFill>
              <a:srgbClr val="1F1F1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16" name="Google Shape;416;p59"/>
          <p:cNvPicPr preferRelativeResize="0"/>
          <p:nvPr/>
        </p:nvPicPr>
        <p:blipFill rotWithShape="1">
          <a:blip r:embed="rId5">
            <a:alphaModFix/>
          </a:blip>
          <a:srcRect b="0" l="0" r="55787" t="0"/>
          <a:stretch/>
        </p:blipFill>
        <p:spPr>
          <a:xfrm>
            <a:off x="7022477" y="1072200"/>
            <a:ext cx="2033260" cy="3455699"/>
          </a:xfrm>
          <a:prstGeom prst="rect">
            <a:avLst/>
          </a:prstGeom>
          <a:noFill/>
          <a:ln cap="flat" cmpd="sng" w="9525">
            <a:solidFill>
              <a:srgbClr val="1F1F1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60"/>
          <p:cNvSpPr txBox="1"/>
          <p:nvPr>
            <p:ph type="title"/>
          </p:nvPr>
        </p:nvSpPr>
        <p:spPr>
          <a:xfrm>
            <a:off x="457200" y="57150"/>
            <a:ext cx="82296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Parallel Lines</a:t>
            </a:r>
            <a:endParaRPr/>
          </a:p>
        </p:txBody>
      </p:sp>
      <p:pic>
        <p:nvPicPr>
          <p:cNvPr id="422" name="Google Shape;422;p60"/>
          <p:cNvPicPr preferRelativeResize="0"/>
          <p:nvPr/>
        </p:nvPicPr>
        <p:blipFill rotWithShape="1">
          <a:blip r:embed="rId3">
            <a:alphaModFix/>
          </a:blip>
          <a:srcRect b="20810" l="0" r="51416" t="0"/>
          <a:stretch/>
        </p:blipFill>
        <p:spPr>
          <a:xfrm>
            <a:off x="152400" y="1486510"/>
            <a:ext cx="2085250" cy="2553700"/>
          </a:xfrm>
          <a:prstGeom prst="rect">
            <a:avLst/>
          </a:prstGeom>
          <a:noFill/>
          <a:ln cap="flat" cmpd="sng" w="9525">
            <a:solidFill>
              <a:srgbClr val="1F1F1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23" name="Google Shape;423;p60"/>
          <p:cNvPicPr preferRelativeResize="0"/>
          <p:nvPr/>
        </p:nvPicPr>
        <p:blipFill rotWithShape="1">
          <a:blip r:embed="rId4">
            <a:alphaModFix/>
          </a:blip>
          <a:srcRect b="34925" l="0" r="9934" t="0"/>
          <a:stretch/>
        </p:blipFill>
        <p:spPr>
          <a:xfrm>
            <a:off x="2327893" y="1486510"/>
            <a:ext cx="4703625" cy="2553700"/>
          </a:xfrm>
          <a:prstGeom prst="rect">
            <a:avLst/>
          </a:prstGeom>
          <a:noFill/>
          <a:ln cap="flat" cmpd="sng" w="9525">
            <a:solidFill>
              <a:srgbClr val="1F1F1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24" name="Google Shape;424;p60"/>
          <p:cNvPicPr preferRelativeResize="0"/>
          <p:nvPr/>
        </p:nvPicPr>
        <p:blipFill rotWithShape="1">
          <a:blip r:embed="rId5">
            <a:alphaModFix/>
          </a:blip>
          <a:srcRect b="27745" l="0" r="57482" t="0"/>
          <a:stretch/>
        </p:blipFill>
        <p:spPr>
          <a:xfrm>
            <a:off x="7093675" y="1486510"/>
            <a:ext cx="1999799" cy="2553700"/>
          </a:xfrm>
          <a:prstGeom prst="rect">
            <a:avLst/>
          </a:prstGeom>
          <a:noFill/>
          <a:ln cap="flat" cmpd="sng" w="9525">
            <a:solidFill>
              <a:srgbClr val="1F1F1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1"/>
          <p:cNvSpPr txBox="1"/>
          <p:nvPr/>
        </p:nvSpPr>
        <p:spPr>
          <a:xfrm>
            <a:off x="0" y="2263950"/>
            <a:ext cx="88137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Bouncing basketball image: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By MichaelMaggs Edit by Richard Bartz - Own work, CC BY-SA 3.0, https://commons.wikimedia.org/w/index.php?curid=2880974</a:t>
            </a:r>
            <a:endParaRPr/>
          </a:p>
        </p:txBody>
      </p:sp>
      <p:sp>
        <p:nvSpPr>
          <p:cNvPr id="430" name="Google Shape;430;p61"/>
          <p:cNvSpPr txBox="1"/>
          <p:nvPr/>
        </p:nvSpPr>
        <p:spPr>
          <a:xfrm>
            <a:off x="0" y="0"/>
            <a:ext cx="8498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Globe with latitude and </a:t>
            </a:r>
            <a:r>
              <a:rPr lang="en"/>
              <a:t>longitude</a:t>
            </a:r>
            <a:r>
              <a:rPr lang="en"/>
              <a:t> image: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https://kids.britannica.com/students/article/latitude-and-longitude/275388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8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137" name="Google Shape;13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36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71225"/>
            <a:ext cx="1289150" cy="12891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9" name="Google Shape;139;p28"/>
          <p:cNvGrpSpPr/>
          <p:nvPr/>
        </p:nvGrpSpPr>
        <p:grpSpPr>
          <a:xfrm>
            <a:off x="5250175" y="1584950"/>
            <a:ext cx="3762300" cy="2414100"/>
            <a:chOff x="4107175" y="1584950"/>
            <a:chExt cx="3762300" cy="2414100"/>
          </a:xfrm>
        </p:grpSpPr>
        <p:sp>
          <p:nvSpPr>
            <p:cNvPr id="140" name="Google Shape;140;p28"/>
            <p:cNvSpPr/>
            <p:nvPr/>
          </p:nvSpPr>
          <p:spPr>
            <a:xfrm>
              <a:off x="4107175" y="1584950"/>
              <a:ext cx="3762300" cy="2414100"/>
            </a:xfrm>
            <a:prstGeom prst="rect">
              <a:avLst/>
            </a:prstGeom>
            <a:solidFill>
              <a:schemeClr val="lt2"/>
            </a:solidFill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41" name="Google Shape;141;p28" title="Screen Shot 2025-08-13 at 12.46.49 PM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215725" y="1672875"/>
              <a:ext cx="3564900" cy="22455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2" name="Google Shape;142;p28"/>
          <p:cNvGrpSpPr/>
          <p:nvPr/>
        </p:nvGrpSpPr>
        <p:grpSpPr>
          <a:xfrm>
            <a:off x="135313" y="1596713"/>
            <a:ext cx="5012100" cy="2414100"/>
            <a:chOff x="59113" y="1596713"/>
            <a:chExt cx="5012100" cy="2414100"/>
          </a:xfrm>
        </p:grpSpPr>
        <p:sp>
          <p:nvSpPr>
            <p:cNvPr id="143" name="Google Shape;143;p28"/>
            <p:cNvSpPr/>
            <p:nvPr/>
          </p:nvSpPr>
          <p:spPr>
            <a:xfrm>
              <a:off x="59113" y="1596713"/>
              <a:ext cx="5012100" cy="2414100"/>
            </a:xfrm>
            <a:prstGeom prst="rect">
              <a:avLst/>
            </a:prstGeom>
            <a:solidFill>
              <a:schemeClr val="lt2"/>
            </a:solidFill>
            <a:ln cap="flat" cmpd="sng" w="190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44" name="Google Shape;144;p28" title="Screen Shot 2025-08-13 at 12.46.11 PM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2075" y="1637650"/>
              <a:ext cx="4946176" cy="233222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5" name="Google Shape;145;p28"/>
          <p:cNvSpPr txBox="1"/>
          <p:nvPr/>
        </p:nvSpPr>
        <p:spPr>
          <a:xfrm>
            <a:off x="618250" y="4183200"/>
            <a:ext cx="376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https://aa.usno.navy.mil/data/Dur_OneYear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9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151" name="Google Shape;15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36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7122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9" title="Screen Shot 2025-08-13 at 12.57.36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3112" y="1249650"/>
            <a:ext cx="5617774" cy="328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0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159" name="Google Shape;15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-115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-8117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30" title="Screen Shot 2025-08-18 at 4.12.06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5700" y="1206850"/>
            <a:ext cx="3007022" cy="3167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30" title="08-18-2025 Image001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0200" y="1226099"/>
            <a:ext cx="4222675" cy="3166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1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168" name="Google Shape;16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-115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-8117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1" title="08-18-2025 Image003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173450"/>
            <a:ext cx="4227376" cy="3170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1" name="Google Shape;171;p31"/>
          <p:cNvCxnSpPr/>
          <p:nvPr/>
        </p:nvCxnSpPr>
        <p:spPr>
          <a:xfrm flipH="1" rot="10800000">
            <a:off x="7695525" y="1499575"/>
            <a:ext cx="421200" cy="5394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72" name="Google Shape;172;p31" title="08-18-2025 Image004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080375"/>
            <a:ext cx="1988501" cy="149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1" title="08-18-2025 Image006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62200" y="1080388"/>
            <a:ext cx="1988501" cy="1491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31" title="08-18-2025 Image007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26925" y="3157400"/>
            <a:ext cx="1988492" cy="1491376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1"/>
          <p:cNvSpPr txBox="1"/>
          <p:nvPr/>
        </p:nvSpPr>
        <p:spPr>
          <a:xfrm>
            <a:off x="152400" y="2571750"/>
            <a:ext cx="43410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0000"/>
                </a:solidFill>
              </a:rPr>
              <a:t>Open Graph App, Choose Scatter Plot, use VAR to enter desired data, then </a:t>
            </a:r>
            <a:r>
              <a:rPr lang="en" sz="1200">
                <a:solidFill>
                  <a:srgbClr val="FF0000"/>
                </a:solidFill>
              </a:rPr>
              <a:t>resize</a:t>
            </a:r>
            <a:r>
              <a:rPr lang="en" sz="1200">
                <a:solidFill>
                  <a:srgbClr val="FF0000"/>
                </a:solidFill>
              </a:rPr>
              <a:t> window</a:t>
            </a:r>
            <a:endParaRPr sz="1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2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181" name="Google Shape;18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-115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-8117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2" title="08-18-2025 Image008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251" y="1107675"/>
            <a:ext cx="4217800" cy="316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32"/>
          <p:cNvSpPr txBox="1"/>
          <p:nvPr/>
        </p:nvSpPr>
        <p:spPr>
          <a:xfrm>
            <a:off x="36125" y="3407075"/>
            <a:ext cx="4217700" cy="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FF0000"/>
                </a:solidFill>
              </a:rPr>
              <a:t>What question(s) come to mind?</a:t>
            </a:r>
            <a:endParaRPr sz="2100">
              <a:solidFill>
                <a:srgbClr val="FF0000"/>
              </a:solidFill>
            </a:endParaRPr>
          </a:p>
        </p:txBody>
      </p:sp>
      <p:pic>
        <p:nvPicPr>
          <p:cNvPr id="185" name="Google Shape;185;p32" title="84-Daylight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8879" y="1107675"/>
            <a:ext cx="4217800" cy="3176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3"/>
          <p:cNvSpPr txBox="1"/>
          <p:nvPr/>
        </p:nvSpPr>
        <p:spPr>
          <a:xfrm>
            <a:off x="2789550" y="223625"/>
            <a:ext cx="356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D1281E"/>
                </a:solidFill>
              </a:rPr>
              <a:t>Length of Daylight</a:t>
            </a:r>
            <a:endParaRPr sz="3200">
              <a:solidFill>
                <a:srgbClr val="D1281E"/>
              </a:solidFill>
            </a:endParaRPr>
          </a:p>
        </p:txBody>
      </p:sp>
      <p:pic>
        <p:nvPicPr>
          <p:cNvPr id="191" name="Google Shape;19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4450" y="-115700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400" y="-81175"/>
            <a:ext cx="1289150" cy="128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3" title="08-18-2025 Image011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70100" y="1584750"/>
            <a:ext cx="2637133" cy="197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3" title="08-18-2025 Image010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53425" y="1584738"/>
            <a:ext cx="2637151" cy="1977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3" title="08-18-2025 Image009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584749"/>
            <a:ext cx="2637151" cy="1977859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3"/>
          <p:cNvSpPr txBox="1"/>
          <p:nvPr/>
        </p:nvSpPr>
        <p:spPr>
          <a:xfrm>
            <a:off x="152400" y="986600"/>
            <a:ext cx="8858700" cy="4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FF0000"/>
                </a:solidFill>
              </a:rPr>
              <a:t>Let’s plot more! AND, one from the </a:t>
            </a:r>
            <a:r>
              <a:rPr lang="en" sz="2600">
                <a:solidFill>
                  <a:srgbClr val="FF0000"/>
                </a:solidFill>
              </a:rPr>
              <a:t>southern</a:t>
            </a:r>
            <a:r>
              <a:rPr lang="en" sz="2600">
                <a:solidFill>
                  <a:srgbClr val="FF0000"/>
                </a:solidFill>
              </a:rPr>
              <a:t> hemisphere!</a:t>
            </a:r>
            <a:endParaRPr sz="2600">
              <a:solidFill>
                <a:srgbClr val="FF0000"/>
              </a:solidFill>
            </a:endParaRPr>
          </a:p>
        </p:txBody>
      </p:sp>
      <p:sp>
        <p:nvSpPr>
          <p:cNvPr id="197" name="Google Shape;197;p33"/>
          <p:cNvSpPr txBox="1"/>
          <p:nvPr/>
        </p:nvSpPr>
        <p:spPr>
          <a:xfrm>
            <a:off x="152400" y="3670175"/>
            <a:ext cx="87549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0000"/>
                </a:solidFill>
              </a:rPr>
              <a:t>Remember these are all justs data points…can we fit the data?</a:t>
            </a:r>
            <a:endParaRPr sz="24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EdTech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