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9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20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5143500" type="screen16x9"/>
  <p:notesSz cx="6858000" cy="9144000"/>
  <p:embeddedFontLst>
    <p:embeddedFont>
      <p:font typeface="Lato" panose="020F0502020204030203" pitchFamily="34" charset="0"/>
      <p:regular r:id="rId28"/>
      <p:bold r:id="rId29"/>
      <p:italic r:id="rId30"/>
      <p:boldItalic r:id="rId31"/>
    </p:embeddedFont>
    <p:embeddedFont>
      <p:font typeface="Merriweather Sans" pitchFamily="2" charset="77"/>
      <p:regular r:id="rId32"/>
      <p:bold r:id="rId33"/>
      <p:italic r:id="rId34"/>
      <p:boldItalic r:id="rId35"/>
    </p:embeddedFont>
    <p:embeddedFont>
      <p:font typeface="Ubuntu" panose="020B0504030602030204" pitchFamily="3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olanda parker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60" d="100"/>
          <a:sy n="160" d="100"/>
        </p:scale>
        <p:origin x="432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07-28T13:37:29.857" idx="1">
    <p:pos x="196" y="725"/>
    <p:text>Mathematical strength or Algebra strength?</p:text>
  </p:cm>
  <p:cm authorId="0" dt="2025-07-28T13:40:52.875" idx="2">
    <p:pos x="196" y="825"/>
    <p:text>I added this... do we want to keep the title from the agenda - Algebra I Boosters (which says Foundations on the slide); Algebra II Quests (which says Concepts on the slide); Tech Tools and Hacks (which says Tech Tools and Shortcuts on the slide); Final Challenge and Resources (which are separate slides now)?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07-28T14:40:10.706" idx="3">
    <p:pos x="196" y="725"/>
    <p:text>Is this on the CAS only? If they graph do they use trace or the table to find the solution?</p:text>
  </p:cm>
  <p:cm authorId="0" dt="2025-07-28T14:40:10.706" idx="4">
    <p:pos x="196" y="725"/>
    <p:text>Building Concepts activities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07-28T14:16:49.941" idx="6">
    <p:pos x="196" y="825"/>
    <p:text>What's this equation supposed to be?</p:text>
  </p:cm>
  <p:cm authorId="0" dt="2025-07-28T14:17:23.757" idx="5">
    <p:pos x="196" y="725"/>
    <p:text>Google slides doesn't have equation editor?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71e4130182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371e4130182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" name="Google Shape;107;g371e4130182_0_10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71e751d54e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g371e751d54e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Yolanda</a:t>
            </a:r>
            <a:endParaRPr/>
          </a:p>
        </p:txBody>
      </p:sp>
      <p:sp>
        <p:nvSpPr>
          <p:cNvPr id="194" name="Google Shape;194;g371e751d54e_0_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71e751d54e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595959"/>
                </a:solidFill>
              </a:rPr>
              <a:t>Yolanda</a:t>
            </a:r>
            <a:endParaRPr sz="1800">
              <a:solidFill>
                <a:srgbClr val="595959"/>
              </a:solidFill>
            </a:endParaRPr>
          </a:p>
        </p:txBody>
      </p:sp>
      <p:sp>
        <p:nvSpPr>
          <p:cNvPr id="203" name="Google Shape;203;g371e751d54e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71e4130182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9" name="Google Shape;209;g371e4130182_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Yolanda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71e751d54e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</a:rPr>
              <a:t>Monique</a:t>
            </a:r>
            <a:endParaRPr sz="18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</a:rPr>
              <a:t>Advanced Topics: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Quadratic Functions: (ax^2 + bx + c)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Polynomials: (ax^n + bx^{n-1} + ...)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Exponentials: (a \cdot b^x)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Complex Numbers: (a + bi)</a:t>
            </a:r>
            <a:endParaRPr sz="18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</a:rPr>
              <a:t>Matrix Operations</a:t>
            </a:r>
            <a:endParaRPr sz="18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</a:rPr>
              <a:t>Solving Systems: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Enter matrices in calculator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Use matrix operations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Find determinants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Solve systems using inverse matrices</a:t>
            </a:r>
            <a:endParaRPr sz="1800">
              <a:solidFill>
                <a:srgbClr val="595959"/>
              </a:solidFill>
            </a:endParaRPr>
          </a:p>
        </p:txBody>
      </p:sp>
      <p:sp>
        <p:nvSpPr>
          <p:cNvPr id="215" name="Google Shape;215;g371e751d54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71e751d54e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371e751d54e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Monique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71e751d54e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g371e751d54e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Monique</a:t>
            </a:r>
            <a:endParaRPr/>
          </a:p>
        </p:txBody>
      </p:sp>
      <p:sp>
        <p:nvSpPr>
          <p:cNvPr id="231" name="Google Shape;231;g371e751d54e_0_6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71e751d54e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g371e751d54e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g371e751d54e_0_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71e4130182_4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371e4130182_4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SLIDES_API23807300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SLIDES_API23807300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SLIDES_API23807300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SLIDES_API23807300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71e4130182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g371e4130182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Yolanda</a:t>
            </a:r>
            <a:endParaRPr/>
          </a:p>
        </p:txBody>
      </p:sp>
      <p:sp>
        <p:nvSpPr>
          <p:cNvPr id="114" name="Google Shape;114;g371e4130182_0_10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SLIDES_API23807300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SLIDES_API23807300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SLIDES_API23807300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SLIDES_API23807300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SLIDES_API23807300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SLIDES_API23807300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SLIDES_API23807300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SLIDES_API23807300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SLIDES_API23807300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SLIDES_API23807300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71e4130182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g371e4130182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</a:rPr>
              <a:t>Yolanda, game theme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Lato"/>
              <a:buChar char="❏"/>
            </a:pPr>
            <a:r>
              <a:rPr lang="en" sz="1200">
                <a:solidFill>
                  <a:srgbClr val="595959"/>
                </a:solidFill>
              </a:rPr>
              <a:t>Level 1: Power-Up Introduction (5 min)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Lato"/>
              <a:buChar char="❏"/>
            </a:pPr>
            <a:r>
              <a:rPr lang="en" sz="1200">
                <a:solidFill>
                  <a:srgbClr val="595959"/>
                </a:solidFill>
              </a:rPr>
              <a:t>Level 2: Algebra I Boosters (15 min)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Lato"/>
              <a:buChar char="❏"/>
            </a:pPr>
            <a:r>
              <a:rPr lang="en" sz="1200">
                <a:solidFill>
                  <a:srgbClr val="595959"/>
                </a:solidFill>
              </a:rPr>
              <a:t>Level 3: Algebra II Quests (15 min)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Lato"/>
              <a:buChar char="❏"/>
            </a:pPr>
            <a:r>
              <a:rPr lang="en" sz="1200">
                <a:solidFill>
                  <a:srgbClr val="595959"/>
                </a:solidFill>
              </a:rPr>
              <a:t>Level 4: Additional Tech Tips &amp; Hacks (10 min)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1200"/>
              <a:buFont typeface="Lato"/>
              <a:buChar char="❏"/>
            </a:pPr>
            <a:r>
              <a:rPr lang="en" sz="1200">
                <a:solidFill>
                  <a:srgbClr val="595959"/>
                </a:solidFill>
              </a:rPr>
              <a:t>Level 5: Final Challenge &amp; Resources (5 min)</a:t>
            </a:r>
            <a:endParaRPr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71e4130182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Yolanda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" name="Google Shape;126;g371e4130182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71e4130182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Monique</a:t>
            </a:r>
            <a:endParaRPr/>
          </a:p>
        </p:txBody>
      </p:sp>
      <p:sp>
        <p:nvSpPr>
          <p:cNvPr id="134" name="Google Shape;134;g371e4130182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71e4130182_4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Monique</a:t>
            </a:r>
            <a:endParaRPr/>
          </a:p>
        </p:txBody>
      </p:sp>
      <p:sp>
        <p:nvSpPr>
          <p:cNvPr id="146" name="Google Shape;146;g371e4130182_4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71e751d54e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800">
                <a:solidFill>
                  <a:srgbClr val="595959"/>
                </a:solidFill>
              </a:rPr>
              <a:t>Monique</a:t>
            </a:r>
            <a:endParaRPr sz="18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595959"/>
                </a:solidFill>
              </a:rPr>
              <a:t>Core Topics: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Real Numbers &amp; Operations: (a + b = c)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Linear Equations: (ax + b = c)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Inequalities: (ax + b &lt; c)</a:t>
            </a:r>
            <a:endParaRPr sz="1200">
              <a:solidFill>
                <a:srgbClr val="595959"/>
              </a:solidFill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Function Graphing: (y = mx + b)</a:t>
            </a:r>
            <a:endParaRPr sz="12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</a:rPr>
              <a:t>Integer &amp; rational number fluency</a:t>
            </a:r>
            <a:br>
              <a:rPr lang="en" sz="1200">
                <a:solidFill>
                  <a:srgbClr val="595959"/>
                </a:solidFill>
              </a:rPr>
            </a:br>
            <a:r>
              <a:rPr lang="en" sz="1200">
                <a:solidFill>
                  <a:srgbClr val="595959"/>
                </a:solidFill>
              </a:rPr>
              <a:t>Order of operations</a:t>
            </a:r>
            <a:br>
              <a:rPr lang="en" sz="1200">
                <a:solidFill>
                  <a:srgbClr val="595959"/>
                </a:solidFill>
              </a:rPr>
            </a:br>
            <a:r>
              <a:rPr lang="en" sz="1200">
                <a:solidFill>
                  <a:srgbClr val="595959"/>
                </a:solidFill>
              </a:rPr>
              <a:t>	Template Key, Control Key (Secondary Options), Fractions, Negatives, Roots, Exponents</a:t>
            </a:r>
            <a:endParaRPr sz="1200">
              <a:solidFill>
                <a:srgbClr val="595959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</a:rPr>
              <a:t>Evaluating expressions</a:t>
            </a:r>
            <a:endParaRPr sz="1200">
              <a:solidFill>
                <a:srgbClr val="59595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</a:rPr>
              <a:t>	Copy, Paste, &gt;, &lt;</a:t>
            </a:r>
            <a:endParaRPr sz="1200">
              <a:solidFill>
                <a:srgbClr val="59595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</a:rPr>
              <a:t>Solving 1- and 2-step equations</a:t>
            </a:r>
            <a:br>
              <a:rPr lang="en" sz="1200">
                <a:solidFill>
                  <a:srgbClr val="595959"/>
                </a:solidFill>
              </a:rPr>
            </a:br>
            <a:r>
              <a:rPr lang="en" sz="1200">
                <a:solidFill>
                  <a:srgbClr val="595959"/>
                </a:solidFill>
              </a:rPr>
              <a:t>	Nsolve, Graph, Table</a:t>
            </a:r>
            <a:endParaRPr sz="12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</a:rPr>
              <a:t>Graphing linear functions</a:t>
            </a:r>
            <a:endParaRPr sz="12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595959"/>
                </a:solidFill>
              </a:rPr>
              <a:t>	Graph entry (y=mx+b, templates, relations), Graph Trace, Window Settings</a:t>
            </a:r>
            <a:endParaRPr sz="1200">
              <a:solidFill>
                <a:srgbClr val="595959"/>
              </a:solidFill>
            </a:endParaRPr>
          </a:p>
        </p:txBody>
      </p:sp>
      <p:sp>
        <p:nvSpPr>
          <p:cNvPr id="169" name="Google Shape;169;g371e751d54e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71e4130182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g371e4130182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Yolanda</a:t>
            </a:r>
            <a:endParaRPr/>
          </a:p>
        </p:txBody>
      </p:sp>
      <p:sp>
        <p:nvSpPr>
          <p:cNvPr id="178" name="Google Shape;178;g371e4130182_0_1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71e751d54e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</a:rPr>
              <a:t>Monique</a:t>
            </a:r>
            <a:endParaRPr sz="18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</a:rPr>
              <a:t>Advanced Topics: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Quadratic Functions: (ax^2 + bx + c)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Polynomials: (ax^n + bx^{n-1} + ...)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Exponentials: (a \cdot b^x)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" sz="1800">
                <a:solidFill>
                  <a:srgbClr val="595959"/>
                </a:solidFill>
              </a:rPr>
              <a:t>Complex Numbers: (a + bi)</a:t>
            </a:r>
            <a:endParaRPr sz="1800">
              <a:solidFill>
                <a:srgbClr val="595959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endParaRPr sz="1800">
              <a:solidFill>
                <a:srgbClr val="595959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Review of linear &amp; quadratic equations</a:t>
            </a:r>
            <a:r>
              <a:rPr lang="en">
                <a:solidFill>
                  <a:schemeClr val="dk1"/>
                </a:solidFill>
              </a:rPr>
              <a:t> using graphing and algebraic tools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Factoring quadratic expressions</a:t>
            </a:r>
            <a:r>
              <a:rPr lang="en">
                <a:solidFill>
                  <a:schemeClr val="dk1"/>
                </a:solidFill>
              </a:rPr>
              <a:t> with built-in templates</a:t>
            </a:r>
            <a:endParaRPr>
              <a:solidFill>
                <a:schemeClr val="dk1"/>
              </a:solidFill>
            </a:endParaRPr>
          </a:p>
          <a:p>
            <a:pPr marL="0" lvl="0" indent="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PolyRootSimult, Nsolve, Graph, 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Exploring polynomial functions</a:t>
            </a:r>
            <a:r>
              <a:rPr lang="en">
                <a:solidFill>
                  <a:schemeClr val="dk1"/>
                </a:solidFill>
              </a:rPr>
              <a:t> with emphasis on structure and degree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Intro to exponential &amp; logarithmic functions</a:t>
            </a:r>
            <a:r>
              <a:rPr lang="en">
                <a:solidFill>
                  <a:schemeClr val="dk1"/>
                </a:solidFill>
              </a:rPr>
              <a:t> using graphing + table features</a:t>
            </a:r>
            <a:endParaRPr>
              <a:solidFill>
                <a:schemeClr val="dk1"/>
              </a:solidFill>
            </a:endParaRPr>
          </a:p>
          <a:p>
            <a:pPr marL="0" lvl="0" indent="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Templates, inverses with text box, with relation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Complex number operations</a:t>
            </a:r>
            <a:r>
              <a:rPr lang="en">
                <a:solidFill>
                  <a:schemeClr val="dk1"/>
                </a:solidFill>
              </a:rPr>
              <a:t> using the TI-Nspire (if time allows)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Systems of equations solved with matrices</a:t>
            </a:r>
            <a:r>
              <a:rPr lang="en">
                <a:solidFill>
                  <a:schemeClr val="dk1"/>
                </a:solidFill>
              </a:rPr>
              <a:t> via menu-driven tools and applications</a:t>
            </a:r>
            <a:endParaRPr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595959"/>
                </a:solidFill>
              </a:rPr>
              <a:t>Matrix Operations</a:t>
            </a:r>
            <a:endParaRPr sz="1200">
              <a:solidFill>
                <a:srgbClr val="595959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595959"/>
                </a:solidFill>
              </a:rPr>
              <a:t>Solving Systems:</a:t>
            </a:r>
            <a:endParaRPr sz="1200">
              <a:solidFill>
                <a:srgbClr val="595959"/>
              </a:solidFill>
            </a:endParaRPr>
          </a:p>
          <a:p>
            <a:pPr marL="9144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Enter matrices in calculator</a:t>
            </a:r>
            <a:endParaRPr sz="1200">
              <a:solidFill>
                <a:srgbClr val="595959"/>
              </a:solidFill>
            </a:endParaRPr>
          </a:p>
          <a:p>
            <a:pPr marL="9144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Use matrix operations</a:t>
            </a:r>
            <a:endParaRPr sz="1200">
              <a:solidFill>
                <a:srgbClr val="595959"/>
              </a:solidFill>
            </a:endParaRPr>
          </a:p>
          <a:p>
            <a:pPr marL="9144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Find determinants</a:t>
            </a:r>
            <a:endParaRPr sz="1200">
              <a:solidFill>
                <a:srgbClr val="595959"/>
              </a:solidFill>
            </a:endParaRPr>
          </a:p>
          <a:p>
            <a:pPr marL="9144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Char char="●"/>
            </a:pPr>
            <a:r>
              <a:rPr lang="en" sz="1200">
                <a:solidFill>
                  <a:srgbClr val="595959"/>
                </a:solidFill>
              </a:rPr>
              <a:t>Solve systems using inverse matrices</a:t>
            </a:r>
            <a:endParaRPr sz="5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800">
              <a:solidFill>
                <a:srgbClr val="595959"/>
              </a:solidFill>
            </a:endParaRPr>
          </a:p>
        </p:txBody>
      </p:sp>
      <p:sp>
        <p:nvSpPr>
          <p:cNvPr id="186" name="Google Shape;186;g371e751d54e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/>
        </p:nvSpPr>
        <p:spPr>
          <a:xfrm>
            <a:off x="15834" y="9649"/>
            <a:ext cx="9144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" name="Google Shape;58;p14" descr="Plus-bkg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81400" y="0"/>
            <a:ext cx="5562600" cy="39243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152400" y="0"/>
            <a:ext cx="8229600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400"/>
              <a:buFont typeface="Arial"/>
              <a:buNone/>
              <a:defRPr sz="7200" b="1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1"/>
          </p:nvPr>
        </p:nvSpPr>
        <p:spPr>
          <a:xfrm>
            <a:off x="381000" y="2582141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D8D8D8"/>
              </a:buClr>
              <a:buSzPts val="3200"/>
              <a:buFont typeface="Merriweather Sans"/>
              <a:buNone/>
              <a:defRPr sz="24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sz="28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sz="2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6544" y="4572000"/>
            <a:ext cx="1918856" cy="499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" name="Google Shape;63;p14"/>
          <p:cNvCxnSpPr/>
          <p:nvPr/>
        </p:nvCxnSpPr>
        <p:spPr>
          <a:xfrm>
            <a:off x="0" y="4857750"/>
            <a:ext cx="6858000" cy="0"/>
          </a:xfrm>
          <a:prstGeom prst="straightConnector1">
            <a:avLst/>
          </a:prstGeom>
          <a:noFill/>
          <a:ln w="38100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/>
          <p:nvPr/>
        </p:nvSpPr>
        <p:spPr>
          <a:xfrm>
            <a:off x="0" y="971550"/>
            <a:ext cx="9144000" cy="35433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3200"/>
              <a:buFont typeface="Merriweather Sans"/>
              <a:buNone/>
              <a:defRPr sz="3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sz="28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sz="2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/>
          <p:nvPr/>
        </p:nvSpPr>
        <p:spPr>
          <a:xfrm>
            <a:off x="0" y="971550"/>
            <a:ext cx="9144000" cy="34860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body" idx="3"/>
          </p:nvPr>
        </p:nvSpPr>
        <p:spPr>
          <a:xfrm>
            <a:off x="4645025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body" idx="4"/>
          </p:nvPr>
        </p:nvSpPr>
        <p:spPr>
          <a:xfrm>
            <a:off x="4645025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3200"/>
              <a:buFont typeface="Merriweather Sans"/>
              <a:buNone/>
              <a:defRPr sz="20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sz="18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sz="16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sz="1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sz="1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/>
          <p:nvPr/>
        </p:nvSpPr>
        <p:spPr>
          <a:xfrm>
            <a:off x="0" y="971550"/>
            <a:ext cx="9144000" cy="34860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1"/>
          <p:cNvSpPr/>
          <p:nvPr/>
        </p:nvSpPr>
        <p:spPr>
          <a:xfrm>
            <a:off x="0" y="971550"/>
            <a:ext cx="9144000" cy="34860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1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3"/>
          <p:cNvSpPr txBox="1">
            <a:spLocks noGrp="1"/>
          </p:cNvSpPr>
          <p:nvPr>
            <p:ph type="title"/>
          </p:nvPr>
        </p:nvSpPr>
        <p:spPr>
          <a:xfrm>
            <a:off x="152400" y="0"/>
            <a:ext cx="89154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9" name="Google Shape;99;p23"/>
          <p:cNvSpPr txBox="1">
            <a:spLocks noGrp="1"/>
          </p:cNvSpPr>
          <p:nvPr>
            <p:ph type="body" idx="1"/>
          </p:nvPr>
        </p:nvSpPr>
        <p:spPr>
          <a:xfrm>
            <a:off x="457200" y="2286000"/>
            <a:ext cx="6629400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23"/>
          <p:cNvSpPr txBox="1">
            <a:spLocks noGrp="1"/>
          </p:cNvSpPr>
          <p:nvPr>
            <p:ph type="sldNum" idx="12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Char char="»"/>
              <a:defRPr/>
            </a:lvl1pPr>
            <a:lvl2pPr marL="914400" lvl="1" indent="-406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Char char="»"/>
              <a:defRPr/>
            </a:lvl2pPr>
            <a:lvl3pPr marL="1371600" lvl="2" indent="-381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»"/>
              <a:defRPr/>
            </a:lvl3pPr>
            <a:lvl4pPr marL="1828800" lvl="3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»"/>
              <a:defRPr/>
            </a:lvl4pPr>
            <a:lvl5pPr marL="2286000" lvl="4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381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4" name="Google Shape;54;p1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003472" y="4546327"/>
            <a:ext cx="1911927" cy="597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" name="Google Shape;55;p13"/>
          <p:cNvCxnSpPr/>
          <p:nvPr/>
        </p:nvCxnSpPr>
        <p:spPr>
          <a:xfrm>
            <a:off x="0" y="4857750"/>
            <a:ext cx="6858000" cy="0"/>
          </a:xfrm>
          <a:prstGeom prst="straightConnector1">
            <a:avLst/>
          </a:prstGeom>
          <a:noFill/>
          <a:ln w="38100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drparkermath@gmail.com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5"/>
          <p:cNvSpPr txBox="1">
            <a:spLocks noGrp="1"/>
          </p:cNvSpPr>
          <p:nvPr>
            <p:ph type="title"/>
          </p:nvPr>
        </p:nvSpPr>
        <p:spPr>
          <a:xfrm>
            <a:off x="457200" y="1485900"/>
            <a:ext cx="8229600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5200" b="0">
                <a:solidFill>
                  <a:schemeClr val="lt2"/>
                </a:solidFill>
              </a:rPr>
              <a:t>TI-Nspire Math Adventure: Leveling Up Algebra</a:t>
            </a:r>
            <a:endParaRPr sz="5000">
              <a:solidFill>
                <a:schemeClr val="lt2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3600"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3600">
                <a:latin typeface="Lato"/>
                <a:ea typeface="Lato"/>
                <a:cs typeface="Lato"/>
                <a:sym typeface="Lato"/>
              </a:rPr>
              <a:t>July 29, 2025</a:t>
            </a:r>
            <a:endParaRPr sz="36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0" name="Google Shape;11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5550" y="124223"/>
            <a:ext cx="2232910" cy="148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4"/>
          <p:cNvSpPr txBox="1">
            <a:spLocks noGrp="1"/>
          </p:cNvSpPr>
          <p:nvPr>
            <p:ph type="title"/>
          </p:nvPr>
        </p:nvSpPr>
        <p:spPr>
          <a:xfrm>
            <a:off x="457200" y="5486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TI-Nspire Classroom Activity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97" name="Google Shape;197;p34"/>
          <p:cNvSpPr/>
          <p:nvPr/>
        </p:nvSpPr>
        <p:spPr>
          <a:xfrm>
            <a:off x="357813" y="3762000"/>
            <a:ext cx="4095757" cy="8539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Arial"/>
              </a:rPr>
              <a:t>Factoring Trinomials</a:t>
            </a:r>
          </a:p>
        </p:txBody>
      </p:sp>
      <p:sp>
        <p:nvSpPr>
          <p:cNvPr id="198" name="Google Shape;198;p34"/>
          <p:cNvSpPr/>
          <p:nvPr/>
        </p:nvSpPr>
        <p:spPr>
          <a:xfrm>
            <a:off x="4805825" y="961713"/>
            <a:ext cx="4152046" cy="13399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Arial"/>
              </a:rPr>
              <a:t>Completing</a:t>
            </a:r>
            <a:br>
              <a:rPr b="0" i="0"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Arial"/>
              </a:rPr>
              <a:t>the Square</a:t>
            </a:r>
          </a:p>
        </p:txBody>
      </p:sp>
      <p:pic>
        <p:nvPicPr>
          <p:cNvPr id="199" name="Google Shape;19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3750" y="1064664"/>
            <a:ext cx="3443894" cy="2544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1344" y="2246924"/>
            <a:ext cx="3230415" cy="2431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5"/>
          <p:cNvSpPr/>
          <p:nvPr/>
        </p:nvSpPr>
        <p:spPr>
          <a:xfrm>
            <a:off x="4583800" y="1760125"/>
            <a:ext cx="4483999" cy="167424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Level 4:</a:t>
            </a:r>
            <a:b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Bonus Round</a:t>
            </a:r>
          </a:p>
        </p:txBody>
      </p:sp>
      <p:pic>
        <p:nvPicPr>
          <p:cNvPr id="206" name="Google Shape;20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77349"/>
            <a:ext cx="4484000" cy="448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6"/>
          <p:cNvSpPr txBox="1">
            <a:spLocks noGrp="1"/>
          </p:cNvSpPr>
          <p:nvPr>
            <p:ph type="body" idx="1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Access Materials</a:t>
            </a:r>
            <a:endParaRPr dirty="0">
              <a:latin typeface="Lato"/>
              <a:ea typeface="Lato"/>
              <a:cs typeface="Lato"/>
              <a:sym typeface="Lato"/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TI-</a:t>
            </a:r>
            <a:r>
              <a:rPr lang="en" sz="1800" dirty="0" err="1">
                <a:solidFill>
                  <a:srgbClr val="595959"/>
                </a:solidFill>
              </a:rPr>
              <a:t>Nspire</a:t>
            </a:r>
            <a:r>
              <a:rPr lang="en" sz="1800" dirty="0">
                <a:solidFill>
                  <a:srgbClr val="595959"/>
                </a:solidFill>
              </a:rPr>
              <a:t>™ files (.</a:t>
            </a:r>
            <a:r>
              <a:rPr lang="en" sz="1800" dirty="0" err="1">
                <a:solidFill>
                  <a:srgbClr val="595959"/>
                </a:solidFill>
              </a:rPr>
              <a:t>tns</a:t>
            </a:r>
            <a:r>
              <a:rPr lang="en" sz="1800" dirty="0">
                <a:solidFill>
                  <a:srgbClr val="595959"/>
                </a:solidFill>
              </a:rPr>
              <a:t>)</a:t>
            </a:r>
            <a:endParaRPr sz="1800" dirty="0">
              <a:solidFill>
                <a:srgbClr val="595959"/>
              </a:solidFill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Activity handout (PDF)</a:t>
            </a:r>
            <a:endParaRPr sz="1800" dirty="0">
              <a:solidFill>
                <a:srgbClr val="595959"/>
              </a:solidFill>
            </a:endParaRPr>
          </a:p>
          <a:p>
            <a:pPr marL="914400" marR="0" lvl="1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95959"/>
              </a:buClr>
              <a:buSzPts val="1800"/>
              <a:buChar char="»"/>
            </a:pPr>
            <a:r>
              <a:rPr lang="en" sz="1800" dirty="0">
                <a:solidFill>
                  <a:srgbClr val="595959"/>
                </a:solidFill>
              </a:rPr>
              <a:t>Teacher notes</a:t>
            </a:r>
            <a:endParaRPr sz="1800" dirty="0">
              <a:solidFill>
                <a:srgbClr val="595959"/>
              </a:solidFill>
            </a:endParaRPr>
          </a:p>
          <a:p>
            <a:pPr marL="914400" marR="0" lvl="1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595959"/>
              </a:buClr>
              <a:buSzPts val="1800"/>
              <a:buChar char="»"/>
            </a:pPr>
            <a:r>
              <a:rPr lang="en" sz="1800" dirty="0">
                <a:solidFill>
                  <a:srgbClr val="595959"/>
                </a:solidFill>
              </a:rPr>
              <a:t>Student handouts (doc/pdf)</a:t>
            </a:r>
            <a:endParaRPr sz="1800" dirty="0">
              <a:solidFill>
                <a:srgbClr val="595959"/>
              </a:solidFill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Tutorial Videos</a:t>
            </a:r>
            <a:endParaRPr sz="1800" dirty="0">
              <a:solidFill>
                <a:srgbClr val="595959"/>
              </a:solidFill>
            </a:endParaRPr>
          </a:p>
          <a:p>
            <a:pPr marL="457200" marR="0" lvl="0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Lesson plans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2" name="Google Shape;212;p36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Resource Hub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7"/>
          <p:cNvSpPr/>
          <p:nvPr/>
        </p:nvSpPr>
        <p:spPr>
          <a:xfrm>
            <a:off x="439300" y="126925"/>
            <a:ext cx="8265385" cy="151066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Level 5:</a:t>
            </a:r>
            <a:b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Final Boss - Share out</a:t>
            </a:r>
          </a:p>
        </p:txBody>
      </p:sp>
      <p:pic>
        <p:nvPicPr>
          <p:cNvPr id="218" name="Google Shape;21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3275" y="1900700"/>
            <a:ext cx="3008950" cy="259925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7"/>
          <p:cNvSpPr/>
          <p:nvPr/>
        </p:nvSpPr>
        <p:spPr>
          <a:xfrm>
            <a:off x="680125" y="1976900"/>
            <a:ext cx="4332600" cy="2599200"/>
          </a:xfrm>
          <a:prstGeom prst="wedgeRoundRectCallout">
            <a:avLst>
              <a:gd name="adj1" fmla="val 77846"/>
              <a:gd name="adj2" fmla="val 4448"/>
              <a:gd name="adj3" fmla="val 0"/>
            </a:avLst>
          </a:prstGeom>
          <a:solidFill>
            <a:schemeClr val="accent3"/>
          </a:solidFill>
          <a:ln w="19050" cap="flat" cmpd="sng">
            <a:solidFill>
              <a:srgbClr val="D128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2"/>
                </a:solidFill>
              </a:rPr>
              <a:t>Use the chat to share the idea you heard on tonight’s webinar that you will commit to definitely implementing in your classroom this year.</a:t>
            </a:r>
            <a:endParaRPr sz="2000" b="1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800" y="491050"/>
            <a:ext cx="2778840" cy="184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8"/>
          <p:cNvSpPr txBox="1">
            <a:spLocks noGrp="1"/>
          </p:cNvSpPr>
          <p:nvPr>
            <p:ph type="ctrTitle"/>
          </p:nvPr>
        </p:nvSpPr>
        <p:spPr>
          <a:xfrm>
            <a:off x="425250" y="864394"/>
            <a:ext cx="7772400" cy="110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Continue to </a:t>
            </a:r>
            <a:endParaRPr/>
          </a:p>
        </p:txBody>
      </p:sp>
      <p:sp>
        <p:nvSpPr>
          <p:cNvPr id="226" name="Google Shape;226;p38"/>
          <p:cNvSpPr txBox="1">
            <a:spLocks noGrp="1"/>
          </p:cNvSpPr>
          <p:nvPr>
            <p:ph type="subTitle" idx="1"/>
          </p:nvPr>
        </p:nvSpPr>
        <p:spPr>
          <a:xfrm>
            <a:off x="958650" y="2876550"/>
            <a:ext cx="6400800" cy="131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4400"/>
              <a:t>So that</a:t>
            </a:r>
            <a:endParaRPr sz="4400"/>
          </a:p>
        </p:txBody>
      </p:sp>
      <p:pic>
        <p:nvPicPr>
          <p:cNvPr id="227" name="Google Shape;227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9788" y="2256613"/>
            <a:ext cx="254317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>
            <a:spLocks noGrp="1"/>
          </p:cNvSpPr>
          <p:nvPr>
            <p:ph type="title"/>
          </p:nvPr>
        </p:nvSpPr>
        <p:spPr>
          <a:xfrm>
            <a:off x="457200" y="237825"/>
            <a:ext cx="8229600" cy="10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5200" b="0">
                <a:solidFill>
                  <a:schemeClr val="lt2"/>
                </a:solidFill>
              </a:rPr>
              <a:t>Stay Connected</a:t>
            </a:r>
            <a:endParaRPr sz="36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4" name="Google Shape;234;p39"/>
          <p:cNvSpPr txBox="1">
            <a:spLocks noGrp="1"/>
          </p:cNvSpPr>
          <p:nvPr>
            <p:ph type="body" idx="4294967295"/>
          </p:nvPr>
        </p:nvSpPr>
        <p:spPr>
          <a:xfrm>
            <a:off x="457200" y="14561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</a:pPr>
            <a:r>
              <a:rPr lang="en">
                <a:solidFill>
                  <a:schemeClr val="accent1"/>
                </a:solidFill>
              </a:rPr>
              <a:t>Monique Mays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235" name="Google Shape;235;p39"/>
          <p:cNvSpPr txBox="1">
            <a:spLocks noGrp="1"/>
          </p:cNvSpPr>
          <p:nvPr>
            <p:ph type="body" idx="4294967295"/>
          </p:nvPr>
        </p:nvSpPr>
        <p:spPr>
          <a:xfrm>
            <a:off x="457199" y="1935956"/>
            <a:ext cx="4187825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064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2800"/>
              <a:buChar char="»"/>
            </a:pPr>
            <a:r>
              <a:rPr lang="en" sz="2800" dirty="0">
                <a:solidFill>
                  <a:schemeClr val="lt2"/>
                </a:solidFill>
              </a:rPr>
              <a:t>T</a:t>
            </a:r>
            <a:r>
              <a:rPr lang="en" sz="2800" baseline="30000" dirty="0">
                <a:solidFill>
                  <a:schemeClr val="lt2"/>
                </a:solidFill>
              </a:rPr>
              <a:t>3™ </a:t>
            </a:r>
            <a:r>
              <a:rPr lang="en" sz="2800" dirty="0">
                <a:solidFill>
                  <a:schemeClr val="lt2"/>
                </a:solidFill>
              </a:rPr>
              <a:t>National Instructor</a:t>
            </a:r>
            <a:endParaRPr sz="2800" dirty="0">
              <a:solidFill>
                <a:schemeClr val="lt2"/>
              </a:solidFill>
            </a:endParaRP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»"/>
            </a:pPr>
            <a:r>
              <a:rPr lang="en" sz="2800" dirty="0">
                <a:solidFill>
                  <a:schemeClr val="lt2"/>
                </a:solidFill>
              </a:rPr>
              <a:t>Follow me:</a:t>
            </a:r>
            <a:endParaRPr sz="2800" dirty="0">
              <a:solidFill>
                <a:schemeClr val="lt2"/>
              </a:solidFill>
            </a:endParaRPr>
          </a:p>
          <a:p>
            <a:pPr marL="914400" marR="0" lvl="1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»"/>
            </a:pPr>
            <a:r>
              <a:rPr lang="en" sz="2400" dirty="0">
                <a:solidFill>
                  <a:schemeClr val="lt2"/>
                </a:solidFill>
              </a:rPr>
              <a:t>  :</a:t>
            </a:r>
            <a:r>
              <a:rPr lang="en" sz="2400" dirty="0" err="1">
                <a:solidFill>
                  <a:schemeClr val="lt2"/>
                </a:solidFill>
              </a:rPr>
              <a:t>Monique_Chatman</a:t>
            </a:r>
            <a:endParaRPr sz="2400" dirty="0">
              <a:solidFill>
                <a:schemeClr val="lt2"/>
              </a:solidFill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700"/>
              <a:buChar char="»"/>
            </a:pPr>
            <a:r>
              <a:rPr lang="en" sz="1700" dirty="0" err="1">
                <a:solidFill>
                  <a:schemeClr val="lt2"/>
                </a:solidFill>
              </a:rPr>
              <a:t>msmoniquechatman@yahoo.com</a:t>
            </a:r>
            <a:endParaRPr sz="1700" dirty="0">
              <a:solidFill>
                <a:schemeClr val="lt2"/>
              </a:solidFill>
            </a:endParaRPr>
          </a:p>
        </p:txBody>
      </p:sp>
      <p:sp>
        <p:nvSpPr>
          <p:cNvPr id="236" name="Google Shape;236;p39"/>
          <p:cNvSpPr txBox="1">
            <a:spLocks noGrp="1"/>
          </p:cNvSpPr>
          <p:nvPr>
            <p:ph type="body" idx="4294967295"/>
          </p:nvPr>
        </p:nvSpPr>
        <p:spPr>
          <a:xfrm>
            <a:off x="4645025" y="14561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</a:pPr>
            <a:r>
              <a:rPr lang="en">
                <a:solidFill>
                  <a:schemeClr val="accent1"/>
                </a:solidFill>
              </a:rPr>
              <a:t>Dr. Yolanda Parker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237" name="Google Shape;23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410" y="3315319"/>
            <a:ext cx="392550" cy="32737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9"/>
          <p:cNvSpPr txBox="1">
            <a:spLocks noGrp="1"/>
          </p:cNvSpPr>
          <p:nvPr>
            <p:ph type="body" idx="4294967295"/>
          </p:nvPr>
        </p:nvSpPr>
        <p:spPr>
          <a:xfrm>
            <a:off x="4646825" y="1935950"/>
            <a:ext cx="43530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064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2800"/>
              <a:buChar char="»"/>
            </a:pPr>
            <a:r>
              <a:rPr lang="en" sz="2800" dirty="0">
                <a:solidFill>
                  <a:schemeClr val="lt2"/>
                </a:solidFill>
              </a:rPr>
              <a:t>T</a:t>
            </a:r>
            <a:r>
              <a:rPr lang="en" sz="2800" baseline="30000" dirty="0">
                <a:solidFill>
                  <a:schemeClr val="lt2"/>
                </a:solidFill>
              </a:rPr>
              <a:t>3™</a:t>
            </a:r>
            <a:r>
              <a:rPr lang="en" sz="2800" dirty="0">
                <a:solidFill>
                  <a:schemeClr val="lt2"/>
                </a:solidFill>
              </a:rPr>
              <a:t> Instructor</a:t>
            </a:r>
            <a:endParaRPr sz="2800" dirty="0">
              <a:solidFill>
                <a:schemeClr val="lt2"/>
              </a:solidFill>
            </a:endParaRPr>
          </a:p>
          <a:p>
            <a:pPr marL="457200" marR="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Char char="»"/>
            </a:pPr>
            <a:r>
              <a:rPr lang="en" sz="2800" dirty="0">
                <a:solidFill>
                  <a:schemeClr val="lt2"/>
                </a:solidFill>
              </a:rPr>
              <a:t>Follow me:</a:t>
            </a:r>
            <a:endParaRPr sz="2800" dirty="0">
              <a:solidFill>
                <a:schemeClr val="lt2"/>
              </a:solidFill>
            </a:endParaRPr>
          </a:p>
          <a:p>
            <a:pPr marL="914400" marR="0" lvl="1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»"/>
            </a:pPr>
            <a:r>
              <a:rPr lang="en" sz="2400" dirty="0">
                <a:solidFill>
                  <a:schemeClr val="lt2"/>
                </a:solidFill>
              </a:rPr>
              <a:t>  :</a:t>
            </a:r>
            <a:r>
              <a:rPr lang="en" sz="2400" dirty="0" err="1">
                <a:solidFill>
                  <a:schemeClr val="lt2"/>
                </a:solidFill>
              </a:rPr>
              <a:t>YoJoParker</a:t>
            </a:r>
            <a:endParaRPr sz="2400" dirty="0">
              <a:solidFill>
                <a:schemeClr val="lt2"/>
              </a:solidFill>
            </a:endParaRPr>
          </a:p>
          <a:p>
            <a:pPr marL="457200" marR="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700"/>
              <a:buChar char="»"/>
            </a:pPr>
            <a:r>
              <a:rPr lang="en" sz="1700" dirty="0" err="1">
                <a:solidFill>
                  <a:schemeClr val="lt2"/>
                </a:solidFill>
              </a:rPr>
              <a:t>drparkermath@gmail.com</a:t>
            </a:r>
            <a:r>
              <a:rPr lang="en" sz="1700" dirty="0">
                <a:solidFill>
                  <a:schemeClr val="lt2"/>
                </a:solidFill>
              </a:rPr>
              <a:t> </a:t>
            </a:r>
            <a:endParaRPr sz="1700" dirty="0">
              <a:solidFill>
                <a:schemeClr val="lt2"/>
              </a:solidFill>
            </a:endParaRPr>
          </a:p>
        </p:txBody>
      </p:sp>
      <p:pic>
        <p:nvPicPr>
          <p:cNvPr id="239" name="Google Shape;23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7290" y="3315319"/>
            <a:ext cx="392550" cy="32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0"/>
          <p:cNvSpPr txBox="1">
            <a:spLocks noGrp="1"/>
          </p:cNvSpPr>
          <p:nvPr>
            <p:ph type="title"/>
          </p:nvPr>
        </p:nvSpPr>
        <p:spPr>
          <a:xfrm>
            <a:off x="457200" y="5486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T³ Mission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46" name="Google Shape;246;p40"/>
          <p:cNvSpPr txBox="1">
            <a:spLocks noGrp="1"/>
          </p:cNvSpPr>
          <p:nvPr>
            <p:ph type="body" idx="1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T³™ provides high-quality, meaningful professional development that enables mathematics, science, and STEM educators to create a strong foundation for student success through the innovative and effective use of TI technology.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1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52" name="Google Shape;252;p41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</a:pPr>
            <a:endParaRPr/>
          </a:p>
        </p:txBody>
      </p:sp>
      <p:sp>
        <p:nvSpPr>
          <p:cNvPr id="253" name="Google Shape;253;p41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</a:pPr>
            <a:endParaRPr/>
          </a:p>
        </p:txBody>
      </p:sp>
      <p:sp>
        <p:nvSpPr>
          <p:cNvPr id="254" name="Google Shape;254;p41"/>
          <p:cNvSpPr txBox="1">
            <a:spLocks noGrp="1"/>
          </p:cNvSpPr>
          <p:nvPr>
            <p:ph type="body" idx="3"/>
          </p:nvPr>
        </p:nvSpPr>
        <p:spPr>
          <a:xfrm>
            <a:off x="4645025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</a:pPr>
            <a:endParaRPr/>
          </a:p>
        </p:txBody>
      </p:sp>
      <p:sp>
        <p:nvSpPr>
          <p:cNvPr id="255" name="Google Shape;255;p41"/>
          <p:cNvSpPr txBox="1">
            <a:spLocks noGrp="1"/>
          </p:cNvSpPr>
          <p:nvPr>
            <p:ph type="body" idx="4"/>
          </p:nvPr>
        </p:nvSpPr>
        <p:spPr>
          <a:xfrm>
            <a:off x="4645025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Level 1: Power-Up Introduction</a:t>
            </a:r>
            <a:endParaRPr/>
          </a:p>
        </p:txBody>
      </p:sp>
      <p:sp>
        <p:nvSpPr>
          <p:cNvPr id="261" name="Google Shape;261;p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Algebra Superpower Poll: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Share your mathematical strength  in chat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Read fellow educators' responses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Connect with your math community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Gaming Theme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Equation Vault Activity</a:t>
            </a:r>
            <a:endParaRPr/>
          </a:p>
        </p:txBody>
      </p:sp>
      <p:sp>
        <p:nvSpPr>
          <p:cNvPr id="267" name="Google Shape;267;p4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Solve using TI-Nspire: (2x + 5 = 13)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Enter equation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solve command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Verify solution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Graph to visualize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TI Nspire Activity - Building Concepts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 Visualizing Linear Expressions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6"/>
          <p:cNvSpPr txBox="1">
            <a:spLocks noGrp="1"/>
          </p:cNvSpPr>
          <p:nvPr>
            <p:ph type="title"/>
          </p:nvPr>
        </p:nvSpPr>
        <p:spPr>
          <a:xfrm>
            <a:off x="459950" y="16366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Session Goals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17" name="Google Shape;117;p26"/>
          <p:cNvSpPr txBox="1">
            <a:spLocks noGrp="1"/>
          </p:cNvSpPr>
          <p:nvPr>
            <p:ph type="body" idx="1"/>
          </p:nvPr>
        </p:nvSpPr>
        <p:spPr>
          <a:xfrm>
            <a:off x="108800" y="1085850"/>
            <a:ext cx="8931900" cy="3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2545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3100"/>
              <a:buFont typeface="Lato"/>
              <a:buChar char="»"/>
            </a:pPr>
            <a:r>
              <a:rPr lang="en" sz="2800" dirty="0">
                <a:latin typeface="Lato"/>
                <a:ea typeface="Lato"/>
                <a:cs typeface="Lato"/>
                <a:sym typeface="Lato"/>
              </a:rPr>
              <a:t>Enhance Algebra I &amp; II concepts using</a:t>
            </a:r>
            <a:br>
              <a:rPr lang="en" sz="2800" dirty="0">
                <a:latin typeface="Lato"/>
                <a:ea typeface="Lato"/>
                <a:cs typeface="Lato"/>
                <a:sym typeface="Lato"/>
              </a:rPr>
            </a:br>
            <a:r>
              <a:rPr lang="en" sz="2800" dirty="0">
                <a:latin typeface="Lato"/>
                <a:ea typeface="Lato"/>
                <a:cs typeface="Lato"/>
                <a:sym typeface="Lato"/>
              </a:rPr>
              <a:t>TI-</a:t>
            </a:r>
            <a:r>
              <a:rPr lang="en" sz="2800" dirty="0" err="1">
                <a:latin typeface="Lato"/>
                <a:ea typeface="Lato"/>
                <a:cs typeface="Lato"/>
                <a:sym typeface="Lato"/>
              </a:rPr>
              <a:t>Nspire</a:t>
            </a:r>
            <a:r>
              <a:rPr lang="en" sz="2800" dirty="0">
                <a:latin typeface="Lato"/>
                <a:ea typeface="Lato"/>
                <a:cs typeface="Lato"/>
                <a:sym typeface="Lato"/>
              </a:rPr>
              <a:t>™ Technology</a:t>
            </a:r>
            <a:endParaRPr sz="28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425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100"/>
              <a:buFont typeface="Lato"/>
              <a:buChar char="»"/>
            </a:pPr>
            <a:r>
              <a:rPr lang="en" sz="2800" dirty="0">
                <a:latin typeface="Lato"/>
                <a:ea typeface="Lato"/>
                <a:cs typeface="Lato"/>
                <a:sym typeface="Lato"/>
              </a:rPr>
              <a:t>Transform math anxiety into confidence</a:t>
            </a:r>
            <a:endParaRPr sz="28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425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100"/>
              <a:buFont typeface="Lato"/>
              <a:buChar char="»"/>
            </a:pPr>
            <a:r>
              <a:rPr lang="en" sz="2800" dirty="0">
                <a:latin typeface="Lato"/>
                <a:ea typeface="Lato"/>
                <a:cs typeface="Lato"/>
                <a:sym typeface="Lato"/>
              </a:rPr>
              <a:t>Explore ready-to-use classroom strategies</a:t>
            </a:r>
            <a:endParaRPr sz="2800" dirty="0">
              <a:latin typeface="Lato"/>
              <a:ea typeface="Lato"/>
              <a:cs typeface="Lato"/>
              <a:sym typeface="Lato"/>
            </a:endParaRPr>
          </a:p>
          <a:p>
            <a:pPr marL="457200" lvl="0" indent="-425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3100"/>
              <a:buFont typeface="Lato"/>
              <a:buChar char="»"/>
            </a:pPr>
            <a:r>
              <a:rPr lang="en" sz="2800" dirty="0">
                <a:latin typeface="Lato"/>
                <a:ea typeface="Lato"/>
                <a:cs typeface="Lato"/>
                <a:sym typeface="Lato"/>
              </a:rPr>
              <a:t>Access downloadable TI-</a:t>
            </a:r>
            <a:r>
              <a:rPr lang="en" sz="2800" dirty="0" err="1">
                <a:latin typeface="Lato"/>
                <a:ea typeface="Lato"/>
                <a:cs typeface="Lato"/>
                <a:sym typeface="Lato"/>
              </a:rPr>
              <a:t>Nspire</a:t>
            </a:r>
            <a:r>
              <a:rPr lang="en" sz="2800" dirty="0">
                <a:latin typeface="Lato"/>
                <a:ea typeface="Lato"/>
                <a:cs typeface="Lato"/>
                <a:sym typeface="Lato"/>
              </a:rPr>
              <a:t>™ Technology files</a:t>
            </a:r>
            <a:endParaRPr sz="2800" dirty="0"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None/>
            </a:pPr>
            <a:endParaRPr dirty="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Level 3: Algebra II Quests</a:t>
            </a:r>
            <a:endParaRPr/>
          </a:p>
        </p:txBody>
      </p:sp>
      <p:sp>
        <p:nvSpPr>
          <p:cNvPr id="273" name="Google Shape;273;p4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Advanced Topics: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Quadratic Functions: (ax^2 + bx + c)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Polynomials: (ax^n + bx^{n-1} + ...)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Exponentials: (a \cdot b^x)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Complex Numbers: (a + bi)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Matrix Operations</a:t>
            </a:r>
            <a:endParaRPr/>
          </a:p>
        </p:txBody>
      </p:sp>
      <p:sp>
        <p:nvSpPr>
          <p:cNvPr id="279" name="Google Shape;279;p45"/>
          <p:cNvSpPr txBox="1">
            <a:spLocks noGrp="1"/>
          </p:cNvSpPr>
          <p:nvPr>
            <p:ph type="body" idx="1"/>
          </p:nvPr>
        </p:nvSpPr>
        <p:spPr>
          <a:xfrm>
            <a:off x="362650" y="11906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Solving Systems: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Enter matrices in calculator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matrix operations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Find determinants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Solve systems using inverse matrices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Graph It &amp; Prove It!</a:t>
            </a:r>
            <a:endParaRPr/>
          </a:p>
        </p:txBody>
      </p:sp>
      <p:sp>
        <p:nvSpPr>
          <p:cNvPr id="285" name="Google Shape;285;p4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Activity: Match functions to their graphs: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\(f(x) = x^2\)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\(g(x) = 2^x\)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\(h(x) = \log(x)\)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TI Nspire Activity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Completing the Square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Stay Connected</a:t>
            </a:r>
            <a:endParaRPr/>
          </a:p>
        </p:txBody>
      </p:sp>
      <p:sp>
        <p:nvSpPr>
          <p:cNvPr id="291" name="Google Shape;291;p4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Contact Information: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Email support: </a:t>
            </a:r>
            <a:r>
              <a:rPr lang="en" u="sng">
                <a:solidFill>
                  <a:schemeClr val="hlink"/>
                </a:solidFill>
                <a:hlinkClick r:id="rId3"/>
              </a:rPr>
              <a:t>drparkermath@gmail.com</a:t>
            </a:r>
            <a:r>
              <a:rPr lang="en"/>
              <a:t>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       @YoJoParker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TI-Teachers community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Professional development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Resource updates</a:t>
            </a:r>
            <a:endParaRPr/>
          </a:p>
        </p:txBody>
      </p:sp>
      <p:pic>
        <p:nvPicPr>
          <p:cNvPr id="292" name="Google Shape;292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9575" y="2024299"/>
            <a:ext cx="307150" cy="28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Implementation Ideas</a:t>
            </a:r>
            <a:endParaRPr/>
          </a:p>
        </p:txBody>
      </p:sp>
      <p:sp>
        <p:nvSpPr>
          <p:cNvPr id="298" name="Google Shape;298;p4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 in Chat:</a:t>
            </a: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One strategy to try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Modification ideas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Student engagement tips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Assessment techniques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>
            <a:spLocks noGrp="1"/>
          </p:cNvSpPr>
          <p:nvPr>
            <p:ph type="body" idx="1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Level 1: Power-Up Introduction</a:t>
            </a:r>
            <a:endParaRPr sz="1800" dirty="0">
              <a:solidFill>
                <a:srgbClr val="595959"/>
              </a:solidFill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Level 2: Algebra I Boosters</a:t>
            </a:r>
            <a:endParaRPr sz="1800" dirty="0">
              <a:solidFill>
                <a:srgbClr val="595959"/>
              </a:solidFill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Level 3: Algebra II Quests</a:t>
            </a:r>
            <a:endParaRPr sz="1800" dirty="0">
              <a:solidFill>
                <a:srgbClr val="595959"/>
              </a:solidFill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Level 4: Bonus Round</a:t>
            </a:r>
            <a:endParaRPr sz="1800" dirty="0">
              <a:solidFill>
                <a:srgbClr val="595959"/>
              </a:solidFill>
            </a:endParaRP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</a:rPr>
              <a:t>Level 5: Final Boss - Share Out</a:t>
            </a:r>
          </a:p>
          <a:p>
            <a:pPr marL="457200" lvl="0" indent="-431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Font typeface="Lato"/>
              <a:buChar char="❏"/>
            </a:pPr>
            <a:r>
              <a:rPr lang="en" sz="1800" dirty="0">
                <a:solidFill>
                  <a:srgbClr val="595959"/>
                </a:solidFill>
                <a:latin typeface="Lato"/>
                <a:ea typeface="Lato"/>
                <a:cs typeface="Lato"/>
                <a:sym typeface="Lato"/>
              </a:rPr>
              <a:t>Bonus bonus! – Webinar drawing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" name="Google Shape;123;p27"/>
          <p:cNvSpPr txBox="1">
            <a:spLocks noGrp="1"/>
          </p:cNvSpPr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Agenda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75" y="215300"/>
            <a:ext cx="9021000" cy="3038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8"/>
          <p:cNvSpPr txBox="1"/>
          <p:nvPr/>
        </p:nvSpPr>
        <p:spPr>
          <a:xfrm>
            <a:off x="0" y="3343275"/>
            <a:ext cx="4480800" cy="15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chemeClr val="dk1"/>
                </a:solidFill>
              </a:rPr>
              <a:t>Share your mathematical strength in the chat.</a:t>
            </a:r>
            <a:endParaRPr sz="3200" b="1">
              <a:solidFill>
                <a:schemeClr val="dk1"/>
              </a:solidFill>
            </a:endParaRPr>
          </a:p>
        </p:txBody>
      </p:sp>
      <p:sp>
        <p:nvSpPr>
          <p:cNvPr id="130" name="Google Shape;130;p28"/>
          <p:cNvSpPr/>
          <p:nvPr/>
        </p:nvSpPr>
        <p:spPr>
          <a:xfrm>
            <a:off x="3818075" y="1884825"/>
            <a:ext cx="5242500" cy="1695900"/>
          </a:xfrm>
          <a:prstGeom prst="wedgeEllipseCallout">
            <a:avLst>
              <a:gd name="adj1" fmla="val -55283"/>
              <a:gd name="adj2" fmla="val 73042"/>
            </a:avLst>
          </a:prstGeom>
          <a:solidFill>
            <a:schemeClr val="accent1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lt2"/>
                </a:solidFill>
              </a:rPr>
              <a:t>What is your Algebra Superpower?</a:t>
            </a:r>
            <a:endParaRPr sz="2800" b="1">
              <a:solidFill>
                <a:schemeClr val="lt2"/>
              </a:solidFill>
            </a:endParaRPr>
          </a:p>
        </p:txBody>
      </p:sp>
      <p:sp>
        <p:nvSpPr>
          <p:cNvPr id="131" name="Google Shape;131;p28"/>
          <p:cNvSpPr/>
          <p:nvPr/>
        </p:nvSpPr>
        <p:spPr>
          <a:xfrm>
            <a:off x="158225" y="293825"/>
            <a:ext cx="6578803" cy="1562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2"/>
                </a:solidFill>
                <a:latin typeface="Arial"/>
              </a:rPr>
              <a:t>Level 1:</a:t>
            </a:r>
            <a:br>
              <a:rPr b="1" i="0"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2"/>
                </a:solidFill>
                <a:latin typeface="Arial"/>
              </a:rPr>
            </a:br>
            <a:r>
              <a:rPr b="1" i="0"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lt2"/>
                </a:solidFill>
                <a:latin typeface="Arial"/>
              </a:rPr>
              <a:t>Power Up 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1900" y="149775"/>
            <a:ext cx="4888250" cy="4888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 b="1">
                <a:solidFill>
                  <a:schemeClr val="dk2"/>
                </a:solidFill>
              </a:rPr>
              <a:t>TI-Nspire Navigation</a:t>
            </a:r>
            <a:endParaRPr sz="3700" b="1">
              <a:solidFill>
                <a:schemeClr val="dk2"/>
              </a:solidFill>
            </a:endParaRPr>
          </a:p>
        </p:txBody>
      </p:sp>
      <p:sp>
        <p:nvSpPr>
          <p:cNvPr id="138" name="Google Shape;138;p29"/>
          <p:cNvSpPr/>
          <p:nvPr/>
        </p:nvSpPr>
        <p:spPr>
          <a:xfrm>
            <a:off x="5529225" y="1901850"/>
            <a:ext cx="1902000" cy="8817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39" name="Google Shape;139;p29"/>
          <p:cNvSpPr/>
          <p:nvPr/>
        </p:nvSpPr>
        <p:spPr>
          <a:xfrm>
            <a:off x="5529225" y="2783550"/>
            <a:ext cx="1902000" cy="13224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40" name="Google Shape;140;p29"/>
          <p:cNvSpPr/>
          <p:nvPr/>
        </p:nvSpPr>
        <p:spPr>
          <a:xfrm>
            <a:off x="5529225" y="4105950"/>
            <a:ext cx="1902000" cy="7695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41" name="Google Shape;141;p29"/>
          <p:cNvSpPr/>
          <p:nvPr/>
        </p:nvSpPr>
        <p:spPr>
          <a:xfrm>
            <a:off x="2884275" y="1857750"/>
            <a:ext cx="2078100" cy="969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D1281E"/>
                </a:solidFill>
              </a:rPr>
              <a:t>Computer Keys</a:t>
            </a:r>
            <a:endParaRPr b="1">
              <a:solidFill>
                <a:srgbClr val="D1281E"/>
              </a:solidFill>
            </a:endParaRPr>
          </a:p>
        </p:txBody>
      </p:sp>
      <p:sp>
        <p:nvSpPr>
          <p:cNvPr id="142" name="Google Shape;142;p29"/>
          <p:cNvSpPr/>
          <p:nvPr/>
        </p:nvSpPr>
        <p:spPr>
          <a:xfrm>
            <a:off x="2884275" y="2959800"/>
            <a:ext cx="2078100" cy="969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D1281E"/>
                </a:solidFill>
              </a:rPr>
              <a:t>Calculator Keys</a:t>
            </a:r>
            <a:endParaRPr b="1">
              <a:solidFill>
                <a:srgbClr val="D1281E"/>
              </a:solidFill>
            </a:endParaRPr>
          </a:p>
        </p:txBody>
      </p:sp>
      <p:sp>
        <p:nvSpPr>
          <p:cNvPr id="143" name="Google Shape;143;p29"/>
          <p:cNvSpPr/>
          <p:nvPr/>
        </p:nvSpPr>
        <p:spPr>
          <a:xfrm>
            <a:off x="2884275" y="4005750"/>
            <a:ext cx="2078100" cy="969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D1281E"/>
                </a:solidFill>
              </a:rPr>
              <a:t>Keyboard</a:t>
            </a:r>
            <a:endParaRPr b="1">
              <a:solidFill>
                <a:srgbClr val="D1281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1900" y="149775"/>
            <a:ext cx="4888250" cy="4888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0"/>
          <p:cNvSpPr txBox="1">
            <a:spLocks noGrp="1"/>
          </p:cNvSpPr>
          <p:nvPr>
            <p:ph type="title"/>
          </p:nvPr>
        </p:nvSpPr>
        <p:spPr>
          <a:xfrm>
            <a:off x="0" y="477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solidFill>
                  <a:schemeClr val="dk2"/>
                </a:solidFill>
              </a:rPr>
              <a:t>Quick Keys &amp; Shortcuts</a:t>
            </a:r>
            <a:endParaRPr sz="3600" b="1">
              <a:solidFill>
                <a:schemeClr val="dk2"/>
              </a:solidFill>
            </a:endParaRPr>
          </a:p>
        </p:txBody>
      </p:sp>
      <p:sp>
        <p:nvSpPr>
          <p:cNvPr id="150" name="Google Shape;150;p30"/>
          <p:cNvSpPr/>
          <p:nvPr/>
        </p:nvSpPr>
        <p:spPr>
          <a:xfrm>
            <a:off x="7092100" y="2472825"/>
            <a:ext cx="339000" cy="3108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1" name="Google Shape;151;p30"/>
          <p:cNvSpPr/>
          <p:nvPr/>
        </p:nvSpPr>
        <p:spPr>
          <a:xfrm>
            <a:off x="5529225" y="2783550"/>
            <a:ext cx="385800" cy="3816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2" name="Google Shape;152;p30"/>
          <p:cNvSpPr/>
          <p:nvPr/>
        </p:nvSpPr>
        <p:spPr>
          <a:xfrm>
            <a:off x="6567850" y="4609375"/>
            <a:ext cx="247200" cy="2076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3" name="Google Shape;153;p30"/>
          <p:cNvSpPr/>
          <p:nvPr/>
        </p:nvSpPr>
        <p:spPr>
          <a:xfrm>
            <a:off x="7092100" y="2162025"/>
            <a:ext cx="339000" cy="3108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4" name="Google Shape;154;p30"/>
          <p:cNvSpPr/>
          <p:nvPr/>
        </p:nvSpPr>
        <p:spPr>
          <a:xfrm>
            <a:off x="5552625" y="1907200"/>
            <a:ext cx="339000" cy="3108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5" name="Google Shape;155;p30"/>
          <p:cNvSpPr/>
          <p:nvPr/>
        </p:nvSpPr>
        <p:spPr>
          <a:xfrm>
            <a:off x="5552625" y="2472825"/>
            <a:ext cx="339000" cy="3108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6" name="Google Shape;156;p30"/>
          <p:cNvSpPr/>
          <p:nvPr/>
        </p:nvSpPr>
        <p:spPr>
          <a:xfrm>
            <a:off x="6166350" y="4089175"/>
            <a:ext cx="247200" cy="2076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7" name="Google Shape;157;p30"/>
          <p:cNvSpPr/>
          <p:nvPr/>
        </p:nvSpPr>
        <p:spPr>
          <a:xfrm>
            <a:off x="5774700" y="4609375"/>
            <a:ext cx="247200" cy="2076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58" name="Google Shape;158;p30"/>
          <p:cNvSpPr/>
          <p:nvPr/>
        </p:nvSpPr>
        <p:spPr>
          <a:xfrm>
            <a:off x="76200" y="2162025"/>
            <a:ext cx="5236539" cy="13428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D1281E"/>
                </a:solidFill>
                <a:latin typeface="Arial"/>
              </a:rPr>
              <a:t>Menu:</a:t>
            </a:r>
            <a:br>
              <a:rPr b="1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D1281E"/>
                </a:solidFill>
                <a:latin typeface="Arial"/>
              </a:rPr>
            </a:br>
            <a:r>
              <a:rPr b="1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D1281E"/>
                </a:solidFill>
                <a:latin typeface="Arial"/>
              </a:rPr>
              <a:t>Any action you want to do on the handheld</a:t>
            </a:r>
          </a:p>
        </p:txBody>
      </p:sp>
      <p:sp>
        <p:nvSpPr>
          <p:cNvPr id="159" name="Google Shape;159;p30"/>
          <p:cNvSpPr/>
          <p:nvPr/>
        </p:nvSpPr>
        <p:spPr>
          <a:xfrm>
            <a:off x="912332" y="1453150"/>
            <a:ext cx="3247683" cy="121891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Escape:</a:t>
            </a:r>
            <a:b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Exit a menu</a:t>
            </a:r>
          </a:p>
        </p:txBody>
      </p:sp>
      <p:sp>
        <p:nvSpPr>
          <p:cNvPr id="160" name="Google Shape;160;p30"/>
          <p:cNvSpPr/>
          <p:nvPr/>
        </p:nvSpPr>
        <p:spPr>
          <a:xfrm>
            <a:off x="166676" y="3504875"/>
            <a:ext cx="4888259" cy="12190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Ctrl-Escape or Ctrl-Z:</a:t>
            </a:r>
            <a:b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Undo last action</a:t>
            </a:r>
          </a:p>
        </p:txBody>
      </p:sp>
      <p:sp>
        <p:nvSpPr>
          <p:cNvPr id="161" name="Google Shape;161;p30"/>
          <p:cNvSpPr/>
          <p:nvPr/>
        </p:nvSpPr>
        <p:spPr>
          <a:xfrm>
            <a:off x="761501" y="1962200"/>
            <a:ext cx="3698598" cy="121909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Tab:</a:t>
            </a:r>
            <a:b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Navigate fields</a:t>
            </a:r>
          </a:p>
        </p:txBody>
      </p:sp>
      <p:sp>
        <p:nvSpPr>
          <p:cNvPr id="162" name="Google Shape;162;p30"/>
          <p:cNvSpPr/>
          <p:nvPr/>
        </p:nvSpPr>
        <p:spPr>
          <a:xfrm>
            <a:off x="1647484" y="2364863"/>
            <a:ext cx="1569948" cy="121897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Ctrl-C:</a:t>
            </a:r>
            <a:b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Copy</a:t>
            </a:r>
          </a:p>
        </p:txBody>
      </p:sp>
      <p:sp>
        <p:nvSpPr>
          <p:cNvPr id="163" name="Google Shape;163;p30"/>
          <p:cNvSpPr/>
          <p:nvPr/>
        </p:nvSpPr>
        <p:spPr>
          <a:xfrm>
            <a:off x="1595923" y="3590000"/>
            <a:ext cx="1673076" cy="121941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Ctrl-V:</a:t>
            </a:r>
            <a:b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Paste</a:t>
            </a:r>
          </a:p>
        </p:txBody>
      </p:sp>
      <p:sp>
        <p:nvSpPr>
          <p:cNvPr id="164" name="Google Shape;164;p30"/>
          <p:cNvSpPr/>
          <p:nvPr/>
        </p:nvSpPr>
        <p:spPr>
          <a:xfrm>
            <a:off x="6171275" y="4609375"/>
            <a:ext cx="247200" cy="2076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D1281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D1281E"/>
              </a:solidFill>
            </a:endParaRPr>
          </a:p>
        </p:txBody>
      </p:sp>
      <p:sp>
        <p:nvSpPr>
          <p:cNvPr id="165" name="Google Shape;165;p30"/>
          <p:cNvSpPr/>
          <p:nvPr/>
        </p:nvSpPr>
        <p:spPr>
          <a:xfrm>
            <a:off x="1584499" y="3181300"/>
            <a:ext cx="1695926" cy="121910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Ctrl-X:</a:t>
            </a:r>
            <a:b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Cut</a:t>
            </a:r>
          </a:p>
        </p:txBody>
      </p:sp>
      <p:sp>
        <p:nvSpPr>
          <p:cNvPr id="166" name="Google Shape;166;p30"/>
          <p:cNvSpPr/>
          <p:nvPr/>
        </p:nvSpPr>
        <p:spPr>
          <a:xfrm>
            <a:off x="166675" y="1659351"/>
            <a:ext cx="4965670" cy="91239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Ctrl-Doc:</a:t>
            </a:r>
            <a:b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Insert New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1"/>
          <p:cNvSpPr/>
          <p:nvPr/>
        </p:nvSpPr>
        <p:spPr>
          <a:xfrm>
            <a:off x="395124" y="1962188"/>
            <a:ext cx="4693689" cy="12191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Level 2:</a:t>
            </a:r>
            <a:b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Algebra I Boosters</a:t>
            </a:r>
          </a:p>
        </p:txBody>
      </p:sp>
      <p:grpSp>
        <p:nvGrpSpPr>
          <p:cNvPr id="172" name="Google Shape;172;p31"/>
          <p:cNvGrpSpPr/>
          <p:nvPr/>
        </p:nvGrpSpPr>
        <p:grpSpPr>
          <a:xfrm>
            <a:off x="5672613" y="998350"/>
            <a:ext cx="3109013" cy="3146825"/>
            <a:chOff x="4723038" y="1822737"/>
            <a:chExt cx="3109013" cy="3146825"/>
          </a:xfrm>
        </p:grpSpPr>
        <p:pic>
          <p:nvPicPr>
            <p:cNvPr id="173" name="Google Shape;173;p3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23038" y="2826438"/>
              <a:ext cx="2143125" cy="2143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31"/>
            <p:cNvPicPr preferRelativeResize="0"/>
            <p:nvPr/>
          </p:nvPicPr>
          <p:blipFill rotWithShape="1">
            <a:blip r:embed="rId4">
              <a:alphaModFix/>
            </a:blip>
            <a:srcRect l="24946" t="16651" r="23231" b="16850"/>
            <a:stretch/>
          </p:blipFill>
          <p:spPr>
            <a:xfrm>
              <a:off x="5985425" y="1822737"/>
              <a:ext cx="1846625" cy="18975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2"/>
          <p:cNvSpPr txBox="1">
            <a:spLocks noGrp="1"/>
          </p:cNvSpPr>
          <p:nvPr>
            <p:ph type="title"/>
          </p:nvPr>
        </p:nvSpPr>
        <p:spPr>
          <a:xfrm>
            <a:off x="457200" y="5486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TI-Nspire Classroom Activity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81" name="Google Shape;181;p32"/>
          <p:cNvSpPr/>
          <p:nvPr/>
        </p:nvSpPr>
        <p:spPr>
          <a:xfrm>
            <a:off x="335450" y="3689901"/>
            <a:ext cx="8522810" cy="105122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Arial"/>
              </a:rPr>
              <a:t>Building Concepts:</a:t>
            </a:r>
            <a:br>
              <a:rPr b="0" i="0"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2"/>
                </a:solidFill>
                <a:latin typeface="Arial"/>
              </a:rPr>
              <a:t>Visualizing Linear Expressions</a:t>
            </a:r>
          </a:p>
        </p:txBody>
      </p:sp>
      <p:pic>
        <p:nvPicPr>
          <p:cNvPr id="182" name="Google Shape;18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9101" y="1272362"/>
            <a:ext cx="3497699" cy="205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100" y="1272350"/>
            <a:ext cx="3587174" cy="224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15625"/>
            <a:ext cx="9144000" cy="377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3"/>
          <p:cNvPicPr preferRelativeResize="0"/>
          <p:nvPr/>
        </p:nvPicPr>
        <p:blipFill rotWithShape="1">
          <a:blip r:embed="rId4">
            <a:alphaModFix/>
          </a:blip>
          <a:srcRect l="25239" t="22954" r="25846" b="26662"/>
          <a:stretch/>
        </p:blipFill>
        <p:spPr>
          <a:xfrm rot="-429103">
            <a:off x="807575" y="1585287"/>
            <a:ext cx="1833800" cy="203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3"/>
          <p:cNvSpPr/>
          <p:nvPr/>
        </p:nvSpPr>
        <p:spPr>
          <a:xfrm>
            <a:off x="1330850" y="89150"/>
            <a:ext cx="6482308" cy="166832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Level 3:</a:t>
            </a:r>
            <a:b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</a:br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1"/>
                </a:solidFill>
                <a:latin typeface="Arial"/>
              </a:rPr>
              <a:t>Algebra II Quests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dTech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960</Words>
  <Application>Microsoft Macintosh PowerPoint</Application>
  <PresentationFormat>On-screen Show (16:9)</PresentationFormat>
  <Paragraphs>179</Paragraphs>
  <Slides>24</Slides>
  <Notes>24</Notes>
  <HiddenSlides>9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Ubuntu</vt:lpstr>
      <vt:lpstr>Lato</vt:lpstr>
      <vt:lpstr>Merriweather Sans</vt:lpstr>
      <vt:lpstr>Simple Light</vt:lpstr>
      <vt:lpstr>EdTech</vt:lpstr>
      <vt:lpstr>TI-Nspire Math Adventure: Leveling Up Algebra  July 29, 2025</vt:lpstr>
      <vt:lpstr>Session Goals</vt:lpstr>
      <vt:lpstr>Agenda</vt:lpstr>
      <vt:lpstr>PowerPoint Presentation</vt:lpstr>
      <vt:lpstr>TI-Nspire Navigation</vt:lpstr>
      <vt:lpstr>Quick Keys &amp; Shortcuts</vt:lpstr>
      <vt:lpstr>PowerPoint Presentation</vt:lpstr>
      <vt:lpstr>TI-Nspire Classroom Activity</vt:lpstr>
      <vt:lpstr>PowerPoint Presentation</vt:lpstr>
      <vt:lpstr>TI-Nspire Classroom Activity</vt:lpstr>
      <vt:lpstr>PowerPoint Presentation</vt:lpstr>
      <vt:lpstr>Resource Hub</vt:lpstr>
      <vt:lpstr>PowerPoint Presentation</vt:lpstr>
      <vt:lpstr>Continue to </vt:lpstr>
      <vt:lpstr>Stay Connected</vt:lpstr>
      <vt:lpstr>T³ Mission</vt:lpstr>
      <vt:lpstr>PowerPoint Presentation</vt:lpstr>
      <vt:lpstr>Level 1: Power-Up Introduction</vt:lpstr>
      <vt:lpstr>Equation Vault Activity</vt:lpstr>
      <vt:lpstr>Level 3: Algebra II Quests</vt:lpstr>
      <vt:lpstr>Matrix Operations</vt:lpstr>
      <vt:lpstr>Graph It &amp; Prove It!</vt:lpstr>
      <vt:lpstr>Stay Connected</vt:lpstr>
      <vt:lpstr>Implementation Ideas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Yolanda Parker</dc:creator>
  <cp:lastModifiedBy>Michael Houston</cp:lastModifiedBy>
  <cp:revision>3</cp:revision>
  <dcterms:modified xsi:type="dcterms:W3CDTF">2025-07-29T18:26:50Z</dcterms:modified>
</cp:coreProperties>
</file>