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65" r:id="rId1"/>
  </p:sldMasterIdLst>
  <p:notesMasterIdLst>
    <p:notesMasterId r:id="rId32"/>
  </p:notesMasterIdLst>
  <p:sldIdLst>
    <p:sldId id="270" r:id="rId2"/>
    <p:sldId id="2746" r:id="rId3"/>
    <p:sldId id="2775" r:id="rId4"/>
    <p:sldId id="2774" r:id="rId5"/>
    <p:sldId id="2776" r:id="rId6"/>
    <p:sldId id="2750" r:id="rId7"/>
    <p:sldId id="2749" r:id="rId8"/>
    <p:sldId id="2751" r:id="rId9"/>
    <p:sldId id="2752" r:id="rId10"/>
    <p:sldId id="2761" r:id="rId11"/>
    <p:sldId id="2780" r:id="rId12"/>
    <p:sldId id="2786" r:id="rId13"/>
    <p:sldId id="2787" r:id="rId14"/>
    <p:sldId id="2788" r:id="rId15"/>
    <p:sldId id="2789" r:id="rId16"/>
    <p:sldId id="2777" r:id="rId17"/>
    <p:sldId id="2781" r:id="rId18"/>
    <p:sldId id="2790" r:id="rId19"/>
    <p:sldId id="2791" r:id="rId20"/>
    <p:sldId id="2792" r:id="rId21"/>
    <p:sldId id="2778" r:id="rId22"/>
    <p:sldId id="2782" r:id="rId23"/>
    <p:sldId id="2768" r:id="rId24"/>
    <p:sldId id="2769" r:id="rId25"/>
    <p:sldId id="2770" r:id="rId26"/>
    <p:sldId id="2771" r:id="rId27"/>
    <p:sldId id="2779" r:id="rId28"/>
    <p:sldId id="2784" r:id="rId29"/>
    <p:sldId id="2783" r:id="rId30"/>
    <p:sldId id="2785" r:id="rId31"/>
  </p:sldIdLst>
  <p:sldSz cx="12192000" cy="6858000"/>
  <p:notesSz cx="68580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99FF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12"/>
    <p:restoredTop sz="94675"/>
  </p:normalViewPr>
  <p:slideViewPr>
    <p:cSldViewPr snapToGrid="0">
      <p:cViewPr varScale="1">
        <p:scale>
          <a:sx n="70" d="100"/>
          <a:sy n="70" d="100"/>
        </p:scale>
        <p:origin x="1421" y="278"/>
      </p:cViewPr>
      <p:guideLst>
        <p:guide orient="horz" pos="2160"/>
        <p:guide pos="3840"/>
      </p:guideLst>
    </p:cSldViewPr>
  </p:slideViewPr>
  <p:outlineViewPr>
    <p:cViewPr>
      <p:scale>
        <a:sx n="33" d="100"/>
        <a:sy n="33" d="100"/>
      </p:scale>
      <p:origin x="0" y="-24232"/>
    </p:cViewPr>
  </p:outlineViewPr>
  <p:notesTextViewPr>
    <p:cViewPr>
      <p:scale>
        <a:sx n="1" d="1"/>
        <a:sy n="1" d="1"/>
      </p:scale>
      <p:origin x="0" y="0"/>
    </p:cViewPr>
  </p:notesTextViewPr>
  <p:sorterViewPr>
    <p:cViewPr>
      <p:scale>
        <a:sx n="174" d="100"/>
        <a:sy n="174" d="100"/>
      </p:scale>
      <p:origin x="0" y="0"/>
    </p:cViewPr>
  </p:sorterViewPr>
  <p:notesViewPr>
    <p:cSldViewPr snapToGrid="0">
      <p:cViewPr varScale="1">
        <p:scale>
          <a:sx n="87" d="100"/>
          <a:sy n="87" d="100"/>
        </p:scale>
        <p:origin x="3904" y="20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63550"/>
          </a:xfrm>
          <a:prstGeom prst="rect">
            <a:avLst/>
          </a:prstGeom>
          <a:noFill/>
          <a:ln>
            <a:noFill/>
          </a:ln>
        </p:spPr>
        <p:txBody>
          <a:bodyPr spcFirstLastPara="1" wrap="square" lIns="93025" tIns="46500" rIns="93025" bIns="46500" anchor="t" anchorCtr="0"/>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63550"/>
          </a:xfrm>
          <a:prstGeom prst="rect">
            <a:avLst/>
          </a:prstGeom>
          <a:noFill/>
          <a:ln>
            <a:noFill/>
          </a:ln>
        </p:spPr>
        <p:txBody>
          <a:bodyPr spcFirstLastPara="1" wrap="square" lIns="93025" tIns="46500" rIns="93025" bIns="46500" anchor="t" anchorCtr="0"/>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331788" y="698500"/>
            <a:ext cx="6196012"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416425"/>
            <a:ext cx="5486400" cy="4181475"/>
          </a:xfrm>
          <a:prstGeom prst="rect">
            <a:avLst/>
          </a:prstGeom>
          <a:noFill/>
          <a:ln>
            <a:noFill/>
          </a:ln>
        </p:spPr>
        <p:txBody>
          <a:bodyPr spcFirstLastPara="1" wrap="square" lIns="93025" tIns="46500" rIns="93025" bIns="46500" anchor="t" anchorCtr="0"/>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831263"/>
            <a:ext cx="2971800" cy="463550"/>
          </a:xfrm>
          <a:prstGeom prst="rect">
            <a:avLst/>
          </a:prstGeom>
          <a:noFill/>
          <a:ln>
            <a:noFill/>
          </a:ln>
        </p:spPr>
        <p:txBody>
          <a:bodyPr spcFirstLastPara="1" wrap="square" lIns="93025" tIns="46500" rIns="93025" bIns="46500" anchor="b" anchorCtr="0"/>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831263"/>
            <a:ext cx="2971800" cy="463550"/>
          </a:xfrm>
          <a:prstGeom prst="rect">
            <a:avLst/>
          </a:prstGeom>
          <a:noFill/>
          <a:ln>
            <a:noFill/>
          </a:ln>
        </p:spPr>
        <p:txBody>
          <a:bodyPr spcFirstLastPara="1" wrap="square" lIns="93025" tIns="46500" rIns="93025" bIns="465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791143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notes"/>
          <p:cNvSpPr txBox="1">
            <a:spLocks noGrp="1"/>
          </p:cNvSpPr>
          <p:nvPr>
            <p:ph type="body" idx="1"/>
          </p:nvPr>
        </p:nvSpPr>
        <p:spPr>
          <a:xfrm>
            <a:off x="685800" y="4416425"/>
            <a:ext cx="5486400" cy="4181475"/>
          </a:xfrm>
          <a:prstGeom prst="rect">
            <a:avLst/>
          </a:prstGeom>
          <a:noFill/>
          <a:ln>
            <a:noFill/>
          </a:ln>
        </p:spPr>
        <p:txBody>
          <a:bodyPr spcFirstLastPara="1" wrap="square" lIns="93025" tIns="46500" rIns="93025" bIns="46500" anchor="t" anchorCtr="0">
            <a:noAutofit/>
          </a:bodyPr>
          <a:lstStyle/>
          <a:p>
            <a:pPr marL="0" lvl="0" indent="0" algn="l" rtl="0">
              <a:lnSpc>
                <a:spcPct val="100000"/>
              </a:lnSpc>
              <a:spcBef>
                <a:spcPts val="360"/>
              </a:spcBef>
              <a:spcAft>
                <a:spcPts val="0"/>
              </a:spcAft>
              <a:buSzPts val="1400"/>
              <a:buNone/>
            </a:pPr>
            <a:endParaRPr/>
          </a:p>
        </p:txBody>
      </p:sp>
      <p:sp>
        <p:nvSpPr>
          <p:cNvPr id="116" name="Google Shape;116;p1:notes"/>
          <p:cNvSpPr>
            <a:spLocks noGrp="1" noRot="1" noChangeAspect="1"/>
          </p:cNvSpPr>
          <p:nvPr>
            <p:ph type="sldImg" idx="2"/>
          </p:nvPr>
        </p:nvSpPr>
        <p:spPr>
          <a:xfrm>
            <a:off x="331788" y="698500"/>
            <a:ext cx="6196012"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580834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914400" y="2130426"/>
            <a:ext cx="10363200" cy="14700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828800" y="3886200"/>
            <a:ext cx="8534400" cy="1752600"/>
          </a:xfrm>
          <a:prstGeom prst="rect">
            <a:avLst/>
          </a:prstGeom>
          <a:noFill/>
          <a:ln>
            <a:noFill/>
          </a:ln>
        </p:spPr>
        <p:txBody>
          <a:bodyPr spcFirstLastPara="1" wrap="square" lIns="91425" tIns="45700" rIns="91425" bIns="45700" anchor="t" anchorCtr="0"/>
          <a:lstStyle>
            <a:lvl1pPr lvl="0" algn="ctr">
              <a:spcBef>
                <a:spcPts val="640"/>
              </a:spcBef>
              <a:spcAft>
                <a:spcPts val="0"/>
              </a:spcAft>
              <a:buClr>
                <a:srgbClr val="969696"/>
              </a:buClr>
              <a:buSzPts val="3200"/>
              <a:buNone/>
              <a:defRPr>
                <a:solidFill>
                  <a:srgbClr val="969696"/>
                </a:solidFill>
              </a:defRPr>
            </a:lvl1pPr>
            <a:lvl2pPr lvl="1" algn="ctr">
              <a:spcBef>
                <a:spcPts val="560"/>
              </a:spcBef>
              <a:spcAft>
                <a:spcPts val="0"/>
              </a:spcAft>
              <a:buClr>
                <a:srgbClr val="969696"/>
              </a:buClr>
              <a:buSzPts val="2800"/>
              <a:buNone/>
              <a:defRPr>
                <a:solidFill>
                  <a:srgbClr val="969696"/>
                </a:solidFill>
              </a:defRPr>
            </a:lvl2pPr>
            <a:lvl3pPr lvl="2" algn="ctr">
              <a:spcBef>
                <a:spcPts val="480"/>
              </a:spcBef>
              <a:spcAft>
                <a:spcPts val="0"/>
              </a:spcAft>
              <a:buClr>
                <a:srgbClr val="969696"/>
              </a:buClr>
              <a:buSzPts val="2400"/>
              <a:buNone/>
              <a:defRPr>
                <a:solidFill>
                  <a:srgbClr val="969696"/>
                </a:solidFill>
              </a:defRPr>
            </a:lvl3pPr>
            <a:lvl4pPr lvl="3" algn="ctr">
              <a:spcBef>
                <a:spcPts val="400"/>
              </a:spcBef>
              <a:spcAft>
                <a:spcPts val="0"/>
              </a:spcAft>
              <a:buClr>
                <a:srgbClr val="969696"/>
              </a:buClr>
              <a:buSzPts val="2000"/>
              <a:buNone/>
              <a:defRPr>
                <a:solidFill>
                  <a:srgbClr val="969696"/>
                </a:solidFill>
              </a:defRPr>
            </a:lvl4pPr>
            <a:lvl5pPr lvl="4" algn="ctr">
              <a:spcBef>
                <a:spcPts val="400"/>
              </a:spcBef>
              <a:spcAft>
                <a:spcPts val="0"/>
              </a:spcAft>
              <a:buClr>
                <a:srgbClr val="969696"/>
              </a:buClr>
              <a:buSzPts val="2000"/>
              <a:buNone/>
              <a:defRPr>
                <a:solidFill>
                  <a:srgbClr val="969696"/>
                </a:solidFill>
              </a:defRPr>
            </a:lvl5pPr>
            <a:lvl6pPr lvl="5" algn="ctr">
              <a:spcBef>
                <a:spcPts val="400"/>
              </a:spcBef>
              <a:spcAft>
                <a:spcPts val="0"/>
              </a:spcAft>
              <a:buClr>
                <a:srgbClr val="969696"/>
              </a:buClr>
              <a:buSzPts val="2000"/>
              <a:buNone/>
              <a:defRPr>
                <a:solidFill>
                  <a:srgbClr val="969696"/>
                </a:solidFill>
              </a:defRPr>
            </a:lvl6pPr>
            <a:lvl7pPr lvl="6" algn="ctr">
              <a:spcBef>
                <a:spcPts val="400"/>
              </a:spcBef>
              <a:spcAft>
                <a:spcPts val="0"/>
              </a:spcAft>
              <a:buClr>
                <a:srgbClr val="969696"/>
              </a:buClr>
              <a:buSzPts val="2000"/>
              <a:buNone/>
              <a:defRPr>
                <a:solidFill>
                  <a:srgbClr val="969696"/>
                </a:solidFill>
              </a:defRPr>
            </a:lvl7pPr>
            <a:lvl8pPr lvl="7" algn="ctr">
              <a:spcBef>
                <a:spcPts val="400"/>
              </a:spcBef>
              <a:spcAft>
                <a:spcPts val="0"/>
              </a:spcAft>
              <a:buClr>
                <a:srgbClr val="969696"/>
              </a:buClr>
              <a:buSzPts val="2000"/>
              <a:buNone/>
              <a:defRPr>
                <a:solidFill>
                  <a:srgbClr val="969696"/>
                </a:solidFill>
              </a:defRPr>
            </a:lvl8pPr>
            <a:lvl9pPr lvl="8" algn="ctr">
              <a:spcBef>
                <a:spcPts val="400"/>
              </a:spcBef>
              <a:spcAft>
                <a:spcPts val="0"/>
              </a:spcAft>
              <a:buClr>
                <a:srgbClr val="969696"/>
              </a:buClr>
              <a:buSzPts val="2000"/>
              <a:buNone/>
              <a:defRPr>
                <a:solidFill>
                  <a:srgbClr val="969696"/>
                </a:solidFill>
              </a:defRPr>
            </a:lvl9pPr>
          </a:lstStyle>
          <a:p>
            <a:endParaRPr/>
          </a:p>
        </p:txBody>
      </p:sp>
      <p:sp>
        <p:nvSpPr>
          <p:cNvPr id="18" name="Google Shape;18;p2"/>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b="0" i="0" u="none" strike="noStrike" cap="none">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19" name="Google Shape;19;p2"/>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b="0" i="0" u="none" strike="noStrike" cap="none">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20" name="Google Shape;20;p2"/>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b="0" i="0" u="none" strike="noStrike" cap="none">
                <a:solidFill>
                  <a:srgbClr val="525252"/>
                </a:solidFill>
                <a:latin typeface="Arial"/>
                <a:ea typeface="Arial"/>
                <a:cs typeface="Arial"/>
                <a:sym typeface="Arial"/>
              </a:defRPr>
            </a:lvl1pPr>
            <a:lvl2pPr marL="0" marR="0" lvl="1" indent="0" algn="l" rtl="0">
              <a:spcBef>
                <a:spcPts val="0"/>
              </a:spcBef>
              <a:spcAft>
                <a:spcPts val="0"/>
              </a:spcAft>
              <a:buNone/>
              <a:defRPr sz="2400" b="0" i="0" u="none" strike="noStrike" cap="none">
                <a:solidFill>
                  <a:srgbClr val="525252"/>
                </a:solidFill>
                <a:latin typeface="Arial"/>
                <a:ea typeface="Arial"/>
                <a:cs typeface="Arial"/>
                <a:sym typeface="Arial"/>
              </a:defRPr>
            </a:lvl2pPr>
            <a:lvl3pPr marL="0" marR="0" lvl="2" indent="0" algn="l" rtl="0">
              <a:spcBef>
                <a:spcPts val="0"/>
              </a:spcBef>
              <a:spcAft>
                <a:spcPts val="0"/>
              </a:spcAft>
              <a:buNone/>
              <a:defRPr sz="2400" b="0" i="0" u="none" strike="noStrike" cap="none">
                <a:solidFill>
                  <a:srgbClr val="525252"/>
                </a:solidFill>
                <a:latin typeface="Arial"/>
                <a:ea typeface="Arial"/>
                <a:cs typeface="Arial"/>
                <a:sym typeface="Arial"/>
              </a:defRPr>
            </a:lvl3pPr>
            <a:lvl4pPr marL="0" marR="0" lvl="3" indent="0" algn="l" rtl="0">
              <a:spcBef>
                <a:spcPts val="0"/>
              </a:spcBef>
              <a:spcAft>
                <a:spcPts val="0"/>
              </a:spcAft>
              <a:buNone/>
              <a:defRPr sz="2400" b="0" i="0" u="none" strike="noStrike" cap="none">
                <a:solidFill>
                  <a:srgbClr val="525252"/>
                </a:solidFill>
                <a:latin typeface="Arial"/>
                <a:ea typeface="Arial"/>
                <a:cs typeface="Arial"/>
                <a:sym typeface="Arial"/>
              </a:defRPr>
            </a:lvl4pPr>
            <a:lvl5pPr marL="0" marR="0" lvl="4" indent="0" algn="l" rtl="0">
              <a:spcBef>
                <a:spcPts val="0"/>
              </a:spcBef>
              <a:spcAft>
                <a:spcPts val="0"/>
              </a:spcAft>
              <a:buNone/>
              <a:defRPr sz="2400" b="0" i="0" u="none" strike="noStrike" cap="none">
                <a:solidFill>
                  <a:srgbClr val="525252"/>
                </a:solidFill>
                <a:latin typeface="Arial"/>
                <a:ea typeface="Arial"/>
                <a:cs typeface="Arial"/>
                <a:sym typeface="Arial"/>
              </a:defRPr>
            </a:lvl5pPr>
            <a:lvl6pPr marL="0" marR="0" lvl="5" indent="0" algn="l" rtl="0">
              <a:spcBef>
                <a:spcPts val="0"/>
              </a:spcBef>
              <a:spcAft>
                <a:spcPts val="0"/>
              </a:spcAft>
              <a:buNone/>
              <a:defRPr sz="2400" b="0" i="0" u="none" strike="noStrike" cap="none">
                <a:solidFill>
                  <a:srgbClr val="525252"/>
                </a:solidFill>
                <a:latin typeface="Arial"/>
                <a:ea typeface="Arial"/>
                <a:cs typeface="Arial"/>
                <a:sym typeface="Arial"/>
              </a:defRPr>
            </a:lvl6pPr>
            <a:lvl7pPr marL="0" marR="0" lvl="6" indent="0" algn="l" rtl="0">
              <a:spcBef>
                <a:spcPts val="0"/>
              </a:spcBef>
              <a:spcAft>
                <a:spcPts val="0"/>
              </a:spcAft>
              <a:buNone/>
              <a:defRPr sz="2400" b="0" i="0" u="none" strike="noStrike" cap="none">
                <a:solidFill>
                  <a:srgbClr val="525252"/>
                </a:solidFill>
                <a:latin typeface="Arial"/>
                <a:ea typeface="Arial"/>
                <a:cs typeface="Arial"/>
                <a:sym typeface="Arial"/>
              </a:defRPr>
            </a:lvl7pPr>
            <a:lvl8pPr marL="0" marR="0" lvl="7" indent="0" algn="l" rtl="0">
              <a:spcBef>
                <a:spcPts val="0"/>
              </a:spcBef>
              <a:spcAft>
                <a:spcPts val="0"/>
              </a:spcAft>
              <a:buNone/>
              <a:defRPr sz="2400" b="0" i="0" u="none" strike="noStrike" cap="none">
                <a:solidFill>
                  <a:srgbClr val="525252"/>
                </a:solidFill>
                <a:latin typeface="Arial"/>
                <a:ea typeface="Arial"/>
                <a:cs typeface="Arial"/>
                <a:sym typeface="Arial"/>
              </a:defRPr>
            </a:lvl8pPr>
            <a:lvl9pPr marL="0" marR="0" lvl="8" indent="0" algn="l" rtl="0">
              <a:spcBef>
                <a:spcPts val="0"/>
              </a:spcBef>
              <a:spcAft>
                <a:spcPts val="0"/>
              </a:spcAft>
              <a:buNone/>
              <a:defRPr sz="2400" b="0" i="0" u="none" strike="noStrike" cap="none">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94"/>
        <p:cNvGrpSpPr/>
        <p:nvPr/>
      </p:nvGrpSpPr>
      <p:grpSpPr>
        <a:xfrm>
          <a:off x="0" y="0"/>
          <a:ext cx="0" cy="0"/>
          <a:chOff x="0" y="0"/>
          <a:chExt cx="0" cy="0"/>
        </a:xfrm>
      </p:grpSpPr>
      <p:sp>
        <p:nvSpPr>
          <p:cNvPr id="95" name="Google Shape;95;p15"/>
          <p:cNvSpPr txBox="1">
            <a:spLocks noGrp="1"/>
          </p:cNvSpPr>
          <p:nvPr>
            <p:ph type="title"/>
          </p:nvPr>
        </p:nvSpPr>
        <p:spPr>
          <a:xfrm>
            <a:off x="203200" y="0"/>
            <a:ext cx="11887200" cy="9906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15"/>
          <p:cNvSpPr txBox="1">
            <a:spLocks noGrp="1"/>
          </p:cNvSpPr>
          <p:nvPr>
            <p:ph type="body" idx="1"/>
          </p:nvPr>
        </p:nvSpPr>
        <p:spPr>
          <a:xfrm>
            <a:off x="609600" y="3048000"/>
            <a:ext cx="8839200" cy="32004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97"/>
        <p:cNvGrpSpPr/>
        <p:nvPr/>
      </p:nvGrpSpPr>
      <p:grpSpPr>
        <a:xfrm>
          <a:off x="0" y="0"/>
          <a:ext cx="0" cy="0"/>
          <a:chOff x="0" y="0"/>
          <a:chExt cx="0" cy="0"/>
        </a:xfrm>
      </p:grpSpPr>
      <p:sp>
        <p:nvSpPr>
          <p:cNvPr id="98" name="Google Shape;98;p16"/>
          <p:cNvSpPr/>
          <p:nvPr/>
        </p:nvSpPr>
        <p:spPr>
          <a:xfrm>
            <a:off x="0" y="0"/>
            <a:ext cx="12192000"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pic>
        <p:nvPicPr>
          <p:cNvPr id="99" name="Google Shape;99;p16" descr="Plus-bkgd.png"/>
          <p:cNvPicPr preferRelativeResize="0"/>
          <p:nvPr/>
        </p:nvPicPr>
        <p:blipFill rotWithShape="1">
          <a:blip r:embed="rId2">
            <a:alphaModFix/>
          </a:blip>
          <a:srcRect/>
          <a:stretch/>
        </p:blipFill>
        <p:spPr>
          <a:xfrm>
            <a:off x="4775200" y="0"/>
            <a:ext cx="7416800" cy="5232400"/>
          </a:xfrm>
          <a:prstGeom prst="rect">
            <a:avLst/>
          </a:prstGeom>
          <a:noFill/>
          <a:ln>
            <a:noFill/>
          </a:ln>
        </p:spPr>
      </p:pic>
      <p:cxnSp>
        <p:nvCxnSpPr>
          <p:cNvPr id="100" name="Google Shape;100;p16"/>
          <p:cNvCxnSpPr/>
          <p:nvPr/>
        </p:nvCxnSpPr>
        <p:spPr>
          <a:xfrm>
            <a:off x="0" y="6477000"/>
            <a:ext cx="9652000" cy="0"/>
          </a:xfrm>
          <a:prstGeom prst="straightConnector1">
            <a:avLst/>
          </a:prstGeom>
          <a:noFill/>
          <a:ln w="38100" cap="flat" cmpd="sng">
            <a:solidFill>
              <a:schemeClr val="accent1"/>
            </a:solidFill>
            <a:prstDash val="solid"/>
            <a:round/>
            <a:headEnd type="none" w="sm" len="sm"/>
            <a:tailEnd type="none" w="sm" len="sm"/>
          </a:ln>
        </p:spPr>
      </p:cxnSp>
      <p:pic>
        <p:nvPicPr>
          <p:cNvPr id="101" name="Google Shape;101;p16"/>
          <p:cNvPicPr preferRelativeResize="0"/>
          <p:nvPr/>
        </p:nvPicPr>
        <p:blipFill rotWithShape="1">
          <a:blip r:embed="rId3">
            <a:alphaModFix/>
          </a:blip>
          <a:srcRect/>
          <a:stretch/>
        </p:blipFill>
        <p:spPr>
          <a:xfrm>
            <a:off x="9855200" y="6324600"/>
            <a:ext cx="2065867" cy="368300"/>
          </a:xfrm>
          <a:prstGeom prst="rect">
            <a:avLst/>
          </a:prstGeom>
          <a:noFill/>
          <a:ln>
            <a:noFill/>
          </a:ln>
        </p:spPr>
      </p:pic>
      <p:sp>
        <p:nvSpPr>
          <p:cNvPr id="102" name="Google Shape;102;p16"/>
          <p:cNvSpPr txBox="1">
            <a:spLocks noGrp="1"/>
          </p:cNvSpPr>
          <p:nvPr>
            <p:ph type="title"/>
          </p:nvPr>
        </p:nvSpPr>
        <p:spPr>
          <a:xfrm>
            <a:off x="203200" y="0"/>
            <a:ext cx="10972800" cy="2895600"/>
          </a:xfrm>
          <a:prstGeom prst="rect">
            <a:avLst/>
          </a:prstGeom>
          <a:noFill/>
          <a:ln>
            <a:noFill/>
          </a:ln>
        </p:spPr>
        <p:txBody>
          <a:bodyPr spcFirstLastPara="1" wrap="square" lIns="91425" tIns="0" rIns="91425" bIns="45700" anchor="t" anchorCtr="0"/>
          <a:lstStyle>
            <a:lvl1pPr lvl="0" algn="l">
              <a:spcBef>
                <a:spcPts val="0"/>
              </a:spcBef>
              <a:spcAft>
                <a:spcPts val="0"/>
              </a:spcAft>
              <a:buSzPts val="1400"/>
              <a:buNone/>
              <a:defRPr sz="72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16"/>
          <p:cNvSpPr txBox="1">
            <a:spLocks noGrp="1"/>
          </p:cNvSpPr>
          <p:nvPr>
            <p:ph type="subTitle" idx="1"/>
          </p:nvPr>
        </p:nvSpPr>
        <p:spPr>
          <a:xfrm>
            <a:off x="406400" y="2895600"/>
            <a:ext cx="8534400" cy="1752600"/>
          </a:xfrm>
          <a:prstGeom prst="rect">
            <a:avLst/>
          </a:prstGeom>
          <a:noFill/>
          <a:ln>
            <a:noFill/>
          </a:ln>
        </p:spPr>
        <p:txBody>
          <a:bodyPr spcFirstLastPara="1" wrap="square" lIns="91425" tIns="45700" rIns="91425" bIns="45700" anchor="t" anchorCtr="0"/>
          <a:lstStyle>
            <a:lvl1pPr lvl="0" algn="l">
              <a:spcBef>
                <a:spcPts val="480"/>
              </a:spcBef>
              <a:spcAft>
                <a:spcPts val="0"/>
              </a:spcAft>
              <a:buClr>
                <a:schemeClr val="dk1"/>
              </a:buClr>
              <a:buSzPts val="2400"/>
              <a:buNone/>
              <a:defRPr sz="2400">
                <a:solidFill>
                  <a:schemeClr val="dk1"/>
                </a:solidFill>
              </a:defRPr>
            </a:lvl1pPr>
            <a:lvl2pPr lvl="1" algn="ctr">
              <a:spcBef>
                <a:spcPts val="560"/>
              </a:spcBef>
              <a:spcAft>
                <a:spcPts val="0"/>
              </a:spcAft>
              <a:buClr>
                <a:srgbClr val="969696"/>
              </a:buClr>
              <a:buSzPts val="2800"/>
              <a:buNone/>
              <a:defRPr>
                <a:solidFill>
                  <a:srgbClr val="969696"/>
                </a:solidFill>
              </a:defRPr>
            </a:lvl2pPr>
            <a:lvl3pPr lvl="2" algn="ctr">
              <a:spcBef>
                <a:spcPts val="480"/>
              </a:spcBef>
              <a:spcAft>
                <a:spcPts val="0"/>
              </a:spcAft>
              <a:buClr>
                <a:srgbClr val="969696"/>
              </a:buClr>
              <a:buSzPts val="2400"/>
              <a:buNone/>
              <a:defRPr>
                <a:solidFill>
                  <a:srgbClr val="969696"/>
                </a:solidFill>
              </a:defRPr>
            </a:lvl3pPr>
            <a:lvl4pPr lvl="3" algn="ctr">
              <a:spcBef>
                <a:spcPts val="400"/>
              </a:spcBef>
              <a:spcAft>
                <a:spcPts val="0"/>
              </a:spcAft>
              <a:buClr>
                <a:srgbClr val="969696"/>
              </a:buClr>
              <a:buSzPts val="2000"/>
              <a:buNone/>
              <a:defRPr>
                <a:solidFill>
                  <a:srgbClr val="969696"/>
                </a:solidFill>
              </a:defRPr>
            </a:lvl4pPr>
            <a:lvl5pPr lvl="4" algn="ctr">
              <a:spcBef>
                <a:spcPts val="400"/>
              </a:spcBef>
              <a:spcAft>
                <a:spcPts val="0"/>
              </a:spcAft>
              <a:buClr>
                <a:srgbClr val="969696"/>
              </a:buClr>
              <a:buSzPts val="2000"/>
              <a:buNone/>
              <a:defRPr>
                <a:solidFill>
                  <a:srgbClr val="969696"/>
                </a:solidFill>
              </a:defRPr>
            </a:lvl5pPr>
            <a:lvl6pPr lvl="5" algn="ctr">
              <a:spcBef>
                <a:spcPts val="400"/>
              </a:spcBef>
              <a:spcAft>
                <a:spcPts val="0"/>
              </a:spcAft>
              <a:buClr>
                <a:srgbClr val="969696"/>
              </a:buClr>
              <a:buSzPts val="2000"/>
              <a:buNone/>
              <a:defRPr>
                <a:solidFill>
                  <a:srgbClr val="969696"/>
                </a:solidFill>
              </a:defRPr>
            </a:lvl6pPr>
            <a:lvl7pPr lvl="6" algn="ctr">
              <a:spcBef>
                <a:spcPts val="400"/>
              </a:spcBef>
              <a:spcAft>
                <a:spcPts val="0"/>
              </a:spcAft>
              <a:buClr>
                <a:srgbClr val="969696"/>
              </a:buClr>
              <a:buSzPts val="2000"/>
              <a:buNone/>
              <a:defRPr>
                <a:solidFill>
                  <a:srgbClr val="969696"/>
                </a:solidFill>
              </a:defRPr>
            </a:lvl7pPr>
            <a:lvl8pPr lvl="7" algn="ctr">
              <a:spcBef>
                <a:spcPts val="400"/>
              </a:spcBef>
              <a:spcAft>
                <a:spcPts val="0"/>
              </a:spcAft>
              <a:buClr>
                <a:srgbClr val="969696"/>
              </a:buClr>
              <a:buSzPts val="2000"/>
              <a:buNone/>
              <a:defRPr>
                <a:solidFill>
                  <a:srgbClr val="969696"/>
                </a:solidFill>
              </a:defRPr>
            </a:lvl8pPr>
            <a:lvl9pPr lvl="8" algn="ctr">
              <a:spcBef>
                <a:spcPts val="400"/>
              </a:spcBef>
              <a:spcAft>
                <a:spcPts val="0"/>
              </a:spcAft>
              <a:buClr>
                <a:srgbClr val="969696"/>
              </a:buClr>
              <a:buSzPts val="2000"/>
              <a:buNone/>
              <a:defRPr>
                <a:solidFill>
                  <a:srgbClr val="969696"/>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04"/>
        <p:cNvGrpSpPr/>
        <p:nvPr/>
      </p:nvGrpSpPr>
      <p:grpSpPr>
        <a:xfrm>
          <a:off x="0" y="0"/>
          <a:ext cx="0" cy="0"/>
          <a:chOff x="0" y="0"/>
          <a:chExt cx="0" cy="0"/>
        </a:xfrm>
      </p:grpSpPr>
      <p:sp>
        <p:nvSpPr>
          <p:cNvPr id="105" name="Google Shape;105;p17"/>
          <p:cNvSpPr txBox="1">
            <a:spLocks noGrp="1"/>
          </p:cNvSpPr>
          <p:nvPr>
            <p:ph type="title"/>
          </p:nvPr>
        </p:nvSpPr>
        <p:spPr>
          <a:xfrm>
            <a:off x="203200" y="0"/>
            <a:ext cx="11887200" cy="9906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17"/>
          <p:cNvSpPr txBox="1">
            <a:spLocks noGrp="1"/>
          </p:cNvSpPr>
          <p:nvPr>
            <p:ph type="body" idx="1"/>
          </p:nvPr>
        </p:nvSpPr>
        <p:spPr>
          <a:xfrm>
            <a:off x="609600" y="3048000"/>
            <a:ext cx="8839200" cy="32004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07"/>
        <p:cNvGrpSpPr/>
        <p:nvPr/>
      </p:nvGrpSpPr>
      <p:grpSpPr>
        <a:xfrm>
          <a:off x="0" y="0"/>
          <a:ext cx="0" cy="0"/>
          <a:chOff x="0" y="0"/>
          <a:chExt cx="0" cy="0"/>
        </a:xfrm>
      </p:grpSpPr>
      <p:sp>
        <p:nvSpPr>
          <p:cNvPr id="108" name="Google Shape;108;p18"/>
          <p:cNvSpPr/>
          <p:nvPr/>
        </p:nvSpPr>
        <p:spPr>
          <a:xfrm>
            <a:off x="0" y="0"/>
            <a:ext cx="12192000"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pic>
        <p:nvPicPr>
          <p:cNvPr id="109" name="Google Shape;109;p18" descr="Plus-bkgd.png"/>
          <p:cNvPicPr preferRelativeResize="0"/>
          <p:nvPr/>
        </p:nvPicPr>
        <p:blipFill rotWithShape="1">
          <a:blip r:embed="rId2">
            <a:alphaModFix/>
          </a:blip>
          <a:srcRect/>
          <a:stretch/>
        </p:blipFill>
        <p:spPr>
          <a:xfrm>
            <a:off x="4775200" y="0"/>
            <a:ext cx="7416800" cy="5232400"/>
          </a:xfrm>
          <a:prstGeom prst="rect">
            <a:avLst/>
          </a:prstGeom>
          <a:noFill/>
          <a:ln>
            <a:noFill/>
          </a:ln>
        </p:spPr>
      </p:pic>
      <p:cxnSp>
        <p:nvCxnSpPr>
          <p:cNvPr id="110" name="Google Shape;110;p18"/>
          <p:cNvCxnSpPr/>
          <p:nvPr/>
        </p:nvCxnSpPr>
        <p:spPr>
          <a:xfrm>
            <a:off x="0" y="6477000"/>
            <a:ext cx="9652000" cy="0"/>
          </a:xfrm>
          <a:prstGeom prst="straightConnector1">
            <a:avLst/>
          </a:prstGeom>
          <a:noFill/>
          <a:ln w="38100" cap="flat" cmpd="sng">
            <a:solidFill>
              <a:schemeClr val="accent1"/>
            </a:solidFill>
            <a:prstDash val="solid"/>
            <a:round/>
            <a:headEnd type="none" w="sm" len="sm"/>
            <a:tailEnd type="none" w="sm" len="sm"/>
          </a:ln>
        </p:spPr>
      </p:cxnSp>
      <p:pic>
        <p:nvPicPr>
          <p:cNvPr id="111" name="Google Shape;111;p18"/>
          <p:cNvPicPr preferRelativeResize="0"/>
          <p:nvPr/>
        </p:nvPicPr>
        <p:blipFill rotWithShape="1">
          <a:blip r:embed="rId3">
            <a:alphaModFix/>
          </a:blip>
          <a:srcRect/>
          <a:stretch/>
        </p:blipFill>
        <p:spPr>
          <a:xfrm>
            <a:off x="9855200" y="6324600"/>
            <a:ext cx="2065867" cy="368300"/>
          </a:xfrm>
          <a:prstGeom prst="rect">
            <a:avLst/>
          </a:prstGeom>
          <a:noFill/>
          <a:ln>
            <a:noFill/>
          </a:ln>
        </p:spPr>
      </p:pic>
      <p:sp>
        <p:nvSpPr>
          <p:cNvPr id="112" name="Google Shape;112;p18"/>
          <p:cNvSpPr txBox="1">
            <a:spLocks noGrp="1"/>
          </p:cNvSpPr>
          <p:nvPr>
            <p:ph type="title"/>
          </p:nvPr>
        </p:nvSpPr>
        <p:spPr>
          <a:xfrm>
            <a:off x="203200" y="0"/>
            <a:ext cx="10972800" cy="2895600"/>
          </a:xfrm>
          <a:prstGeom prst="rect">
            <a:avLst/>
          </a:prstGeom>
          <a:noFill/>
          <a:ln>
            <a:noFill/>
          </a:ln>
        </p:spPr>
        <p:txBody>
          <a:bodyPr spcFirstLastPara="1" wrap="square" lIns="91425" tIns="0" rIns="91425" bIns="45700" anchor="t" anchorCtr="0"/>
          <a:lstStyle>
            <a:lvl1pPr lvl="0" algn="l">
              <a:spcBef>
                <a:spcPts val="0"/>
              </a:spcBef>
              <a:spcAft>
                <a:spcPts val="0"/>
              </a:spcAft>
              <a:buSzPts val="1400"/>
              <a:buNone/>
              <a:defRPr sz="72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18"/>
          <p:cNvSpPr txBox="1">
            <a:spLocks noGrp="1"/>
          </p:cNvSpPr>
          <p:nvPr>
            <p:ph type="subTitle" idx="1"/>
          </p:nvPr>
        </p:nvSpPr>
        <p:spPr>
          <a:xfrm>
            <a:off x="406400" y="2895600"/>
            <a:ext cx="8534400" cy="1752600"/>
          </a:xfrm>
          <a:prstGeom prst="rect">
            <a:avLst/>
          </a:prstGeom>
          <a:noFill/>
          <a:ln>
            <a:noFill/>
          </a:ln>
        </p:spPr>
        <p:txBody>
          <a:bodyPr spcFirstLastPara="1" wrap="square" lIns="91425" tIns="45700" rIns="91425" bIns="45700" anchor="t" anchorCtr="0"/>
          <a:lstStyle>
            <a:lvl1pPr lvl="0" algn="l">
              <a:spcBef>
                <a:spcPts val="480"/>
              </a:spcBef>
              <a:spcAft>
                <a:spcPts val="0"/>
              </a:spcAft>
              <a:buClr>
                <a:schemeClr val="dk1"/>
              </a:buClr>
              <a:buSzPts val="2400"/>
              <a:buNone/>
              <a:defRPr sz="2400">
                <a:solidFill>
                  <a:schemeClr val="dk1"/>
                </a:solidFill>
              </a:defRPr>
            </a:lvl1pPr>
            <a:lvl2pPr lvl="1" algn="ctr">
              <a:spcBef>
                <a:spcPts val="560"/>
              </a:spcBef>
              <a:spcAft>
                <a:spcPts val="0"/>
              </a:spcAft>
              <a:buClr>
                <a:srgbClr val="969696"/>
              </a:buClr>
              <a:buSzPts val="2800"/>
              <a:buNone/>
              <a:defRPr>
                <a:solidFill>
                  <a:srgbClr val="969696"/>
                </a:solidFill>
              </a:defRPr>
            </a:lvl2pPr>
            <a:lvl3pPr lvl="2" algn="ctr">
              <a:spcBef>
                <a:spcPts val="480"/>
              </a:spcBef>
              <a:spcAft>
                <a:spcPts val="0"/>
              </a:spcAft>
              <a:buClr>
                <a:srgbClr val="969696"/>
              </a:buClr>
              <a:buSzPts val="2400"/>
              <a:buNone/>
              <a:defRPr>
                <a:solidFill>
                  <a:srgbClr val="969696"/>
                </a:solidFill>
              </a:defRPr>
            </a:lvl3pPr>
            <a:lvl4pPr lvl="3" algn="ctr">
              <a:spcBef>
                <a:spcPts val="400"/>
              </a:spcBef>
              <a:spcAft>
                <a:spcPts val="0"/>
              </a:spcAft>
              <a:buClr>
                <a:srgbClr val="969696"/>
              </a:buClr>
              <a:buSzPts val="2000"/>
              <a:buNone/>
              <a:defRPr>
                <a:solidFill>
                  <a:srgbClr val="969696"/>
                </a:solidFill>
              </a:defRPr>
            </a:lvl4pPr>
            <a:lvl5pPr lvl="4" algn="ctr">
              <a:spcBef>
                <a:spcPts val="400"/>
              </a:spcBef>
              <a:spcAft>
                <a:spcPts val="0"/>
              </a:spcAft>
              <a:buClr>
                <a:srgbClr val="969696"/>
              </a:buClr>
              <a:buSzPts val="2000"/>
              <a:buNone/>
              <a:defRPr>
                <a:solidFill>
                  <a:srgbClr val="969696"/>
                </a:solidFill>
              </a:defRPr>
            </a:lvl5pPr>
            <a:lvl6pPr lvl="5" algn="ctr">
              <a:spcBef>
                <a:spcPts val="400"/>
              </a:spcBef>
              <a:spcAft>
                <a:spcPts val="0"/>
              </a:spcAft>
              <a:buClr>
                <a:srgbClr val="969696"/>
              </a:buClr>
              <a:buSzPts val="2000"/>
              <a:buNone/>
              <a:defRPr>
                <a:solidFill>
                  <a:srgbClr val="969696"/>
                </a:solidFill>
              </a:defRPr>
            </a:lvl6pPr>
            <a:lvl7pPr lvl="6" algn="ctr">
              <a:spcBef>
                <a:spcPts val="400"/>
              </a:spcBef>
              <a:spcAft>
                <a:spcPts val="0"/>
              </a:spcAft>
              <a:buClr>
                <a:srgbClr val="969696"/>
              </a:buClr>
              <a:buSzPts val="2000"/>
              <a:buNone/>
              <a:defRPr>
                <a:solidFill>
                  <a:srgbClr val="969696"/>
                </a:solidFill>
              </a:defRPr>
            </a:lvl7pPr>
            <a:lvl8pPr lvl="7" algn="ctr">
              <a:spcBef>
                <a:spcPts val="400"/>
              </a:spcBef>
              <a:spcAft>
                <a:spcPts val="0"/>
              </a:spcAft>
              <a:buClr>
                <a:srgbClr val="969696"/>
              </a:buClr>
              <a:buSzPts val="2000"/>
              <a:buNone/>
              <a:defRPr>
                <a:solidFill>
                  <a:srgbClr val="969696"/>
                </a:solidFill>
              </a:defRPr>
            </a:lvl8pPr>
            <a:lvl9pPr lvl="8" algn="ctr">
              <a:spcBef>
                <a:spcPts val="400"/>
              </a:spcBef>
              <a:spcAft>
                <a:spcPts val="0"/>
              </a:spcAft>
              <a:buClr>
                <a:srgbClr val="969696"/>
              </a:buClr>
              <a:buSzPts val="2000"/>
              <a:buNone/>
              <a:defRPr>
                <a:solidFill>
                  <a:srgbClr val="969696"/>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609600" y="1600201"/>
            <a:ext cx="5384800" cy="4525963"/>
          </a:xfrm>
          <a:prstGeom prst="rect">
            <a:avLst/>
          </a:prstGeom>
          <a:noFill/>
          <a:ln>
            <a:noFill/>
          </a:ln>
        </p:spPr>
        <p:txBody>
          <a:bodyPr spcFirstLastPara="1" wrap="square" lIns="91425" tIns="45700" rIns="91425" bIns="45700" anchor="t" anchorCtr="0"/>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24" name="Google Shape;24;p3"/>
          <p:cNvSpPr txBox="1">
            <a:spLocks noGrp="1"/>
          </p:cNvSpPr>
          <p:nvPr>
            <p:ph type="body" idx="2"/>
          </p:nvPr>
        </p:nvSpPr>
        <p:spPr>
          <a:xfrm>
            <a:off x="6197600" y="1600201"/>
            <a:ext cx="5384800" cy="4525963"/>
          </a:xfrm>
          <a:prstGeom prst="rect">
            <a:avLst/>
          </a:prstGeom>
          <a:noFill/>
          <a:ln>
            <a:noFill/>
          </a:ln>
        </p:spPr>
        <p:txBody>
          <a:bodyPr spcFirstLastPara="1" wrap="square" lIns="91425" tIns="45700" rIns="91425" bIns="45700" anchor="t" anchorCtr="0"/>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25" name="Google Shape;25;p3"/>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b="0" i="0" u="none" strike="noStrike" cap="none">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26" name="Google Shape;26;p3"/>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b="0" i="0" u="none" strike="noStrike" cap="none">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27" name="Google Shape;27;p3"/>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b="0" i="0" u="none" strike="noStrike" cap="none">
                <a:solidFill>
                  <a:srgbClr val="525252"/>
                </a:solidFill>
                <a:latin typeface="Arial"/>
                <a:ea typeface="Arial"/>
                <a:cs typeface="Arial"/>
                <a:sym typeface="Arial"/>
              </a:defRPr>
            </a:lvl1pPr>
            <a:lvl2pPr marL="0" marR="0" lvl="1" indent="0" algn="l" rtl="0">
              <a:spcBef>
                <a:spcPts val="0"/>
              </a:spcBef>
              <a:spcAft>
                <a:spcPts val="0"/>
              </a:spcAft>
              <a:buNone/>
              <a:defRPr sz="2400" b="0" i="0" u="none" strike="noStrike" cap="none">
                <a:solidFill>
                  <a:srgbClr val="525252"/>
                </a:solidFill>
                <a:latin typeface="Arial"/>
                <a:ea typeface="Arial"/>
                <a:cs typeface="Arial"/>
                <a:sym typeface="Arial"/>
              </a:defRPr>
            </a:lvl2pPr>
            <a:lvl3pPr marL="0" marR="0" lvl="2" indent="0" algn="l" rtl="0">
              <a:spcBef>
                <a:spcPts val="0"/>
              </a:spcBef>
              <a:spcAft>
                <a:spcPts val="0"/>
              </a:spcAft>
              <a:buNone/>
              <a:defRPr sz="2400" b="0" i="0" u="none" strike="noStrike" cap="none">
                <a:solidFill>
                  <a:srgbClr val="525252"/>
                </a:solidFill>
                <a:latin typeface="Arial"/>
                <a:ea typeface="Arial"/>
                <a:cs typeface="Arial"/>
                <a:sym typeface="Arial"/>
              </a:defRPr>
            </a:lvl3pPr>
            <a:lvl4pPr marL="0" marR="0" lvl="3" indent="0" algn="l" rtl="0">
              <a:spcBef>
                <a:spcPts val="0"/>
              </a:spcBef>
              <a:spcAft>
                <a:spcPts val="0"/>
              </a:spcAft>
              <a:buNone/>
              <a:defRPr sz="2400" b="0" i="0" u="none" strike="noStrike" cap="none">
                <a:solidFill>
                  <a:srgbClr val="525252"/>
                </a:solidFill>
                <a:latin typeface="Arial"/>
                <a:ea typeface="Arial"/>
                <a:cs typeface="Arial"/>
                <a:sym typeface="Arial"/>
              </a:defRPr>
            </a:lvl4pPr>
            <a:lvl5pPr marL="0" marR="0" lvl="4" indent="0" algn="l" rtl="0">
              <a:spcBef>
                <a:spcPts val="0"/>
              </a:spcBef>
              <a:spcAft>
                <a:spcPts val="0"/>
              </a:spcAft>
              <a:buNone/>
              <a:defRPr sz="2400" b="0" i="0" u="none" strike="noStrike" cap="none">
                <a:solidFill>
                  <a:srgbClr val="525252"/>
                </a:solidFill>
                <a:latin typeface="Arial"/>
                <a:ea typeface="Arial"/>
                <a:cs typeface="Arial"/>
                <a:sym typeface="Arial"/>
              </a:defRPr>
            </a:lvl5pPr>
            <a:lvl6pPr marL="0" marR="0" lvl="5" indent="0" algn="l" rtl="0">
              <a:spcBef>
                <a:spcPts val="0"/>
              </a:spcBef>
              <a:spcAft>
                <a:spcPts val="0"/>
              </a:spcAft>
              <a:buNone/>
              <a:defRPr sz="2400" b="0" i="0" u="none" strike="noStrike" cap="none">
                <a:solidFill>
                  <a:srgbClr val="525252"/>
                </a:solidFill>
                <a:latin typeface="Arial"/>
                <a:ea typeface="Arial"/>
                <a:cs typeface="Arial"/>
                <a:sym typeface="Arial"/>
              </a:defRPr>
            </a:lvl6pPr>
            <a:lvl7pPr marL="0" marR="0" lvl="6" indent="0" algn="l" rtl="0">
              <a:spcBef>
                <a:spcPts val="0"/>
              </a:spcBef>
              <a:spcAft>
                <a:spcPts val="0"/>
              </a:spcAft>
              <a:buNone/>
              <a:defRPr sz="2400" b="0" i="0" u="none" strike="noStrike" cap="none">
                <a:solidFill>
                  <a:srgbClr val="525252"/>
                </a:solidFill>
                <a:latin typeface="Arial"/>
                <a:ea typeface="Arial"/>
                <a:cs typeface="Arial"/>
                <a:sym typeface="Arial"/>
              </a:defRPr>
            </a:lvl7pPr>
            <a:lvl8pPr marL="0" marR="0" lvl="7" indent="0" algn="l" rtl="0">
              <a:spcBef>
                <a:spcPts val="0"/>
              </a:spcBef>
              <a:spcAft>
                <a:spcPts val="0"/>
              </a:spcAft>
              <a:buNone/>
              <a:defRPr sz="2400" b="0" i="0" u="none" strike="noStrike" cap="none">
                <a:solidFill>
                  <a:srgbClr val="525252"/>
                </a:solidFill>
                <a:latin typeface="Arial"/>
                <a:ea typeface="Arial"/>
                <a:cs typeface="Arial"/>
                <a:sym typeface="Arial"/>
              </a:defRPr>
            </a:lvl8pPr>
            <a:lvl9pPr marL="0" marR="0" lvl="8" indent="0" algn="l" rtl="0">
              <a:spcBef>
                <a:spcPts val="0"/>
              </a:spcBef>
              <a:spcAft>
                <a:spcPts val="0"/>
              </a:spcAft>
              <a:buNone/>
              <a:defRPr sz="2400" b="0" i="0" u="none" strike="noStrike" cap="none">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203200" y="0"/>
            <a:ext cx="11887200" cy="9906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609600" y="3048000"/>
            <a:ext cx="8839200" cy="32004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41"/>
        <p:cNvGrpSpPr/>
        <p:nvPr/>
      </p:nvGrpSpPr>
      <p:grpSpPr>
        <a:xfrm>
          <a:off x="0" y="0"/>
          <a:ext cx="0" cy="0"/>
          <a:chOff x="0" y="0"/>
          <a:chExt cx="0" cy="0"/>
        </a:xfrm>
      </p:grpSpPr>
      <p:sp>
        <p:nvSpPr>
          <p:cNvPr id="42" name="Google Shape;42;p7"/>
          <p:cNvSpPr/>
          <p:nvPr/>
        </p:nvSpPr>
        <p:spPr>
          <a:xfrm>
            <a:off x="0" y="0"/>
            <a:ext cx="12192000"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pic>
        <p:nvPicPr>
          <p:cNvPr id="43" name="Google Shape;43;p7" descr="Plus-bkgd.png"/>
          <p:cNvPicPr preferRelativeResize="0"/>
          <p:nvPr/>
        </p:nvPicPr>
        <p:blipFill rotWithShape="1">
          <a:blip r:embed="rId2">
            <a:alphaModFix/>
          </a:blip>
          <a:srcRect/>
          <a:stretch/>
        </p:blipFill>
        <p:spPr>
          <a:xfrm>
            <a:off x="4775200" y="0"/>
            <a:ext cx="7416800" cy="5232400"/>
          </a:xfrm>
          <a:prstGeom prst="rect">
            <a:avLst/>
          </a:prstGeom>
          <a:noFill/>
          <a:ln>
            <a:noFill/>
          </a:ln>
        </p:spPr>
      </p:pic>
      <p:cxnSp>
        <p:nvCxnSpPr>
          <p:cNvPr id="44" name="Google Shape;44;p7"/>
          <p:cNvCxnSpPr/>
          <p:nvPr/>
        </p:nvCxnSpPr>
        <p:spPr>
          <a:xfrm>
            <a:off x="0" y="6477000"/>
            <a:ext cx="9652000" cy="0"/>
          </a:xfrm>
          <a:prstGeom prst="straightConnector1">
            <a:avLst/>
          </a:prstGeom>
          <a:noFill/>
          <a:ln w="38100" cap="flat" cmpd="sng">
            <a:solidFill>
              <a:schemeClr val="accent1"/>
            </a:solidFill>
            <a:prstDash val="solid"/>
            <a:round/>
            <a:headEnd type="none" w="sm" len="sm"/>
            <a:tailEnd type="none" w="sm" len="sm"/>
          </a:ln>
        </p:spPr>
      </p:cxnSp>
      <p:pic>
        <p:nvPicPr>
          <p:cNvPr id="45" name="Google Shape;45;p7"/>
          <p:cNvPicPr preferRelativeResize="0"/>
          <p:nvPr/>
        </p:nvPicPr>
        <p:blipFill rotWithShape="1">
          <a:blip r:embed="rId3">
            <a:alphaModFix/>
          </a:blip>
          <a:srcRect/>
          <a:stretch/>
        </p:blipFill>
        <p:spPr>
          <a:xfrm>
            <a:off x="9855200" y="6324600"/>
            <a:ext cx="2065867" cy="368300"/>
          </a:xfrm>
          <a:prstGeom prst="rect">
            <a:avLst/>
          </a:prstGeom>
          <a:noFill/>
          <a:ln>
            <a:noFill/>
          </a:ln>
        </p:spPr>
      </p:pic>
      <p:sp>
        <p:nvSpPr>
          <p:cNvPr id="46" name="Google Shape;46;p7"/>
          <p:cNvSpPr txBox="1">
            <a:spLocks noGrp="1"/>
          </p:cNvSpPr>
          <p:nvPr>
            <p:ph type="title"/>
          </p:nvPr>
        </p:nvSpPr>
        <p:spPr>
          <a:xfrm>
            <a:off x="203200" y="0"/>
            <a:ext cx="10972800" cy="2895600"/>
          </a:xfrm>
          <a:prstGeom prst="rect">
            <a:avLst/>
          </a:prstGeom>
          <a:noFill/>
          <a:ln>
            <a:noFill/>
          </a:ln>
        </p:spPr>
        <p:txBody>
          <a:bodyPr spcFirstLastPara="1" wrap="square" lIns="91425" tIns="0" rIns="91425" bIns="45700" anchor="t" anchorCtr="0"/>
          <a:lstStyle>
            <a:lvl1pPr lvl="0" algn="l">
              <a:spcBef>
                <a:spcPts val="0"/>
              </a:spcBef>
              <a:spcAft>
                <a:spcPts val="0"/>
              </a:spcAft>
              <a:buSzPts val="1400"/>
              <a:buNone/>
              <a:defRPr sz="72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subTitle" idx="1"/>
          </p:nvPr>
        </p:nvSpPr>
        <p:spPr>
          <a:xfrm>
            <a:off x="406400" y="2895600"/>
            <a:ext cx="8534400" cy="1752600"/>
          </a:xfrm>
          <a:prstGeom prst="rect">
            <a:avLst/>
          </a:prstGeom>
          <a:noFill/>
          <a:ln>
            <a:noFill/>
          </a:ln>
        </p:spPr>
        <p:txBody>
          <a:bodyPr spcFirstLastPara="1" wrap="square" lIns="91425" tIns="45700" rIns="91425" bIns="45700" anchor="t" anchorCtr="0"/>
          <a:lstStyle>
            <a:lvl1pPr lvl="0" algn="l">
              <a:spcBef>
                <a:spcPts val="480"/>
              </a:spcBef>
              <a:spcAft>
                <a:spcPts val="0"/>
              </a:spcAft>
              <a:buClr>
                <a:schemeClr val="dk1"/>
              </a:buClr>
              <a:buSzPts val="2400"/>
              <a:buNone/>
              <a:defRPr sz="2400">
                <a:solidFill>
                  <a:schemeClr val="dk1"/>
                </a:solidFill>
              </a:defRPr>
            </a:lvl1pPr>
            <a:lvl2pPr lvl="1" algn="ctr">
              <a:spcBef>
                <a:spcPts val="560"/>
              </a:spcBef>
              <a:spcAft>
                <a:spcPts val="0"/>
              </a:spcAft>
              <a:buClr>
                <a:srgbClr val="969696"/>
              </a:buClr>
              <a:buSzPts val="2800"/>
              <a:buNone/>
              <a:defRPr>
                <a:solidFill>
                  <a:srgbClr val="969696"/>
                </a:solidFill>
              </a:defRPr>
            </a:lvl2pPr>
            <a:lvl3pPr lvl="2" algn="ctr">
              <a:spcBef>
                <a:spcPts val="480"/>
              </a:spcBef>
              <a:spcAft>
                <a:spcPts val="0"/>
              </a:spcAft>
              <a:buClr>
                <a:srgbClr val="969696"/>
              </a:buClr>
              <a:buSzPts val="2400"/>
              <a:buNone/>
              <a:defRPr>
                <a:solidFill>
                  <a:srgbClr val="969696"/>
                </a:solidFill>
              </a:defRPr>
            </a:lvl3pPr>
            <a:lvl4pPr lvl="3" algn="ctr">
              <a:spcBef>
                <a:spcPts val="400"/>
              </a:spcBef>
              <a:spcAft>
                <a:spcPts val="0"/>
              </a:spcAft>
              <a:buClr>
                <a:srgbClr val="969696"/>
              </a:buClr>
              <a:buSzPts val="2000"/>
              <a:buNone/>
              <a:defRPr>
                <a:solidFill>
                  <a:srgbClr val="969696"/>
                </a:solidFill>
              </a:defRPr>
            </a:lvl4pPr>
            <a:lvl5pPr lvl="4" algn="ctr">
              <a:spcBef>
                <a:spcPts val="400"/>
              </a:spcBef>
              <a:spcAft>
                <a:spcPts val="0"/>
              </a:spcAft>
              <a:buClr>
                <a:srgbClr val="969696"/>
              </a:buClr>
              <a:buSzPts val="2000"/>
              <a:buNone/>
              <a:defRPr>
                <a:solidFill>
                  <a:srgbClr val="969696"/>
                </a:solidFill>
              </a:defRPr>
            </a:lvl5pPr>
            <a:lvl6pPr lvl="5" algn="ctr">
              <a:spcBef>
                <a:spcPts val="400"/>
              </a:spcBef>
              <a:spcAft>
                <a:spcPts val="0"/>
              </a:spcAft>
              <a:buClr>
                <a:srgbClr val="969696"/>
              </a:buClr>
              <a:buSzPts val="2000"/>
              <a:buNone/>
              <a:defRPr>
                <a:solidFill>
                  <a:srgbClr val="969696"/>
                </a:solidFill>
              </a:defRPr>
            </a:lvl6pPr>
            <a:lvl7pPr lvl="6" algn="ctr">
              <a:spcBef>
                <a:spcPts val="400"/>
              </a:spcBef>
              <a:spcAft>
                <a:spcPts val="0"/>
              </a:spcAft>
              <a:buClr>
                <a:srgbClr val="969696"/>
              </a:buClr>
              <a:buSzPts val="2000"/>
              <a:buNone/>
              <a:defRPr>
                <a:solidFill>
                  <a:srgbClr val="969696"/>
                </a:solidFill>
              </a:defRPr>
            </a:lvl7pPr>
            <a:lvl8pPr lvl="7" algn="ctr">
              <a:spcBef>
                <a:spcPts val="400"/>
              </a:spcBef>
              <a:spcAft>
                <a:spcPts val="0"/>
              </a:spcAft>
              <a:buClr>
                <a:srgbClr val="969696"/>
              </a:buClr>
              <a:buSzPts val="2000"/>
              <a:buNone/>
              <a:defRPr>
                <a:solidFill>
                  <a:srgbClr val="969696"/>
                </a:solidFill>
              </a:defRPr>
            </a:lvl8pPr>
            <a:lvl9pPr lvl="8" algn="ctr">
              <a:spcBef>
                <a:spcPts val="400"/>
              </a:spcBef>
              <a:spcAft>
                <a:spcPts val="0"/>
              </a:spcAft>
              <a:buClr>
                <a:srgbClr val="969696"/>
              </a:buClr>
              <a:buSzPts val="2000"/>
              <a:buNone/>
              <a:defRPr>
                <a:solidFill>
                  <a:srgbClr val="969696"/>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8"/>
        <p:cNvGrpSpPr/>
        <p:nvPr/>
      </p:nvGrpSpPr>
      <p:grpSpPr>
        <a:xfrm>
          <a:off x="0" y="0"/>
          <a:ext cx="0" cy="0"/>
          <a:chOff x="0" y="0"/>
          <a:chExt cx="0" cy="0"/>
        </a:xfrm>
      </p:grpSpPr>
      <p:sp>
        <p:nvSpPr>
          <p:cNvPr id="49" name="Google Shape;49;p8"/>
          <p:cNvSpPr txBox="1">
            <a:spLocks noGrp="1"/>
          </p:cNvSpPr>
          <p:nvPr>
            <p:ph type="title"/>
          </p:nvPr>
        </p:nvSpPr>
        <p:spPr>
          <a:xfrm>
            <a:off x="963084" y="4406901"/>
            <a:ext cx="10363200" cy="1362075"/>
          </a:xfrm>
          <a:prstGeom prst="rect">
            <a:avLst/>
          </a:prstGeom>
          <a:noFill/>
          <a:ln>
            <a:noFill/>
          </a:ln>
        </p:spPr>
        <p:txBody>
          <a:bodyPr spcFirstLastPara="1" wrap="square" lIns="91425" tIns="45700" rIns="91425" bIns="45700" anchor="t" anchorCtr="0"/>
          <a:lstStyle>
            <a:lvl1pPr lvl="0" algn="l">
              <a:spcBef>
                <a:spcPts val="0"/>
              </a:spcBef>
              <a:spcAft>
                <a:spcPts val="0"/>
              </a:spcAft>
              <a:buSzPts val="1400"/>
              <a:buNone/>
              <a:defRPr sz="40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8"/>
          <p:cNvSpPr txBox="1">
            <a:spLocks noGrp="1"/>
          </p:cNvSpPr>
          <p:nvPr>
            <p:ph type="body" idx="1"/>
          </p:nvPr>
        </p:nvSpPr>
        <p:spPr>
          <a:xfrm>
            <a:off x="963084" y="2906713"/>
            <a:ext cx="10363200" cy="1500187"/>
          </a:xfrm>
          <a:prstGeom prst="rect">
            <a:avLst/>
          </a:prstGeom>
          <a:noFill/>
          <a:ln>
            <a:noFill/>
          </a:ln>
        </p:spPr>
        <p:txBody>
          <a:bodyPr spcFirstLastPara="1" wrap="square" lIns="91425" tIns="45700" rIns="91425" bIns="45700" anchor="b" anchorCtr="0"/>
          <a:lstStyle>
            <a:lvl1pPr marL="457200" lvl="0" indent="-228600" algn="l">
              <a:spcBef>
                <a:spcPts val="400"/>
              </a:spcBef>
              <a:spcAft>
                <a:spcPts val="0"/>
              </a:spcAft>
              <a:buClr>
                <a:srgbClr val="969696"/>
              </a:buClr>
              <a:buSzPts val="2000"/>
              <a:buNone/>
              <a:defRPr sz="2000">
                <a:solidFill>
                  <a:srgbClr val="969696"/>
                </a:solidFill>
              </a:defRPr>
            </a:lvl1pPr>
            <a:lvl2pPr marL="914400" lvl="1" indent="-228600" algn="l">
              <a:spcBef>
                <a:spcPts val="360"/>
              </a:spcBef>
              <a:spcAft>
                <a:spcPts val="0"/>
              </a:spcAft>
              <a:buClr>
                <a:srgbClr val="969696"/>
              </a:buClr>
              <a:buSzPts val="1800"/>
              <a:buNone/>
              <a:defRPr sz="1800">
                <a:solidFill>
                  <a:srgbClr val="969696"/>
                </a:solidFill>
              </a:defRPr>
            </a:lvl2pPr>
            <a:lvl3pPr marL="1371600" lvl="2" indent="-228600" algn="l">
              <a:spcBef>
                <a:spcPts val="320"/>
              </a:spcBef>
              <a:spcAft>
                <a:spcPts val="0"/>
              </a:spcAft>
              <a:buClr>
                <a:srgbClr val="969696"/>
              </a:buClr>
              <a:buSzPts val="1600"/>
              <a:buNone/>
              <a:defRPr sz="1600">
                <a:solidFill>
                  <a:srgbClr val="969696"/>
                </a:solidFill>
              </a:defRPr>
            </a:lvl3pPr>
            <a:lvl4pPr marL="1828800" lvl="3" indent="-228600" algn="l">
              <a:spcBef>
                <a:spcPts val="280"/>
              </a:spcBef>
              <a:spcAft>
                <a:spcPts val="0"/>
              </a:spcAft>
              <a:buClr>
                <a:srgbClr val="969696"/>
              </a:buClr>
              <a:buSzPts val="1400"/>
              <a:buNone/>
              <a:defRPr sz="1400">
                <a:solidFill>
                  <a:srgbClr val="969696"/>
                </a:solidFill>
              </a:defRPr>
            </a:lvl4pPr>
            <a:lvl5pPr marL="2286000" lvl="4" indent="-228600" algn="l">
              <a:spcBef>
                <a:spcPts val="280"/>
              </a:spcBef>
              <a:spcAft>
                <a:spcPts val="0"/>
              </a:spcAft>
              <a:buClr>
                <a:srgbClr val="969696"/>
              </a:buClr>
              <a:buSzPts val="1400"/>
              <a:buNone/>
              <a:defRPr sz="1400">
                <a:solidFill>
                  <a:srgbClr val="969696"/>
                </a:solidFill>
              </a:defRPr>
            </a:lvl5pPr>
            <a:lvl6pPr marL="2743200" lvl="5" indent="-228600" algn="l">
              <a:spcBef>
                <a:spcPts val="280"/>
              </a:spcBef>
              <a:spcAft>
                <a:spcPts val="0"/>
              </a:spcAft>
              <a:buClr>
                <a:srgbClr val="969696"/>
              </a:buClr>
              <a:buSzPts val="1400"/>
              <a:buNone/>
              <a:defRPr sz="1400">
                <a:solidFill>
                  <a:srgbClr val="969696"/>
                </a:solidFill>
              </a:defRPr>
            </a:lvl6pPr>
            <a:lvl7pPr marL="3200400" lvl="6" indent="-228600" algn="l">
              <a:spcBef>
                <a:spcPts val="280"/>
              </a:spcBef>
              <a:spcAft>
                <a:spcPts val="0"/>
              </a:spcAft>
              <a:buClr>
                <a:srgbClr val="969696"/>
              </a:buClr>
              <a:buSzPts val="1400"/>
              <a:buNone/>
              <a:defRPr sz="1400">
                <a:solidFill>
                  <a:srgbClr val="969696"/>
                </a:solidFill>
              </a:defRPr>
            </a:lvl7pPr>
            <a:lvl8pPr marL="3657600" lvl="7" indent="-228600" algn="l">
              <a:spcBef>
                <a:spcPts val="280"/>
              </a:spcBef>
              <a:spcAft>
                <a:spcPts val="0"/>
              </a:spcAft>
              <a:buClr>
                <a:srgbClr val="969696"/>
              </a:buClr>
              <a:buSzPts val="1400"/>
              <a:buNone/>
              <a:defRPr sz="1400">
                <a:solidFill>
                  <a:srgbClr val="969696"/>
                </a:solidFill>
              </a:defRPr>
            </a:lvl8pPr>
            <a:lvl9pPr marL="4114800" lvl="8" indent="-228600" algn="l">
              <a:spcBef>
                <a:spcPts val="280"/>
              </a:spcBef>
              <a:spcAft>
                <a:spcPts val="0"/>
              </a:spcAft>
              <a:buClr>
                <a:srgbClr val="969696"/>
              </a:buClr>
              <a:buSzPts val="1400"/>
              <a:buNone/>
              <a:defRPr sz="1400">
                <a:solidFill>
                  <a:srgbClr val="969696"/>
                </a:solidFill>
              </a:defRPr>
            </a:lvl9pPr>
          </a:lstStyle>
          <a:p>
            <a:endParaRPr/>
          </a:p>
        </p:txBody>
      </p:sp>
      <p:sp>
        <p:nvSpPr>
          <p:cNvPr id="51" name="Google Shape;51;p8"/>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609600" y="1535113"/>
            <a:ext cx="5386917" cy="639762"/>
          </a:xfrm>
          <a:prstGeom prst="rect">
            <a:avLst/>
          </a:prstGeom>
          <a:noFill/>
          <a:ln>
            <a:noFill/>
          </a:ln>
        </p:spPr>
        <p:txBody>
          <a:bodyPr spcFirstLastPara="1" wrap="square" lIns="91425" tIns="45700" rIns="91425" bIns="45700" anchor="b" anchorCtr="0"/>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57" name="Google Shape;57;p9"/>
          <p:cNvSpPr txBox="1">
            <a:spLocks noGrp="1"/>
          </p:cNvSpPr>
          <p:nvPr>
            <p:ph type="body" idx="2"/>
          </p:nvPr>
        </p:nvSpPr>
        <p:spPr>
          <a:xfrm>
            <a:off x="609600" y="2174875"/>
            <a:ext cx="5386917" cy="3951288"/>
          </a:xfrm>
          <a:prstGeom prst="rect">
            <a:avLst/>
          </a:prstGeom>
          <a:noFill/>
          <a:ln>
            <a:noFill/>
          </a:ln>
        </p:spPr>
        <p:txBody>
          <a:bodyPr spcFirstLastPara="1" wrap="square" lIns="91425" tIns="45700" rIns="91425" bIns="45700" anchor="t" anchorCtr="0"/>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8" name="Google Shape;58;p9"/>
          <p:cNvSpPr txBox="1">
            <a:spLocks noGrp="1"/>
          </p:cNvSpPr>
          <p:nvPr>
            <p:ph type="body" idx="3"/>
          </p:nvPr>
        </p:nvSpPr>
        <p:spPr>
          <a:xfrm>
            <a:off x="6193368" y="1535113"/>
            <a:ext cx="5389033" cy="639762"/>
          </a:xfrm>
          <a:prstGeom prst="rect">
            <a:avLst/>
          </a:prstGeom>
          <a:noFill/>
          <a:ln>
            <a:noFill/>
          </a:ln>
        </p:spPr>
        <p:txBody>
          <a:bodyPr spcFirstLastPara="1" wrap="square" lIns="91425" tIns="45700" rIns="91425" bIns="45700" anchor="b" anchorCtr="0"/>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59" name="Google Shape;59;p9"/>
          <p:cNvSpPr txBox="1">
            <a:spLocks noGrp="1"/>
          </p:cNvSpPr>
          <p:nvPr>
            <p:ph type="body" idx="4"/>
          </p:nvPr>
        </p:nvSpPr>
        <p:spPr>
          <a:xfrm>
            <a:off x="6193368" y="2174875"/>
            <a:ext cx="5389033" cy="3951288"/>
          </a:xfrm>
          <a:prstGeom prst="rect">
            <a:avLst/>
          </a:prstGeom>
          <a:noFill/>
          <a:ln>
            <a:noFill/>
          </a:ln>
        </p:spPr>
        <p:txBody>
          <a:bodyPr spcFirstLastPara="1" wrap="square" lIns="91425" tIns="45700" rIns="91425" bIns="45700" anchor="t" anchorCtr="0"/>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60" name="Google Shape;60;p9"/>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61" name="Google Shape;61;p9"/>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62" name="Google Shape;62;p9"/>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a:off x="2389717" y="4800600"/>
            <a:ext cx="7315200" cy="566738"/>
          </a:xfrm>
          <a:prstGeom prst="rect">
            <a:avLst/>
          </a:prstGeom>
          <a:noFill/>
          <a:ln>
            <a:noFill/>
          </a:ln>
        </p:spPr>
        <p:txBody>
          <a:bodyPr spcFirstLastPara="1" wrap="square" lIns="91425" tIns="45700" rIns="91425" bIns="45700" anchor="b" anchorCtr="0"/>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2"/>
          <p:cNvSpPr>
            <a:spLocks noGrp="1"/>
          </p:cNvSpPr>
          <p:nvPr>
            <p:ph type="pic" idx="2"/>
          </p:nvPr>
        </p:nvSpPr>
        <p:spPr>
          <a:xfrm>
            <a:off x="2389717" y="612775"/>
            <a:ext cx="73152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Merriweather Sans"/>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Merriweather Sans"/>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Merriweather Sans"/>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Merriweather Sans"/>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Merriweather Sans"/>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78" name="Google Shape;78;p12"/>
          <p:cNvSpPr txBox="1">
            <a:spLocks noGrp="1"/>
          </p:cNvSpPr>
          <p:nvPr>
            <p:ph type="body" idx="1"/>
          </p:nvPr>
        </p:nvSpPr>
        <p:spPr>
          <a:xfrm>
            <a:off x="2389717" y="5367338"/>
            <a:ext cx="7315200" cy="804862"/>
          </a:xfrm>
          <a:prstGeom prst="rect">
            <a:avLst/>
          </a:prstGeom>
          <a:noFill/>
          <a:ln>
            <a:noFill/>
          </a:ln>
        </p:spPr>
        <p:txBody>
          <a:bodyPr spcFirstLastPara="1" wrap="square" lIns="91425" tIns="45700" rIns="91425" bIns="45700" anchor="t" anchorCtr="0"/>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9" name="Google Shape;79;p12"/>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0" name="Google Shape;80;p12"/>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1" name="Google Shape;81;p12"/>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2"/>
        <p:cNvGrpSpPr/>
        <p:nvPr/>
      </p:nvGrpSpPr>
      <p:grpSpPr>
        <a:xfrm>
          <a:off x="0" y="0"/>
          <a:ext cx="0" cy="0"/>
          <a:chOff x="0" y="0"/>
          <a:chExt cx="0" cy="0"/>
        </a:xfrm>
      </p:grpSpPr>
      <p:sp>
        <p:nvSpPr>
          <p:cNvPr id="83" name="Google Shape;83;p13"/>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3"/>
          <p:cNvSpPr txBox="1">
            <a:spLocks noGrp="1"/>
          </p:cNvSpPr>
          <p:nvPr>
            <p:ph type="body" idx="1"/>
          </p:nvPr>
        </p:nvSpPr>
        <p:spPr>
          <a:xfrm rot="5400000">
            <a:off x="4114800" y="-1905000"/>
            <a:ext cx="3962400" cy="109728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5" name="Google Shape;85;p13"/>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6" name="Google Shape;86;p13"/>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7" name="Google Shape;87;p13"/>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8"/>
        <p:cNvGrpSpPr/>
        <p:nvPr/>
      </p:nvGrpSpPr>
      <p:grpSpPr>
        <a:xfrm>
          <a:off x="0" y="0"/>
          <a:ext cx="0" cy="0"/>
          <a:chOff x="0" y="0"/>
          <a:chExt cx="0" cy="0"/>
        </a:xfrm>
      </p:grpSpPr>
      <p:sp>
        <p:nvSpPr>
          <p:cNvPr id="89" name="Google Shape;89;p14"/>
          <p:cNvSpPr txBox="1">
            <a:spLocks noGrp="1"/>
          </p:cNvSpPr>
          <p:nvPr>
            <p:ph type="title"/>
          </p:nvPr>
        </p:nvSpPr>
        <p:spPr>
          <a:xfrm rot="5400000">
            <a:off x="7285038" y="1828800"/>
            <a:ext cx="5851525" cy="27432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4"/>
          <p:cNvSpPr txBox="1">
            <a:spLocks noGrp="1"/>
          </p:cNvSpPr>
          <p:nvPr>
            <p:ph type="body" idx="1"/>
          </p:nvPr>
        </p:nvSpPr>
        <p:spPr>
          <a:xfrm rot="5400000">
            <a:off x="1697039" y="-812799"/>
            <a:ext cx="5851525" cy="80264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1" name="Google Shape;91;p14"/>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92" name="Google Shape;92;p14"/>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93" name="Google Shape;93;p14"/>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4400" b="0" i="0" u="none" strike="noStrike" cap="none">
                <a:solidFill>
                  <a:schemeClr val="accent1"/>
                </a:solidFill>
                <a:latin typeface="Arial"/>
                <a:ea typeface="Arial"/>
                <a:cs typeface="Arial"/>
                <a:sym typeface="Arial"/>
              </a:defRPr>
            </a:lvl1pPr>
            <a:lvl2pPr marR="0" lvl="1" algn="l" rtl="0">
              <a:spcBef>
                <a:spcPts val="0"/>
              </a:spcBef>
              <a:spcAft>
                <a:spcPts val="0"/>
              </a:spcAft>
              <a:buSzPts val="1400"/>
              <a:buNone/>
              <a:defRPr sz="4400" b="0" i="0" u="none" strike="noStrike" cap="none">
                <a:solidFill>
                  <a:schemeClr val="accent1"/>
                </a:solidFill>
                <a:latin typeface="Arial"/>
                <a:ea typeface="Arial"/>
                <a:cs typeface="Arial"/>
                <a:sym typeface="Arial"/>
              </a:defRPr>
            </a:lvl2pPr>
            <a:lvl3pPr marR="0" lvl="2" algn="l" rtl="0">
              <a:spcBef>
                <a:spcPts val="0"/>
              </a:spcBef>
              <a:spcAft>
                <a:spcPts val="0"/>
              </a:spcAft>
              <a:buSzPts val="1400"/>
              <a:buNone/>
              <a:defRPr sz="4400" b="0" i="0" u="none" strike="noStrike" cap="none">
                <a:solidFill>
                  <a:schemeClr val="accent1"/>
                </a:solidFill>
                <a:latin typeface="Arial"/>
                <a:ea typeface="Arial"/>
                <a:cs typeface="Arial"/>
                <a:sym typeface="Arial"/>
              </a:defRPr>
            </a:lvl3pPr>
            <a:lvl4pPr marR="0" lvl="3" algn="l" rtl="0">
              <a:spcBef>
                <a:spcPts val="0"/>
              </a:spcBef>
              <a:spcAft>
                <a:spcPts val="0"/>
              </a:spcAft>
              <a:buSzPts val="1400"/>
              <a:buNone/>
              <a:defRPr sz="4400" b="0" i="0" u="none" strike="noStrike" cap="none">
                <a:solidFill>
                  <a:schemeClr val="accent1"/>
                </a:solidFill>
                <a:latin typeface="Arial"/>
                <a:ea typeface="Arial"/>
                <a:cs typeface="Arial"/>
                <a:sym typeface="Arial"/>
              </a:defRPr>
            </a:lvl4pPr>
            <a:lvl5pPr marR="0" lvl="4" algn="l" rtl="0">
              <a:spcBef>
                <a:spcPts val="0"/>
              </a:spcBef>
              <a:spcAft>
                <a:spcPts val="0"/>
              </a:spcAft>
              <a:buSzPts val="1400"/>
              <a:buNone/>
              <a:defRPr sz="4400" b="0" i="0" u="none" strike="noStrike" cap="none">
                <a:solidFill>
                  <a:schemeClr val="accent1"/>
                </a:solidFill>
                <a:latin typeface="Arial"/>
                <a:ea typeface="Arial"/>
                <a:cs typeface="Arial"/>
                <a:sym typeface="Arial"/>
              </a:defRPr>
            </a:lvl5pPr>
            <a:lvl6pPr marR="0" lvl="5" algn="l" rtl="0">
              <a:spcBef>
                <a:spcPts val="0"/>
              </a:spcBef>
              <a:spcAft>
                <a:spcPts val="0"/>
              </a:spcAft>
              <a:buSzPts val="1400"/>
              <a:buNone/>
              <a:defRPr sz="4400" b="0" i="0" u="none" strike="noStrike" cap="none">
                <a:solidFill>
                  <a:schemeClr val="accent1"/>
                </a:solidFill>
                <a:latin typeface="Arial"/>
                <a:ea typeface="Arial"/>
                <a:cs typeface="Arial"/>
                <a:sym typeface="Arial"/>
              </a:defRPr>
            </a:lvl6pPr>
            <a:lvl7pPr marR="0" lvl="6" algn="l" rtl="0">
              <a:spcBef>
                <a:spcPts val="0"/>
              </a:spcBef>
              <a:spcAft>
                <a:spcPts val="0"/>
              </a:spcAft>
              <a:buSzPts val="1400"/>
              <a:buNone/>
              <a:defRPr sz="4400" b="0" i="0" u="none" strike="noStrike" cap="none">
                <a:solidFill>
                  <a:schemeClr val="accent1"/>
                </a:solidFill>
                <a:latin typeface="Arial"/>
                <a:ea typeface="Arial"/>
                <a:cs typeface="Arial"/>
                <a:sym typeface="Arial"/>
              </a:defRPr>
            </a:lvl7pPr>
            <a:lvl8pPr marR="0" lvl="7" algn="l" rtl="0">
              <a:spcBef>
                <a:spcPts val="0"/>
              </a:spcBef>
              <a:spcAft>
                <a:spcPts val="0"/>
              </a:spcAft>
              <a:buSzPts val="1400"/>
              <a:buNone/>
              <a:defRPr sz="4400" b="0" i="0" u="none" strike="noStrike" cap="none">
                <a:solidFill>
                  <a:schemeClr val="accent1"/>
                </a:solidFill>
                <a:latin typeface="Arial"/>
                <a:ea typeface="Arial"/>
                <a:cs typeface="Arial"/>
                <a:sym typeface="Arial"/>
              </a:defRPr>
            </a:lvl8pPr>
            <a:lvl9pPr marR="0" lvl="8" algn="l" rtl="0">
              <a:spcBef>
                <a:spcPts val="0"/>
              </a:spcBef>
              <a:spcAft>
                <a:spcPts val="0"/>
              </a:spcAft>
              <a:buSzPts val="1400"/>
              <a:buNone/>
              <a:defRPr sz="4400" b="0" i="0" u="none" strike="noStrike" cap="none">
                <a:solidFill>
                  <a:schemeClr val="accent1"/>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609600" y="1600200"/>
            <a:ext cx="10972800" cy="39624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Merriweather Sans"/>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Merriweather Sans"/>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Merriweather Sans"/>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Merriweather Sans"/>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Merriweather Sans"/>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12" name="Google Shape;12;p1"/>
          <p:cNvCxnSpPr/>
          <p:nvPr/>
        </p:nvCxnSpPr>
        <p:spPr>
          <a:xfrm>
            <a:off x="0" y="6477000"/>
            <a:ext cx="9652000" cy="0"/>
          </a:xfrm>
          <a:prstGeom prst="straightConnector1">
            <a:avLst/>
          </a:prstGeom>
          <a:noFill/>
          <a:ln w="38100" cap="flat" cmpd="sng">
            <a:solidFill>
              <a:schemeClr val="accent1"/>
            </a:solidFill>
            <a:prstDash val="solid"/>
            <a:round/>
            <a:headEnd type="none" w="sm" len="sm"/>
            <a:tailEnd type="none" w="sm" len="sm"/>
          </a:ln>
        </p:spPr>
      </p:cxnSp>
      <p:pic>
        <p:nvPicPr>
          <p:cNvPr id="13" name="Google Shape;13;p1"/>
          <p:cNvPicPr preferRelativeResize="0"/>
          <p:nvPr/>
        </p:nvPicPr>
        <p:blipFill rotWithShape="1">
          <a:blip r:embed="rId15">
            <a:alphaModFix/>
          </a:blip>
          <a:srcRect/>
          <a:stretch/>
        </p:blipFill>
        <p:spPr>
          <a:xfrm>
            <a:off x="9855200" y="6324600"/>
            <a:ext cx="2065867" cy="368300"/>
          </a:xfrm>
          <a:prstGeom prst="rect">
            <a:avLst/>
          </a:prstGeom>
          <a:noFill/>
          <a:ln>
            <a:noFill/>
          </a:ln>
        </p:spPr>
      </p:pic>
      <p:sp>
        <p:nvSpPr>
          <p:cNvPr id="14" name="Google Shape;14;p1"/>
          <p:cNvSpPr txBox="1"/>
          <p:nvPr/>
        </p:nvSpPr>
        <p:spPr>
          <a:xfrm>
            <a:off x="46567" y="6494464"/>
            <a:ext cx="711200" cy="27622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200" b="0" i="0" u="none" strike="noStrike" cap="none">
                <a:solidFill>
                  <a:srgbClr val="E6E2E4"/>
                </a:solidFill>
                <a:latin typeface="Arial"/>
                <a:ea typeface="Arial"/>
                <a:cs typeface="Arial"/>
                <a:sym typeface="Arial"/>
              </a:rPr>
              <a:pPr marL="0" marR="0" lvl="0" indent="0" algn="l" rtl="0">
                <a:spcBef>
                  <a:spcPts val="0"/>
                </a:spcBef>
                <a:spcAft>
                  <a:spcPts val="0"/>
                </a:spcAft>
                <a:buNone/>
              </a:pPr>
              <a:t>‹#›</a:t>
            </a:fld>
            <a:endParaRPr sz="1200" b="0" i="0" u="none" strike="noStrike" cap="none">
              <a:solidFill>
                <a:srgbClr val="E6E2E4"/>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3" r:id="rId4"/>
    <p:sldLayoutId id="2147483654" r:id="rId5"/>
    <p:sldLayoutId id="2147483655" r:id="rId6"/>
    <p:sldLayoutId id="2147483658" r:id="rId7"/>
    <p:sldLayoutId id="2147483659" r:id="rId8"/>
    <p:sldLayoutId id="2147483660" r:id="rId9"/>
    <p:sldLayoutId id="2147483661" r:id="rId10"/>
    <p:sldLayoutId id="2147483662" r:id="rId11"/>
    <p:sldLayoutId id="2147483663" r:id="rId12"/>
    <p:sldLayoutId id="214748366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wilkiedan@gmail.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image" Target="../media/image270.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10.png"/><Relationship Id="rId7" Type="http://schemas.openxmlformats.org/officeDocument/2006/relationships/image" Target="../media/image39.png"/><Relationship Id="rId2" Type="http://schemas.openxmlformats.org/officeDocument/2006/relationships/image" Target="../media/image270.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30.png"/><Relationship Id="rId4" Type="http://schemas.openxmlformats.org/officeDocument/2006/relationships/image" Target="../media/image320.png"/></Relationships>
</file>

<file path=ppt/slides/_rels/slide14.xml.rels><?xml version="1.0" encoding="UTF-8" standalone="yes"?>
<Relationships xmlns="http://schemas.openxmlformats.org/package/2006/relationships"><Relationship Id="rId3" Type="http://schemas.openxmlformats.org/officeDocument/2006/relationships/image" Target="../media/image340.png"/><Relationship Id="rId7" Type="http://schemas.openxmlformats.org/officeDocument/2006/relationships/image" Target="../media/image42.png"/><Relationship Id="rId2" Type="http://schemas.openxmlformats.org/officeDocument/2006/relationships/image" Target="../media/image270.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20.png"/></Relationships>
</file>

<file path=ppt/slides/_rels/slide15.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image" Target="../media/image270.png"/><Relationship Id="rId1" Type="http://schemas.openxmlformats.org/officeDocument/2006/relationships/slideLayout" Target="../slideLayouts/slideLayout2.xml"/><Relationship Id="rId4" Type="http://schemas.openxmlformats.org/officeDocument/2006/relationships/image" Target="../media/image3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90.png"/><Relationship Id="rId2" Type="http://schemas.openxmlformats.org/officeDocument/2006/relationships/image" Target="../media/image380.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20.png"/><Relationship Id="rId7" Type="http://schemas.openxmlformats.org/officeDocument/2006/relationships/image" Target="../media/image47.png"/><Relationship Id="rId2" Type="http://schemas.openxmlformats.org/officeDocument/2006/relationships/image" Target="../media/image410.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3.pn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40.png"/><Relationship Id="rId7" Type="http://schemas.openxmlformats.org/officeDocument/2006/relationships/image" Target="../media/image502.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460.png"/><Relationship Id="rId5" Type="http://schemas.openxmlformats.org/officeDocument/2006/relationships/image" Target="../media/image450.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0.png"/><Relationship Id="rId7" Type="http://schemas.openxmlformats.org/officeDocument/2006/relationships/image" Target="../media/image501.png"/><Relationship Id="rId2" Type="http://schemas.openxmlformats.org/officeDocument/2006/relationships/image" Target="../media/image370.png"/><Relationship Id="rId1" Type="http://schemas.openxmlformats.org/officeDocument/2006/relationships/slideLayout" Target="../slideLayouts/slideLayout2.xml"/><Relationship Id="rId6" Type="http://schemas.openxmlformats.org/officeDocument/2006/relationships/image" Target="../media/image491.png"/><Relationship Id="rId5" Type="http://schemas.openxmlformats.org/officeDocument/2006/relationships/image" Target="../media/image481.png"/><Relationship Id="rId4" Type="http://schemas.openxmlformats.org/officeDocument/2006/relationships/image" Target="../media/image471.png"/></Relationships>
</file>

<file path=ppt/slides/_rels/slide23.xml.rels><?xml version="1.0" encoding="UTF-8" standalone="yes"?>
<Relationships xmlns="http://schemas.openxmlformats.org/package/2006/relationships"><Relationship Id="rId2" Type="http://schemas.openxmlformats.org/officeDocument/2006/relationships/image" Target="../media/image47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90.png"/><Relationship Id="rId2" Type="http://schemas.openxmlformats.org/officeDocument/2006/relationships/image" Target="../media/image480.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0.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6.png"/><Relationship Id="rId7"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118" name="Google Shape;118;p19"/>
          <p:cNvPicPr preferRelativeResize="0"/>
          <p:nvPr/>
        </p:nvPicPr>
        <p:blipFill rotWithShape="1">
          <a:blip r:embed="rId3">
            <a:alphaModFix/>
          </a:blip>
          <a:srcRect/>
          <a:stretch/>
        </p:blipFill>
        <p:spPr>
          <a:xfrm>
            <a:off x="1952626" y="404664"/>
            <a:ext cx="4284663" cy="1490662"/>
          </a:xfrm>
          <a:prstGeom prst="rect">
            <a:avLst/>
          </a:prstGeom>
          <a:noFill/>
          <a:ln>
            <a:noFill/>
          </a:ln>
        </p:spPr>
      </p:pic>
      <p:sp>
        <p:nvSpPr>
          <p:cNvPr id="120" name="Google Shape;120;p19"/>
          <p:cNvSpPr txBox="1"/>
          <p:nvPr/>
        </p:nvSpPr>
        <p:spPr>
          <a:xfrm>
            <a:off x="1952625" y="5589588"/>
            <a:ext cx="6400800" cy="1752600"/>
          </a:xfrm>
          <a:prstGeom prst="rect">
            <a:avLst/>
          </a:prstGeom>
          <a:noFill/>
          <a:ln>
            <a:noFill/>
          </a:ln>
        </p:spPr>
        <p:txBody>
          <a:bodyPr spcFirstLastPara="1" wrap="square" lIns="91425" tIns="45700" rIns="91425" bIns="45700" anchor="t" anchorCtr="0">
            <a:noAutofit/>
          </a:bodyPr>
          <a:lstStyle/>
          <a:p>
            <a:pPr>
              <a:buClr>
                <a:schemeClr val="dk1"/>
              </a:buClr>
              <a:buSzPts val="2400"/>
            </a:pPr>
            <a:endParaRPr sz="2400">
              <a:solidFill>
                <a:schemeClr val="dk1"/>
              </a:solidFill>
            </a:endParaRPr>
          </a:p>
        </p:txBody>
      </p:sp>
      <p:sp>
        <p:nvSpPr>
          <p:cNvPr id="2" name="TextBox 1">
            <a:extLst>
              <a:ext uri="{FF2B5EF4-FFF2-40B4-BE49-F238E27FC236}">
                <a16:creationId xmlns:a16="http://schemas.microsoft.com/office/drawing/2014/main" id="{6012D72C-1B35-0ADF-E66A-D170A2565E35}"/>
              </a:ext>
            </a:extLst>
          </p:cNvPr>
          <p:cNvSpPr txBox="1"/>
          <p:nvPr/>
        </p:nvSpPr>
        <p:spPr>
          <a:xfrm>
            <a:off x="2528124" y="2304957"/>
            <a:ext cx="6918036" cy="1344279"/>
          </a:xfrm>
          <a:prstGeom prst="rect">
            <a:avLst/>
          </a:prstGeom>
          <a:solidFill>
            <a:schemeClr val="bg1"/>
          </a:solidFill>
          <a:ln w="28575">
            <a:solidFill>
              <a:srgbClr val="C00000"/>
            </a:solidFill>
          </a:ln>
        </p:spPr>
        <p:txBody>
          <a:bodyPr wrap="square" rtlCol="0">
            <a:spAutoFit/>
          </a:bodyPr>
          <a:lstStyle/>
          <a:p>
            <a:pPr marL="0" marR="0" algn="ctr">
              <a:lnSpc>
                <a:spcPct val="107000"/>
              </a:lnSpc>
              <a:spcBef>
                <a:spcPts val="0"/>
              </a:spcBef>
              <a:spcAft>
                <a:spcPts val="800"/>
              </a:spcAft>
            </a:pPr>
            <a:r>
              <a:rPr lang="en-US" sz="3600" b="0" i="0" dirty="0">
                <a:solidFill>
                  <a:srgbClr val="333333"/>
                </a:solidFill>
                <a:effectLst/>
                <a:latin typeface="Lato-Bold"/>
              </a:rPr>
              <a:t>AP</a:t>
            </a:r>
            <a:r>
              <a:rPr lang="en-US" sz="3600" b="0" i="0" baseline="30000" dirty="0">
                <a:solidFill>
                  <a:srgbClr val="333333"/>
                </a:solidFill>
                <a:effectLst/>
                <a:latin typeface="Lato-Bold"/>
              </a:rPr>
              <a:t>®</a:t>
            </a:r>
            <a:r>
              <a:rPr lang="en-US" sz="3600" b="0" i="0" dirty="0">
                <a:solidFill>
                  <a:srgbClr val="333333"/>
                </a:solidFill>
                <a:effectLst/>
                <a:latin typeface="Lato-Bold"/>
              </a:rPr>
              <a:t> Precalculus Exam Year 2:</a:t>
            </a:r>
            <a:endParaRPr lang="en-US" sz="3600" dirty="0">
              <a:solidFill>
                <a:srgbClr val="333333"/>
              </a:solidFill>
              <a:latin typeface="Lato-Bold"/>
            </a:endParaRPr>
          </a:p>
          <a:p>
            <a:pPr marL="0" marR="0" algn="ctr">
              <a:lnSpc>
                <a:spcPct val="107000"/>
              </a:lnSpc>
              <a:spcBef>
                <a:spcPts val="0"/>
              </a:spcBef>
              <a:spcAft>
                <a:spcPts val="800"/>
              </a:spcAft>
            </a:pPr>
            <a:r>
              <a:rPr lang="en-US" sz="3600" dirty="0">
                <a:solidFill>
                  <a:srgbClr val="333333"/>
                </a:solidFill>
                <a:latin typeface="Lato-Bold"/>
                <a:ea typeface="Roboto" panose="02000000000000000000" pitchFamily="2" charset="0"/>
              </a:rPr>
              <a:t>What have we learned?</a:t>
            </a:r>
            <a:endParaRPr lang="en-US" sz="4000" dirty="0">
              <a:solidFill>
                <a:srgbClr val="C00000"/>
              </a:solidFill>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31248661-B5C6-E89B-AFBD-ACA562DF6487}"/>
              </a:ext>
            </a:extLst>
          </p:cNvPr>
          <p:cNvSpPr txBox="1"/>
          <p:nvPr/>
        </p:nvSpPr>
        <p:spPr>
          <a:xfrm>
            <a:off x="3320142" y="4494923"/>
            <a:ext cx="5551715" cy="1815882"/>
          </a:xfrm>
          <a:prstGeom prst="rect">
            <a:avLst/>
          </a:prstGeom>
          <a:noFill/>
        </p:spPr>
        <p:txBody>
          <a:bodyPr wrap="square" rtlCol="0">
            <a:spAutoFit/>
          </a:bodyPr>
          <a:lstStyle/>
          <a:p>
            <a:pPr algn="ctr"/>
            <a:endParaRPr lang="en-US" sz="3200" dirty="0">
              <a:solidFill>
                <a:schemeClr val="bg1"/>
              </a:solidFill>
              <a:latin typeface="Roboto" panose="02000000000000000000" pitchFamily="2" charset="0"/>
              <a:ea typeface="Roboto" panose="02000000000000000000" pitchFamily="2" charset="0"/>
            </a:endParaRPr>
          </a:p>
          <a:p>
            <a:pPr algn="ctr"/>
            <a:r>
              <a:rPr lang="en-US" sz="2400" b="1" dirty="0">
                <a:latin typeface="Roboto" panose="02000000000000000000" pitchFamily="2" charset="0"/>
                <a:ea typeface="Roboto" panose="02000000000000000000" pitchFamily="2" charset="0"/>
                <a:hlinkClick r:id="rId4">
                  <a:extLst>
                    <a:ext uri="{A12FA001-AC4F-418D-AE19-62706E023703}">
                      <ahyp:hlinkClr xmlns:ahyp="http://schemas.microsoft.com/office/drawing/2018/hyperlinkcolor" val="tx"/>
                    </a:ext>
                  </a:extLst>
                </a:hlinkClick>
              </a:rPr>
              <a:t>wilkiedan@gmail.com</a:t>
            </a:r>
            <a:endParaRPr lang="en-US" sz="2400" dirty="0">
              <a:solidFill>
                <a:schemeClr val="bg1"/>
              </a:solidFill>
              <a:latin typeface="Roboto" panose="02000000000000000000" pitchFamily="2" charset="0"/>
              <a:ea typeface="Roboto" panose="02000000000000000000" pitchFamily="2" charset="0"/>
            </a:endParaRPr>
          </a:p>
          <a:p>
            <a:pPr algn="ctr"/>
            <a:r>
              <a:rPr lang="en-US" sz="2400" b="1" dirty="0">
                <a:latin typeface="Roboto" panose="02000000000000000000" pitchFamily="2" charset="0"/>
                <a:ea typeface="Roboto" panose="02000000000000000000" pitchFamily="2" charset="0"/>
              </a:rPr>
              <a:t>toddsteckler042166@gmail.com</a:t>
            </a:r>
          </a:p>
          <a:p>
            <a:pPr algn="ctr"/>
            <a:endParaRPr lang="en-US" sz="3200" dirty="0">
              <a:solidFill>
                <a:schemeClr val="bg1"/>
              </a:solidFill>
              <a:latin typeface="Roboto" panose="02000000000000000000" pitchFamily="2" charset="0"/>
              <a:ea typeface="Roboto" panose="02000000000000000000" pitchFamily="2" charset="0"/>
            </a:endParaRPr>
          </a:p>
        </p:txBody>
      </p:sp>
      <p:sp>
        <p:nvSpPr>
          <p:cNvPr id="5" name="TextBox 4">
            <a:extLst>
              <a:ext uri="{FF2B5EF4-FFF2-40B4-BE49-F238E27FC236}">
                <a16:creationId xmlns:a16="http://schemas.microsoft.com/office/drawing/2014/main" id="{5D32AC25-38AA-877B-DA85-E8255DB2618C}"/>
              </a:ext>
            </a:extLst>
          </p:cNvPr>
          <p:cNvSpPr txBox="1"/>
          <p:nvPr/>
        </p:nvSpPr>
        <p:spPr>
          <a:xfrm>
            <a:off x="3145970" y="3834355"/>
            <a:ext cx="5682344" cy="1384995"/>
          </a:xfrm>
          <a:prstGeom prst="rect">
            <a:avLst/>
          </a:prstGeom>
          <a:noFill/>
        </p:spPr>
        <p:txBody>
          <a:bodyPr wrap="square" rtlCol="0">
            <a:spAutoFit/>
          </a:bodyPr>
          <a:lstStyle/>
          <a:p>
            <a:r>
              <a:rPr lang="en-US" sz="2800" b="1" dirty="0"/>
              <a:t>Daniel Wilkie and Todd Steckler</a:t>
            </a:r>
          </a:p>
          <a:p>
            <a:pPr algn="ctr"/>
            <a:r>
              <a:rPr lang="en-US" sz="2800" b="1" dirty="0"/>
              <a:t>August 5, 2025 </a:t>
            </a:r>
          </a:p>
          <a:p>
            <a:endParaRPr lang="en-US" sz="2800" dirty="0"/>
          </a:p>
        </p:txBody>
      </p:sp>
    </p:spTree>
    <p:extLst>
      <p:ext uri="{BB962C8B-B14F-4D97-AF65-F5344CB8AC3E}">
        <p14:creationId xmlns:p14="http://schemas.microsoft.com/office/powerpoint/2010/main" val="3807133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23B4AA-FB58-DF4B-310F-9E9DA12EFA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0B4860-46A8-AC13-A033-1988D1CF072D}"/>
              </a:ext>
            </a:extLst>
          </p:cNvPr>
          <p:cNvSpPr>
            <a:spLocks noGrp="1"/>
          </p:cNvSpPr>
          <p:nvPr>
            <p:ph type="title"/>
          </p:nvPr>
        </p:nvSpPr>
        <p:spPr/>
        <p:txBody>
          <a:bodyPr/>
          <a:lstStyle/>
          <a:p>
            <a:pPr algn="ctr"/>
            <a:r>
              <a:rPr lang="en-US" b="1" dirty="0"/>
              <a:t>Comparisons FRQ 1 </a:t>
            </a:r>
            <a:r>
              <a:rPr lang="en-US" b="1" dirty="0">
                <a:solidFill>
                  <a:schemeClr val="bg2"/>
                </a:solidFill>
              </a:rPr>
              <a:t>2025</a:t>
            </a:r>
            <a:r>
              <a:rPr lang="en-US" b="1" dirty="0"/>
              <a:t> to </a:t>
            </a:r>
            <a:r>
              <a:rPr lang="en-US" b="1" dirty="0">
                <a:solidFill>
                  <a:schemeClr val="bg2"/>
                </a:solidFill>
              </a:rPr>
              <a:t>2024</a:t>
            </a:r>
          </a:p>
        </p:txBody>
      </p:sp>
      <p:graphicFrame>
        <p:nvGraphicFramePr>
          <p:cNvPr id="8" name="Table 7">
            <a:extLst>
              <a:ext uri="{FF2B5EF4-FFF2-40B4-BE49-F238E27FC236}">
                <a16:creationId xmlns:a16="http://schemas.microsoft.com/office/drawing/2014/main" id="{7D2DC3DF-6229-919D-6DF7-1A7F1F0802B0}"/>
              </a:ext>
            </a:extLst>
          </p:cNvPr>
          <p:cNvGraphicFramePr>
            <a:graphicFrameLocks noGrp="1"/>
          </p:cNvGraphicFramePr>
          <p:nvPr>
            <p:extLst>
              <p:ext uri="{D42A27DB-BD31-4B8C-83A1-F6EECF244321}">
                <p14:modId xmlns:p14="http://schemas.microsoft.com/office/powerpoint/2010/main" val="2073932689"/>
              </p:ext>
            </p:extLst>
          </p:nvPr>
        </p:nvGraphicFramePr>
        <p:xfrm>
          <a:off x="777240" y="2137370"/>
          <a:ext cx="10637520" cy="1218666"/>
        </p:xfrm>
        <a:graphic>
          <a:graphicData uri="http://schemas.openxmlformats.org/drawingml/2006/table">
            <a:tbl>
              <a:tblPr firstRow="1" bandRow="1">
                <a:tableStyleId>{5C22544A-7EE6-4342-B048-85BDC9FD1C3A}</a:tableStyleId>
              </a:tblPr>
              <a:tblGrid>
                <a:gridCol w="2127504">
                  <a:extLst>
                    <a:ext uri="{9D8B030D-6E8A-4147-A177-3AD203B41FA5}">
                      <a16:colId xmlns:a16="http://schemas.microsoft.com/office/drawing/2014/main" val="2139048143"/>
                    </a:ext>
                  </a:extLst>
                </a:gridCol>
                <a:gridCol w="900340">
                  <a:extLst>
                    <a:ext uri="{9D8B030D-6E8A-4147-A177-3AD203B41FA5}">
                      <a16:colId xmlns:a16="http://schemas.microsoft.com/office/drawing/2014/main" val="2861038197"/>
                    </a:ext>
                  </a:extLst>
                </a:gridCol>
                <a:gridCol w="993058">
                  <a:extLst>
                    <a:ext uri="{9D8B030D-6E8A-4147-A177-3AD203B41FA5}">
                      <a16:colId xmlns:a16="http://schemas.microsoft.com/office/drawing/2014/main" val="3474642883"/>
                    </a:ext>
                  </a:extLst>
                </a:gridCol>
                <a:gridCol w="1012723">
                  <a:extLst>
                    <a:ext uri="{9D8B030D-6E8A-4147-A177-3AD203B41FA5}">
                      <a16:colId xmlns:a16="http://schemas.microsoft.com/office/drawing/2014/main" val="64962866"/>
                    </a:ext>
                  </a:extLst>
                </a:gridCol>
                <a:gridCol w="1052051">
                  <a:extLst>
                    <a:ext uri="{9D8B030D-6E8A-4147-A177-3AD203B41FA5}">
                      <a16:colId xmlns:a16="http://schemas.microsoft.com/office/drawing/2014/main" val="847276033"/>
                    </a:ext>
                  </a:extLst>
                </a:gridCol>
                <a:gridCol w="1052052">
                  <a:extLst>
                    <a:ext uri="{9D8B030D-6E8A-4147-A177-3AD203B41FA5}">
                      <a16:colId xmlns:a16="http://schemas.microsoft.com/office/drawing/2014/main" val="4112453005"/>
                    </a:ext>
                  </a:extLst>
                </a:gridCol>
                <a:gridCol w="1052051">
                  <a:extLst>
                    <a:ext uri="{9D8B030D-6E8A-4147-A177-3AD203B41FA5}">
                      <a16:colId xmlns:a16="http://schemas.microsoft.com/office/drawing/2014/main" val="3304020562"/>
                    </a:ext>
                  </a:extLst>
                </a:gridCol>
                <a:gridCol w="953729">
                  <a:extLst>
                    <a:ext uri="{9D8B030D-6E8A-4147-A177-3AD203B41FA5}">
                      <a16:colId xmlns:a16="http://schemas.microsoft.com/office/drawing/2014/main" val="2331050182"/>
                    </a:ext>
                  </a:extLst>
                </a:gridCol>
                <a:gridCol w="1494012">
                  <a:extLst>
                    <a:ext uri="{9D8B030D-6E8A-4147-A177-3AD203B41FA5}">
                      <a16:colId xmlns:a16="http://schemas.microsoft.com/office/drawing/2014/main" val="155394132"/>
                    </a:ext>
                  </a:extLst>
                </a:gridCol>
              </a:tblGrid>
              <a:tr h="279400">
                <a:tc>
                  <a:txBody>
                    <a:bodyPr/>
                    <a:lstStyle/>
                    <a:p>
                      <a:pPr algn="ctr"/>
                      <a:endParaRPr lang="en-US" sz="2000" b="1" dirty="0"/>
                    </a:p>
                  </a:txBody>
                  <a:tcPr/>
                </a:tc>
                <a:tc>
                  <a:txBody>
                    <a:bodyPr/>
                    <a:lstStyle/>
                    <a:p>
                      <a:pPr algn="ctr"/>
                      <a:r>
                        <a:rPr lang="en-US" sz="2000" b="1" dirty="0"/>
                        <a:t>1A (</a:t>
                      </a:r>
                      <a:r>
                        <a:rPr lang="en-US" sz="2000" b="1" dirty="0" err="1"/>
                        <a:t>i</a:t>
                      </a:r>
                      <a:r>
                        <a:rPr lang="en-US" sz="2000" b="1" dirty="0"/>
                        <a:t>)</a:t>
                      </a:r>
                    </a:p>
                  </a:txBody>
                  <a:tcPr/>
                </a:tc>
                <a:tc>
                  <a:txBody>
                    <a:bodyPr/>
                    <a:lstStyle/>
                    <a:p>
                      <a:pPr algn="ctr"/>
                      <a:r>
                        <a:rPr lang="en-US" sz="2000" b="1" dirty="0"/>
                        <a:t>1A (ii)</a:t>
                      </a:r>
                    </a:p>
                  </a:txBody>
                  <a:tcPr/>
                </a:tc>
                <a:tc>
                  <a:txBody>
                    <a:bodyPr/>
                    <a:lstStyle/>
                    <a:p>
                      <a:pPr algn="ctr"/>
                      <a:r>
                        <a:rPr lang="en-US" sz="2000" b="1" dirty="0"/>
                        <a:t>1B (</a:t>
                      </a:r>
                      <a:r>
                        <a:rPr lang="en-US" sz="2000" b="1" dirty="0" err="1"/>
                        <a:t>i</a:t>
                      </a:r>
                      <a:r>
                        <a:rPr lang="en-US" sz="2000" b="1" dirty="0"/>
                        <a:t>)</a:t>
                      </a:r>
                    </a:p>
                  </a:txBody>
                  <a:tcPr/>
                </a:tc>
                <a:tc>
                  <a:txBody>
                    <a:bodyPr/>
                    <a:lstStyle/>
                    <a:p>
                      <a:pPr algn="ctr"/>
                      <a:r>
                        <a:rPr lang="en-US" sz="2000" b="1" dirty="0"/>
                        <a:t>1B (ii)</a:t>
                      </a:r>
                    </a:p>
                  </a:txBody>
                  <a:tcPr/>
                </a:tc>
                <a:tc>
                  <a:txBody>
                    <a:bodyPr/>
                    <a:lstStyle/>
                    <a:p>
                      <a:pPr algn="ctr"/>
                      <a:r>
                        <a:rPr lang="en-US" sz="2000" b="1" dirty="0"/>
                        <a:t>1C (</a:t>
                      </a:r>
                      <a:r>
                        <a:rPr lang="en-US" sz="2000" b="1" dirty="0" err="1"/>
                        <a:t>i</a:t>
                      </a:r>
                      <a:r>
                        <a:rPr lang="en-US" sz="2000" b="1" dirty="0"/>
                        <a:t>)</a:t>
                      </a:r>
                    </a:p>
                  </a:txBody>
                  <a:tcPr/>
                </a:tc>
                <a:tc>
                  <a:txBody>
                    <a:bodyPr/>
                    <a:lstStyle/>
                    <a:p>
                      <a:pPr algn="ctr"/>
                      <a:r>
                        <a:rPr lang="en-US" sz="2000" b="1" dirty="0"/>
                        <a:t>1C (ii)</a:t>
                      </a:r>
                    </a:p>
                  </a:txBody>
                  <a:tcPr/>
                </a:tc>
                <a:tc>
                  <a:txBody>
                    <a:bodyPr/>
                    <a:lstStyle/>
                    <a:p>
                      <a:pPr algn="ctr"/>
                      <a:r>
                        <a:rPr lang="en-US" sz="2000" b="1" dirty="0"/>
                        <a:t>Total</a:t>
                      </a:r>
                    </a:p>
                  </a:txBody>
                  <a:tcPr/>
                </a:tc>
                <a:tc>
                  <a:txBody>
                    <a:bodyPr/>
                    <a:lstStyle/>
                    <a:p>
                      <a:pPr algn="ctr"/>
                      <a:r>
                        <a:rPr lang="en-US" sz="2000" b="1" dirty="0"/>
                        <a:t>Stand Dev</a:t>
                      </a:r>
                    </a:p>
                  </a:txBody>
                  <a:tcPr/>
                </a:tc>
                <a:extLst>
                  <a:ext uri="{0D108BD9-81ED-4DB2-BD59-A6C34878D82A}">
                    <a16:rowId xmlns:a16="http://schemas.microsoft.com/office/drawing/2014/main" val="1073326465"/>
                  </a:ext>
                </a:extLst>
              </a:tr>
              <a:tr h="411213">
                <a:tc>
                  <a:txBody>
                    <a:bodyPr/>
                    <a:lstStyle/>
                    <a:p>
                      <a:pPr algn="ctr"/>
                      <a:r>
                        <a:rPr lang="en-US" sz="2000" b="1" dirty="0">
                          <a:solidFill>
                            <a:srgbClr val="00B050"/>
                          </a:solidFill>
                        </a:rPr>
                        <a:t>2025</a:t>
                      </a:r>
                    </a:p>
                  </a:txBody>
                  <a:tcPr/>
                </a:tc>
                <a:tc>
                  <a:txBody>
                    <a:bodyPr/>
                    <a:lstStyle/>
                    <a:p>
                      <a:pPr algn="ctr"/>
                      <a:r>
                        <a:rPr lang="en-US" sz="2000" b="1" dirty="0">
                          <a:solidFill>
                            <a:srgbClr val="00B050"/>
                          </a:solidFill>
                        </a:rPr>
                        <a:t>0.6</a:t>
                      </a:r>
                    </a:p>
                  </a:txBody>
                  <a:tcPr/>
                </a:tc>
                <a:tc>
                  <a:txBody>
                    <a:bodyPr/>
                    <a:lstStyle/>
                    <a:p>
                      <a:pPr algn="ctr"/>
                      <a:r>
                        <a:rPr lang="en-US" sz="2000" b="1" dirty="0">
                          <a:solidFill>
                            <a:srgbClr val="00B050"/>
                          </a:solidFill>
                        </a:rPr>
                        <a:t>0.7</a:t>
                      </a:r>
                    </a:p>
                  </a:txBody>
                  <a:tcPr/>
                </a:tc>
                <a:tc>
                  <a:txBody>
                    <a:bodyPr/>
                    <a:lstStyle/>
                    <a:p>
                      <a:pPr algn="ctr"/>
                      <a:r>
                        <a:rPr lang="en-US" sz="2000" b="1" dirty="0">
                          <a:solidFill>
                            <a:srgbClr val="00B050"/>
                          </a:solidFill>
                        </a:rPr>
                        <a:t>0.6</a:t>
                      </a:r>
                    </a:p>
                  </a:txBody>
                  <a:tcPr/>
                </a:tc>
                <a:tc>
                  <a:txBody>
                    <a:bodyPr/>
                    <a:lstStyle/>
                    <a:p>
                      <a:pPr algn="ctr"/>
                      <a:r>
                        <a:rPr lang="en-US" sz="2000" b="1" dirty="0">
                          <a:solidFill>
                            <a:srgbClr val="00B050"/>
                          </a:solidFill>
                        </a:rPr>
                        <a:t>0.6</a:t>
                      </a:r>
                    </a:p>
                  </a:txBody>
                  <a:tcPr/>
                </a:tc>
                <a:tc>
                  <a:txBody>
                    <a:bodyPr/>
                    <a:lstStyle/>
                    <a:p>
                      <a:pPr algn="ctr"/>
                      <a:r>
                        <a:rPr lang="en-US" sz="2000" b="1" dirty="0">
                          <a:solidFill>
                            <a:srgbClr val="00B050"/>
                          </a:solidFill>
                        </a:rPr>
                        <a:t>0.7</a:t>
                      </a:r>
                    </a:p>
                  </a:txBody>
                  <a:tcPr/>
                </a:tc>
                <a:tc>
                  <a:txBody>
                    <a:bodyPr/>
                    <a:lstStyle/>
                    <a:p>
                      <a:pPr algn="ctr"/>
                      <a:r>
                        <a:rPr lang="en-US" sz="2000" b="1" dirty="0">
                          <a:solidFill>
                            <a:srgbClr val="00B050"/>
                          </a:solidFill>
                        </a:rPr>
                        <a:t>0.3</a:t>
                      </a:r>
                    </a:p>
                  </a:txBody>
                  <a:tcPr/>
                </a:tc>
                <a:tc>
                  <a:txBody>
                    <a:bodyPr/>
                    <a:lstStyle/>
                    <a:p>
                      <a:pPr algn="ctr"/>
                      <a:r>
                        <a:rPr lang="en-US" sz="2000" b="1" dirty="0">
                          <a:solidFill>
                            <a:srgbClr val="00B050"/>
                          </a:solidFill>
                        </a:rPr>
                        <a:t>3.5</a:t>
                      </a:r>
                    </a:p>
                  </a:txBody>
                  <a:tcPr/>
                </a:tc>
                <a:tc>
                  <a:txBody>
                    <a:bodyPr/>
                    <a:lstStyle/>
                    <a:p>
                      <a:pPr algn="ctr"/>
                      <a:endParaRPr lang="en-US" sz="2000" b="1">
                        <a:solidFill>
                          <a:schemeClr val="bg2"/>
                        </a:solidFill>
                      </a:endParaRPr>
                    </a:p>
                  </a:txBody>
                  <a:tcPr/>
                </a:tc>
                <a:extLst>
                  <a:ext uri="{0D108BD9-81ED-4DB2-BD59-A6C34878D82A}">
                    <a16:rowId xmlns:a16="http://schemas.microsoft.com/office/drawing/2014/main" val="62584386"/>
                  </a:ext>
                </a:extLst>
              </a:tr>
              <a:tr h="411213">
                <a:tc>
                  <a:txBody>
                    <a:bodyPr/>
                    <a:lstStyle/>
                    <a:p>
                      <a:pPr algn="ctr"/>
                      <a:r>
                        <a:rPr lang="en-US" sz="2000" b="1" dirty="0">
                          <a:solidFill>
                            <a:srgbClr val="7030A0"/>
                          </a:solidFill>
                        </a:rPr>
                        <a:t>2024</a:t>
                      </a:r>
                    </a:p>
                  </a:txBody>
                  <a:tcPr/>
                </a:tc>
                <a:tc>
                  <a:txBody>
                    <a:bodyPr/>
                    <a:lstStyle/>
                    <a:p>
                      <a:pPr algn="ctr"/>
                      <a:r>
                        <a:rPr lang="en-US" sz="2000" b="1" dirty="0">
                          <a:solidFill>
                            <a:srgbClr val="7030A0"/>
                          </a:solidFill>
                        </a:rPr>
                        <a:t>0.63</a:t>
                      </a:r>
                    </a:p>
                  </a:txBody>
                  <a:tcPr/>
                </a:tc>
                <a:tc>
                  <a:txBody>
                    <a:bodyPr/>
                    <a:lstStyle/>
                    <a:p>
                      <a:pPr algn="ctr"/>
                      <a:r>
                        <a:rPr lang="en-US" sz="2000" b="1" dirty="0">
                          <a:solidFill>
                            <a:srgbClr val="7030A0"/>
                          </a:solidFill>
                        </a:rPr>
                        <a:t>0.61</a:t>
                      </a:r>
                    </a:p>
                  </a:txBody>
                  <a:tcPr/>
                </a:tc>
                <a:tc>
                  <a:txBody>
                    <a:bodyPr/>
                    <a:lstStyle/>
                    <a:p>
                      <a:pPr algn="ctr"/>
                      <a:r>
                        <a:rPr lang="en-US" sz="2000" b="1" dirty="0">
                          <a:solidFill>
                            <a:srgbClr val="7030A0"/>
                          </a:solidFill>
                        </a:rPr>
                        <a:t>0.51</a:t>
                      </a:r>
                    </a:p>
                  </a:txBody>
                  <a:tcPr/>
                </a:tc>
                <a:tc>
                  <a:txBody>
                    <a:bodyPr/>
                    <a:lstStyle/>
                    <a:p>
                      <a:pPr algn="ctr"/>
                      <a:r>
                        <a:rPr lang="en-US" sz="2000" b="1" dirty="0">
                          <a:solidFill>
                            <a:srgbClr val="7030A0"/>
                          </a:solidFill>
                        </a:rPr>
                        <a:t>0.48</a:t>
                      </a:r>
                    </a:p>
                  </a:txBody>
                  <a:tcPr/>
                </a:tc>
                <a:tc>
                  <a:txBody>
                    <a:bodyPr/>
                    <a:lstStyle/>
                    <a:p>
                      <a:pPr algn="ctr"/>
                      <a:r>
                        <a:rPr lang="en-US" sz="2000" b="1" dirty="0">
                          <a:solidFill>
                            <a:srgbClr val="7030A0"/>
                          </a:solidFill>
                        </a:rPr>
                        <a:t>0.59</a:t>
                      </a:r>
                    </a:p>
                  </a:txBody>
                  <a:tcPr/>
                </a:tc>
                <a:tc>
                  <a:txBody>
                    <a:bodyPr/>
                    <a:lstStyle/>
                    <a:p>
                      <a:pPr algn="ctr"/>
                      <a:r>
                        <a:rPr lang="en-US" sz="2000" b="1" dirty="0">
                          <a:solidFill>
                            <a:srgbClr val="7030A0"/>
                          </a:solidFill>
                        </a:rPr>
                        <a:t>0.15</a:t>
                      </a:r>
                    </a:p>
                  </a:txBody>
                  <a:tcPr/>
                </a:tc>
                <a:tc>
                  <a:txBody>
                    <a:bodyPr/>
                    <a:lstStyle/>
                    <a:p>
                      <a:pPr algn="ctr"/>
                      <a:r>
                        <a:rPr lang="en-US" sz="2000" b="1" dirty="0">
                          <a:solidFill>
                            <a:srgbClr val="7030A0"/>
                          </a:solidFill>
                        </a:rPr>
                        <a:t>2.95</a:t>
                      </a:r>
                    </a:p>
                  </a:txBody>
                  <a:tcPr/>
                </a:tc>
                <a:tc>
                  <a:txBody>
                    <a:bodyPr/>
                    <a:lstStyle/>
                    <a:p>
                      <a:pPr algn="ctr"/>
                      <a:r>
                        <a:rPr lang="en-US" sz="2000" b="1" dirty="0">
                          <a:solidFill>
                            <a:srgbClr val="7030A0"/>
                          </a:solidFill>
                        </a:rPr>
                        <a:t>1.98</a:t>
                      </a:r>
                    </a:p>
                  </a:txBody>
                  <a:tcPr/>
                </a:tc>
                <a:extLst>
                  <a:ext uri="{0D108BD9-81ED-4DB2-BD59-A6C34878D82A}">
                    <a16:rowId xmlns:a16="http://schemas.microsoft.com/office/drawing/2014/main" val="2150835671"/>
                  </a:ext>
                </a:extLst>
              </a:tr>
            </a:tbl>
          </a:graphicData>
        </a:graphic>
      </p:graphicFrame>
    </p:spTree>
    <p:extLst>
      <p:ext uri="{BB962C8B-B14F-4D97-AF65-F5344CB8AC3E}">
        <p14:creationId xmlns:p14="http://schemas.microsoft.com/office/powerpoint/2010/main" val="722677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E8371-BA2C-9199-9924-1FBFF51FB4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CBBD28-7632-D240-016B-DECB13CF9F98}"/>
              </a:ext>
            </a:extLst>
          </p:cNvPr>
          <p:cNvSpPr>
            <a:spLocks noGrp="1"/>
          </p:cNvSpPr>
          <p:nvPr>
            <p:ph type="title"/>
          </p:nvPr>
        </p:nvSpPr>
        <p:spPr>
          <a:xfrm>
            <a:off x="383458" y="0"/>
            <a:ext cx="10972800" cy="1143000"/>
          </a:xfrm>
        </p:spPr>
        <p:txBody>
          <a:bodyPr/>
          <a:lstStyle/>
          <a:p>
            <a:r>
              <a:rPr lang="en-US" b="1" dirty="0"/>
              <a:t>        2025 FRQ 1 = Observations</a:t>
            </a:r>
          </a:p>
        </p:txBody>
      </p:sp>
      <p:sp>
        <p:nvSpPr>
          <p:cNvPr id="3" name="TextBox 2">
            <a:extLst>
              <a:ext uri="{FF2B5EF4-FFF2-40B4-BE49-F238E27FC236}">
                <a16:creationId xmlns:a16="http://schemas.microsoft.com/office/drawing/2014/main" id="{E98CC4B6-38E4-3566-6758-C53F0A929363}"/>
              </a:ext>
            </a:extLst>
          </p:cNvPr>
          <p:cNvSpPr txBox="1"/>
          <p:nvPr/>
        </p:nvSpPr>
        <p:spPr>
          <a:xfrm>
            <a:off x="1395383" y="1368477"/>
            <a:ext cx="10471136" cy="338554"/>
          </a:xfrm>
          <a:prstGeom prst="rect">
            <a:avLst/>
          </a:prstGeom>
          <a:noFill/>
        </p:spPr>
        <p:txBody>
          <a:bodyPr wrap="none" rtlCol="0">
            <a:spAutoFit/>
          </a:bodyPr>
          <a:lstStyle/>
          <a:p>
            <a:pPr marL="285750" indent="-285750">
              <a:buFont typeface="Arial" panose="020B0604020202020204" pitchFamily="34" charset="0"/>
              <a:buChar char="•"/>
            </a:pPr>
            <a:r>
              <a:rPr lang="en-US" sz="1600" b="1" dirty="0"/>
              <a:t>Decimal presentation errors continue to be common.  (3 decimal places to right, rounded or truncated)</a:t>
            </a:r>
          </a:p>
        </p:txBody>
      </p:sp>
      <p:sp>
        <p:nvSpPr>
          <p:cNvPr id="4" name="TextBox 3">
            <a:extLst>
              <a:ext uri="{FF2B5EF4-FFF2-40B4-BE49-F238E27FC236}">
                <a16:creationId xmlns:a16="http://schemas.microsoft.com/office/drawing/2014/main" id="{D1C9A999-3B92-3A8A-99BD-7E1C9DB103FB}"/>
              </a:ext>
            </a:extLst>
          </p:cNvPr>
          <p:cNvSpPr txBox="1"/>
          <p:nvPr/>
        </p:nvSpPr>
        <p:spPr>
          <a:xfrm>
            <a:off x="1395383" y="1835509"/>
            <a:ext cx="9419566" cy="584775"/>
          </a:xfrm>
          <a:prstGeom prst="rect">
            <a:avLst/>
          </a:prstGeom>
          <a:noFill/>
        </p:spPr>
        <p:txBody>
          <a:bodyPr wrap="none" rtlCol="0">
            <a:spAutoFit/>
          </a:bodyPr>
          <a:lstStyle/>
          <a:p>
            <a:pPr marL="285750" indent="-285750">
              <a:buFont typeface="Arial" panose="020B0604020202020204" pitchFamily="34" charset="0"/>
              <a:buChar char="•"/>
            </a:pPr>
            <a:r>
              <a:rPr lang="en-US" sz="1600" b="1" dirty="0"/>
              <a:t>Some students are not able to distinguish between input values (evaluating a function) and </a:t>
            </a:r>
          </a:p>
          <a:p>
            <a:r>
              <a:rPr lang="en-US" sz="1600" b="1" dirty="0"/>
              <a:t>     output values (solving an equation). </a:t>
            </a:r>
          </a:p>
        </p:txBody>
      </p:sp>
      <p:sp>
        <p:nvSpPr>
          <p:cNvPr id="5" name="TextBox 4">
            <a:extLst>
              <a:ext uri="{FF2B5EF4-FFF2-40B4-BE49-F238E27FC236}">
                <a16:creationId xmlns:a16="http://schemas.microsoft.com/office/drawing/2014/main" id="{427EE474-2F35-5177-949C-6A160BE842AC}"/>
              </a:ext>
            </a:extLst>
          </p:cNvPr>
          <p:cNvSpPr txBox="1"/>
          <p:nvPr/>
        </p:nvSpPr>
        <p:spPr>
          <a:xfrm>
            <a:off x="1395383" y="2548762"/>
            <a:ext cx="9512540" cy="338554"/>
          </a:xfrm>
          <a:prstGeom prst="rect">
            <a:avLst/>
          </a:prstGeom>
          <a:noFill/>
        </p:spPr>
        <p:txBody>
          <a:bodyPr wrap="none" rtlCol="0">
            <a:spAutoFit/>
          </a:bodyPr>
          <a:lstStyle/>
          <a:p>
            <a:pPr marL="285750" indent="-285750">
              <a:buFont typeface="Arial" panose="020B0604020202020204" pitchFamily="34" charset="0"/>
              <a:buChar char="•"/>
            </a:pPr>
            <a:r>
              <a:rPr lang="en-US" sz="1600" b="1" dirty="0"/>
              <a:t>The function composition point requires supporting work (at least one intermediate step). </a:t>
            </a:r>
          </a:p>
        </p:txBody>
      </p:sp>
      <p:sp>
        <p:nvSpPr>
          <p:cNvPr id="7" name="TextBox 6">
            <a:extLst>
              <a:ext uri="{FF2B5EF4-FFF2-40B4-BE49-F238E27FC236}">
                <a16:creationId xmlns:a16="http://schemas.microsoft.com/office/drawing/2014/main" id="{641EB6BF-0B45-FA40-7464-6E313F52EF02}"/>
              </a:ext>
            </a:extLst>
          </p:cNvPr>
          <p:cNvSpPr txBox="1"/>
          <p:nvPr/>
        </p:nvSpPr>
        <p:spPr>
          <a:xfrm>
            <a:off x="1386217" y="3015794"/>
            <a:ext cx="10190610" cy="584775"/>
          </a:xfrm>
          <a:prstGeom prst="rect">
            <a:avLst/>
          </a:prstGeom>
          <a:noFill/>
        </p:spPr>
        <p:txBody>
          <a:bodyPr wrap="none" rtlCol="0">
            <a:spAutoFit/>
          </a:bodyPr>
          <a:lstStyle/>
          <a:p>
            <a:pPr marL="285750" indent="-285750">
              <a:buFont typeface="Arial" panose="020B0604020202020204" pitchFamily="34" charset="0"/>
              <a:buChar char="•"/>
            </a:pPr>
            <a:r>
              <a:rPr lang="en-US" sz="1600" b="1" dirty="0"/>
              <a:t>Inverse functions (invertibility) should be done analytically, graphically, or tabularly </a:t>
            </a:r>
            <a:r>
              <a:rPr lang="en-US" sz="1600" b="1" dirty="0">
                <a:solidFill>
                  <a:srgbClr val="FF0000"/>
                </a:solidFill>
              </a:rPr>
              <a:t>WITH</a:t>
            </a:r>
            <a:r>
              <a:rPr lang="en-US" sz="1600" b="1" dirty="0"/>
              <a:t> sufficient</a:t>
            </a:r>
          </a:p>
          <a:p>
            <a:r>
              <a:rPr lang="en-US" sz="1600" b="1" dirty="0"/>
              <a:t>     evidence for the specific function provided, if a function is </a:t>
            </a:r>
            <a:r>
              <a:rPr lang="en-US" sz="1600" b="1" dirty="0">
                <a:solidFill>
                  <a:srgbClr val="FF0000"/>
                </a:solidFill>
              </a:rPr>
              <a:t>NOT </a:t>
            </a:r>
            <a:r>
              <a:rPr lang="en-US" sz="1600" b="1" dirty="0"/>
              <a:t>invertible. </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216F04B-B9E2-A30A-B374-0CE5602ECF47}"/>
                  </a:ext>
                </a:extLst>
              </p:cNvPr>
              <p:cNvSpPr txBox="1"/>
              <p:nvPr/>
            </p:nvSpPr>
            <p:spPr>
              <a:xfrm>
                <a:off x="1386217" y="3729047"/>
                <a:ext cx="10096034" cy="609206"/>
              </a:xfrm>
              <a:prstGeom prst="rect">
                <a:avLst/>
              </a:prstGeom>
              <a:noFill/>
            </p:spPr>
            <p:txBody>
              <a:bodyPr wrap="none" rtlCol="0">
                <a:spAutoFit/>
              </a:bodyPr>
              <a:lstStyle/>
              <a:p>
                <a:pPr marL="285750" indent="-285750">
                  <a:buFont typeface="Arial" panose="020B0604020202020204" pitchFamily="34" charset="0"/>
                  <a:buChar char="•"/>
                </a:pPr>
                <a:r>
                  <a:rPr lang="en-US" sz="1600" b="1" dirty="0"/>
                  <a:t>End behavior limit statements need to have all four characteristics, and should reflect the symbols</a:t>
                </a:r>
              </a:p>
              <a:p>
                <a:r>
                  <a:rPr lang="en-US" sz="1600" b="1" dirty="0"/>
                  <a:t>     associated with “as </a:t>
                </a:r>
                <a14:m>
                  <m:oMath xmlns:m="http://schemas.openxmlformats.org/officeDocument/2006/math">
                    <m:r>
                      <a:rPr lang="en-US" sz="1800" b="1" i="1" smtClean="0">
                        <a:latin typeface="Cambria Math" panose="02040503050406030204" pitchFamily="18" charset="0"/>
                      </a:rPr>
                      <m:t>𝒙</m:t>
                    </m:r>
                  </m:oMath>
                </a14:m>
                <a:r>
                  <a:rPr lang="en-US" sz="1600" b="1" dirty="0"/>
                  <a:t> </a:t>
                </a:r>
                <a:r>
                  <a:rPr lang="en-US" sz="1600" b="1" dirty="0">
                    <a:solidFill>
                      <a:srgbClr val="FF0000"/>
                    </a:solidFill>
                  </a:rPr>
                  <a:t>increases</a:t>
                </a:r>
                <a:r>
                  <a:rPr lang="en-US" sz="1600" b="1" dirty="0">
                    <a:solidFill>
                      <a:schemeClr val="bg2"/>
                    </a:solidFill>
                  </a:rPr>
                  <a:t> without bound” or “as </a:t>
                </a:r>
                <a14:m>
                  <m:oMath xmlns:m="http://schemas.openxmlformats.org/officeDocument/2006/math">
                    <m:r>
                      <a:rPr lang="en-US" sz="1800" b="1" i="1">
                        <a:latin typeface="Cambria Math" panose="02040503050406030204" pitchFamily="18" charset="0"/>
                      </a:rPr>
                      <m:t>𝒙</m:t>
                    </m:r>
                  </m:oMath>
                </a14:m>
                <a:r>
                  <a:rPr lang="en-US" sz="1600" b="1" dirty="0"/>
                  <a:t> </a:t>
                </a:r>
                <a:r>
                  <a:rPr lang="en-US" sz="1600" b="1" dirty="0">
                    <a:solidFill>
                      <a:srgbClr val="FF0000"/>
                    </a:solidFill>
                  </a:rPr>
                  <a:t>decreases</a:t>
                </a:r>
                <a:r>
                  <a:rPr lang="en-US" sz="1600" b="1" dirty="0">
                    <a:solidFill>
                      <a:schemeClr val="bg2"/>
                    </a:solidFill>
                  </a:rPr>
                  <a:t> without bound”.</a:t>
                </a:r>
                <a:endParaRPr lang="en-US" sz="1600" b="1" dirty="0"/>
              </a:p>
            </p:txBody>
          </p:sp>
        </mc:Choice>
        <mc:Fallback xmlns="">
          <p:sp>
            <p:nvSpPr>
              <p:cNvPr id="8" name="TextBox 7">
                <a:extLst>
                  <a:ext uri="{FF2B5EF4-FFF2-40B4-BE49-F238E27FC236}">
                    <a16:creationId xmlns:a16="http://schemas.microsoft.com/office/drawing/2014/main" id="{8216F04B-B9E2-A30A-B374-0CE5602ECF47}"/>
                  </a:ext>
                </a:extLst>
              </p:cNvPr>
              <p:cNvSpPr txBox="1">
                <a:spLocks noRot="1" noChangeAspect="1" noMove="1" noResize="1" noEditPoints="1" noAdjustHandles="1" noChangeArrowheads="1" noChangeShapeType="1" noTextEdit="1"/>
              </p:cNvSpPr>
              <p:nvPr/>
            </p:nvSpPr>
            <p:spPr>
              <a:xfrm>
                <a:off x="1386217" y="3729047"/>
                <a:ext cx="10096034" cy="609206"/>
              </a:xfrm>
              <a:prstGeom prst="rect">
                <a:avLst/>
              </a:prstGeom>
              <a:blipFill>
                <a:blip r:embed="rId2"/>
                <a:stretch>
                  <a:fillRect l="-241" t="-3000" b="-12000"/>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C4530A8D-02E6-21EB-65F7-EFB63535C592}"/>
              </a:ext>
            </a:extLst>
          </p:cNvPr>
          <p:cNvSpPr txBox="1"/>
          <p:nvPr/>
        </p:nvSpPr>
        <p:spPr>
          <a:xfrm>
            <a:off x="1386217" y="4466731"/>
            <a:ext cx="9861995" cy="584775"/>
          </a:xfrm>
          <a:prstGeom prst="rect">
            <a:avLst/>
          </a:prstGeom>
          <a:noFill/>
        </p:spPr>
        <p:txBody>
          <a:bodyPr wrap="none" rtlCol="0">
            <a:spAutoFit/>
          </a:bodyPr>
          <a:lstStyle/>
          <a:p>
            <a:pPr marL="285750" indent="-285750">
              <a:buFont typeface="Arial" panose="020B0604020202020204" pitchFamily="34" charset="0"/>
              <a:buChar char="•"/>
            </a:pPr>
            <a:r>
              <a:rPr lang="en-US" sz="1600" b="1" dirty="0"/>
              <a:t>In justifying a function type, </a:t>
            </a:r>
            <a:r>
              <a:rPr lang="en-US" sz="1600" b="1" dirty="0">
                <a:solidFill>
                  <a:srgbClr val="FF0000"/>
                </a:solidFill>
              </a:rPr>
              <a:t>BOTH</a:t>
            </a:r>
            <a:r>
              <a:rPr lang="en-US" sz="1600" b="1" dirty="0"/>
              <a:t> references to inputs (with specific interval values, if relevant)</a:t>
            </a:r>
          </a:p>
          <a:p>
            <a:r>
              <a:rPr lang="en-US" sz="1600" b="1" dirty="0"/>
              <a:t>     </a:t>
            </a:r>
            <a:r>
              <a:rPr lang="en-US" sz="1600" b="1" dirty="0">
                <a:solidFill>
                  <a:srgbClr val="FF0000"/>
                </a:solidFill>
              </a:rPr>
              <a:t>AND</a:t>
            </a:r>
            <a:r>
              <a:rPr lang="en-US" sz="1600" b="1" dirty="0">
                <a:solidFill>
                  <a:schemeClr val="bg2"/>
                </a:solidFill>
              </a:rPr>
              <a:t> to outputs (with specific values, if relevant) must be present. </a:t>
            </a:r>
            <a:r>
              <a:rPr lang="en-US" sz="1600" b="1" dirty="0"/>
              <a:t> </a:t>
            </a:r>
          </a:p>
        </p:txBody>
      </p:sp>
    </p:spTree>
    <p:extLst>
      <p:ext uri="{BB962C8B-B14F-4D97-AF65-F5344CB8AC3E}">
        <p14:creationId xmlns:p14="http://schemas.microsoft.com/office/powerpoint/2010/main" val="2940168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0F255-8F99-C51E-AE1C-E7ABD55B0B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F96C6F-C230-8E2B-6465-F4E31B3DBC6F}"/>
              </a:ext>
            </a:extLst>
          </p:cNvPr>
          <p:cNvSpPr>
            <a:spLocks noGrp="1"/>
          </p:cNvSpPr>
          <p:nvPr>
            <p:ph type="title"/>
          </p:nvPr>
        </p:nvSpPr>
        <p:spPr/>
        <p:txBody>
          <a:bodyPr/>
          <a:lstStyle/>
          <a:p>
            <a:r>
              <a:rPr lang="en-US" b="1" dirty="0"/>
              <a:t>  2025 FRQ 2</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D3291E4-AD2E-62AE-E17B-863F7D1E9871}"/>
                  </a:ext>
                </a:extLst>
              </p:cNvPr>
              <p:cNvSpPr txBox="1"/>
              <p:nvPr/>
            </p:nvSpPr>
            <p:spPr>
              <a:xfrm>
                <a:off x="609600" y="1417638"/>
                <a:ext cx="11750333" cy="1952779"/>
              </a:xfrm>
              <a:prstGeom prst="rect">
                <a:avLst/>
              </a:prstGeom>
              <a:noFill/>
            </p:spPr>
            <p:txBody>
              <a:bodyPr wrap="none" rtlCol="0">
                <a:spAutoFit/>
              </a:bodyPr>
              <a:lstStyle/>
              <a:p>
                <a:r>
                  <a:rPr lang="en-US" b="1" dirty="0"/>
                  <a:t>A musician released a new song on a streaming service. A streaming service is an online entertainment source that allows users to</a:t>
                </a:r>
              </a:p>
              <a:p>
                <a:r>
                  <a:rPr lang="en-US" b="1" dirty="0"/>
                  <a:t>play music on their computers and mobile devices.  Several months later, the musician began using an app (at time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b="1" dirty="0"/>
                  <a:t>) that counts</a:t>
                </a:r>
              </a:p>
              <a:p>
                <a:r>
                  <a:rPr lang="en-US" b="1" dirty="0"/>
                  <a:t>the total number of plays for the song since its release. A “play” is a single stream of the song on the streaming service. The table gives</a:t>
                </a:r>
              </a:p>
              <a:p>
                <a:r>
                  <a:rPr lang="en-US" b="1" dirty="0"/>
                  <a:t>the total number of plays, in thousands, for selected times </a:t>
                </a:r>
                <a14:m>
                  <m:oMath xmlns:m="http://schemas.openxmlformats.org/officeDocument/2006/math">
                    <m:r>
                      <a:rPr lang="en-US" b="1" i="1" smtClean="0">
                        <a:latin typeface="Cambria Math" panose="02040503050406030204" pitchFamily="18" charset="0"/>
                      </a:rPr>
                      <m:t>𝒕</m:t>
                    </m:r>
                  </m:oMath>
                </a14:m>
                <a:r>
                  <a:rPr lang="en-US" b="1" dirty="0"/>
                  <a:t> months after the musician began using the app. At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b="1" dirty="0"/>
                  <a:t>, the total number</a:t>
                </a:r>
              </a:p>
              <a:p>
                <a:r>
                  <a:rPr lang="en-US" b="1" dirty="0"/>
                  <a:t>of plays was </a:t>
                </a:r>
                <a14:m>
                  <m:oMath xmlns:m="http://schemas.openxmlformats.org/officeDocument/2006/math">
                    <m:r>
                      <a:rPr lang="en-US" sz="1600" b="1" i="1" smtClean="0">
                        <a:latin typeface="Cambria Math" panose="02040503050406030204" pitchFamily="18" charset="0"/>
                      </a:rPr>
                      <m:t>𝟐𝟓</m:t>
                    </m:r>
                  </m:oMath>
                </a14:m>
                <a:r>
                  <a:rPr lang="en-US" b="1" dirty="0"/>
                  <a:t> thousand. At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𝟐</m:t>
                    </m:r>
                  </m:oMath>
                </a14:m>
                <a:r>
                  <a:rPr lang="en-US" b="1" dirty="0"/>
                  <a:t>, the total number of plays was </a:t>
                </a:r>
                <a14:m>
                  <m:oMath xmlns:m="http://schemas.openxmlformats.org/officeDocument/2006/math">
                    <m:r>
                      <a:rPr lang="en-US" sz="1600" b="1" i="1" smtClean="0">
                        <a:latin typeface="Cambria Math" panose="02040503050406030204" pitchFamily="18" charset="0"/>
                      </a:rPr>
                      <m:t>𝟑𝟎</m:t>
                    </m:r>
                  </m:oMath>
                </a14:m>
                <a:r>
                  <a:rPr lang="en-US" b="1" dirty="0"/>
                  <a:t> thousand. At </a:t>
                </a:r>
                <a14:m>
                  <m:oMath xmlns:m="http://schemas.openxmlformats.org/officeDocument/2006/math">
                    <m:r>
                      <a:rPr lang="en-US" sz="1600" b="1" i="1">
                        <a:latin typeface="Cambria Math" panose="02040503050406030204" pitchFamily="18" charset="0"/>
                      </a:rPr>
                      <m:t>𝒕</m:t>
                    </m:r>
                    <m:r>
                      <a:rPr lang="en-US" sz="1600" b="1" i="1">
                        <a:latin typeface="Cambria Math" panose="02040503050406030204" pitchFamily="18" charset="0"/>
                      </a:rPr>
                      <m:t>=</m:t>
                    </m:r>
                    <m:r>
                      <a:rPr lang="en-US" sz="1600" b="1" i="1" smtClean="0">
                        <a:latin typeface="Cambria Math" panose="02040503050406030204" pitchFamily="18" charset="0"/>
                      </a:rPr>
                      <m:t>𝟒</m:t>
                    </m:r>
                  </m:oMath>
                </a14:m>
                <a:r>
                  <a:rPr lang="en-US" b="1" dirty="0"/>
                  <a:t>, the total number of plays was </a:t>
                </a:r>
                <a14:m>
                  <m:oMath xmlns:m="http://schemas.openxmlformats.org/officeDocument/2006/math">
                    <m:r>
                      <a:rPr lang="en-US" sz="1600" b="1" i="1">
                        <a:latin typeface="Cambria Math" panose="02040503050406030204" pitchFamily="18" charset="0"/>
                      </a:rPr>
                      <m:t>𝟑</m:t>
                    </m:r>
                    <m:r>
                      <a:rPr lang="en-US" sz="1600" b="1" i="1" smtClean="0">
                        <a:latin typeface="Cambria Math" panose="02040503050406030204" pitchFamily="18" charset="0"/>
                      </a:rPr>
                      <m:t>𝟒</m:t>
                    </m:r>
                  </m:oMath>
                </a14:m>
                <a:r>
                  <a:rPr lang="en-US" b="1" dirty="0"/>
                  <a:t> thousand.</a:t>
                </a:r>
              </a:p>
              <a:p>
                <a:r>
                  <a:rPr lang="en-US" b="1" dirty="0"/>
                  <a:t>The total number of plays, in thousands, for the song since its release can be modeled by the function </a:t>
                </a:r>
                <a14:m>
                  <m:oMath xmlns:m="http://schemas.openxmlformats.org/officeDocument/2006/math">
                    <m:r>
                      <a:rPr lang="en-US" sz="1600" b="1" i="1" smtClean="0">
                        <a:latin typeface="Cambria Math" panose="02040503050406030204" pitchFamily="18" charset="0"/>
                      </a:rPr>
                      <m:t>𝑫</m:t>
                    </m:r>
                  </m:oMath>
                </a14:m>
                <a:r>
                  <a:rPr lang="en-US" b="1" dirty="0"/>
                  <a:t>, given by </a:t>
                </a:r>
              </a:p>
              <a:p>
                <a14:m>
                  <m:oMath xmlns:m="http://schemas.openxmlformats.org/officeDocument/2006/math">
                    <m:r>
                      <a:rPr lang="en-US" sz="1600" b="1" i="1" smtClean="0">
                        <a:latin typeface="Cambria Math" panose="02040503050406030204" pitchFamily="18" charset="0"/>
                      </a:rPr>
                      <m:t>𝑫</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𝒕</m:t>
                        </m:r>
                      </m:e>
                    </m:d>
                    <m:r>
                      <a:rPr lang="en-US" sz="1600" b="1" i="1" smtClean="0">
                        <a:latin typeface="Cambria Math" panose="02040503050406030204" pitchFamily="18" charset="0"/>
                      </a:rPr>
                      <m:t>=</m:t>
                    </m:r>
                    <m:r>
                      <a:rPr lang="en-US" sz="1600" b="1" i="1" smtClean="0">
                        <a:latin typeface="Cambria Math" panose="02040503050406030204" pitchFamily="18" charset="0"/>
                      </a:rPr>
                      <m:t>𝒂</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𝒕</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m:t>
                    </m:r>
                    <m:r>
                      <a:rPr lang="en-US" sz="1600" b="1" i="1" smtClean="0">
                        <a:latin typeface="Cambria Math" panose="02040503050406030204" pitchFamily="18" charset="0"/>
                      </a:rPr>
                      <m:t>𝒃𝒕</m:t>
                    </m:r>
                    <m:r>
                      <a:rPr lang="en-US" sz="1600" b="1" i="1" smtClean="0">
                        <a:latin typeface="Cambria Math" panose="02040503050406030204" pitchFamily="18" charset="0"/>
                      </a:rPr>
                      <m:t>+</m:t>
                    </m:r>
                    <m:r>
                      <a:rPr lang="en-US" sz="1600" b="1" i="1" smtClean="0">
                        <a:latin typeface="Cambria Math" panose="02040503050406030204" pitchFamily="18" charset="0"/>
                      </a:rPr>
                      <m:t>𝒄</m:t>
                    </m:r>
                  </m:oMath>
                </a14:m>
                <a:r>
                  <a:rPr lang="en-US" b="1" dirty="0"/>
                  <a:t>, where </a:t>
                </a:r>
                <a14:m>
                  <m:oMath xmlns:m="http://schemas.openxmlformats.org/officeDocument/2006/math">
                    <m:r>
                      <a:rPr lang="en-US" sz="1600" b="1" i="1" smtClean="0">
                        <a:latin typeface="Cambria Math" panose="02040503050406030204" pitchFamily="18" charset="0"/>
                      </a:rPr>
                      <m:t>𝑫</m:t>
                    </m:r>
                    <m:r>
                      <a:rPr lang="en-US" sz="1600" b="1" i="1" smtClean="0">
                        <a:latin typeface="Cambria Math" panose="02040503050406030204" pitchFamily="18" charset="0"/>
                      </a:rPr>
                      <m:t>(</m:t>
                    </m:r>
                    <m:r>
                      <a:rPr lang="en-US" sz="1600" b="1" i="1" smtClean="0">
                        <a:latin typeface="Cambria Math" panose="02040503050406030204" pitchFamily="18" charset="0"/>
                      </a:rPr>
                      <m:t>𝒕</m:t>
                    </m:r>
                    <m:r>
                      <a:rPr lang="en-US" sz="1600" b="1" i="1" smtClean="0">
                        <a:latin typeface="Cambria Math" panose="02040503050406030204" pitchFamily="18" charset="0"/>
                      </a:rPr>
                      <m:t>)</m:t>
                    </m:r>
                  </m:oMath>
                </a14:m>
                <a:r>
                  <a:rPr lang="en-US" sz="1600" b="1" dirty="0"/>
                  <a:t> </a:t>
                </a:r>
                <a:r>
                  <a:rPr lang="en-US" b="1" dirty="0"/>
                  <a:t>is the total number of plays, thousands, for the song since its release, and </a:t>
                </a:r>
                <a14:m>
                  <m:oMath xmlns:m="http://schemas.openxmlformats.org/officeDocument/2006/math">
                    <m:r>
                      <a:rPr lang="en-US" sz="1600" b="1" i="1" smtClean="0">
                        <a:latin typeface="Cambria Math" panose="02040503050406030204" pitchFamily="18" charset="0"/>
                      </a:rPr>
                      <m:t>𝒕</m:t>
                    </m:r>
                  </m:oMath>
                </a14:m>
                <a:r>
                  <a:rPr lang="en-US" b="1" dirty="0"/>
                  <a:t> is the number of months</a:t>
                </a:r>
              </a:p>
              <a:p>
                <a:r>
                  <a:rPr lang="en-US" b="1" dirty="0"/>
                  <a:t>after the musician began using the app.  </a:t>
                </a:r>
              </a:p>
            </p:txBody>
          </p:sp>
        </mc:Choice>
        <mc:Fallback xmlns="">
          <p:sp>
            <p:nvSpPr>
              <p:cNvPr id="4" name="TextBox 3">
                <a:extLst>
                  <a:ext uri="{FF2B5EF4-FFF2-40B4-BE49-F238E27FC236}">
                    <a16:creationId xmlns:a16="http://schemas.microsoft.com/office/drawing/2014/main" id="{FD3291E4-AD2E-62AE-E17B-863F7D1E9871}"/>
                  </a:ext>
                </a:extLst>
              </p:cNvPr>
              <p:cNvSpPr txBox="1">
                <a:spLocks noRot="1" noChangeAspect="1" noMove="1" noResize="1" noEditPoints="1" noAdjustHandles="1" noChangeArrowheads="1" noChangeShapeType="1" noTextEdit="1"/>
              </p:cNvSpPr>
              <p:nvPr/>
            </p:nvSpPr>
            <p:spPr>
              <a:xfrm>
                <a:off x="609600" y="1417638"/>
                <a:ext cx="11750333" cy="1952779"/>
              </a:xfrm>
              <a:prstGeom prst="rect">
                <a:avLst/>
              </a:prstGeom>
              <a:blipFill>
                <a:blip r:embed="rId2"/>
                <a:stretch>
                  <a:fillRect l="-156" t="-625" b="-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D692B256-FAA1-E164-2189-BA91048F6FA9}"/>
                  </a:ext>
                </a:extLst>
              </p:cNvPr>
              <p:cNvSpPr txBox="1"/>
              <p:nvPr/>
            </p:nvSpPr>
            <p:spPr>
              <a:xfrm>
                <a:off x="128325" y="3397867"/>
                <a:ext cx="12252072" cy="332912"/>
              </a:xfrm>
              <a:prstGeom prst="rect">
                <a:avLst/>
              </a:prstGeom>
              <a:noFill/>
            </p:spPr>
            <p:txBody>
              <a:bodyPr wrap="none" rtlCol="0">
                <a:spAutoFit/>
              </a:bodyPr>
              <a:lstStyle/>
              <a:p>
                <a:r>
                  <a:rPr lang="en-US" b="1" dirty="0">
                    <a:solidFill>
                      <a:srgbClr val="0070C0"/>
                    </a:solidFill>
                  </a:rPr>
                  <a:t>A.     (</a:t>
                </a:r>
                <a:r>
                  <a:rPr lang="en-US" b="1" dirty="0" err="1">
                    <a:solidFill>
                      <a:srgbClr val="0070C0"/>
                    </a:solidFill>
                  </a:rPr>
                  <a:t>i</a:t>
                </a:r>
                <a:r>
                  <a:rPr lang="en-US" b="1" dirty="0">
                    <a:solidFill>
                      <a:srgbClr val="0070C0"/>
                    </a:solidFill>
                  </a:rPr>
                  <a:t>)   Use the given data to write three equations that can be used to find the values for constants </a:t>
                </a:r>
                <a14:m>
                  <m:oMath xmlns:m="http://schemas.openxmlformats.org/officeDocument/2006/math">
                    <m:r>
                      <a:rPr lang="en-US" sz="1600" b="1" i="1" smtClean="0">
                        <a:solidFill>
                          <a:srgbClr val="0070C0"/>
                        </a:solidFill>
                        <a:latin typeface="Cambria Math" panose="02040503050406030204" pitchFamily="18" charset="0"/>
                      </a:rPr>
                      <m:t>𝒂</m:t>
                    </m:r>
                  </m:oMath>
                </a14:m>
                <a:r>
                  <a:rPr lang="en-US" b="1" dirty="0">
                    <a:solidFill>
                      <a:srgbClr val="0070C0"/>
                    </a:solidFill>
                  </a:rPr>
                  <a:t>, </a:t>
                </a:r>
                <a14:m>
                  <m:oMath xmlns:m="http://schemas.openxmlformats.org/officeDocument/2006/math">
                    <m:r>
                      <a:rPr lang="en-US" sz="1600" b="1" i="1" smtClean="0">
                        <a:solidFill>
                          <a:srgbClr val="0070C0"/>
                        </a:solidFill>
                        <a:latin typeface="Cambria Math" panose="02040503050406030204" pitchFamily="18" charset="0"/>
                      </a:rPr>
                      <m:t>𝒃</m:t>
                    </m:r>
                  </m:oMath>
                </a14:m>
                <a:r>
                  <a:rPr lang="en-US" b="1" dirty="0">
                    <a:solidFill>
                      <a:srgbClr val="0070C0"/>
                    </a:solidFill>
                  </a:rPr>
                  <a:t>, and </a:t>
                </a:r>
                <a14:m>
                  <m:oMath xmlns:m="http://schemas.openxmlformats.org/officeDocument/2006/math">
                    <m:r>
                      <a:rPr lang="en-US" sz="1600" b="1" i="1" smtClean="0">
                        <a:solidFill>
                          <a:srgbClr val="0070C0"/>
                        </a:solidFill>
                        <a:latin typeface="Cambria Math" panose="02040503050406030204" pitchFamily="18" charset="0"/>
                      </a:rPr>
                      <m:t>𝒄</m:t>
                    </m:r>
                  </m:oMath>
                </a14:m>
                <a:r>
                  <a:rPr lang="en-US" b="1" dirty="0">
                    <a:solidFill>
                      <a:srgbClr val="0070C0"/>
                    </a:solidFill>
                  </a:rPr>
                  <a:t> in the expression for </a:t>
                </a:r>
                <a14:m>
                  <m:oMath xmlns:m="http://schemas.openxmlformats.org/officeDocument/2006/math">
                    <m:r>
                      <a:rPr lang="en-US" sz="1600" b="1" i="1" smtClean="0">
                        <a:solidFill>
                          <a:srgbClr val="0070C0"/>
                        </a:solidFill>
                        <a:latin typeface="Cambria Math" panose="02040503050406030204" pitchFamily="18" charset="0"/>
                      </a:rPr>
                      <m:t>𝑫</m:t>
                    </m:r>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𝒕</m:t>
                    </m:r>
                    <m:r>
                      <a:rPr lang="en-US" sz="1600" b="1" i="1" smtClean="0">
                        <a:solidFill>
                          <a:srgbClr val="0070C0"/>
                        </a:solidFill>
                        <a:latin typeface="Cambria Math" panose="02040503050406030204" pitchFamily="18" charset="0"/>
                      </a:rPr>
                      <m:t>)</m:t>
                    </m:r>
                  </m:oMath>
                </a14:m>
                <a:r>
                  <a:rPr lang="en-US" b="1" dirty="0">
                    <a:solidFill>
                      <a:srgbClr val="0070C0"/>
                    </a:solidFill>
                  </a:rPr>
                  <a:t>.  </a:t>
                </a:r>
              </a:p>
            </p:txBody>
          </p:sp>
        </mc:Choice>
        <mc:Fallback xmlns="">
          <p:sp>
            <p:nvSpPr>
              <p:cNvPr id="6" name="TextBox 5">
                <a:extLst>
                  <a:ext uri="{FF2B5EF4-FFF2-40B4-BE49-F238E27FC236}">
                    <a16:creationId xmlns:a16="http://schemas.microsoft.com/office/drawing/2014/main" id="{D692B256-FAA1-E164-2189-BA91048F6FA9}"/>
                  </a:ext>
                </a:extLst>
              </p:cNvPr>
              <p:cNvSpPr txBox="1">
                <a:spLocks noRot="1" noChangeAspect="1" noMove="1" noResize="1" noEditPoints="1" noAdjustHandles="1" noChangeArrowheads="1" noChangeShapeType="1" noTextEdit="1"/>
              </p:cNvSpPr>
              <p:nvPr/>
            </p:nvSpPr>
            <p:spPr>
              <a:xfrm>
                <a:off x="128325" y="3397867"/>
                <a:ext cx="12252072" cy="332912"/>
              </a:xfrm>
              <a:prstGeom prst="rect">
                <a:avLst/>
              </a:prstGeom>
              <a:blipFill>
                <a:blip r:embed="rId3"/>
                <a:stretch>
                  <a:fillRect l="-149" b="-181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7" name="Table 16">
                <a:extLst>
                  <a:ext uri="{FF2B5EF4-FFF2-40B4-BE49-F238E27FC236}">
                    <a16:creationId xmlns:a16="http://schemas.microsoft.com/office/drawing/2014/main" id="{CF6BFA4D-2797-5186-5533-D7C0AC44AC7E}"/>
                  </a:ext>
                </a:extLst>
              </p:cNvPr>
              <p:cNvGraphicFramePr>
                <a:graphicFrameLocks noGrp="1"/>
              </p:cNvGraphicFramePr>
              <p:nvPr/>
            </p:nvGraphicFramePr>
            <p:xfrm>
              <a:off x="4640433" y="541338"/>
              <a:ext cx="7330733" cy="609600"/>
            </p:xfrm>
            <a:graphic>
              <a:graphicData uri="http://schemas.openxmlformats.org/drawingml/2006/table">
                <a:tbl>
                  <a:tblPr firstRow="1" bandRow="1">
                    <a:tableStyleId>{F5AB1C69-6EDB-4FF4-983F-18BD219EF322}</a:tableStyleId>
                  </a:tblPr>
                  <a:tblGrid>
                    <a:gridCol w="5645987">
                      <a:extLst>
                        <a:ext uri="{9D8B030D-6E8A-4147-A177-3AD203B41FA5}">
                          <a16:colId xmlns:a16="http://schemas.microsoft.com/office/drawing/2014/main" val="2408532877"/>
                        </a:ext>
                      </a:extLst>
                    </a:gridCol>
                    <a:gridCol w="558800">
                      <a:extLst>
                        <a:ext uri="{9D8B030D-6E8A-4147-A177-3AD203B41FA5}">
                          <a16:colId xmlns:a16="http://schemas.microsoft.com/office/drawing/2014/main" val="2804112914"/>
                        </a:ext>
                      </a:extLst>
                    </a:gridCol>
                    <a:gridCol w="640080">
                      <a:extLst>
                        <a:ext uri="{9D8B030D-6E8A-4147-A177-3AD203B41FA5}">
                          <a16:colId xmlns:a16="http://schemas.microsoft.com/office/drawing/2014/main" val="2029477103"/>
                        </a:ext>
                      </a:extLst>
                    </a:gridCol>
                    <a:gridCol w="485866">
                      <a:extLst>
                        <a:ext uri="{9D8B030D-6E8A-4147-A177-3AD203B41FA5}">
                          <a16:colId xmlns:a16="http://schemas.microsoft.com/office/drawing/2014/main" val="2620512262"/>
                        </a:ext>
                      </a:extLst>
                    </a:gridCol>
                  </a:tblGrid>
                  <a:tr h="289110">
                    <a:tc>
                      <a:txBody>
                        <a:bodyPr/>
                        <a:lstStyle/>
                        <a:p>
                          <a:pPr algn="ctr"/>
                          <a:r>
                            <a:rPr lang="en-US" b="1" dirty="0"/>
                            <a:t>Months after the musician began the app</a:t>
                          </a: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𝟐</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𝟒</m:t>
                                </m:r>
                              </m:oMath>
                            </m:oMathPara>
                          </a14:m>
                          <a:endParaRPr/>
                        </a:p>
                      </a:txBody>
                      <a:tcPr/>
                    </a:tc>
                    <a:extLst>
                      <a:ext uri="{0D108BD9-81ED-4DB2-BD59-A6C34878D82A}">
                        <a16:rowId xmlns:a16="http://schemas.microsoft.com/office/drawing/2014/main" val="4039271700"/>
                      </a:ext>
                    </a:extLst>
                  </a:tr>
                  <a:tr h="289110">
                    <a:tc>
                      <a:txBody>
                        <a:bodyPr/>
                        <a:lstStyle/>
                        <a:p>
                          <a:pPr algn="ctr"/>
                          <a:r>
                            <a:rPr lang="en-US" b="1" dirty="0"/>
                            <a:t>Total number of plays for the song since its release (thousands)</a:t>
                          </a: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𝟐𝟓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𝟑𝟎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𝟑𝟒</m:t>
                                </m:r>
                              </m:oMath>
                            </m:oMathPara>
                          </a14:m>
                          <a:endParaRPr/>
                        </a:p>
                      </a:txBody>
                      <a:tcPr/>
                    </a:tc>
                    <a:extLst>
                      <a:ext uri="{0D108BD9-81ED-4DB2-BD59-A6C34878D82A}">
                        <a16:rowId xmlns:a16="http://schemas.microsoft.com/office/drawing/2014/main" val="1742240609"/>
                      </a:ext>
                    </a:extLst>
                  </a:tr>
                </a:tbl>
              </a:graphicData>
            </a:graphic>
          </p:graphicFrame>
        </mc:Choice>
        <mc:Fallback xmlns="">
          <p:graphicFrame>
            <p:nvGraphicFramePr>
              <p:cNvPr id="17" name="Table 16">
                <a:extLst>
                  <a:ext uri="{FF2B5EF4-FFF2-40B4-BE49-F238E27FC236}">
                    <a16:creationId xmlns:a16="http://schemas.microsoft.com/office/drawing/2014/main" id="{CF6BFA4D-2797-5186-5533-D7C0AC44AC7E}"/>
                  </a:ext>
                </a:extLst>
              </p:cNvPr>
              <p:cNvGraphicFramePr>
                <a:graphicFrameLocks noGrp="1"/>
              </p:cNvGraphicFramePr>
              <p:nvPr>
                <p:extLst>
                  <p:ext uri="{D42A27DB-BD31-4B8C-83A1-F6EECF244321}">
                    <p14:modId xmlns:p14="http://schemas.microsoft.com/office/powerpoint/2010/main" val="140955614"/>
                  </p:ext>
                </p:extLst>
              </p:nvPr>
            </p:nvGraphicFramePr>
            <p:xfrm>
              <a:off x="4640433" y="541338"/>
              <a:ext cx="7330733" cy="609600"/>
            </p:xfrm>
            <a:graphic>
              <a:graphicData uri="http://schemas.openxmlformats.org/drawingml/2006/table">
                <a:tbl>
                  <a:tblPr firstRow="1" bandRow="1">
                    <a:tableStyleId>{F5AB1C69-6EDB-4FF4-983F-18BD219EF322}</a:tableStyleId>
                  </a:tblPr>
                  <a:tblGrid>
                    <a:gridCol w="5645987">
                      <a:extLst>
                        <a:ext uri="{9D8B030D-6E8A-4147-A177-3AD203B41FA5}">
                          <a16:colId xmlns:a16="http://schemas.microsoft.com/office/drawing/2014/main" val="2408532877"/>
                        </a:ext>
                      </a:extLst>
                    </a:gridCol>
                    <a:gridCol w="558800">
                      <a:extLst>
                        <a:ext uri="{9D8B030D-6E8A-4147-A177-3AD203B41FA5}">
                          <a16:colId xmlns:a16="http://schemas.microsoft.com/office/drawing/2014/main" val="2804112914"/>
                        </a:ext>
                      </a:extLst>
                    </a:gridCol>
                    <a:gridCol w="640080">
                      <a:extLst>
                        <a:ext uri="{9D8B030D-6E8A-4147-A177-3AD203B41FA5}">
                          <a16:colId xmlns:a16="http://schemas.microsoft.com/office/drawing/2014/main" val="2029477103"/>
                        </a:ext>
                      </a:extLst>
                    </a:gridCol>
                    <a:gridCol w="485866">
                      <a:extLst>
                        <a:ext uri="{9D8B030D-6E8A-4147-A177-3AD203B41FA5}">
                          <a16:colId xmlns:a16="http://schemas.microsoft.com/office/drawing/2014/main" val="2620512262"/>
                        </a:ext>
                      </a:extLst>
                    </a:gridCol>
                  </a:tblGrid>
                  <a:tr h="304800">
                    <a:tc>
                      <a:txBody>
                        <a:bodyPr/>
                        <a:lstStyle/>
                        <a:p>
                          <a:pPr algn="ctr"/>
                          <a:r>
                            <a:rPr lang="en-US" b="1" dirty="0"/>
                            <a:t>Months after the musician began the app</a:t>
                          </a:r>
                        </a:p>
                      </a:txBody>
                      <a:tcPr/>
                    </a:tc>
                    <a:tc>
                      <a:txBody>
                        <a:bodyPr/>
                        <a:lstStyle/>
                        <a:p>
                          <a:endParaRPr lang="en-US"/>
                        </a:p>
                      </a:txBody>
                      <a:tcPr>
                        <a:blipFill>
                          <a:blip r:embed="rId4"/>
                          <a:stretch>
                            <a:fillRect l="-1019780" t="-3922" r="-207692" b="-117647"/>
                          </a:stretch>
                        </a:blipFill>
                      </a:tcPr>
                    </a:tc>
                    <a:tc>
                      <a:txBody>
                        <a:bodyPr/>
                        <a:lstStyle/>
                        <a:p>
                          <a:endParaRPr lang="en-US"/>
                        </a:p>
                      </a:txBody>
                      <a:tcPr>
                        <a:blipFill>
                          <a:blip r:embed="rId4"/>
                          <a:stretch>
                            <a:fillRect l="-970476" t="-3922" r="-80000" b="-117647"/>
                          </a:stretch>
                        </a:blipFill>
                      </a:tcPr>
                    </a:tc>
                    <a:tc>
                      <a:txBody>
                        <a:bodyPr/>
                        <a:lstStyle/>
                        <a:p>
                          <a:endParaRPr lang="en-US"/>
                        </a:p>
                      </a:txBody>
                      <a:tcPr>
                        <a:blipFill>
                          <a:blip r:embed="rId4"/>
                          <a:stretch>
                            <a:fillRect l="-1405000" t="-3922" r="-5000" b="-117647"/>
                          </a:stretch>
                        </a:blipFill>
                      </a:tcPr>
                    </a:tc>
                    <a:extLst>
                      <a:ext uri="{0D108BD9-81ED-4DB2-BD59-A6C34878D82A}">
                        <a16:rowId xmlns:a16="http://schemas.microsoft.com/office/drawing/2014/main" val="4039271700"/>
                      </a:ext>
                    </a:extLst>
                  </a:tr>
                  <a:tr h="304800">
                    <a:tc>
                      <a:txBody>
                        <a:bodyPr/>
                        <a:lstStyle/>
                        <a:p>
                          <a:pPr algn="ctr"/>
                          <a:r>
                            <a:rPr lang="en-US" b="1" dirty="0"/>
                            <a:t>Total number of plays for the song since its release (thousands)</a:t>
                          </a:r>
                        </a:p>
                      </a:txBody>
                      <a:tcPr/>
                    </a:tc>
                    <a:tc>
                      <a:txBody>
                        <a:bodyPr/>
                        <a:lstStyle/>
                        <a:p>
                          <a:endParaRPr lang="en-US"/>
                        </a:p>
                      </a:txBody>
                      <a:tcPr>
                        <a:blipFill>
                          <a:blip r:embed="rId4"/>
                          <a:stretch>
                            <a:fillRect l="-1019780" t="-106000" r="-207692" b="-20000"/>
                          </a:stretch>
                        </a:blipFill>
                      </a:tcPr>
                    </a:tc>
                    <a:tc>
                      <a:txBody>
                        <a:bodyPr/>
                        <a:lstStyle/>
                        <a:p>
                          <a:endParaRPr lang="en-US"/>
                        </a:p>
                      </a:txBody>
                      <a:tcPr>
                        <a:blipFill>
                          <a:blip r:embed="rId4"/>
                          <a:stretch>
                            <a:fillRect l="-970476" t="-106000" r="-80000" b="-20000"/>
                          </a:stretch>
                        </a:blipFill>
                      </a:tcPr>
                    </a:tc>
                    <a:tc>
                      <a:txBody>
                        <a:bodyPr/>
                        <a:lstStyle/>
                        <a:p>
                          <a:endParaRPr lang="en-US"/>
                        </a:p>
                      </a:txBody>
                      <a:tcPr>
                        <a:blipFill>
                          <a:blip r:embed="rId4"/>
                          <a:stretch>
                            <a:fillRect l="-1405000" t="-106000" r="-5000" b="-20000"/>
                          </a:stretch>
                        </a:blipFill>
                      </a:tcPr>
                    </a:tc>
                    <a:extLst>
                      <a:ext uri="{0D108BD9-81ED-4DB2-BD59-A6C34878D82A}">
                        <a16:rowId xmlns:a16="http://schemas.microsoft.com/office/drawing/2014/main" val="1742240609"/>
                      </a:ext>
                    </a:extLst>
                  </a:tr>
                </a:tbl>
              </a:graphicData>
            </a:graphic>
          </p:graphicFrame>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35F3E934-56AE-4A2F-6F9D-C22CBD700D35}"/>
                  </a:ext>
                </a:extLst>
              </p:cNvPr>
              <p:cNvSpPr txBox="1"/>
              <p:nvPr/>
            </p:nvSpPr>
            <p:spPr>
              <a:xfrm>
                <a:off x="113052" y="4434187"/>
                <a:ext cx="6207148" cy="332912"/>
              </a:xfrm>
              <a:prstGeom prst="rect">
                <a:avLst/>
              </a:prstGeom>
              <a:noFill/>
            </p:spPr>
            <p:txBody>
              <a:bodyPr wrap="none" rtlCol="0">
                <a:spAutoFit/>
              </a:bodyPr>
              <a:lstStyle/>
              <a:p>
                <a:r>
                  <a:rPr lang="en-US" b="1" dirty="0">
                    <a:solidFill>
                      <a:srgbClr val="0070C0"/>
                    </a:solidFill>
                  </a:rPr>
                  <a:t>A.     (ii)  Find the values for </a:t>
                </a:r>
                <a14:m>
                  <m:oMath xmlns:m="http://schemas.openxmlformats.org/officeDocument/2006/math">
                    <m:r>
                      <a:rPr lang="en-US" sz="1600" b="1" i="1">
                        <a:solidFill>
                          <a:srgbClr val="0070C0"/>
                        </a:solidFill>
                        <a:latin typeface="Cambria Math" panose="02040503050406030204" pitchFamily="18" charset="0"/>
                      </a:rPr>
                      <m:t>𝒂</m:t>
                    </m:r>
                  </m:oMath>
                </a14:m>
                <a:r>
                  <a:rPr lang="en-US" b="1" dirty="0">
                    <a:solidFill>
                      <a:srgbClr val="0070C0"/>
                    </a:solidFill>
                  </a:rPr>
                  <a:t>, </a:t>
                </a:r>
                <a14:m>
                  <m:oMath xmlns:m="http://schemas.openxmlformats.org/officeDocument/2006/math">
                    <m:r>
                      <a:rPr lang="en-US" sz="1600" b="1" i="1">
                        <a:solidFill>
                          <a:srgbClr val="0070C0"/>
                        </a:solidFill>
                        <a:latin typeface="Cambria Math" panose="02040503050406030204" pitchFamily="18" charset="0"/>
                      </a:rPr>
                      <m:t>𝒃</m:t>
                    </m:r>
                  </m:oMath>
                </a14:m>
                <a:r>
                  <a:rPr lang="en-US" b="1" dirty="0">
                    <a:solidFill>
                      <a:srgbClr val="0070C0"/>
                    </a:solidFill>
                  </a:rPr>
                  <a:t>, and </a:t>
                </a:r>
                <a14:m>
                  <m:oMath xmlns:m="http://schemas.openxmlformats.org/officeDocument/2006/math">
                    <m:r>
                      <a:rPr lang="en-US" sz="1600" b="1" i="1">
                        <a:solidFill>
                          <a:srgbClr val="0070C0"/>
                        </a:solidFill>
                        <a:latin typeface="Cambria Math" panose="02040503050406030204" pitchFamily="18" charset="0"/>
                      </a:rPr>
                      <m:t>𝒄</m:t>
                    </m:r>
                  </m:oMath>
                </a14:m>
                <a:r>
                  <a:rPr lang="en-US" b="1" dirty="0">
                    <a:solidFill>
                      <a:srgbClr val="0070C0"/>
                    </a:solidFill>
                  </a:rPr>
                  <a:t> as decimal approximations.   </a:t>
                </a:r>
              </a:p>
            </p:txBody>
          </p:sp>
        </mc:Choice>
        <mc:Fallback xmlns="">
          <p:sp>
            <p:nvSpPr>
              <p:cNvPr id="18" name="TextBox 17">
                <a:extLst>
                  <a:ext uri="{FF2B5EF4-FFF2-40B4-BE49-F238E27FC236}">
                    <a16:creationId xmlns:a16="http://schemas.microsoft.com/office/drawing/2014/main" id="{35F3E934-56AE-4A2F-6F9D-C22CBD700D35}"/>
                  </a:ext>
                </a:extLst>
              </p:cNvPr>
              <p:cNvSpPr txBox="1">
                <a:spLocks noRot="1" noChangeAspect="1" noMove="1" noResize="1" noEditPoints="1" noAdjustHandles="1" noChangeArrowheads="1" noChangeShapeType="1" noTextEdit="1"/>
              </p:cNvSpPr>
              <p:nvPr/>
            </p:nvSpPr>
            <p:spPr>
              <a:xfrm>
                <a:off x="113052" y="4434187"/>
                <a:ext cx="6207148" cy="332912"/>
              </a:xfrm>
              <a:prstGeom prst="rect">
                <a:avLst/>
              </a:prstGeom>
              <a:blipFill>
                <a:blip r:embed="rId5"/>
                <a:stretch>
                  <a:fillRect l="-295" b="-18182"/>
                </a:stretch>
              </a:blipFill>
            </p:spPr>
            <p:txBody>
              <a:bodyPr/>
              <a:lstStyle/>
              <a:p>
                <a:r>
                  <a:rPr lang="en-US">
                    <a:noFill/>
                  </a:rPr>
                  <a:t> </a:t>
                </a:r>
              </a:p>
            </p:txBody>
          </p:sp>
        </mc:Fallback>
      </mc:AlternateContent>
      <p:pic>
        <p:nvPicPr>
          <p:cNvPr id="5" name="Picture 4" descr="A screen shot of a computer&#10;&#10;AI-generated content may be incorrect.">
            <a:extLst>
              <a:ext uri="{FF2B5EF4-FFF2-40B4-BE49-F238E27FC236}">
                <a16:creationId xmlns:a16="http://schemas.microsoft.com/office/drawing/2014/main" id="{A753F86F-9732-3E88-5ED5-553BDA65FA3E}"/>
              </a:ext>
            </a:extLst>
          </p:cNvPr>
          <p:cNvPicPr>
            <a:picLocks noChangeAspect="1"/>
          </p:cNvPicPr>
          <p:nvPr/>
        </p:nvPicPr>
        <p:blipFill>
          <a:blip r:embed="rId6"/>
          <a:stretch>
            <a:fillRect/>
          </a:stretch>
        </p:blipFill>
        <p:spPr>
          <a:xfrm>
            <a:off x="4238733" y="5094512"/>
            <a:ext cx="1995002" cy="1504428"/>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79874103-C70E-3E52-63E5-54109D9377AF}"/>
              </a:ext>
            </a:extLst>
          </p:cNvPr>
          <p:cNvPicPr>
            <a:picLocks noChangeAspect="1"/>
          </p:cNvPicPr>
          <p:nvPr/>
        </p:nvPicPr>
        <p:blipFill>
          <a:blip r:embed="rId7"/>
          <a:stretch>
            <a:fillRect/>
          </a:stretch>
        </p:blipFill>
        <p:spPr>
          <a:xfrm>
            <a:off x="113052" y="5108703"/>
            <a:ext cx="1995001" cy="1504427"/>
          </a:xfrm>
          <a:prstGeom prst="rect">
            <a:avLst/>
          </a:prstGeom>
        </p:spPr>
      </p:pic>
      <p:pic>
        <p:nvPicPr>
          <p:cNvPr id="10" name="Picture 9" descr="A screenshot of a video game&#10;&#10;AI-generated content may be incorrect.">
            <a:extLst>
              <a:ext uri="{FF2B5EF4-FFF2-40B4-BE49-F238E27FC236}">
                <a16:creationId xmlns:a16="http://schemas.microsoft.com/office/drawing/2014/main" id="{6BC479A2-BD80-6C65-CDAA-6E78A93A58B3}"/>
              </a:ext>
            </a:extLst>
          </p:cNvPr>
          <p:cNvPicPr>
            <a:picLocks noChangeAspect="1"/>
          </p:cNvPicPr>
          <p:nvPr/>
        </p:nvPicPr>
        <p:blipFill>
          <a:blip r:embed="rId8"/>
          <a:stretch>
            <a:fillRect/>
          </a:stretch>
        </p:blipFill>
        <p:spPr>
          <a:xfrm>
            <a:off x="2173813" y="5104560"/>
            <a:ext cx="1995002" cy="1504428"/>
          </a:xfrm>
          <a:prstGeom prst="rect">
            <a:avLst/>
          </a:prstGeom>
        </p:spPr>
      </p:pic>
      <p:sp>
        <p:nvSpPr>
          <p:cNvPr id="11" name="TextBox 10">
            <a:extLst>
              <a:ext uri="{FF2B5EF4-FFF2-40B4-BE49-F238E27FC236}">
                <a16:creationId xmlns:a16="http://schemas.microsoft.com/office/drawing/2014/main" id="{DE7D3988-1C84-0AE5-462C-B6E00819FF1E}"/>
              </a:ext>
            </a:extLst>
          </p:cNvPr>
          <p:cNvSpPr txBox="1"/>
          <p:nvPr/>
        </p:nvSpPr>
        <p:spPr>
          <a:xfrm>
            <a:off x="2691185" y="4615230"/>
            <a:ext cx="585417" cy="523220"/>
          </a:xfrm>
          <a:prstGeom prst="rect">
            <a:avLst/>
          </a:prstGeom>
          <a:noFill/>
        </p:spPr>
        <p:txBody>
          <a:bodyPr wrap="square" rtlCol="0">
            <a:spAutoFit/>
          </a:bodyPr>
          <a:lstStyle/>
          <a:p>
            <a:r>
              <a:rPr lang="en-US" sz="2800" b="1" dirty="0"/>
              <a:t>84</a:t>
            </a:r>
          </a:p>
        </p:txBody>
      </p:sp>
      <p:sp>
        <p:nvSpPr>
          <p:cNvPr id="12" name="TextBox 11">
            <a:extLst>
              <a:ext uri="{FF2B5EF4-FFF2-40B4-BE49-F238E27FC236}">
                <a16:creationId xmlns:a16="http://schemas.microsoft.com/office/drawing/2014/main" id="{5538E9C1-04B7-091E-0B18-3E822FDD6249}"/>
              </a:ext>
            </a:extLst>
          </p:cNvPr>
          <p:cNvSpPr txBox="1"/>
          <p:nvPr/>
        </p:nvSpPr>
        <p:spPr>
          <a:xfrm>
            <a:off x="8855585" y="4597668"/>
            <a:ext cx="1519968" cy="523220"/>
          </a:xfrm>
          <a:prstGeom prst="rect">
            <a:avLst/>
          </a:prstGeom>
          <a:noFill/>
        </p:spPr>
        <p:txBody>
          <a:bodyPr wrap="none" rtlCol="0">
            <a:spAutoFit/>
          </a:bodyPr>
          <a:lstStyle/>
          <a:p>
            <a:r>
              <a:rPr lang="en-US" sz="2800" b="1" dirty="0"/>
              <a:t>NSPIRE</a:t>
            </a:r>
          </a:p>
        </p:txBody>
      </p:sp>
      <p:pic>
        <p:nvPicPr>
          <p:cNvPr id="14" name="Picture 13">
            <a:extLst>
              <a:ext uri="{FF2B5EF4-FFF2-40B4-BE49-F238E27FC236}">
                <a16:creationId xmlns:a16="http://schemas.microsoft.com/office/drawing/2014/main" id="{FBB6608C-285A-AE16-72F9-DC70AC52A0F0}"/>
              </a:ext>
            </a:extLst>
          </p:cNvPr>
          <p:cNvPicPr>
            <a:picLocks noChangeAspect="1"/>
          </p:cNvPicPr>
          <p:nvPr/>
        </p:nvPicPr>
        <p:blipFill>
          <a:blip r:embed="rId9"/>
          <a:stretch>
            <a:fillRect/>
          </a:stretch>
        </p:blipFill>
        <p:spPr>
          <a:xfrm>
            <a:off x="6417526" y="5094511"/>
            <a:ext cx="1930032" cy="1452006"/>
          </a:xfrm>
          <a:prstGeom prst="rect">
            <a:avLst/>
          </a:prstGeom>
        </p:spPr>
      </p:pic>
      <p:pic>
        <p:nvPicPr>
          <p:cNvPr id="16" name="Picture 15">
            <a:extLst>
              <a:ext uri="{FF2B5EF4-FFF2-40B4-BE49-F238E27FC236}">
                <a16:creationId xmlns:a16="http://schemas.microsoft.com/office/drawing/2014/main" id="{A24013C6-1FD3-0668-7D24-F6BE3C7ABDB9}"/>
              </a:ext>
            </a:extLst>
          </p:cNvPr>
          <p:cNvPicPr>
            <a:picLocks noChangeAspect="1"/>
          </p:cNvPicPr>
          <p:nvPr/>
        </p:nvPicPr>
        <p:blipFill>
          <a:blip r:embed="rId10"/>
          <a:stretch>
            <a:fillRect/>
          </a:stretch>
        </p:blipFill>
        <p:spPr>
          <a:xfrm>
            <a:off x="8372153" y="5095167"/>
            <a:ext cx="1901089" cy="1430231"/>
          </a:xfrm>
          <a:prstGeom prst="rect">
            <a:avLst/>
          </a:prstGeom>
        </p:spPr>
      </p:pic>
      <p:pic>
        <p:nvPicPr>
          <p:cNvPr id="20" name="Picture 19">
            <a:extLst>
              <a:ext uri="{FF2B5EF4-FFF2-40B4-BE49-F238E27FC236}">
                <a16:creationId xmlns:a16="http://schemas.microsoft.com/office/drawing/2014/main" id="{E11B8096-1692-A614-83CE-5E0BE7B112E5}"/>
              </a:ext>
            </a:extLst>
          </p:cNvPr>
          <p:cNvPicPr>
            <a:picLocks noChangeAspect="1"/>
          </p:cNvPicPr>
          <p:nvPr/>
        </p:nvPicPr>
        <p:blipFill>
          <a:blip r:embed="rId11"/>
          <a:stretch>
            <a:fillRect/>
          </a:stretch>
        </p:blipFill>
        <p:spPr>
          <a:xfrm>
            <a:off x="10297837" y="5094511"/>
            <a:ext cx="1901089" cy="1430231"/>
          </a:xfrm>
          <a:prstGeom prst="rect">
            <a:avLst/>
          </a:prstGeom>
        </p:spPr>
      </p:pic>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162F6850-6EB6-7E02-4247-47B53BFC1CFF}"/>
                  </a:ext>
                </a:extLst>
              </p:cNvPr>
              <p:cNvSpPr txBox="1"/>
              <p:nvPr/>
            </p:nvSpPr>
            <p:spPr>
              <a:xfrm>
                <a:off x="2449284" y="3846854"/>
                <a:ext cx="7380515" cy="312586"/>
              </a:xfrm>
              <a:prstGeom prst="rect">
                <a:avLst/>
              </a:prstGeom>
              <a:noFill/>
            </p:spPr>
            <p:txBody>
              <a:bodyPr wrap="square" rtlCol="0">
                <a:spAutoFit/>
              </a:bodyPr>
              <a:lstStyle/>
              <a:p>
                <a14:m>
                  <m:oMath xmlns:m="http://schemas.openxmlformats.org/officeDocument/2006/math">
                    <m:r>
                      <a:rPr lang="en-US" b="1" i="1" smtClean="0">
                        <a:solidFill>
                          <a:srgbClr val="FF0000"/>
                        </a:solidFill>
                        <a:latin typeface="Cambria Math" panose="02040503050406030204" pitchFamily="18" charset="0"/>
                      </a:rPr>
                      <m:t>𝟐𝟓</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𝒂</m:t>
                    </m:r>
                    <m:r>
                      <a:rPr lang="en-US" b="1" i="1" smtClean="0">
                        <a:solidFill>
                          <a:srgbClr val="FF0000"/>
                        </a:solidFill>
                        <a:latin typeface="Cambria Math" panose="02040503050406030204" pitchFamily="18" charset="0"/>
                        <a:ea typeface="Cambria Math" panose="02040503050406030204" pitchFamily="18" charset="0"/>
                      </a:rPr>
                      <m:t>∙</m:t>
                    </m:r>
                    <m:sSup>
                      <m:sSupPr>
                        <m:ctrlPr>
                          <a:rPr lang="en-US" b="1" i="1" smtClean="0">
                            <a:solidFill>
                              <a:srgbClr val="FF0000"/>
                            </a:solidFill>
                            <a:latin typeface="Cambria Math" panose="02040503050406030204" pitchFamily="18" charset="0"/>
                            <a:ea typeface="Cambria Math" panose="02040503050406030204" pitchFamily="18" charset="0"/>
                          </a:rPr>
                        </m:ctrlPr>
                      </m:sSupPr>
                      <m:e>
                        <m:d>
                          <m:dPr>
                            <m:ctrlPr>
                              <a:rPr lang="en-US" b="1" i="1" smtClean="0">
                                <a:solidFill>
                                  <a:srgbClr val="FF0000"/>
                                </a:solidFill>
                                <a:latin typeface="Cambria Math" panose="02040503050406030204" pitchFamily="18" charset="0"/>
                                <a:ea typeface="Cambria Math" panose="02040503050406030204" pitchFamily="18" charset="0"/>
                              </a:rPr>
                            </m:ctrlPr>
                          </m:dPr>
                          <m:e>
                            <m:r>
                              <a:rPr lang="en-US" b="1" i="1" smtClean="0">
                                <a:solidFill>
                                  <a:srgbClr val="FF0000"/>
                                </a:solidFill>
                                <a:latin typeface="Cambria Math" panose="02040503050406030204" pitchFamily="18" charset="0"/>
                                <a:ea typeface="Cambria Math" panose="02040503050406030204" pitchFamily="18" charset="0"/>
                              </a:rPr>
                              <m:t>𝟎</m:t>
                            </m:r>
                          </m:e>
                        </m:d>
                      </m:e>
                      <m:sup>
                        <m:r>
                          <a:rPr lang="en-US" b="1" i="1" smtClean="0">
                            <a:solidFill>
                              <a:srgbClr val="FF0000"/>
                            </a:solidFill>
                            <a:latin typeface="Cambria Math" panose="02040503050406030204" pitchFamily="18" charset="0"/>
                            <a:ea typeface="Cambria Math" panose="02040503050406030204" pitchFamily="18" charset="0"/>
                          </a:rPr>
                          <m:t>𝟐</m:t>
                        </m:r>
                      </m:sup>
                    </m:sSup>
                    <m:r>
                      <a:rPr lang="en-US" b="1" i="1" smtClean="0">
                        <a:solidFill>
                          <a:srgbClr val="FF0000"/>
                        </a:solidFill>
                        <a:latin typeface="Cambria Math" panose="02040503050406030204" pitchFamily="18" charset="0"/>
                        <a:ea typeface="Cambria Math" panose="02040503050406030204" pitchFamily="18" charset="0"/>
                      </a:rPr>
                      <m:t>+</m:t>
                    </m:r>
                    <m:r>
                      <a:rPr lang="en-US" b="1" i="1" smtClean="0">
                        <a:solidFill>
                          <a:srgbClr val="FF0000"/>
                        </a:solidFill>
                        <a:latin typeface="Cambria Math" panose="02040503050406030204" pitchFamily="18" charset="0"/>
                        <a:ea typeface="Cambria Math" panose="02040503050406030204" pitchFamily="18" charset="0"/>
                      </a:rPr>
                      <m:t>𝒃</m:t>
                    </m:r>
                    <m:r>
                      <a:rPr lang="en-US" b="1" i="1" smtClean="0">
                        <a:solidFill>
                          <a:srgbClr val="FF0000"/>
                        </a:solidFill>
                        <a:latin typeface="Cambria Math" panose="02040503050406030204" pitchFamily="18" charset="0"/>
                        <a:ea typeface="Cambria Math" panose="02040503050406030204" pitchFamily="18" charset="0"/>
                      </a:rPr>
                      <m:t>∙</m:t>
                    </m:r>
                    <m:d>
                      <m:dPr>
                        <m:ctrlPr>
                          <a:rPr lang="en-US" b="1" i="1" smtClean="0">
                            <a:solidFill>
                              <a:srgbClr val="FF0000"/>
                            </a:solidFill>
                            <a:latin typeface="Cambria Math" panose="02040503050406030204" pitchFamily="18" charset="0"/>
                            <a:ea typeface="Cambria Math" panose="02040503050406030204" pitchFamily="18" charset="0"/>
                          </a:rPr>
                        </m:ctrlPr>
                      </m:dPr>
                      <m:e>
                        <m:r>
                          <a:rPr lang="en-US" b="1" i="1" smtClean="0">
                            <a:solidFill>
                              <a:srgbClr val="FF0000"/>
                            </a:solidFill>
                            <a:latin typeface="Cambria Math" panose="02040503050406030204" pitchFamily="18" charset="0"/>
                            <a:ea typeface="Cambria Math" panose="02040503050406030204" pitchFamily="18" charset="0"/>
                          </a:rPr>
                          <m:t>𝟎</m:t>
                        </m:r>
                      </m:e>
                    </m:d>
                    <m:r>
                      <a:rPr lang="en-US" b="1" i="1" smtClean="0">
                        <a:solidFill>
                          <a:srgbClr val="FF0000"/>
                        </a:solidFill>
                        <a:latin typeface="Cambria Math" panose="02040503050406030204" pitchFamily="18" charset="0"/>
                        <a:ea typeface="Cambria Math" panose="02040503050406030204" pitchFamily="18" charset="0"/>
                      </a:rPr>
                      <m:t>+</m:t>
                    </m:r>
                    <m:r>
                      <a:rPr lang="en-US" b="1" i="1" smtClean="0">
                        <a:solidFill>
                          <a:srgbClr val="FF0000"/>
                        </a:solidFill>
                        <a:latin typeface="Cambria Math" panose="02040503050406030204" pitchFamily="18" charset="0"/>
                        <a:ea typeface="Cambria Math" panose="02040503050406030204" pitchFamily="18" charset="0"/>
                      </a:rPr>
                      <m:t>𝒄</m:t>
                    </m:r>
                    <m:r>
                      <a:rPr lang="en-US" b="1" i="1" smtClean="0">
                        <a:solidFill>
                          <a:srgbClr val="FF0000"/>
                        </a:solidFill>
                        <a:latin typeface="Cambria Math" panose="02040503050406030204" pitchFamily="18" charset="0"/>
                        <a:ea typeface="Cambria Math" panose="02040503050406030204" pitchFamily="18" charset="0"/>
                      </a:rPr>
                      <m:t>        </m:t>
                    </m:r>
                    <m:r>
                      <a:rPr lang="en-US" b="1" i="1" smtClean="0">
                        <a:solidFill>
                          <a:srgbClr val="FF0000"/>
                        </a:solidFill>
                        <a:latin typeface="Cambria Math" panose="02040503050406030204" pitchFamily="18" charset="0"/>
                        <a:ea typeface="Cambria Math" panose="02040503050406030204" pitchFamily="18" charset="0"/>
                      </a:rPr>
                      <m:t>𝟑𝟎</m:t>
                    </m:r>
                    <m:r>
                      <a:rPr lang="en-US" b="1" i="1">
                        <a:solidFill>
                          <a:srgbClr val="FF0000"/>
                        </a:solidFill>
                        <a:latin typeface="Cambria Math" panose="02040503050406030204" pitchFamily="18" charset="0"/>
                      </a:rPr>
                      <m:t>=</m:t>
                    </m:r>
                    <m:r>
                      <a:rPr lang="en-US" b="1" i="1">
                        <a:solidFill>
                          <a:srgbClr val="FF0000"/>
                        </a:solidFill>
                        <a:latin typeface="Cambria Math" panose="02040503050406030204" pitchFamily="18" charset="0"/>
                      </a:rPr>
                      <m:t>𝒂</m:t>
                    </m:r>
                    <m:r>
                      <a:rPr lang="en-US" b="1" i="1">
                        <a:solidFill>
                          <a:srgbClr val="FF0000"/>
                        </a:solidFill>
                        <a:latin typeface="Cambria Math" panose="02040503050406030204" pitchFamily="18" charset="0"/>
                        <a:ea typeface="Cambria Math" panose="02040503050406030204" pitchFamily="18" charset="0"/>
                      </a:rPr>
                      <m:t>∙</m:t>
                    </m:r>
                    <m:sSup>
                      <m:sSupPr>
                        <m:ctrlPr>
                          <a:rPr lang="en-US" b="1" i="1">
                            <a:solidFill>
                              <a:srgbClr val="FF0000"/>
                            </a:solidFill>
                            <a:latin typeface="Cambria Math" panose="02040503050406030204" pitchFamily="18" charset="0"/>
                            <a:ea typeface="Cambria Math" panose="02040503050406030204" pitchFamily="18" charset="0"/>
                          </a:rPr>
                        </m:ctrlPr>
                      </m:sSupPr>
                      <m:e>
                        <m:d>
                          <m:dPr>
                            <m:ctrlPr>
                              <a:rPr lang="en-US" b="1" i="1">
                                <a:solidFill>
                                  <a:srgbClr val="FF0000"/>
                                </a:solidFill>
                                <a:latin typeface="Cambria Math" panose="02040503050406030204" pitchFamily="18" charset="0"/>
                                <a:ea typeface="Cambria Math" panose="02040503050406030204" pitchFamily="18" charset="0"/>
                              </a:rPr>
                            </m:ctrlPr>
                          </m:dPr>
                          <m:e>
                            <m:r>
                              <a:rPr lang="en-US" b="1" i="1" smtClean="0">
                                <a:solidFill>
                                  <a:srgbClr val="FF0000"/>
                                </a:solidFill>
                                <a:latin typeface="Cambria Math" panose="02040503050406030204" pitchFamily="18" charset="0"/>
                                <a:ea typeface="Cambria Math" panose="02040503050406030204" pitchFamily="18" charset="0"/>
                              </a:rPr>
                              <m:t>𝟐</m:t>
                            </m:r>
                          </m:e>
                        </m:d>
                      </m:e>
                      <m:sup>
                        <m:r>
                          <a:rPr lang="en-US" b="1" i="1">
                            <a:solidFill>
                              <a:srgbClr val="FF0000"/>
                            </a:solidFill>
                            <a:latin typeface="Cambria Math" panose="02040503050406030204" pitchFamily="18" charset="0"/>
                            <a:ea typeface="Cambria Math" panose="02040503050406030204" pitchFamily="18" charset="0"/>
                          </a:rPr>
                          <m:t>𝟐</m:t>
                        </m:r>
                      </m:sup>
                    </m:sSup>
                    <m:r>
                      <a:rPr lang="en-US" b="1" i="1">
                        <a:solidFill>
                          <a:srgbClr val="FF0000"/>
                        </a:solidFill>
                        <a:latin typeface="Cambria Math" panose="02040503050406030204" pitchFamily="18" charset="0"/>
                        <a:ea typeface="Cambria Math" panose="02040503050406030204" pitchFamily="18" charset="0"/>
                      </a:rPr>
                      <m:t>+</m:t>
                    </m:r>
                    <m:r>
                      <a:rPr lang="en-US" b="1" i="1">
                        <a:solidFill>
                          <a:srgbClr val="FF0000"/>
                        </a:solidFill>
                        <a:latin typeface="Cambria Math" panose="02040503050406030204" pitchFamily="18" charset="0"/>
                        <a:ea typeface="Cambria Math" panose="02040503050406030204" pitchFamily="18" charset="0"/>
                      </a:rPr>
                      <m:t>𝒃</m:t>
                    </m:r>
                    <m:r>
                      <a:rPr lang="en-US" b="1" i="1">
                        <a:solidFill>
                          <a:srgbClr val="FF0000"/>
                        </a:solidFill>
                        <a:latin typeface="Cambria Math" panose="02040503050406030204" pitchFamily="18" charset="0"/>
                        <a:ea typeface="Cambria Math" panose="02040503050406030204" pitchFamily="18" charset="0"/>
                      </a:rPr>
                      <m:t>∙</m:t>
                    </m:r>
                    <m:d>
                      <m:dPr>
                        <m:ctrlPr>
                          <a:rPr lang="en-US" b="1" i="1">
                            <a:solidFill>
                              <a:srgbClr val="FF0000"/>
                            </a:solidFill>
                            <a:latin typeface="Cambria Math" panose="02040503050406030204" pitchFamily="18" charset="0"/>
                            <a:ea typeface="Cambria Math" panose="02040503050406030204" pitchFamily="18" charset="0"/>
                          </a:rPr>
                        </m:ctrlPr>
                      </m:dPr>
                      <m:e>
                        <m:r>
                          <a:rPr lang="en-US" b="1" i="1" smtClean="0">
                            <a:solidFill>
                              <a:srgbClr val="FF0000"/>
                            </a:solidFill>
                            <a:latin typeface="Cambria Math" panose="02040503050406030204" pitchFamily="18" charset="0"/>
                            <a:ea typeface="Cambria Math" panose="02040503050406030204" pitchFamily="18" charset="0"/>
                          </a:rPr>
                          <m:t>𝟐</m:t>
                        </m:r>
                      </m:e>
                    </m:d>
                    <m:r>
                      <a:rPr lang="en-US" b="1" i="1">
                        <a:solidFill>
                          <a:srgbClr val="FF0000"/>
                        </a:solidFill>
                        <a:latin typeface="Cambria Math" panose="02040503050406030204" pitchFamily="18" charset="0"/>
                        <a:ea typeface="Cambria Math" panose="02040503050406030204" pitchFamily="18" charset="0"/>
                      </a:rPr>
                      <m:t>+</m:t>
                    </m:r>
                    <m:r>
                      <a:rPr lang="en-US" b="1" i="1">
                        <a:solidFill>
                          <a:srgbClr val="FF0000"/>
                        </a:solidFill>
                        <a:latin typeface="Cambria Math" panose="02040503050406030204" pitchFamily="18" charset="0"/>
                        <a:ea typeface="Cambria Math" panose="02040503050406030204" pitchFamily="18" charset="0"/>
                      </a:rPr>
                      <m:t>𝒄</m:t>
                    </m:r>
                  </m:oMath>
                </a14:m>
                <a:r>
                  <a:rPr lang="en-US" b="1" dirty="0">
                    <a:solidFill>
                      <a:srgbClr val="FF0000"/>
                    </a:solidFill>
                  </a:rPr>
                  <a:t> </a:t>
                </a:r>
                <a14:m>
                  <m:oMath xmlns:m="http://schemas.openxmlformats.org/officeDocument/2006/math">
                    <m:r>
                      <a:rPr lang="en-US" b="1" i="0"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𝟑𝟒</m:t>
                    </m:r>
                    <m:r>
                      <a:rPr lang="en-US" b="1" i="1">
                        <a:solidFill>
                          <a:srgbClr val="FF0000"/>
                        </a:solidFill>
                        <a:latin typeface="Cambria Math" panose="02040503050406030204" pitchFamily="18" charset="0"/>
                      </a:rPr>
                      <m:t>=</m:t>
                    </m:r>
                    <m:r>
                      <a:rPr lang="en-US" b="1" i="1">
                        <a:solidFill>
                          <a:srgbClr val="FF0000"/>
                        </a:solidFill>
                        <a:latin typeface="Cambria Math" panose="02040503050406030204" pitchFamily="18" charset="0"/>
                      </a:rPr>
                      <m:t>𝒂</m:t>
                    </m:r>
                    <m:r>
                      <a:rPr lang="en-US" b="1" i="1">
                        <a:solidFill>
                          <a:srgbClr val="FF0000"/>
                        </a:solidFill>
                        <a:latin typeface="Cambria Math" panose="02040503050406030204" pitchFamily="18" charset="0"/>
                        <a:ea typeface="Cambria Math" panose="02040503050406030204" pitchFamily="18" charset="0"/>
                      </a:rPr>
                      <m:t>∙</m:t>
                    </m:r>
                    <m:sSup>
                      <m:sSupPr>
                        <m:ctrlPr>
                          <a:rPr lang="en-US" b="1" i="1">
                            <a:solidFill>
                              <a:srgbClr val="FF0000"/>
                            </a:solidFill>
                            <a:latin typeface="Cambria Math" panose="02040503050406030204" pitchFamily="18" charset="0"/>
                            <a:ea typeface="Cambria Math" panose="02040503050406030204" pitchFamily="18" charset="0"/>
                          </a:rPr>
                        </m:ctrlPr>
                      </m:sSupPr>
                      <m:e>
                        <m:d>
                          <m:dPr>
                            <m:ctrlPr>
                              <a:rPr lang="en-US" b="1" i="1">
                                <a:solidFill>
                                  <a:srgbClr val="FF0000"/>
                                </a:solidFill>
                                <a:latin typeface="Cambria Math" panose="02040503050406030204" pitchFamily="18" charset="0"/>
                                <a:ea typeface="Cambria Math" panose="02040503050406030204" pitchFamily="18" charset="0"/>
                              </a:rPr>
                            </m:ctrlPr>
                          </m:dPr>
                          <m:e>
                            <m:r>
                              <a:rPr lang="en-US" b="1" i="1" smtClean="0">
                                <a:solidFill>
                                  <a:srgbClr val="FF0000"/>
                                </a:solidFill>
                                <a:latin typeface="Cambria Math" panose="02040503050406030204" pitchFamily="18" charset="0"/>
                                <a:ea typeface="Cambria Math" panose="02040503050406030204" pitchFamily="18" charset="0"/>
                              </a:rPr>
                              <m:t>𝟒</m:t>
                            </m:r>
                          </m:e>
                        </m:d>
                      </m:e>
                      <m:sup>
                        <m:r>
                          <a:rPr lang="en-US" b="1" i="1">
                            <a:solidFill>
                              <a:srgbClr val="FF0000"/>
                            </a:solidFill>
                            <a:latin typeface="Cambria Math" panose="02040503050406030204" pitchFamily="18" charset="0"/>
                            <a:ea typeface="Cambria Math" panose="02040503050406030204" pitchFamily="18" charset="0"/>
                          </a:rPr>
                          <m:t>𝟐</m:t>
                        </m:r>
                      </m:sup>
                    </m:sSup>
                    <m:r>
                      <a:rPr lang="en-US" b="1" i="1">
                        <a:solidFill>
                          <a:srgbClr val="FF0000"/>
                        </a:solidFill>
                        <a:latin typeface="Cambria Math" panose="02040503050406030204" pitchFamily="18" charset="0"/>
                        <a:ea typeface="Cambria Math" panose="02040503050406030204" pitchFamily="18" charset="0"/>
                      </a:rPr>
                      <m:t>+</m:t>
                    </m:r>
                    <m:r>
                      <a:rPr lang="en-US" b="1" i="1">
                        <a:solidFill>
                          <a:srgbClr val="FF0000"/>
                        </a:solidFill>
                        <a:latin typeface="Cambria Math" panose="02040503050406030204" pitchFamily="18" charset="0"/>
                        <a:ea typeface="Cambria Math" panose="02040503050406030204" pitchFamily="18" charset="0"/>
                      </a:rPr>
                      <m:t>𝒃</m:t>
                    </m:r>
                    <m:r>
                      <a:rPr lang="en-US" b="1" i="1">
                        <a:solidFill>
                          <a:srgbClr val="FF0000"/>
                        </a:solidFill>
                        <a:latin typeface="Cambria Math" panose="02040503050406030204" pitchFamily="18" charset="0"/>
                        <a:ea typeface="Cambria Math" panose="02040503050406030204" pitchFamily="18" charset="0"/>
                      </a:rPr>
                      <m:t>∙</m:t>
                    </m:r>
                    <m:d>
                      <m:dPr>
                        <m:ctrlPr>
                          <a:rPr lang="en-US" b="1" i="1">
                            <a:solidFill>
                              <a:srgbClr val="FF0000"/>
                            </a:solidFill>
                            <a:latin typeface="Cambria Math" panose="02040503050406030204" pitchFamily="18" charset="0"/>
                            <a:ea typeface="Cambria Math" panose="02040503050406030204" pitchFamily="18" charset="0"/>
                          </a:rPr>
                        </m:ctrlPr>
                      </m:dPr>
                      <m:e>
                        <m:r>
                          <a:rPr lang="en-US" b="1" i="1" smtClean="0">
                            <a:solidFill>
                              <a:srgbClr val="FF0000"/>
                            </a:solidFill>
                            <a:latin typeface="Cambria Math" panose="02040503050406030204" pitchFamily="18" charset="0"/>
                            <a:ea typeface="Cambria Math" panose="02040503050406030204" pitchFamily="18" charset="0"/>
                          </a:rPr>
                          <m:t>𝟒</m:t>
                        </m:r>
                      </m:e>
                    </m:d>
                    <m:r>
                      <a:rPr lang="en-US" b="1" i="1">
                        <a:solidFill>
                          <a:srgbClr val="FF0000"/>
                        </a:solidFill>
                        <a:latin typeface="Cambria Math" panose="02040503050406030204" pitchFamily="18" charset="0"/>
                        <a:ea typeface="Cambria Math" panose="02040503050406030204" pitchFamily="18" charset="0"/>
                      </a:rPr>
                      <m:t>+</m:t>
                    </m:r>
                    <m:r>
                      <a:rPr lang="en-US" b="1" i="1">
                        <a:solidFill>
                          <a:srgbClr val="FF0000"/>
                        </a:solidFill>
                        <a:latin typeface="Cambria Math" panose="02040503050406030204" pitchFamily="18" charset="0"/>
                        <a:ea typeface="Cambria Math" panose="02040503050406030204" pitchFamily="18" charset="0"/>
                      </a:rPr>
                      <m:t>𝒄</m:t>
                    </m:r>
                  </m:oMath>
                </a14:m>
                <a:r>
                  <a:rPr lang="en-US" b="1" dirty="0">
                    <a:solidFill>
                      <a:srgbClr val="FF0000"/>
                    </a:solidFill>
                  </a:rPr>
                  <a:t> </a:t>
                </a:r>
              </a:p>
            </p:txBody>
          </p:sp>
        </mc:Choice>
        <mc:Fallback xmlns="">
          <p:sp>
            <p:nvSpPr>
              <p:cNvPr id="21" name="TextBox 20">
                <a:extLst>
                  <a:ext uri="{FF2B5EF4-FFF2-40B4-BE49-F238E27FC236}">
                    <a16:creationId xmlns:a16="http://schemas.microsoft.com/office/drawing/2014/main" id="{162F6850-6EB6-7E02-4247-47B53BFC1CFF}"/>
                  </a:ext>
                </a:extLst>
              </p:cNvPr>
              <p:cNvSpPr txBox="1">
                <a:spLocks noRot="1" noChangeAspect="1" noMove="1" noResize="1" noEditPoints="1" noAdjustHandles="1" noChangeArrowheads="1" noChangeShapeType="1" noTextEdit="1"/>
              </p:cNvSpPr>
              <p:nvPr/>
            </p:nvSpPr>
            <p:spPr>
              <a:xfrm>
                <a:off x="2449284" y="3846854"/>
                <a:ext cx="7380515" cy="312586"/>
              </a:xfrm>
              <a:prstGeom prst="rect">
                <a:avLst/>
              </a:prstGeom>
              <a:blipFill>
                <a:blip r:embed="rId1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46444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1" grpId="0"/>
      <p:bldP spid="12"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E2621-B947-B7AE-2409-0140BA7147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58A631-9B9E-172D-D416-B9A2CF240A8C}"/>
              </a:ext>
            </a:extLst>
          </p:cNvPr>
          <p:cNvSpPr>
            <a:spLocks noGrp="1"/>
          </p:cNvSpPr>
          <p:nvPr>
            <p:ph type="title"/>
          </p:nvPr>
        </p:nvSpPr>
        <p:spPr/>
        <p:txBody>
          <a:bodyPr/>
          <a:lstStyle/>
          <a:p>
            <a:r>
              <a:rPr lang="en-US" b="1" dirty="0"/>
              <a:t>  2025 FRQ 2</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57F5B89-72E9-AE6E-9C1F-B0AB1E4CF71D}"/>
                  </a:ext>
                </a:extLst>
              </p:cNvPr>
              <p:cNvSpPr txBox="1"/>
              <p:nvPr/>
            </p:nvSpPr>
            <p:spPr>
              <a:xfrm>
                <a:off x="609600" y="1417638"/>
                <a:ext cx="11750333" cy="1952779"/>
              </a:xfrm>
              <a:prstGeom prst="rect">
                <a:avLst/>
              </a:prstGeom>
              <a:noFill/>
            </p:spPr>
            <p:txBody>
              <a:bodyPr wrap="none" rtlCol="0">
                <a:spAutoFit/>
              </a:bodyPr>
              <a:lstStyle/>
              <a:p>
                <a:r>
                  <a:rPr lang="en-US" b="1" dirty="0"/>
                  <a:t>A musician released a new song on a streaming service. A streaming service is an online entertainment source that allows users to</a:t>
                </a:r>
              </a:p>
              <a:p>
                <a:r>
                  <a:rPr lang="en-US" b="1" dirty="0"/>
                  <a:t>play music on their computers and mobile devices.  Several months later, the musician began using an app (at time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b="1" dirty="0"/>
                  <a:t>) that counts</a:t>
                </a:r>
              </a:p>
              <a:p>
                <a:r>
                  <a:rPr lang="en-US" b="1" dirty="0"/>
                  <a:t>the total number of plays for the song since its release. A “play” is a single stream of the song on the streaming service. The table gives</a:t>
                </a:r>
              </a:p>
              <a:p>
                <a:r>
                  <a:rPr lang="en-US" b="1" dirty="0"/>
                  <a:t>the total number of plays, in thousands, for selected times </a:t>
                </a:r>
                <a14:m>
                  <m:oMath xmlns:m="http://schemas.openxmlformats.org/officeDocument/2006/math">
                    <m:r>
                      <a:rPr lang="en-US" b="1" i="1" smtClean="0">
                        <a:latin typeface="Cambria Math" panose="02040503050406030204" pitchFamily="18" charset="0"/>
                      </a:rPr>
                      <m:t>𝒕</m:t>
                    </m:r>
                  </m:oMath>
                </a14:m>
                <a:r>
                  <a:rPr lang="en-US" b="1" dirty="0"/>
                  <a:t> months after the musician began using the app. At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b="1" dirty="0"/>
                  <a:t>, the total number</a:t>
                </a:r>
              </a:p>
              <a:p>
                <a:r>
                  <a:rPr lang="en-US" b="1" dirty="0"/>
                  <a:t>of plays was </a:t>
                </a:r>
                <a14:m>
                  <m:oMath xmlns:m="http://schemas.openxmlformats.org/officeDocument/2006/math">
                    <m:r>
                      <a:rPr lang="en-US" sz="1600" b="1" i="1" smtClean="0">
                        <a:latin typeface="Cambria Math" panose="02040503050406030204" pitchFamily="18" charset="0"/>
                      </a:rPr>
                      <m:t>𝟐𝟓</m:t>
                    </m:r>
                  </m:oMath>
                </a14:m>
                <a:r>
                  <a:rPr lang="en-US" b="1" dirty="0"/>
                  <a:t> thousand. At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𝟐</m:t>
                    </m:r>
                  </m:oMath>
                </a14:m>
                <a:r>
                  <a:rPr lang="en-US" b="1" dirty="0"/>
                  <a:t>, the total number of plays was </a:t>
                </a:r>
                <a14:m>
                  <m:oMath xmlns:m="http://schemas.openxmlformats.org/officeDocument/2006/math">
                    <m:r>
                      <a:rPr lang="en-US" sz="1600" b="1" i="1" smtClean="0">
                        <a:latin typeface="Cambria Math" panose="02040503050406030204" pitchFamily="18" charset="0"/>
                      </a:rPr>
                      <m:t>𝟑𝟎</m:t>
                    </m:r>
                  </m:oMath>
                </a14:m>
                <a:r>
                  <a:rPr lang="en-US" b="1" dirty="0"/>
                  <a:t> thousand. At </a:t>
                </a:r>
                <a14:m>
                  <m:oMath xmlns:m="http://schemas.openxmlformats.org/officeDocument/2006/math">
                    <m:r>
                      <a:rPr lang="en-US" sz="1600" b="1" i="1">
                        <a:latin typeface="Cambria Math" panose="02040503050406030204" pitchFamily="18" charset="0"/>
                      </a:rPr>
                      <m:t>𝒕</m:t>
                    </m:r>
                    <m:r>
                      <a:rPr lang="en-US" sz="1600" b="1" i="1">
                        <a:latin typeface="Cambria Math" panose="02040503050406030204" pitchFamily="18" charset="0"/>
                      </a:rPr>
                      <m:t>=</m:t>
                    </m:r>
                    <m:r>
                      <a:rPr lang="en-US" sz="1600" b="1" i="1" smtClean="0">
                        <a:latin typeface="Cambria Math" panose="02040503050406030204" pitchFamily="18" charset="0"/>
                      </a:rPr>
                      <m:t>𝟒</m:t>
                    </m:r>
                  </m:oMath>
                </a14:m>
                <a:r>
                  <a:rPr lang="en-US" b="1" dirty="0"/>
                  <a:t>, the total number of plays was </a:t>
                </a:r>
                <a14:m>
                  <m:oMath xmlns:m="http://schemas.openxmlformats.org/officeDocument/2006/math">
                    <m:r>
                      <a:rPr lang="en-US" sz="1600" b="1" i="1">
                        <a:latin typeface="Cambria Math" panose="02040503050406030204" pitchFamily="18" charset="0"/>
                      </a:rPr>
                      <m:t>𝟑</m:t>
                    </m:r>
                    <m:r>
                      <a:rPr lang="en-US" sz="1600" b="1" i="1" smtClean="0">
                        <a:latin typeface="Cambria Math" panose="02040503050406030204" pitchFamily="18" charset="0"/>
                      </a:rPr>
                      <m:t>𝟒</m:t>
                    </m:r>
                  </m:oMath>
                </a14:m>
                <a:r>
                  <a:rPr lang="en-US" b="1" dirty="0"/>
                  <a:t> thousand.</a:t>
                </a:r>
              </a:p>
              <a:p>
                <a:r>
                  <a:rPr lang="en-US" b="1" dirty="0"/>
                  <a:t>The total number of plays, in thousands, for the song since its release can be modeled by the function </a:t>
                </a:r>
                <a14:m>
                  <m:oMath xmlns:m="http://schemas.openxmlformats.org/officeDocument/2006/math">
                    <m:r>
                      <a:rPr lang="en-US" sz="1600" b="1" i="1" smtClean="0">
                        <a:latin typeface="Cambria Math" panose="02040503050406030204" pitchFamily="18" charset="0"/>
                      </a:rPr>
                      <m:t>𝑫</m:t>
                    </m:r>
                  </m:oMath>
                </a14:m>
                <a:r>
                  <a:rPr lang="en-US" b="1" dirty="0"/>
                  <a:t>, given by </a:t>
                </a:r>
              </a:p>
              <a:p>
                <a14:m>
                  <m:oMath xmlns:m="http://schemas.openxmlformats.org/officeDocument/2006/math">
                    <m:r>
                      <a:rPr lang="en-US" sz="1600" b="1" i="1" smtClean="0">
                        <a:latin typeface="Cambria Math" panose="02040503050406030204" pitchFamily="18" charset="0"/>
                      </a:rPr>
                      <m:t>𝑫</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𝒕</m:t>
                        </m:r>
                      </m:e>
                    </m:d>
                    <m:r>
                      <a:rPr lang="en-US" sz="1600" b="1" i="1" smtClean="0">
                        <a:latin typeface="Cambria Math" panose="02040503050406030204" pitchFamily="18" charset="0"/>
                      </a:rPr>
                      <m:t>=</m:t>
                    </m:r>
                    <m:r>
                      <a:rPr lang="en-US" sz="1600" b="1" i="1" smtClean="0">
                        <a:latin typeface="Cambria Math" panose="02040503050406030204" pitchFamily="18" charset="0"/>
                      </a:rPr>
                      <m:t>𝒂</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𝒕</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m:t>
                    </m:r>
                    <m:r>
                      <a:rPr lang="en-US" sz="1600" b="1" i="1" smtClean="0">
                        <a:latin typeface="Cambria Math" panose="02040503050406030204" pitchFamily="18" charset="0"/>
                      </a:rPr>
                      <m:t>𝒃𝒕</m:t>
                    </m:r>
                    <m:r>
                      <a:rPr lang="en-US" sz="1600" b="1" i="1" smtClean="0">
                        <a:latin typeface="Cambria Math" panose="02040503050406030204" pitchFamily="18" charset="0"/>
                      </a:rPr>
                      <m:t>+</m:t>
                    </m:r>
                    <m:r>
                      <a:rPr lang="en-US" sz="1600" b="1" i="1" smtClean="0">
                        <a:latin typeface="Cambria Math" panose="02040503050406030204" pitchFamily="18" charset="0"/>
                      </a:rPr>
                      <m:t>𝒄</m:t>
                    </m:r>
                  </m:oMath>
                </a14:m>
                <a:r>
                  <a:rPr lang="en-US" b="1" dirty="0"/>
                  <a:t>, where </a:t>
                </a:r>
                <a14:m>
                  <m:oMath xmlns:m="http://schemas.openxmlformats.org/officeDocument/2006/math">
                    <m:r>
                      <a:rPr lang="en-US" sz="1600" b="1" i="1" smtClean="0">
                        <a:latin typeface="Cambria Math" panose="02040503050406030204" pitchFamily="18" charset="0"/>
                      </a:rPr>
                      <m:t>𝑫</m:t>
                    </m:r>
                    <m:r>
                      <a:rPr lang="en-US" sz="1600" b="1" i="1" smtClean="0">
                        <a:latin typeface="Cambria Math" panose="02040503050406030204" pitchFamily="18" charset="0"/>
                      </a:rPr>
                      <m:t>(</m:t>
                    </m:r>
                    <m:r>
                      <a:rPr lang="en-US" sz="1600" b="1" i="1" smtClean="0">
                        <a:latin typeface="Cambria Math" panose="02040503050406030204" pitchFamily="18" charset="0"/>
                      </a:rPr>
                      <m:t>𝒕</m:t>
                    </m:r>
                    <m:r>
                      <a:rPr lang="en-US" sz="1600" b="1" i="1" smtClean="0">
                        <a:latin typeface="Cambria Math" panose="02040503050406030204" pitchFamily="18" charset="0"/>
                      </a:rPr>
                      <m:t>)</m:t>
                    </m:r>
                  </m:oMath>
                </a14:m>
                <a:r>
                  <a:rPr lang="en-US" sz="1600" b="1" dirty="0"/>
                  <a:t> </a:t>
                </a:r>
                <a:r>
                  <a:rPr lang="en-US" b="1" dirty="0"/>
                  <a:t>is the total number of plays, thousands, for the song since its release, and </a:t>
                </a:r>
                <a14:m>
                  <m:oMath xmlns:m="http://schemas.openxmlformats.org/officeDocument/2006/math">
                    <m:r>
                      <a:rPr lang="en-US" sz="1600" b="1" i="1" smtClean="0">
                        <a:latin typeface="Cambria Math" panose="02040503050406030204" pitchFamily="18" charset="0"/>
                      </a:rPr>
                      <m:t>𝒕</m:t>
                    </m:r>
                  </m:oMath>
                </a14:m>
                <a:r>
                  <a:rPr lang="en-US" b="1" dirty="0"/>
                  <a:t> is the number of months</a:t>
                </a:r>
              </a:p>
              <a:p>
                <a:r>
                  <a:rPr lang="en-US" b="1" dirty="0"/>
                  <a:t>after the musician began using the app.  </a:t>
                </a:r>
              </a:p>
            </p:txBody>
          </p:sp>
        </mc:Choice>
        <mc:Fallback xmlns="">
          <p:sp>
            <p:nvSpPr>
              <p:cNvPr id="4" name="TextBox 3">
                <a:extLst>
                  <a:ext uri="{FF2B5EF4-FFF2-40B4-BE49-F238E27FC236}">
                    <a16:creationId xmlns:a16="http://schemas.microsoft.com/office/drawing/2014/main" id="{F57F5B89-72E9-AE6E-9C1F-B0AB1E4CF71D}"/>
                  </a:ext>
                </a:extLst>
              </p:cNvPr>
              <p:cNvSpPr txBox="1">
                <a:spLocks noRot="1" noChangeAspect="1" noMove="1" noResize="1" noEditPoints="1" noAdjustHandles="1" noChangeArrowheads="1" noChangeShapeType="1" noTextEdit="1"/>
              </p:cNvSpPr>
              <p:nvPr/>
            </p:nvSpPr>
            <p:spPr>
              <a:xfrm>
                <a:off x="609600" y="1417638"/>
                <a:ext cx="11750333" cy="1952779"/>
              </a:xfrm>
              <a:prstGeom prst="rect">
                <a:avLst/>
              </a:prstGeom>
              <a:blipFill>
                <a:blip r:embed="rId2"/>
                <a:stretch>
                  <a:fillRect l="-156" t="-625" b="-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A6DF280-88E6-1DE4-B79C-A52F970E68E3}"/>
                  </a:ext>
                </a:extLst>
              </p:cNvPr>
              <p:cNvSpPr txBox="1"/>
              <p:nvPr/>
            </p:nvSpPr>
            <p:spPr>
              <a:xfrm>
                <a:off x="128325" y="3397867"/>
                <a:ext cx="11527515" cy="523220"/>
              </a:xfrm>
              <a:prstGeom prst="rect">
                <a:avLst/>
              </a:prstGeom>
              <a:noFill/>
            </p:spPr>
            <p:txBody>
              <a:bodyPr wrap="none" rtlCol="0">
                <a:spAutoFit/>
              </a:bodyPr>
              <a:lstStyle/>
              <a:p>
                <a:r>
                  <a:rPr lang="en-US" b="1" dirty="0">
                    <a:solidFill>
                      <a:srgbClr val="0070C0"/>
                    </a:solidFill>
                  </a:rPr>
                  <a:t>B.     (</a:t>
                </a:r>
                <a:r>
                  <a:rPr lang="en-US" b="1" dirty="0" err="1">
                    <a:solidFill>
                      <a:srgbClr val="0070C0"/>
                    </a:solidFill>
                  </a:rPr>
                  <a:t>i</a:t>
                </a:r>
                <a:r>
                  <a:rPr lang="en-US" b="1" dirty="0">
                    <a:solidFill>
                      <a:srgbClr val="0070C0"/>
                    </a:solidFill>
                  </a:rPr>
                  <a:t>)   Use the given data to find the average rate of change of the total number of plays for the song, in thousands per month, from</a:t>
                </a:r>
              </a:p>
              <a:p>
                <a:r>
                  <a:rPr lang="en-US" b="1" dirty="0">
                    <a:solidFill>
                      <a:srgbClr val="0070C0"/>
                    </a:solidFill>
                  </a:rPr>
                  <a:t>                </a:t>
                </a:r>
                <a14:m>
                  <m:oMath xmlns:m="http://schemas.openxmlformats.org/officeDocument/2006/math">
                    <m:r>
                      <a:rPr lang="en-US" b="1" i="1" smtClean="0">
                        <a:solidFill>
                          <a:srgbClr val="0070C0"/>
                        </a:solidFill>
                        <a:latin typeface="Cambria Math" panose="02040503050406030204" pitchFamily="18" charset="0"/>
                      </a:rPr>
                      <m:t>𝒕</m:t>
                    </m:r>
                    <m:r>
                      <a:rPr lang="en-US" b="1" i="1" smtClean="0">
                        <a:solidFill>
                          <a:srgbClr val="0070C0"/>
                        </a:solidFill>
                        <a:latin typeface="Cambria Math" panose="02040503050406030204" pitchFamily="18" charset="0"/>
                      </a:rPr>
                      <m:t>=</m:t>
                    </m:r>
                    <m:r>
                      <a:rPr lang="en-US" b="1" i="1" smtClean="0">
                        <a:solidFill>
                          <a:srgbClr val="0070C0"/>
                        </a:solidFill>
                        <a:latin typeface="Cambria Math" panose="02040503050406030204" pitchFamily="18" charset="0"/>
                      </a:rPr>
                      <m:t>𝟎</m:t>
                    </m:r>
                  </m:oMath>
                </a14:m>
                <a:r>
                  <a:rPr lang="en-US" b="1" dirty="0">
                    <a:solidFill>
                      <a:srgbClr val="0070C0"/>
                    </a:solidFill>
                  </a:rPr>
                  <a:t> to </a:t>
                </a:r>
                <a14:m>
                  <m:oMath xmlns:m="http://schemas.openxmlformats.org/officeDocument/2006/math">
                    <m:r>
                      <a:rPr lang="en-US" b="1" i="1" smtClean="0">
                        <a:solidFill>
                          <a:srgbClr val="0070C0"/>
                        </a:solidFill>
                        <a:latin typeface="Cambria Math" panose="02040503050406030204" pitchFamily="18" charset="0"/>
                      </a:rPr>
                      <m:t>𝒕</m:t>
                    </m:r>
                    <m:r>
                      <a:rPr lang="en-US" b="1" i="1" smtClean="0">
                        <a:solidFill>
                          <a:srgbClr val="0070C0"/>
                        </a:solidFill>
                        <a:latin typeface="Cambria Math" panose="02040503050406030204" pitchFamily="18" charset="0"/>
                      </a:rPr>
                      <m:t>=</m:t>
                    </m:r>
                    <m:r>
                      <a:rPr lang="en-US" b="1" i="1" smtClean="0">
                        <a:solidFill>
                          <a:srgbClr val="0070C0"/>
                        </a:solidFill>
                        <a:latin typeface="Cambria Math" panose="02040503050406030204" pitchFamily="18" charset="0"/>
                      </a:rPr>
                      <m:t>𝟒</m:t>
                    </m:r>
                  </m:oMath>
                </a14:m>
                <a:r>
                  <a:rPr lang="en-US" b="1" dirty="0">
                    <a:solidFill>
                      <a:srgbClr val="0070C0"/>
                    </a:solidFill>
                  </a:rPr>
                  <a:t> months.  Express your answer as a decimal approximation. Show the computations that lead to your answer.</a:t>
                </a:r>
              </a:p>
            </p:txBody>
          </p:sp>
        </mc:Choice>
        <mc:Fallback xmlns="">
          <p:sp>
            <p:nvSpPr>
              <p:cNvPr id="6" name="TextBox 5">
                <a:extLst>
                  <a:ext uri="{FF2B5EF4-FFF2-40B4-BE49-F238E27FC236}">
                    <a16:creationId xmlns:a16="http://schemas.microsoft.com/office/drawing/2014/main" id="{6A6DF280-88E6-1DE4-B79C-A52F970E68E3}"/>
                  </a:ext>
                </a:extLst>
              </p:cNvPr>
              <p:cNvSpPr txBox="1">
                <a:spLocks noRot="1" noChangeAspect="1" noMove="1" noResize="1" noEditPoints="1" noAdjustHandles="1" noChangeArrowheads="1" noChangeShapeType="1" noTextEdit="1"/>
              </p:cNvSpPr>
              <p:nvPr/>
            </p:nvSpPr>
            <p:spPr>
              <a:xfrm>
                <a:off x="128325" y="3397867"/>
                <a:ext cx="11527515" cy="523220"/>
              </a:xfrm>
              <a:prstGeom prst="rect">
                <a:avLst/>
              </a:prstGeom>
              <a:blipFill>
                <a:blip r:embed="rId3"/>
                <a:stretch>
                  <a:fillRect l="-159" t="-1163" b="-1162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7" name="Table 16">
                <a:extLst>
                  <a:ext uri="{FF2B5EF4-FFF2-40B4-BE49-F238E27FC236}">
                    <a16:creationId xmlns:a16="http://schemas.microsoft.com/office/drawing/2014/main" id="{172F8EDF-FCAF-E404-4194-D5EA803E1713}"/>
                  </a:ext>
                </a:extLst>
              </p:cNvPr>
              <p:cNvGraphicFramePr>
                <a:graphicFrameLocks noGrp="1"/>
              </p:cNvGraphicFramePr>
              <p:nvPr/>
            </p:nvGraphicFramePr>
            <p:xfrm>
              <a:off x="4640433" y="541338"/>
              <a:ext cx="7330733" cy="609600"/>
            </p:xfrm>
            <a:graphic>
              <a:graphicData uri="http://schemas.openxmlformats.org/drawingml/2006/table">
                <a:tbl>
                  <a:tblPr firstRow="1" bandRow="1">
                    <a:tableStyleId>{F5AB1C69-6EDB-4FF4-983F-18BD219EF322}</a:tableStyleId>
                  </a:tblPr>
                  <a:tblGrid>
                    <a:gridCol w="5645987">
                      <a:extLst>
                        <a:ext uri="{9D8B030D-6E8A-4147-A177-3AD203B41FA5}">
                          <a16:colId xmlns:a16="http://schemas.microsoft.com/office/drawing/2014/main" val="2408532877"/>
                        </a:ext>
                      </a:extLst>
                    </a:gridCol>
                    <a:gridCol w="558800">
                      <a:extLst>
                        <a:ext uri="{9D8B030D-6E8A-4147-A177-3AD203B41FA5}">
                          <a16:colId xmlns:a16="http://schemas.microsoft.com/office/drawing/2014/main" val="2804112914"/>
                        </a:ext>
                      </a:extLst>
                    </a:gridCol>
                    <a:gridCol w="640080">
                      <a:extLst>
                        <a:ext uri="{9D8B030D-6E8A-4147-A177-3AD203B41FA5}">
                          <a16:colId xmlns:a16="http://schemas.microsoft.com/office/drawing/2014/main" val="2029477103"/>
                        </a:ext>
                      </a:extLst>
                    </a:gridCol>
                    <a:gridCol w="485866">
                      <a:extLst>
                        <a:ext uri="{9D8B030D-6E8A-4147-A177-3AD203B41FA5}">
                          <a16:colId xmlns:a16="http://schemas.microsoft.com/office/drawing/2014/main" val="2620512262"/>
                        </a:ext>
                      </a:extLst>
                    </a:gridCol>
                  </a:tblGrid>
                  <a:tr h="289110">
                    <a:tc>
                      <a:txBody>
                        <a:bodyPr/>
                        <a:lstStyle/>
                        <a:p>
                          <a:pPr algn="ctr"/>
                          <a:r>
                            <a:rPr lang="en-US" b="1" dirty="0"/>
                            <a:t>Months after the musician began the app</a:t>
                          </a: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𝟐</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𝟒</m:t>
                                </m:r>
                              </m:oMath>
                            </m:oMathPara>
                          </a14:m>
                          <a:endParaRPr/>
                        </a:p>
                      </a:txBody>
                      <a:tcPr/>
                    </a:tc>
                    <a:extLst>
                      <a:ext uri="{0D108BD9-81ED-4DB2-BD59-A6C34878D82A}">
                        <a16:rowId xmlns:a16="http://schemas.microsoft.com/office/drawing/2014/main" val="4039271700"/>
                      </a:ext>
                    </a:extLst>
                  </a:tr>
                  <a:tr h="289110">
                    <a:tc>
                      <a:txBody>
                        <a:bodyPr/>
                        <a:lstStyle/>
                        <a:p>
                          <a:pPr algn="ctr"/>
                          <a:r>
                            <a:rPr lang="en-US" b="1" dirty="0"/>
                            <a:t>Total number of plays for the song since its release (thousands)</a:t>
                          </a: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𝟐𝟓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𝟑𝟎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𝟑𝟒</m:t>
                                </m:r>
                              </m:oMath>
                            </m:oMathPara>
                          </a14:m>
                          <a:endParaRPr/>
                        </a:p>
                      </a:txBody>
                      <a:tcPr/>
                    </a:tc>
                    <a:extLst>
                      <a:ext uri="{0D108BD9-81ED-4DB2-BD59-A6C34878D82A}">
                        <a16:rowId xmlns:a16="http://schemas.microsoft.com/office/drawing/2014/main" val="1742240609"/>
                      </a:ext>
                    </a:extLst>
                  </a:tr>
                </a:tbl>
              </a:graphicData>
            </a:graphic>
          </p:graphicFrame>
        </mc:Choice>
        <mc:Fallback xmlns="">
          <p:graphicFrame>
            <p:nvGraphicFramePr>
              <p:cNvPr id="17" name="Table 16">
                <a:extLst>
                  <a:ext uri="{FF2B5EF4-FFF2-40B4-BE49-F238E27FC236}">
                    <a16:creationId xmlns:a16="http://schemas.microsoft.com/office/drawing/2014/main" id="{172F8EDF-FCAF-E404-4194-D5EA803E1713}"/>
                  </a:ext>
                </a:extLst>
              </p:cNvPr>
              <p:cNvGraphicFramePr>
                <a:graphicFrameLocks noGrp="1"/>
              </p:cNvGraphicFramePr>
              <p:nvPr/>
            </p:nvGraphicFramePr>
            <p:xfrm>
              <a:off x="4640433" y="541338"/>
              <a:ext cx="7330733" cy="609600"/>
            </p:xfrm>
            <a:graphic>
              <a:graphicData uri="http://schemas.openxmlformats.org/drawingml/2006/table">
                <a:tbl>
                  <a:tblPr firstRow="1" bandRow="1">
                    <a:tableStyleId>{F5AB1C69-6EDB-4FF4-983F-18BD219EF322}</a:tableStyleId>
                  </a:tblPr>
                  <a:tblGrid>
                    <a:gridCol w="5645987">
                      <a:extLst>
                        <a:ext uri="{9D8B030D-6E8A-4147-A177-3AD203B41FA5}">
                          <a16:colId xmlns:a16="http://schemas.microsoft.com/office/drawing/2014/main" val="2408532877"/>
                        </a:ext>
                      </a:extLst>
                    </a:gridCol>
                    <a:gridCol w="558800">
                      <a:extLst>
                        <a:ext uri="{9D8B030D-6E8A-4147-A177-3AD203B41FA5}">
                          <a16:colId xmlns:a16="http://schemas.microsoft.com/office/drawing/2014/main" val="2804112914"/>
                        </a:ext>
                      </a:extLst>
                    </a:gridCol>
                    <a:gridCol w="640080">
                      <a:extLst>
                        <a:ext uri="{9D8B030D-6E8A-4147-A177-3AD203B41FA5}">
                          <a16:colId xmlns:a16="http://schemas.microsoft.com/office/drawing/2014/main" val="2029477103"/>
                        </a:ext>
                      </a:extLst>
                    </a:gridCol>
                    <a:gridCol w="485866">
                      <a:extLst>
                        <a:ext uri="{9D8B030D-6E8A-4147-A177-3AD203B41FA5}">
                          <a16:colId xmlns:a16="http://schemas.microsoft.com/office/drawing/2014/main" val="2620512262"/>
                        </a:ext>
                      </a:extLst>
                    </a:gridCol>
                  </a:tblGrid>
                  <a:tr h="304800">
                    <a:tc>
                      <a:txBody>
                        <a:bodyPr/>
                        <a:lstStyle/>
                        <a:p>
                          <a:pPr algn="ctr"/>
                          <a:r>
                            <a:rPr lang="en-US" b="1" dirty="0"/>
                            <a:t>Months after the musician began the app</a:t>
                          </a:r>
                        </a:p>
                      </a:txBody>
                      <a:tcPr/>
                    </a:tc>
                    <a:tc>
                      <a:txBody>
                        <a:bodyPr/>
                        <a:lstStyle/>
                        <a:p>
                          <a:endParaRPr lang="en-US"/>
                        </a:p>
                      </a:txBody>
                      <a:tcPr>
                        <a:blipFill>
                          <a:blip r:embed="rId4"/>
                          <a:stretch>
                            <a:fillRect l="-1019780" t="-1961" r="-207692" b="-117647"/>
                          </a:stretch>
                        </a:blipFill>
                      </a:tcPr>
                    </a:tc>
                    <a:tc>
                      <a:txBody>
                        <a:bodyPr/>
                        <a:lstStyle/>
                        <a:p>
                          <a:endParaRPr lang="en-US"/>
                        </a:p>
                      </a:txBody>
                      <a:tcPr>
                        <a:blipFill>
                          <a:blip r:embed="rId4"/>
                          <a:stretch>
                            <a:fillRect l="-970476" t="-1961" r="-80000" b="-117647"/>
                          </a:stretch>
                        </a:blipFill>
                      </a:tcPr>
                    </a:tc>
                    <a:tc>
                      <a:txBody>
                        <a:bodyPr/>
                        <a:lstStyle/>
                        <a:p>
                          <a:endParaRPr lang="en-US"/>
                        </a:p>
                      </a:txBody>
                      <a:tcPr>
                        <a:blipFill>
                          <a:blip r:embed="rId4"/>
                          <a:stretch>
                            <a:fillRect l="-1405000" t="-1961" r="-5000" b="-117647"/>
                          </a:stretch>
                        </a:blipFill>
                      </a:tcPr>
                    </a:tc>
                    <a:extLst>
                      <a:ext uri="{0D108BD9-81ED-4DB2-BD59-A6C34878D82A}">
                        <a16:rowId xmlns:a16="http://schemas.microsoft.com/office/drawing/2014/main" val="4039271700"/>
                      </a:ext>
                    </a:extLst>
                  </a:tr>
                  <a:tr h="304800">
                    <a:tc>
                      <a:txBody>
                        <a:bodyPr/>
                        <a:lstStyle/>
                        <a:p>
                          <a:pPr algn="ctr"/>
                          <a:r>
                            <a:rPr lang="en-US" b="1" dirty="0"/>
                            <a:t>Total number of plays for the song since its release (thousands)</a:t>
                          </a:r>
                        </a:p>
                      </a:txBody>
                      <a:tcPr/>
                    </a:tc>
                    <a:tc>
                      <a:txBody>
                        <a:bodyPr/>
                        <a:lstStyle/>
                        <a:p>
                          <a:endParaRPr lang="en-US"/>
                        </a:p>
                      </a:txBody>
                      <a:tcPr>
                        <a:blipFill>
                          <a:blip r:embed="rId4"/>
                          <a:stretch>
                            <a:fillRect l="-1019780" t="-104000" r="-207692" b="-20000"/>
                          </a:stretch>
                        </a:blipFill>
                      </a:tcPr>
                    </a:tc>
                    <a:tc>
                      <a:txBody>
                        <a:bodyPr/>
                        <a:lstStyle/>
                        <a:p>
                          <a:endParaRPr lang="en-US"/>
                        </a:p>
                      </a:txBody>
                      <a:tcPr>
                        <a:blipFill>
                          <a:blip r:embed="rId4"/>
                          <a:stretch>
                            <a:fillRect l="-970476" t="-104000" r="-80000" b="-20000"/>
                          </a:stretch>
                        </a:blipFill>
                      </a:tcPr>
                    </a:tc>
                    <a:tc>
                      <a:txBody>
                        <a:bodyPr/>
                        <a:lstStyle/>
                        <a:p>
                          <a:endParaRPr lang="en-US"/>
                        </a:p>
                      </a:txBody>
                      <a:tcPr>
                        <a:blipFill>
                          <a:blip r:embed="rId4"/>
                          <a:stretch>
                            <a:fillRect l="-1405000" t="-104000" r="-5000" b="-20000"/>
                          </a:stretch>
                        </a:blipFill>
                      </a:tcPr>
                    </a:tc>
                    <a:extLst>
                      <a:ext uri="{0D108BD9-81ED-4DB2-BD59-A6C34878D82A}">
                        <a16:rowId xmlns:a16="http://schemas.microsoft.com/office/drawing/2014/main" val="1742240609"/>
                      </a:ext>
                    </a:extLst>
                  </a:tr>
                </a:tbl>
              </a:graphicData>
            </a:graphic>
          </p:graphicFrame>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71B80ACF-94A4-85B3-1AA9-33E7D4558F7B}"/>
                  </a:ext>
                </a:extLst>
              </p:cNvPr>
              <p:cNvSpPr txBox="1"/>
              <p:nvPr/>
            </p:nvSpPr>
            <p:spPr>
              <a:xfrm>
                <a:off x="113052" y="4434186"/>
                <a:ext cx="11967188" cy="553998"/>
              </a:xfrm>
              <a:prstGeom prst="rect">
                <a:avLst/>
              </a:prstGeom>
              <a:noFill/>
            </p:spPr>
            <p:txBody>
              <a:bodyPr wrap="square" rtlCol="0">
                <a:spAutoFit/>
              </a:bodyPr>
              <a:lstStyle/>
              <a:p>
                <a:r>
                  <a:rPr lang="en-US" b="1" dirty="0">
                    <a:solidFill>
                      <a:srgbClr val="0070C0"/>
                    </a:solidFill>
                  </a:rPr>
                  <a:t>B.    (ii)   Use the average rate of change found in B (</a:t>
                </a:r>
                <a:r>
                  <a:rPr lang="en-US" b="1" dirty="0" err="1">
                    <a:solidFill>
                      <a:srgbClr val="0070C0"/>
                    </a:solidFill>
                  </a:rPr>
                  <a:t>i</a:t>
                </a:r>
                <a:r>
                  <a:rPr lang="en-US" b="1" dirty="0">
                    <a:solidFill>
                      <a:srgbClr val="0070C0"/>
                    </a:solidFill>
                  </a:rPr>
                  <a:t>) to estimate the total number of plays for the song, in thousands, for </a:t>
                </a:r>
                <a14:m>
                  <m:oMath xmlns:m="http://schemas.openxmlformats.org/officeDocument/2006/math">
                    <m:r>
                      <a:rPr lang="en-US" sz="1600" b="1" i="1" smtClean="0">
                        <a:solidFill>
                          <a:srgbClr val="0070C0"/>
                        </a:solidFill>
                        <a:latin typeface="Cambria Math" panose="02040503050406030204" pitchFamily="18" charset="0"/>
                      </a:rPr>
                      <m:t>𝒕</m:t>
                    </m:r>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𝟏</m:t>
                    </m:r>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𝟓</m:t>
                    </m:r>
                  </m:oMath>
                </a14:m>
                <a:r>
                  <a:rPr lang="en-US" sz="1600" b="1" dirty="0">
                    <a:solidFill>
                      <a:srgbClr val="0070C0"/>
                    </a:solidFill>
                  </a:rPr>
                  <a:t> </a:t>
                </a:r>
                <a:r>
                  <a:rPr lang="en-US" b="1" dirty="0">
                    <a:solidFill>
                      <a:srgbClr val="0070C0"/>
                    </a:solidFill>
                  </a:rPr>
                  <a:t>months. </a:t>
                </a:r>
              </a:p>
              <a:p>
                <a:r>
                  <a:rPr lang="en-US" b="1" dirty="0">
                    <a:solidFill>
                      <a:srgbClr val="0070C0"/>
                    </a:solidFill>
                  </a:rPr>
                  <a:t>               Show the work that leads to your answer.   </a:t>
                </a:r>
              </a:p>
            </p:txBody>
          </p:sp>
        </mc:Choice>
        <mc:Fallback xmlns="">
          <p:sp>
            <p:nvSpPr>
              <p:cNvPr id="18" name="TextBox 17">
                <a:extLst>
                  <a:ext uri="{FF2B5EF4-FFF2-40B4-BE49-F238E27FC236}">
                    <a16:creationId xmlns:a16="http://schemas.microsoft.com/office/drawing/2014/main" id="{71B80ACF-94A4-85B3-1AA9-33E7D4558F7B}"/>
                  </a:ext>
                </a:extLst>
              </p:cNvPr>
              <p:cNvSpPr txBox="1">
                <a:spLocks noRot="1" noChangeAspect="1" noMove="1" noResize="1" noEditPoints="1" noAdjustHandles="1" noChangeArrowheads="1" noChangeShapeType="1" noTextEdit="1"/>
              </p:cNvSpPr>
              <p:nvPr/>
            </p:nvSpPr>
            <p:spPr>
              <a:xfrm>
                <a:off x="113052" y="4434186"/>
                <a:ext cx="11967188" cy="553998"/>
              </a:xfrm>
              <a:prstGeom prst="rect">
                <a:avLst/>
              </a:prstGeom>
              <a:blipFill>
                <a:blip r:embed="rId5"/>
                <a:stretch>
                  <a:fillRect l="-153" b="-109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435C1137-D220-29CA-88E5-28D2328FDC76}"/>
                  </a:ext>
                </a:extLst>
              </p:cNvPr>
              <p:cNvSpPr txBox="1"/>
              <p:nvPr/>
            </p:nvSpPr>
            <p:spPr>
              <a:xfrm>
                <a:off x="2862944" y="3921088"/>
                <a:ext cx="3548742" cy="5142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𝑨𝑹𝑶𝑪</m:t>
                      </m:r>
                      <m:r>
                        <a:rPr lang="en-US" b="1" i="1" smtClean="0">
                          <a:solidFill>
                            <a:srgbClr val="FF0000"/>
                          </a:solidFill>
                          <a:latin typeface="Cambria Math" panose="02040503050406030204" pitchFamily="18" charset="0"/>
                        </a:rPr>
                        <m:t>= </m:t>
                      </m:r>
                      <m:f>
                        <m:fPr>
                          <m:ctrlPr>
                            <a:rPr lang="en-US" b="1" i="1" smtClean="0">
                              <a:solidFill>
                                <a:srgbClr val="FF0000"/>
                              </a:solidFill>
                              <a:latin typeface="Cambria Math" panose="02040503050406030204" pitchFamily="18" charset="0"/>
                            </a:rPr>
                          </m:ctrlPr>
                        </m:fPr>
                        <m:num>
                          <m:r>
                            <a:rPr lang="en-US" b="1" i="1" smtClean="0">
                              <a:solidFill>
                                <a:srgbClr val="FF0000"/>
                              </a:solidFill>
                              <a:latin typeface="Cambria Math" panose="02040503050406030204" pitchFamily="18" charset="0"/>
                            </a:rPr>
                            <m:t>𝟑𝟒</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𝟐𝟓</m:t>
                          </m:r>
                        </m:num>
                        <m:den>
                          <m:r>
                            <a:rPr lang="en-US" b="1" i="1" smtClean="0">
                              <a:solidFill>
                                <a:srgbClr val="FF0000"/>
                              </a:solidFill>
                              <a:latin typeface="Cambria Math" panose="02040503050406030204" pitchFamily="18" charset="0"/>
                            </a:rPr>
                            <m:t>𝟒</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𝟎</m:t>
                          </m:r>
                        </m:den>
                      </m:f>
                      <m:r>
                        <a:rPr lang="en-US" b="1" i="1" smtClean="0">
                          <a:solidFill>
                            <a:srgbClr val="FF0000"/>
                          </a:solidFill>
                          <a:latin typeface="Cambria Math" panose="02040503050406030204" pitchFamily="18" charset="0"/>
                        </a:rPr>
                        <m:t>= </m:t>
                      </m:r>
                      <m:f>
                        <m:fPr>
                          <m:ctrlPr>
                            <a:rPr lang="en-US" b="1" i="1" smtClean="0">
                              <a:solidFill>
                                <a:srgbClr val="FF0000"/>
                              </a:solidFill>
                              <a:latin typeface="Cambria Math" panose="02040503050406030204" pitchFamily="18" charset="0"/>
                            </a:rPr>
                          </m:ctrlPr>
                        </m:fPr>
                        <m:num>
                          <m:r>
                            <a:rPr lang="en-US" b="1" i="1" smtClean="0">
                              <a:solidFill>
                                <a:srgbClr val="FF0000"/>
                              </a:solidFill>
                              <a:latin typeface="Cambria Math" panose="02040503050406030204" pitchFamily="18" charset="0"/>
                            </a:rPr>
                            <m:t>𝟗</m:t>
                          </m:r>
                        </m:num>
                        <m:den>
                          <m:r>
                            <a:rPr lang="en-US" b="1" i="1" smtClean="0">
                              <a:solidFill>
                                <a:srgbClr val="FF0000"/>
                              </a:solidFill>
                              <a:latin typeface="Cambria Math" panose="02040503050406030204" pitchFamily="18" charset="0"/>
                            </a:rPr>
                            <m:t>𝟒</m:t>
                          </m:r>
                        </m:den>
                      </m:f>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𝟐𝟓</m:t>
                      </m:r>
                    </m:oMath>
                  </m:oMathPara>
                </a14:m>
                <a:endParaRPr lang="en-US" b="1" dirty="0">
                  <a:solidFill>
                    <a:srgbClr val="FF0000"/>
                  </a:solidFill>
                </a:endParaRPr>
              </a:p>
            </p:txBody>
          </p:sp>
        </mc:Choice>
        <mc:Fallback xmlns="">
          <p:sp>
            <p:nvSpPr>
              <p:cNvPr id="3" name="TextBox 2">
                <a:extLst>
                  <a:ext uri="{FF2B5EF4-FFF2-40B4-BE49-F238E27FC236}">
                    <a16:creationId xmlns:a16="http://schemas.microsoft.com/office/drawing/2014/main" id="{435C1137-D220-29CA-88E5-28D2328FDC76}"/>
                  </a:ext>
                </a:extLst>
              </p:cNvPr>
              <p:cNvSpPr txBox="1">
                <a:spLocks noRot="1" noChangeAspect="1" noMove="1" noResize="1" noEditPoints="1" noAdjustHandles="1" noChangeArrowheads="1" noChangeShapeType="1" noTextEdit="1"/>
              </p:cNvSpPr>
              <p:nvPr/>
            </p:nvSpPr>
            <p:spPr>
              <a:xfrm>
                <a:off x="2862944" y="3921088"/>
                <a:ext cx="3548742" cy="514243"/>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7AD4EC8-DF64-B742-AE6B-B5AC17E54F7C}"/>
                  </a:ext>
                </a:extLst>
              </p:cNvPr>
              <p:cNvSpPr txBox="1"/>
              <p:nvPr/>
            </p:nvSpPr>
            <p:spPr>
              <a:xfrm>
                <a:off x="1088571" y="4948429"/>
                <a:ext cx="8164285" cy="160043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𝟑𝟒</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𝟐𝟓</m:t>
                      </m:r>
                      <m:d>
                        <m:dPr>
                          <m:ctrlPr>
                            <a:rPr lang="en-US" b="1" i="1" smtClean="0">
                              <a:solidFill>
                                <a:srgbClr val="FF0000"/>
                              </a:solidFill>
                              <a:latin typeface="Cambria Math" panose="02040503050406030204" pitchFamily="18" charset="0"/>
                            </a:rPr>
                          </m:ctrlPr>
                        </m:dPr>
                        <m:e>
                          <m:r>
                            <a:rPr lang="en-US" b="1" i="1" smtClean="0">
                              <a:solidFill>
                                <a:srgbClr val="FF0000"/>
                              </a:solidFill>
                              <a:latin typeface="Cambria Math" panose="02040503050406030204" pitchFamily="18" charset="0"/>
                            </a:rPr>
                            <m:t>𝒙</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𝟒</m:t>
                          </m:r>
                        </m:e>
                      </m:d>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𝒐𝒓</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𝟐𝟓</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𝟐𝟓</m:t>
                      </m:r>
                      <m:d>
                        <m:dPr>
                          <m:ctrlPr>
                            <a:rPr lang="en-US" b="1" i="1" smtClean="0">
                              <a:solidFill>
                                <a:srgbClr val="FF0000"/>
                              </a:solidFill>
                              <a:latin typeface="Cambria Math" panose="02040503050406030204" pitchFamily="18" charset="0"/>
                            </a:rPr>
                          </m:ctrlPr>
                        </m:dPr>
                        <m:e>
                          <m:r>
                            <a:rPr lang="en-US" b="1" i="1" smtClean="0">
                              <a:solidFill>
                                <a:srgbClr val="FF0000"/>
                              </a:solidFill>
                              <a:latin typeface="Cambria Math" panose="02040503050406030204" pitchFamily="18" charset="0"/>
                            </a:rPr>
                            <m:t>𝒙</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𝟎</m:t>
                          </m:r>
                        </m:e>
                      </m:d>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𝒙</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𝟏</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𝟓</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𝟑𝟒</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𝟐𝟓</m:t>
                      </m:r>
                      <m:d>
                        <m:dPr>
                          <m:ctrlPr>
                            <a:rPr lang="en-US" b="1" i="1" smtClean="0">
                              <a:solidFill>
                                <a:srgbClr val="FF0000"/>
                              </a:solidFill>
                              <a:latin typeface="Cambria Math" panose="02040503050406030204" pitchFamily="18" charset="0"/>
                            </a:rPr>
                          </m:ctrlPr>
                        </m:dPr>
                        <m:e>
                          <m:r>
                            <a:rPr lang="en-US" b="1" i="1" smtClean="0">
                              <a:solidFill>
                                <a:srgbClr val="FF0000"/>
                              </a:solidFill>
                              <a:latin typeface="Cambria Math" panose="02040503050406030204" pitchFamily="18" charset="0"/>
                            </a:rPr>
                            <m:t>𝟏</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𝟓</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𝟒</m:t>
                          </m:r>
                        </m:e>
                      </m:d>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𝟐𝟓</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𝟐𝟓</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𝟏</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𝟓</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𝟎</m:t>
                      </m:r>
                      <m:r>
                        <a:rPr lang="en-US" b="1" i="1" smtClean="0">
                          <a:solidFill>
                            <a:srgbClr val="FF0000"/>
                          </a:solidFill>
                          <a:latin typeface="Cambria Math" panose="02040503050406030204" pitchFamily="18" charset="0"/>
                        </a:rPr>
                        <m:t>)</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𝟑𝟒</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𝟐𝟓</m:t>
                      </m:r>
                      <m:d>
                        <m:dPr>
                          <m:ctrlPr>
                            <a:rPr lang="en-US" b="1" i="1" smtClean="0">
                              <a:solidFill>
                                <a:srgbClr val="FF0000"/>
                              </a:solidFill>
                              <a:latin typeface="Cambria Math" panose="02040503050406030204" pitchFamily="18" charset="0"/>
                            </a:rPr>
                          </m:ctrlPr>
                        </m:dPr>
                        <m:e>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𝟓</m:t>
                          </m:r>
                        </m:e>
                      </m:d>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𝟐𝟓</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𝟐𝟓</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𝟏</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𝟓</m:t>
                      </m:r>
                      <m:r>
                        <a:rPr lang="en-US" b="1" i="1" smtClean="0">
                          <a:solidFill>
                            <a:srgbClr val="FF0000"/>
                          </a:solidFill>
                          <a:latin typeface="Cambria Math" panose="02040503050406030204" pitchFamily="18" charset="0"/>
                        </a:rPr>
                        <m:t>)</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𝟑𝟒</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𝟓</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𝟔𝟐𝟓</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𝟐𝟓</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𝟑</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𝟑𝟕𝟓</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𝟐𝟖</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𝟑𝟕𝟓</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𝟐𝟖</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𝟑𝟕𝟓</m:t>
                      </m:r>
                    </m:oMath>
                  </m:oMathPara>
                </a14:m>
                <a:endParaRPr lang="en-US" b="1" dirty="0">
                  <a:solidFill>
                    <a:srgbClr val="FF0000"/>
                  </a:solidFill>
                </a:endParaRPr>
              </a:p>
              <a:p>
                <a:endParaRPr lang="en-US" dirty="0"/>
              </a:p>
            </p:txBody>
          </p:sp>
        </mc:Choice>
        <mc:Fallback xmlns="">
          <p:sp>
            <p:nvSpPr>
              <p:cNvPr id="5" name="TextBox 4">
                <a:extLst>
                  <a:ext uri="{FF2B5EF4-FFF2-40B4-BE49-F238E27FC236}">
                    <a16:creationId xmlns:a16="http://schemas.microsoft.com/office/drawing/2014/main" id="{17AD4EC8-DF64-B742-AE6B-B5AC17E54F7C}"/>
                  </a:ext>
                </a:extLst>
              </p:cNvPr>
              <p:cNvSpPr txBox="1">
                <a:spLocks noRot="1" noChangeAspect="1" noMove="1" noResize="1" noEditPoints="1" noAdjustHandles="1" noChangeArrowheads="1" noChangeShapeType="1" noTextEdit="1"/>
              </p:cNvSpPr>
              <p:nvPr/>
            </p:nvSpPr>
            <p:spPr>
              <a:xfrm>
                <a:off x="1088571" y="4948429"/>
                <a:ext cx="8164285" cy="1600438"/>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76511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697E8C-1CC8-9077-36BB-B71DC1BC49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047B12-011B-493B-4572-959639445496}"/>
              </a:ext>
            </a:extLst>
          </p:cNvPr>
          <p:cNvSpPr>
            <a:spLocks noGrp="1"/>
          </p:cNvSpPr>
          <p:nvPr>
            <p:ph type="title"/>
          </p:nvPr>
        </p:nvSpPr>
        <p:spPr/>
        <p:txBody>
          <a:bodyPr/>
          <a:lstStyle/>
          <a:p>
            <a:r>
              <a:rPr lang="en-US" b="1" dirty="0"/>
              <a:t>  2025 FRQ 2</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D26226E-3065-5D38-DA71-804C1221CDB9}"/>
                  </a:ext>
                </a:extLst>
              </p:cNvPr>
              <p:cNvSpPr txBox="1"/>
              <p:nvPr/>
            </p:nvSpPr>
            <p:spPr>
              <a:xfrm>
                <a:off x="609600" y="1417638"/>
                <a:ext cx="11750333" cy="1952779"/>
              </a:xfrm>
              <a:prstGeom prst="rect">
                <a:avLst/>
              </a:prstGeom>
              <a:noFill/>
            </p:spPr>
            <p:txBody>
              <a:bodyPr wrap="none" rtlCol="0">
                <a:spAutoFit/>
              </a:bodyPr>
              <a:lstStyle/>
              <a:p>
                <a:r>
                  <a:rPr lang="en-US" b="1" dirty="0"/>
                  <a:t>A musician released a new song on a streaming service. A streaming service is an online entertainment source that allows users to</a:t>
                </a:r>
              </a:p>
              <a:p>
                <a:r>
                  <a:rPr lang="en-US" b="1" dirty="0"/>
                  <a:t>play music on their computers and mobile devices.  Several months later, the musician began using an app (at time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b="1" dirty="0"/>
                  <a:t>) that counts</a:t>
                </a:r>
              </a:p>
              <a:p>
                <a:r>
                  <a:rPr lang="en-US" b="1" dirty="0"/>
                  <a:t>the total number of plays for the song since its release. A “play” is a single stream of the song on the streaming service. The table gives</a:t>
                </a:r>
              </a:p>
              <a:p>
                <a:r>
                  <a:rPr lang="en-US" b="1" dirty="0"/>
                  <a:t>the total number of plays, in thousands, for selected times </a:t>
                </a:r>
                <a14:m>
                  <m:oMath xmlns:m="http://schemas.openxmlformats.org/officeDocument/2006/math">
                    <m:r>
                      <a:rPr lang="en-US" b="1" i="1" smtClean="0">
                        <a:latin typeface="Cambria Math" panose="02040503050406030204" pitchFamily="18" charset="0"/>
                      </a:rPr>
                      <m:t>𝒕</m:t>
                    </m:r>
                  </m:oMath>
                </a14:m>
                <a:r>
                  <a:rPr lang="en-US" b="1" dirty="0"/>
                  <a:t> months after the musician began using the app. At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b="1" dirty="0"/>
                  <a:t>, the total number</a:t>
                </a:r>
              </a:p>
              <a:p>
                <a:r>
                  <a:rPr lang="en-US" b="1" dirty="0"/>
                  <a:t>of plays was </a:t>
                </a:r>
                <a14:m>
                  <m:oMath xmlns:m="http://schemas.openxmlformats.org/officeDocument/2006/math">
                    <m:r>
                      <a:rPr lang="en-US" sz="1600" b="1" i="1" smtClean="0">
                        <a:latin typeface="Cambria Math" panose="02040503050406030204" pitchFamily="18" charset="0"/>
                      </a:rPr>
                      <m:t>𝟐𝟓</m:t>
                    </m:r>
                  </m:oMath>
                </a14:m>
                <a:r>
                  <a:rPr lang="en-US" b="1" dirty="0"/>
                  <a:t> thousand. At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𝟐</m:t>
                    </m:r>
                  </m:oMath>
                </a14:m>
                <a:r>
                  <a:rPr lang="en-US" b="1" dirty="0"/>
                  <a:t>, the total number of plays was </a:t>
                </a:r>
                <a14:m>
                  <m:oMath xmlns:m="http://schemas.openxmlformats.org/officeDocument/2006/math">
                    <m:r>
                      <a:rPr lang="en-US" sz="1600" b="1" i="1" smtClean="0">
                        <a:latin typeface="Cambria Math" panose="02040503050406030204" pitchFamily="18" charset="0"/>
                      </a:rPr>
                      <m:t>𝟑𝟎</m:t>
                    </m:r>
                  </m:oMath>
                </a14:m>
                <a:r>
                  <a:rPr lang="en-US" b="1" dirty="0"/>
                  <a:t> thousand. At </a:t>
                </a:r>
                <a14:m>
                  <m:oMath xmlns:m="http://schemas.openxmlformats.org/officeDocument/2006/math">
                    <m:r>
                      <a:rPr lang="en-US" sz="1600" b="1" i="1">
                        <a:latin typeface="Cambria Math" panose="02040503050406030204" pitchFamily="18" charset="0"/>
                      </a:rPr>
                      <m:t>𝒕</m:t>
                    </m:r>
                    <m:r>
                      <a:rPr lang="en-US" sz="1600" b="1" i="1">
                        <a:latin typeface="Cambria Math" panose="02040503050406030204" pitchFamily="18" charset="0"/>
                      </a:rPr>
                      <m:t>=</m:t>
                    </m:r>
                    <m:r>
                      <a:rPr lang="en-US" sz="1600" b="1" i="1" smtClean="0">
                        <a:latin typeface="Cambria Math" panose="02040503050406030204" pitchFamily="18" charset="0"/>
                      </a:rPr>
                      <m:t>𝟒</m:t>
                    </m:r>
                  </m:oMath>
                </a14:m>
                <a:r>
                  <a:rPr lang="en-US" b="1" dirty="0"/>
                  <a:t>, the total number of plays was </a:t>
                </a:r>
                <a14:m>
                  <m:oMath xmlns:m="http://schemas.openxmlformats.org/officeDocument/2006/math">
                    <m:r>
                      <a:rPr lang="en-US" sz="1600" b="1" i="1">
                        <a:latin typeface="Cambria Math" panose="02040503050406030204" pitchFamily="18" charset="0"/>
                      </a:rPr>
                      <m:t>𝟑</m:t>
                    </m:r>
                    <m:r>
                      <a:rPr lang="en-US" sz="1600" b="1" i="1" smtClean="0">
                        <a:latin typeface="Cambria Math" panose="02040503050406030204" pitchFamily="18" charset="0"/>
                      </a:rPr>
                      <m:t>𝟒</m:t>
                    </m:r>
                  </m:oMath>
                </a14:m>
                <a:r>
                  <a:rPr lang="en-US" b="1" dirty="0"/>
                  <a:t> thousand.</a:t>
                </a:r>
              </a:p>
              <a:p>
                <a:r>
                  <a:rPr lang="en-US" b="1" dirty="0"/>
                  <a:t>The total number of plays, in thousands, for the song since its release can be modeled by the function </a:t>
                </a:r>
                <a14:m>
                  <m:oMath xmlns:m="http://schemas.openxmlformats.org/officeDocument/2006/math">
                    <m:r>
                      <a:rPr lang="en-US" sz="1600" b="1" i="1" smtClean="0">
                        <a:latin typeface="Cambria Math" panose="02040503050406030204" pitchFamily="18" charset="0"/>
                      </a:rPr>
                      <m:t>𝑫</m:t>
                    </m:r>
                  </m:oMath>
                </a14:m>
                <a:r>
                  <a:rPr lang="en-US" b="1" dirty="0"/>
                  <a:t>, given by </a:t>
                </a:r>
              </a:p>
              <a:p>
                <a14:m>
                  <m:oMath xmlns:m="http://schemas.openxmlformats.org/officeDocument/2006/math">
                    <m:r>
                      <a:rPr lang="en-US" sz="1600" b="1" i="1" smtClean="0">
                        <a:latin typeface="Cambria Math" panose="02040503050406030204" pitchFamily="18" charset="0"/>
                      </a:rPr>
                      <m:t>𝑫</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𝒕</m:t>
                        </m:r>
                      </m:e>
                    </m:d>
                    <m:r>
                      <a:rPr lang="en-US" sz="1600" b="1" i="1" smtClean="0">
                        <a:latin typeface="Cambria Math" panose="02040503050406030204" pitchFamily="18" charset="0"/>
                      </a:rPr>
                      <m:t>=</m:t>
                    </m:r>
                    <m:r>
                      <a:rPr lang="en-US" sz="1600" b="1" i="1" smtClean="0">
                        <a:latin typeface="Cambria Math" panose="02040503050406030204" pitchFamily="18" charset="0"/>
                      </a:rPr>
                      <m:t>𝒂</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𝒕</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m:t>
                    </m:r>
                    <m:r>
                      <a:rPr lang="en-US" sz="1600" b="1" i="1" smtClean="0">
                        <a:latin typeface="Cambria Math" panose="02040503050406030204" pitchFamily="18" charset="0"/>
                      </a:rPr>
                      <m:t>𝒃𝒕</m:t>
                    </m:r>
                    <m:r>
                      <a:rPr lang="en-US" sz="1600" b="1" i="1" smtClean="0">
                        <a:latin typeface="Cambria Math" panose="02040503050406030204" pitchFamily="18" charset="0"/>
                      </a:rPr>
                      <m:t>+</m:t>
                    </m:r>
                    <m:r>
                      <a:rPr lang="en-US" sz="1600" b="1" i="1" smtClean="0">
                        <a:latin typeface="Cambria Math" panose="02040503050406030204" pitchFamily="18" charset="0"/>
                      </a:rPr>
                      <m:t>𝒄</m:t>
                    </m:r>
                  </m:oMath>
                </a14:m>
                <a:r>
                  <a:rPr lang="en-US" b="1" dirty="0"/>
                  <a:t>, where </a:t>
                </a:r>
                <a14:m>
                  <m:oMath xmlns:m="http://schemas.openxmlformats.org/officeDocument/2006/math">
                    <m:r>
                      <a:rPr lang="en-US" sz="1600" b="1" i="1" smtClean="0">
                        <a:latin typeface="Cambria Math" panose="02040503050406030204" pitchFamily="18" charset="0"/>
                      </a:rPr>
                      <m:t>𝑫</m:t>
                    </m:r>
                    <m:r>
                      <a:rPr lang="en-US" sz="1600" b="1" i="1" smtClean="0">
                        <a:latin typeface="Cambria Math" panose="02040503050406030204" pitchFamily="18" charset="0"/>
                      </a:rPr>
                      <m:t>(</m:t>
                    </m:r>
                    <m:r>
                      <a:rPr lang="en-US" sz="1600" b="1" i="1" smtClean="0">
                        <a:latin typeface="Cambria Math" panose="02040503050406030204" pitchFamily="18" charset="0"/>
                      </a:rPr>
                      <m:t>𝒕</m:t>
                    </m:r>
                    <m:r>
                      <a:rPr lang="en-US" sz="1600" b="1" i="1" smtClean="0">
                        <a:latin typeface="Cambria Math" panose="02040503050406030204" pitchFamily="18" charset="0"/>
                      </a:rPr>
                      <m:t>)</m:t>
                    </m:r>
                  </m:oMath>
                </a14:m>
                <a:r>
                  <a:rPr lang="en-US" sz="1600" b="1" dirty="0"/>
                  <a:t> </a:t>
                </a:r>
                <a:r>
                  <a:rPr lang="en-US" b="1" dirty="0"/>
                  <a:t>is the total number of plays, thousands, for the song since its release, and </a:t>
                </a:r>
                <a14:m>
                  <m:oMath xmlns:m="http://schemas.openxmlformats.org/officeDocument/2006/math">
                    <m:r>
                      <a:rPr lang="en-US" sz="1600" b="1" i="1" smtClean="0">
                        <a:latin typeface="Cambria Math" panose="02040503050406030204" pitchFamily="18" charset="0"/>
                      </a:rPr>
                      <m:t>𝒕</m:t>
                    </m:r>
                  </m:oMath>
                </a14:m>
                <a:r>
                  <a:rPr lang="en-US" b="1" dirty="0"/>
                  <a:t> is the number of months</a:t>
                </a:r>
              </a:p>
              <a:p>
                <a:r>
                  <a:rPr lang="en-US" b="1" dirty="0"/>
                  <a:t>after the musician began using the app.  </a:t>
                </a:r>
              </a:p>
            </p:txBody>
          </p:sp>
        </mc:Choice>
        <mc:Fallback xmlns="">
          <p:sp>
            <p:nvSpPr>
              <p:cNvPr id="4" name="TextBox 3">
                <a:extLst>
                  <a:ext uri="{FF2B5EF4-FFF2-40B4-BE49-F238E27FC236}">
                    <a16:creationId xmlns:a16="http://schemas.microsoft.com/office/drawing/2014/main" id="{FD26226E-3065-5D38-DA71-804C1221CDB9}"/>
                  </a:ext>
                </a:extLst>
              </p:cNvPr>
              <p:cNvSpPr txBox="1">
                <a:spLocks noRot="1" noChangeAspect="1" noMove="1" noResize="1" noEditPoints="1" noAdjustHandles="1" noChangeArrowheads="1" noChangeShapeType="1" noTextEdit="1"/>
              </p:cNvSpPr>
              <p:nvPr/>
            </p:nvSpPr>
            <p:spPr>
              <a:xfrm>
                <a:off x="609600" y="1417638"/>
                <a:ext cx="11750333" cy="1952779"/>
              </a:xfrm>
              <a:prstGeom prst="rect">
                <a:avLst/>
              </a:prstGeom>
              <a:blipFill>
                <a:blip r:embed="rId2"/>
                <a:stretch>
                  <a:fillRect l="-156" t="-625" b="-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85BC200-4D5E-97FB-CD96-D7A21025AB6B}"/>
                  </a:ext>
                </a:extLst>
              </p:cNvPr>
              <p:cNvSpPr txBox="1"/>
              <p:nvPr/>
            </p:nvSpPr>
            <p:spPr>
              <a:xfrm>
                <a:off x="128325" y="3397867"/>
                <a:ext cx="11612794" cy="825354"/>
              </a:xfrm>
              <a:prstGeom prst="rect">
                <a:avLst/>
              </a:prstGeom>
              <a:noFill/>
            </p:spPr>
            <p:txBody>
              <a:bodyPr wrap="none" rtlCol="0">
                <a:spAutoFit/>
              </a:bodyPr>
              <a:lstStyle/>
              <a:p>
                <a:r>
                  <a:rPr lang="en-US" b="1" dirty="0">
                    <a:solidFill>
                      <a:srgbClr val="0070C0"/>
                    </a:solidFill>
                  </a:rPr>
                  <a:t>B.   (iii)   Let </a:t>
                </a:r>
                <a14:m>
                  <m:oMath xmlns:m="http://schemas.openxmlformats.org/officeDocument/2006/math">
                    <m:sSub>
                      <m:sSubPr>
                        <m:ctrlPr>
                          <a:rPr lang="en-US" sz="1600" b="1" i="1" smtClean="0">
                            <a:solidFill>
                              <a:srgbClr val="0070C0"/>
                            </a:solidFill>
                            <a:latin typeface="Cambria Math" panose="02040503050406030204" pitchFamily="18" charset="0"/>
                          </a:rPr>
                        </m:ctrlPr>
                      </m:sSubPr>
                      <m:e>
                        <m:r>
                          <a:rPr lang="en-US" sz="1600" b="1" i="1" smtClean="0">
                            <a:solidFill>
                              <a:srgbClr val="0070C0"/>
                            </a:solidFill>
                            <a:latin typeface="Cambria Math" panose="02040503050406030204" pitchFamily="18" charset="0"/>
                          </a:rPr>
                          <m:t>𝑨</m:t>
                        </m:r>
                      </m:e>
                      <m:sub>
                        <m:r>
                          <a:rPr lang="en-US" sz="1600" b="1" i="1" smtClean="0">
                            <a:solidFill>
                              <a:srgbClr val="0070C0"/>
                            </a:solidFill>
                            <a:latin typeface="Cambria Math" panose="02040503050406030204" pitchFamily="18" charset="0"/>
                          </a:rPr>
                          <m:t>𝒕</m:t>
                        </m:r>
                      </m:sub>
                    </m:sSub>
                  </m:oMath>
                </a14:m>
                <a:r>
                  <a:rPr lang="en-US" sz="1600" b="1" dirty="0">
                    <a:solidFill>
                      <a:srgbClr val="0070C0"/>
                    </a:solidFill>
                  </a:rPr>
                  <a:t> </a:t>
                </a:r>
                <a:r>
                  <a:rPr lang="en-US" b="1" dirty="0">
                    <a:solidFill>
                      <a:srgbClr val="0070C0"/>
                    </a:solidFill>
                  </a:rPr>
                  <a:t>represent the total number of plays for the song, in thousands, using the average rate of change found in part B (</a:t>
                </a:r>
                <a:r>
                  <a:rPr lang="en-US" b="1" dirty="0" err="1">
                    <a:solidFill>
                      <a:srgbClr val="0070C0"/>
                    </a:solidFill>
                  </a:rPr>
                  <a:t>i</a:t>
                </a:r>
                <a:r>
                  <a:rPr lang="en-US" b="1" dirty="0">
                    <a:solidFill>
                      <a:srgbClr val="0070C0"/>
                    </a:solidFill>
                  </a:rPr>
                  <a:t>).</a:t>
                </a:r>
              </a:p>
              <a:p>
                <a:r>
                  <a:rPr lang="en-US" b="1" dirty="0">
                    <a:solidFill>
                      <a:srgbClr val="0070C0"/>
                    </a:solidFill>
                  </a:rPr>
                  <a:t>                For </a:t>
                </a:r>
                <a14:m>
                  <m:oMath xmlns:m="http://schemas.openxmlformats.org/officeDocument/2006/math">
                    <m:sSub>
                      <m:sSubPr>
                        <m:ctrlPr>
                          <a:rPr lang="en-US" sz="1600" b="1" i="1">
                            <a:solidFill>
                              <a:srgbClr val="0070C0"/>
                            </a:solidFill>
                            <a:latin typeface="Cambria Math" panose="02040503050406030204" pitchFamily="18" charset="0"/>
                          </a:rPr>
                        </m:ctrlPr>
                      </m:sSubPr>
                      <m:e>
                        <m:r>
                          <a:rPr lang="en-US" sz="1600" b="1" i="1">
                            <a:solidFill>
                              <a:srgbClr val="0070C0"/>
                            </a:solidFill>
                            <a:latin typeface="Cambria Math" panose="02040503050406030204" pitchFamily="18" charset="0"/>
                          </a:rPr>
                          <m:t>𝑨</m:t>
                        </m:r>
                      </m:e>
                      <m:sub>
                        <m:r>
                          <a:rPr lang="en-US" sz="1600" b="1" i="1" smtClean="0">
                            <a:solidFill>
                              <a:srgbClr val="0070C0"/>
                            </a:solidFill>
                            <a:latin typeface="Cambria Math" panose="02040503050406030204" pitchFamily="18" charset="0"/>
                          </a:rPr>
                          <m:t>𝟏</m:t>
                        </m:r>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𝟓</m:t>
                        </m:r>
                      </m:sub>
                    </m:sSub>
                  </m:oMath>
                </a14:m>
                <a:r>
                  <a:rPr lang="en-US" sz="1600" b="1" dirty="0">
                    <a:solidFill>
                      <a:srgbClr val="0070C0"/>
                    </a:solidFill>
                  </a:rPr>
                  <a:t> </a:t>
                </a:r>
                <a:r>
                  <a:rPr lang="en-US" b="1" dirty="0">
                    <a:solidFill>
                      <a:srgbClr val="0070C0"/>
                    </a:solidFill>
                  </a:rPr>
                  <a:t>found in part B (ii), it can be shown that </a:t>
                </a:r>
                <a14:m>
                  <m:oMath xmlns:m="http://schemas.openxmlformats.org/officeDocument/2006/math">
                    <m:sSub>
                      <m:sSubPr>
                        <m:ctrlPr>
                          <a:rPr lang="en-US" sz="1600" b="1" i="1">
                            <a:solidFill>
                              <a:srgbClr val="0070C0"/>
                            </a:solidFill>
                            <a:latin typeface="Cambria Math" panose="02040503050406030204" pitchFamily="18" charset="0"/>
                          </a:rPr>
                        </m:ctrlPr>
                      </m:sSubPr>
                      <m:e>
                        <m:r>
                          <a:rPr lang="en-US" sz="1600" b="1" i="1">
                            <a:solidFill>
                              <a:srgbClr val="0070C0"/>
                            </a:solidFill>
                            <a:latin typeface="Cambria Math" panose="02040503050406030204" pitchFamily="18" charset="0"/>
                          </a:rPr>
                          <m:t>𝑨</m:t>
                        </m:r>
                      </m:e>
                      <m:sub>
                        <m:r>
                          <a:rPr lang="en-US" sz="1600" b="1" i="1">
                            <a:solidFill>
                              <a:srgbClr val="0070C0"/>
                            </a:solidFill>
                            <a:latin typeface="Cambria Math" panose="02040503050406030204" pitchFamily="18" charset="0"/>
                          </a:rPr>
                          <m:t>𝟏</m:t>
                        </m:r>
                        <m:r>
                          <a:rPr lang="en-US" sz="1600" b="1" i="1">
                            <a:solidFill>
                              <a:srgbClr val="0070C0"/>
                            </a:solidFill>
                            <a:latin typeface="Cambria Math" panose="02040503050406030204" pitchFamily="18" charset="0"/>
                          </a:rPr>
                          <m:t>.</m:t>
                        </m:r>
                        <m:r>
                          <a:rPr lang="en-US" sz="1600" b="1" i="1">
                            <a:solidFill>
                              <a:srgbClr val="0070C0"/>
                            </a:solidFill>
                            <a:latin typeface="Cambria Math" panose="02040503050406030204" pitchFamily="18" charset="0"/>
                          </a:rPr>
                          <m:t>𝟓</m:t>
                        </m:r>
                      </m:sub>
                    </m:sSub>
                    <m:r>
                      <a:rPr lang="en-US" sz="1600" b="1" i="1" smtClean="0">
                        <a:solidFill>
                          <a:srgbClr val="0070C0"/>
                        </a:solidFill>
                        <a:latin typeface="Cambria Math" panose="02040503050406030204" pitchFamily="18" charset="0"/>
                      </a:rPr>
                      <m:t>&lt;</m:t>
                    </m:r>
                    <m:r>
                      <a:rPr lang="en-US" sz="1600" b="1" i="1" smtClean="0">
                        <a:solidFill>
                          <a:srgbClr val="0070C0"/>
                        </a:solidFill>
                        <a:latin typeface="Cambria Math" panose="02040503050406030204" pitchFamily="18" charset="0"/>
                      </a:rPr>
                      <m:t>𝑫</m:t>
                    </m:r>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𝟏</m:t>
                    </m:r>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𝟓</m:t>
                    </m:r>
                    <m:r>
                      <a:rPr lang="en-US" sz="1600" b="1" i="1" smtClean="0">
                        <a:solidFill>
                          <a:srgbClr val="0070C0"/>
                        </a:solidFill>
                        <a:latin typeface="Cambria Math" panose="02040503050406030204" pitchFamily="18" charset="0"/>
                      </a:rPr>
                      <m:t>)</m:t>
                    </m:r>
                  </m:oMath>
                </a14:m>
                <a:r>
                  <a:rPr lang="en-US" b="1" dirty="0">
                    <a:solidFill>
                      <a:srgbClr val="0070C0"/>
                    </a:solidFill>
                  </a:rPr>
                  <a:t>. Explain why, in general, </a:t>
                </a:r>
                <a14:m>
                  <m:oMath xmlns:m="http://schemas.openxmlformats.org/officeDocument/2006/math">
                    <m:sSub>
                      <m:sSubPr>
                        <m:ctrlPr>
                          <a:rPr lang="en-US" b="1" i="1">
                            <a:solidFill>
                              <a:srgbClr val="0070C0"/>
                            </a:solidFill>
                            <a:latin typeface="Cambria Math" panose="02040503050406030204" pitchFamily="18" charset="0"/>
                          </a:rPr>
                        </m:ctrlPr>
                      </m:sSubPr>
                      <m:e>
                        <m:r>
                          <a:rPr lang="en-US" b="1" i="1">
                            <a:solidFill>
                              <a:srgbClr val="0070C0"/>
                            </a:solidFill>
                            <a:latin typeface="Cambria Math" panose="02040503050406030204" pitchFamily="18" charset="0"/>
                          </a:rPr>
                          <m:t>𝑨</m:t>
                        </m:r>
                      </m:e>
                      <m:sub>
                        <m:r>
                          <a:rPr lang="en-US" b="1" i="1" smtClean="0">
                            <a:solidFill>
                              <a:srgbClr val="0070C0"/>
                            </a:solidFill>
                            <a:latin typeface="Cambria Math" panose="02040503050406030204" pitchFamily="18" charset="0"/>
                          </a:rPr>
                          <m:t>𝒕</m:t>
                        </m:r>
                      </m:sub>
                    </m:sSub>
                    <m:r>
                      <a:rPr lang="en-US" b="1" i="1">
                        <a:solidFill>
                          <a:srgbClr val="0070C0"/>
                        </a:solidFill>
                        <a:latin typeface="Cambria Math" panose="02040503050406030204" pitchFamily="18" charset="0"/>
                      </a:rPr>
                      <m:t>&lt;</m:t>
                    </m:r>
                    <m:r>
                      <a:rPr lang="en-US" b="1" i="1">
                        <a:solidFill>
                          <a:srgbClr val="0070C0"/>
                        </a:solidFill>
                        <a:latin typeface="Cambria Math" panose="02040503050406030204" pitchFamily="18" charset="0"/>
                      </a:rPr>
                      <m:t>𝑫</m:t>
                    </m:r>
                    <m:r>
                      <a:rPr lang="en-US" b="1" i="1">
                        <a:solidFill>
                          <a:srgbClr val="0070C0"/>
                        </a:solidFill>
                        <a:latin typeface="Cambria Math" panose="02040503050406030204" pitchFamily="18" charset="0"/>
                      </a:rPr>
                      <m:t>(</m:t>
                    </m:r>
                    <m:r>
                      <a:rPr lang="en-US" b="1" i="1" smtClean="0">
                        <a:solidFill>
                          <a:srgbClr val="0070C0"/>
                        </a:solidFill>
                        <a:latin typeface="Cambria Math" panose="02040503050406030204" pitchFamily="18" charset="0"/>
                      </a:rPr>
                      <m:t>𝒕</m:t>
                    </m:r>
                    <m:r>
                      <a:rPr lang="en-US" b="1" i="1">
                        <a:solidFill>
                          <a:srgbClr val="0070C0"/>
                        </a:solidFill>
                        <a:latin typeface="Cambria Math" panose="02040503050406030204" pitchFamily="18" charset="0"/>
                      </a:rPr>
                      <m:t>)</m:t>
                    </m:r>
                  </m:oMath>
                </a14:m>
                <a:r>
                  <a:rPr lang="en-US" b="1" dirty="0">
                    <a:solidFill>
                      <a:srgbClr val="0070C0"/>
                    </a:solidFill>
                  </a:rPr>
                  <a:t> for all </a:t>
                </a:r>
                <a14:m>
                  <m:oMath xmlns:m="http://schemas.openxmlformats.org/officeDocument/2006/math">
                    <m:r>
                      <a:rPr lang="en-US" sz="1600" b="1" i="1" smtClean="0">
                        <a:solidFill>
                          <a:srgbClr val="0070C0"/>
                        </a:solidFill>
                        <a:latin typeface="Cambria Math" panose="02040503050406030204" pitchFamily="18" charset="0"/>
                      </a:rPr>
                      <m:t>𝒕</m:t>
                    </m:r>
                  </m:oMath>
                </a14:m>
                <a:r>
                  <a:rPr lang="en-US" b="1" dirty="0">
                    <a:solidFill>
                      <a:srgbClr val="0070C0"/>
                    </a:solidFill>
                  </a:rPr>
                  <a:t>, where </a:t>
                </a:r>
                <a14:m>
                  <m:oMath xmlns:m="http://schemas.openxmlformats.org/officeDocument/2006/math">
                    <m:r>
                      <a:rPr lang="en-US" sz="1600" b="1" i="1" smtClean="0">
                        <a:solidFill>
                          <a:srgbClr val="0070C0"/>
                        </a:solidFill>
                        <a:latin typeface="Cambria Math" panose="02040503050406030204" pitchFamily="18" charset="0"/>
                      </a:rPr>
                      <m:t>𝟎</m:t>
                    </m:r>
                    <m:r>
                      <a:rPr lang="en-US" sz="1600" b="1" i="1" smtClean="0">
                        <a:solidFill>
                          <a:srgbClr val="0070C0"/>
                        </a:solidFill>
                        <a:latin typeface="Cambria Math" panose="02040503050406030204" pitchFamily="18" charset="0"/>
                      </a:rPr>
                      <m:t>&lt;</m:t>
                    </m:r>
                    <m:r>
                      <a:rPr lang="en-US" sz="1600" b="1" i="1" smtClean="0">
                        <a:solidFill>
                          <a:srgbClr val="0070C0"/>
                        </a:solidFill>
                        <a:latin typeface="Cambria Math" panose="02040503050406030204" pitchFamily="18" charset="0"/>
                      </a:rPr>
                      <m:t>𝒕</m:t>
                    </m:r>
                    <m:r>
                      <a:rPr lang="en-US" sz="1600" b="1" i="1" smtClean="0">
                        <a:solidFill>
                          <a:srgbClr val="0070C0"/>
                        </a:solidFill>
                        <a:latin typeface="Cambria Math" panose="02040503050406030204" pitchFamily="18" charset="0"/>
                      </a:rPr>
                      <m:t>&lt;</m:t>
                    </m:r>
                    <m:r>
                      <a:rPr lang="en-US" sz="1600" b="1" i="1" smtClean="0">
                        <a:solidFill>
                          <a:srgbClr val="0070C0"/>
                        </a:solidFill>
                        <a:latin typeface="Cambria Math" panose="02040503050406030204" pitchFamily="18" charset="0"/>
                      </a:rPr>
                      <m:t>𝟒</m:t>
                    </m:r>
                  </m:oMath>
                </a14:m>
                <a:r>
                  <a:rPr lang="en-US" b="1" dirty="0">
                    <a:solidFill>
                      <a:srgbClr val="0070C0"/>
                    </a:solidFill>
                  </a:rPr>
                  <a:t>.</a:t>
                </a:r>
              </a:p>
              <a:p>
                <a:r>
                  <a:rPr lang="en-US" b="1" dirty="0">
                    <a:solidFill>
                      <a:srgbClr val="0070C0"/>
                    </a:solidFill>
                  </a:rPr>
                  <a:t>                Your explanation should include a reference to the graph of </a:t>
                </a:r>
                <a14:m>
                  <m:oMath xmlns:m="http://schemas.openxmlformats.org/officeDocument/2006/math">
                    <m:r>
                      <a:rPr lang="en-US" sz="1600" b="1" i="1" smtClean="0">
                        <a:solidFill>
                          <a:srgbClr val="0070C0"/>
                        </a:solidFill>
                        <a:latin typeface="Cambria Math" panose="02040503050406030204" pitchFamily="18" charset="0"/>
                      </a:rPr>
                      <m:t>𝑫</m:t>
                    </m:r>
                  </m:oMath>
                </a14:m>
                <a:r>
                  <a:rPr lang="en-US" b="1" dirty="0">
                    <a:solidFill>
                      <a:srgbClr val="0070C0"/>
                    </a:solidFill>
                  </a:rPr>
                  <a:t> and its relationship to </a:t>
                </a:r>
                <a14:m>
                  <m:oMath xmlns:m="http://schemas.openxmlformats.org/officeDocument/2006/math">
                    <m:sSub>
                      <m:sSubPr>
                        <m:ctrlPr>
                          <a:rPr lang="en-US" sz="1600" b="1" i="1" smtClean="0">
                            <a:solidFill>
                              <a:srgbClr val="0070C0"/>
                            </a:solidFill>
                            <a:latin typeface="Cambria Math" panose="02040503050406030204" pitchFamily="18" charset="0"/>
                          </a:rPr>
                        </m:ctrlPr>
                      </m:sSubPr>
                      <m:e>
                        <m:r>
                          <a:rPr lang="en-US" sz="1600" b="1" i="1" smtClean="0">
                            <a:solidFill>
                              <a:srgbClr val="0070C0"/>
                            </a:solidFill>
                            <a:latin typeface="Cambria Math" panose="02040503050406030204" pitchFamily="18" charset="0"/>
                          </a:rPr>
                          <m:t>𝑨</m:t>
                        </m:r>
                      </m:e>
                      <m:sub>
                        <m:r>
                          <a:rPr lang="en-US" sz="1600" b="1" i="1" smtClean="0">
                            <a:solidFill>
                              <a:srgbClr val="0070C0"/>
                            </a:solidFill>
                            <a:latin typeface="Cambria Math" panose="02040503050406030204" pitchFamily="18" charset="0"/>
                          </a:rPr>
                          <m:t>𝒕</m:t>
                        </m:r>
                      </m:sub>
                    </m:sSub>
                  </m:oMath>
                </a14:m>
                <a:r>
                  <a:rPr lang="en-US" b="1" dirty="0">
                    <a:solidFill>
                      <a:srgbClr val="0070C0"/>
                    </a:solidFill>
                  </a:rPr>
                  <a:t>.   </a:t>
                </a:r>
              </a:p>
            </p:txBody>
          </p:sp>
        </mc:Choice>
        <mc:Fallback xmlns="">
          <p:sp>
            <p:nvSpPr>
              <p:cNvPr id="6" name="TextBox 5">
                <a:extLst>
                  <a:ext uri="{FF2B5EF4-FFF2-40B4-BE49-F238E27FC236}">
                    <a16:creationId xmlns:a16="http://schemas.microsoft.com/office/drawing/2014/main" id="{985BC200-4D5E-97FB-CD96-D7A21025AB6B}"/>
                  </a:ext>
                </a:extLst>
              </p:cNvPr>
              <p:cNvSpPr txBox="1">
                <a:spLocks noRot="1" noChangeAspect="1" noMove="1" noResize="1" noEditPoints="1" noAdjustHandles="1" noChangeArrowheads="1" noChangeShapeType="1" noTextEdit="1"/>
              </p:cNvSpPr>
              <p:nvPr/>
            </p:nvSpPr>
            <p:spPr>
              <a:xfrm>
                <a:off x="128325" y="3397867"/>
                <a:ext cx="11612794" cy="825354"/>
              </a:xfrm>
              <a:prstGeom prst="rect">
                <a:avLst/>
              </a:prstGeom>
              <a:blipFill>
                <a:blip r:embed="rId3"/>
                <a:stretch>
                  <a:fillRect l="-157" b="-66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7" name="Table 16">
                <a:extLst>
                  <a:ext uri="{FF2B5EF4-FFF2-40B4-BE49-F238E27FC236}">
                    <a16:creationId xmlns:a16="http://schemas.microsoft.com/office/drawing/2014/main" id="{C3316163-3F6D-BD6D-43F8-04CB5C6909EA}"/>
                  </a:ext>
                </a:extLst>
              </p:cNvPr>
              <p:cNvGraphicFramePr>
                <a:graphicFrameLocks noGrp="1"/>
              </p:cNvGraphicFramePr>
              <p:nvPr/>
            </p:nvGraphicFramePr>
            <p:xfrm>
              <a:off x="4640433" y="541338"/>
              <a:ext cx="7330733" cy="609600"/>
            </p:xfrm>
            <a:graphic>
              <a:graphicData uri="http://schemas.openxmlformats.org/drawingml/2006/table">
                <a:tbl>
                  <a:tblPr firstRow="1" bandRow="1">
                    <a:tableStyleId>{F5AB1C69-6EDB-4FF4-983F-18BD219EF322}</a:tableStyleId>
                  </a:tblPr>
                  <a:tblGrid>
                    <a:gridCol w="5645987">
                      <a:extLst>
                        <a:ext uri="{9D8B030D-6E8A-4147-A177-3AD203B41FA5}">
                          <a16:colId xmlns:a16="http://schemas.microsoft.com/office/drawing/2014/main" val="2408532877"/>
                        </a:ext>
                      </a:extLst>
                    </a:gridCol>
                    <a:gridCol w="558800">
                      <a:extLst>
                        <a:ext uri="{9D8B030D-6E8A-4147-A177-3AD203B41FA5}">
                          <a16:colId xmlns:a16="http://schemas.microsoft.com/office/drawing/2014/main" val="2804112914"/>
                        </a:ext>
                      </a:extLst>
                    </a:gridCol>
                    <a:gridCol w="640080">
                      <a:extLst>
                        <a:ext uri="{9D8B030D-6E8A-4147-A177-3AD203B41FA5}">
                          <a16:colId xmlns:a16="http://schemas.microsoft.com/office/drawing/2014/main" val="2029477103"/>
                        </a:ext>
                      </a:extLst>
                    </a:gridCol>
                    <a:gridCol w="485866">
                      <a:extLst>
                        <a:ext uri="{9D8B030D-6E8A-4147-A177-3AD203B41FA5}">
                          <a16:colId xmlns:a16="http://schemas.microsoft.com/office/drawing/2014/main" val="2620512262"/>
                        </a:ext>
                      </a:extLst>
                    </a:gridCol>
                  </a:tblGrid>
                  <a:tr h="289110">
                    <a:tc>
                      <a:txBody>
                        <a:bodyPr/>
                        <a:lstStyle/>
                        <a:p>
                          <a:pPr algn="ctr"/>
                          <a:r>
                            <a:rPr lang="en-US" b="1" dirty="0"/>
                            <a:t>Months after the musician began the app</a:t>
                          </a: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𝟐</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𝟒</m:t>
                                </m:r>
                              </m:oMath>
                            </m:oMathPara>
                          </a14:m>
                          <a:endParaRPr/>
                        </a:p>
                      </a:txBody>
                      <a:tcPr/>
                    </a:tc>
                    <a:extLst>
                      <a:ext uri="{0D108BD9-81ED-4DB2-BD59-A6C34878D82A}">
                        <a16:rowId xmlns:a16="http://schemas.microsoft.com/office/drawing/2014/main" val="4039271700"/>
                      </a:ext>
                    </a:extLst>
                  </a:tr>
                  <a:tr h="289110">
                    <a:tc>
                      <a:txBody>
                        <a:bodyPr/>
                        <a:lstStyle/>
                        <a:p>
                          <a:pPr algn="ctr"/>
                          <a:r>
                            <a:rPr lang="en-US" b="1" dirty="0"/>
                            <a:t>Total number of plays for the song since its release (thousands)</a:t>
                          </a: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𝟐𝟓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𝟑𝟎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𝟑𝟒</m:t>
                                </m:r>
                              </m:oMath>
                            </m:oMathPara>
                          </a14:m>
                          <a:endParaRPr/>
                        </a:p>
                      </a:txBody>
                      <a:tcPr/>
                    </a:tc>
                    <a:extLst>
                      <a:ext uri="{0D108BD9-81ED-4DB2-BD59-A6C34878D82A}">
                        <a16:rowId xmlns:a16="http://schemas.microsoft.com/office/drawing/2014/main" val="1742240609"/>
                      </a:ext>
                    </a:extLst>
                  </a:tr>
                </a:tbl>
              </a:graphicData>
            </a:graphic>
          </p:graphicFrame>
        </mc:Choice>
        <mc:Fallback xmlns="">
          <p:graphicFrame>
            <p:nvGraphicFramePr>
              <p:cNvPr id="17" name="Table 16">
                <a:extLst>
                  <a:ext uri="{FF2B5EF4-FFF2-40B4-BE49-F238E27FC236}">
                    <a16:creationId xmlns:a16="http://schemas.microsoft.com/office/drawing/2014/main" id="{C3316163-3F6D-BD6D-43F8-04CB5C6909EA}"/>
                  </a:ext>
                </a:extLst>
              </p:cNvPr>
              <p:cNvGraphicFramePr>
                <a:graphicFrameLocks noGrp="1"/>
              </p:cNvGraphicFramePr>
              <p:nvPr/>
            </p:nvGraphicFramePr>
            <p:xfrm>
              <a:off x="4640433" y="541338"/>
              <a:ext cx="7330733" cy="609600"/>
            </p:xfrm>
            <a:graphic>
              <a:graphicData uri="http://schemas.openxmlformats.org/drawingml/2006/table">
                <a:tbl>
                  <a:tblPr firstRow="1" bandRow="1">
                    <a:tableStyleId>{F5AB1C69-6EDB-4FF4-983F-18BD219EF322}</a:tableStyleId>
                  </a:tblPr>
                  <a:tblGrid>
                    <a:gridCol w="5645987">
                      <a:extLst>
                        <a:ext uri="{9D8B030D-6E8A-4147-A177-3AD203B41FA5}">
                          <a16:colId xmlns:a16="http://schemas.microsoft.com/office/drawing/2014/main" val="2408532877"/>
                        </a:ext>
                      </a:extLst>
                    </a:gridCol>
                    <a:gridCol w="558800">
                      <a:extLst>
                        <a:ext uri="{9D8B030D-6E8A-4147-A177-3AD203B41FA5}">
                          <a16:colId xmlns:a16="http://schemas.microsoft.com/office/drawing/2014/main" val="2804112914"/>
                        </a:ext>
                      </a:extLst>
                    </a:gridCol>
                    <a:gridCol w="640080">
                      <a:extLst>
                        <a:ext uri="{9D8B030D-6E8A-4147-A177-3AD203B41FA5}">
                          <a16:colId xmlns:a16="http://schemas.microsoft.com/office/drawing/2014/main" val="2029477103"/>
                        </a:ext>
                      </a:extLst>
                    </a:gridCol>
                    <a:gridCol w="485866">
                      <a:extLst>
                        <a:ext uri="{9D8B030D-6E8A-4147-A177-3AD203B41FA5}">
                          <a16:colId xmlns:a16="http://schemas.microsoft.com/office/drawing/2014/main" val="2620512262"/>
                        </a:ext>
                      </a:extLst>
                    </a:gridCol>
                  </a:tblGrid>
                  <a:tr h="304800">
                    <a:tc>
                      <a:txBody>
                        <a:bodyPr/>
                        <a:lstStyle/>
                        <a:p>
                          <a:pPr algn="ctr"/>
                          <a:r>
                            <a:rPr lang="en-US" b="1" dirty="0"/>
                            <a:t>Months after the musician began the app</a:t>
                          </a:r>
                        </a:p>
                      </a:txBody>
                      <a:tcPr/>
                    </a:tc>
                    <a:tc>
                      <a:txBody>
                        <a:bodyPr/>
                        <a:lstStyle/>
                        <a:p>
                          <a:endParaRPr lang="en-US"/>
                        </a:p>
                      </a:txBody>
                      <a:tcPr>
                        <a:blipFill>
                          <a:blip r:embed="rId4"/>
                          <a:stretch>
                            <a:fillRect l="-1019780" t="-1961" r="-207692" b="-117647"/>
                          </a:stretch>
                        </a:blipFill>
                      </a:tcPr>
                    </a:tc>
                    <a:tc>
                      <a:txBody>
                        <a:bodyPr/>
                        <a:lstStyle/>
                        <a:p>
                          <a:endParaRPr lang="en-US"/>
                        </a:p>
                      </a:txBody>
                      <a:tcPr>
                        <a:blipFill>
                          <a:blip r:embed="rId4"/>
                          <a:stretch>
                            <a:fillRect l="-970476" t="-1961" r="-80000" b="-117647"/>
                          </a:stretch>
                        </a:blipFill>
                      </a:tcPr>
                    </a:tc>
                    <a:tc>
                      <a:txBody>
                        <a:bodyPr/>
                        <a:lstStyle/>
                        <a:p>
                          <a:endParaRPr lang="en-US"/>
                        </a:p>
                      </a:txBody>
                      <a:tcPr>
                        <a:blipFill>
                          <a:blip r:embed="rId4"/>
                          <a:stretch>
                            <a:fillRect l="-1405000" t="-1961" r="-5000" b="-117647"/>
                          </a:stretch>
                        </a:blipFill>
                      </a:tcPr>
                    </a:tc>
                    <a:extLst>
                      <a:ext uri="{0D108BD9-81ED-4DB2-BD59-A6C34878D82A}">
                        <a16:rowId xmlns:a16="http://schemas.microsoft.com/office/drawing/2014/main" val="4039271700"/>
                      </a:ext>
                    </a:extLst>
                  </a:tr>
                  <a:tr h="304800">
                    <a:tc>
                      <a:txBody>
                        <a:bodyPr/>
                        <a:lstStyle/>
                        <a:p>
                          <a:pPr algn="ctr"/>
                          <a:r>
                            <a:rPr lang="en-US" b="1" dirty="0"/>
                            <a:t>Total number of plays for the song since its release (thousands)</a:t>
                          </a:r>
                        </a:p>
                      </a:txBody>
                      <a:tcPr/>
                    </a:tc>
                    <a:tc>
                      <a:txBody>
                        <a:bodyPr/>
                        <a:lstStyle/>
                        <a:p>
                          <a:endParaRPr lang="en-US"/>
                        </a:p>
                      </a:txBody>
                      <a:tcPr>
                        <a:blipFill>
                          <a:blip r:embed="rId4"/>
                          <a:stretch>
                            <a:fillRect l="-1019780" t="-104000" r="-207692" b="-20000"/>
                          </a:stretch>
                        </a:blipFill>
                      </a:tcPr>
                    </a:tc>
                    <a:tc>
                      <a:txBody>
                        <a:bodyPr/>
                        <a:lstStyle/>
                        <a:p>
                          <a:endParaRPr lang="en-US"/>
                        </a:p>
                      </a:txBody>
                      <a:tcPr>
                        <a:blipFill>
                          <a:blip r:embed="rId4"/>
                          <a:stretch>
                            <a:fillRect l="-970476" t="-104000" r="-80000" b="-20000"/>
                          </a:stretch>
                        </a:blipFill>
                      </a:tcPr>
                    </a:tc>
                    <a:tc>
                      <a:txBody>
                        <a:bodyPr/>
                        <a:lstStyle/>
                        <a:p>
                          <a:endParaRPr lang="en-US"/>
                        </a:p>
                      </a:txBody>
                      <a:tcPr>
                        <a:blipFill>
                          <a:blip r:embed="rId4"/>
                          <a:stretch>
                            <a:fillRect l="-1405000" t="-104000" r="-5000" b="-20000"/>
                          </a:stretch>
                        </a:blipFill>
                      </a:tcPr>
                    </a:tc>
                    <a:extLst>
                      <a:ext uri="{0D108BD9-81ED-4DB2-BD59-A6C34878D82A}">
                        <a16:rowId xmlns:a16="http://schemas.microsoft.com/office/drawing/2014/main" val="1742240609"/>
                      </a:ext>
                    </a:extLst>
                  </a:tr>
                </a:tbl>
              </a:graphicData>
            </a:graphic>
          </p:graphicFrame>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D536EF2-E917-956D-53F5-BB209F232F27}"/>
                  </a:ext>
                </a:extLst>
              </p:cNvPr>
              <p:cNvSpPr txBox="1"/>
              <p:nvPr/>
            </p:nvSpPr>
            <p:spPr>
              <a:xfrm>
                <a:off x="2895601" y="4250671"/>
                <a:ext cx="4822370" cy="160043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panose="02040503050406030204" pitchFamily="18" charset="0"/>
                            </a:rPr>
                          </m:ctrlPr>
                        </m:sSubPr>
                        <m:e>
                          <m:r>
                            <a:rPr lang="en-US" b="1" i="1" smtClean="0">
                              <a:solidFill>
                                <a:srgbClr val="FF0000"/>
                              </a:solidFill>
                              <a:latin typeface="Cambria Math" panose="02040503050406030204" pitchFamily="18" charset="0"/>
                            </a:rPr>
                            <m:t>𝑨</m:t>
                          </m:r>
                        </m:e>
                        <m:sub>
                          <m:r>
                            <a:rPr lang="en-US" b="1" i="1" smtClean="0">
                              <a:solidFill>
                                <a:srgbClr val="FF0000"/>
                              </a:solidFill>
                              <a:latin typeface="Cambria Math" panose="02040503050406030204" pitchFamily="18" charset="0"/>
                            </a:rPr>
                            <m:t>𝒕</m:t>
                          </m:r>
                        </m:sub>
                      </m:sSub>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𝟑𝟒</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𝟐𝟓</m:t>
                      </m:r>
                      <m:d>
                        <m:dPr>
                          <m:ctrlPr>
                            <a:rPr lang="en-US" b="1" i="1" smtClean="0">
                              <a:solidFill>
                                <a:srgbClr val="FF0000"/>
                              </a:solidFill>
                              <a:latin typeface="Cambria Math" panose="02040503050406030204" pitchFamily="18" charset="0"/>
                            </a:rPr>
                          </m:ctrlPr>
                        </m:dPr>
                        <m:e>
                          <m:r>
                            <a:rPr lang="en-US" b="1" i="1" smtClean="0">
                              <a:solidFill>
                                <a:srgbClr val="FF0000"/>
                              </a:solidFill>
                              <a:latin typeface="Cambria Math" panose="02040503050406030204" pitchFamily="18" charset="0"/>
                            </a:rPr>
                            <m:t>𝒙</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𝟒</m:t>
                          </m:r>
                        </m:e>
                      </m:d>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𝒐𝒓</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𝒚</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𝟐𝟓</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𝟐𝟓</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𝒙</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panose="02040503050406030204" pitchFamily="18" charset="0"/>
                            </a:rPr>
                          </m:ctrlPr>
                        </m:sSubPr>
                        <m:e>
                          <m:r>
                            <a:rPr lang="en-US" b="1" i="1" smtClean="0">
                              <a:solidFill>
                                <a:srgbClr val="FF0000"/>
                              </a:solidFill>
                              <a:latin typeface="Cambria Math" panose="02040503050406030204" pitchFamily="18" charset="0"/>
                            </a:rPr>
                            <m:t>𝑨</m:t>
                          </m:r>
                        </m:e>
                        <m:sub>
                          <m:r>
                            <a:rPr lang="en-US" b="1" i="1" smtClean="0">
                              <a:solidFill>
                                <a:srgbClr val="FF0000"/>
                              </a:solidFill>
                              <a:latin typeface="Cambria Math" panose="02040503050406030204" pitchFamily="18" charset="0"/>
                            </a:rPr>
                            <m:t>𝟏</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𝟓</m:t>
                          </m:r>
                        </m:sub>
                      </m:sSub>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𝟐𝟖</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𝟑𝟕𝟓</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𝑫</m:t>
                      </m:r>
                      <m:d>
                        <m:dPr>
                          <m:ctrlPr>
                            <a:rPr lang="en-US" b="1" i="1" smtClean="0">
                              <a:solidFill>
                                <a:srgbClr val="FF0000"/>
                              </a:solidFill>
                              <a:latin typeface="Cambria Math" panose="02040503050406030204" pitchFamily="18" charset="0"/>
                            </a:rPr>
                          </m:ctrlPr>
                        </m:dPr>
                        <m:e>
                          <m:r>
                            <a:rPr lang="en-US" b="1" i="1" smtClean="0">
                              <a:solidFill>
                                <a:srgbClr val="FF0000"/>
                              </a:solidFill>
                              <a:latin typeface="Cambria Math" panose="02040503050406030204" pitchFamily="18" charset="0"/>
                            </a:rPr>
                            <m:t>𝟏</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𝟓</m:t>
                          </m:r>
                        </m:e>
                      </m:d>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𝟐𝟖</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𝟖𝟒𝟒</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sSub>
                        <m:sSubPr>
                          <m:ctrlPr>
                            <a:rPr lang="en-US" b="1" i="1" smtClean="0">
                              <a:solidFill>
                                <a:srgbClr val="FF0000"/>
                              </a:solidFill>
                              <a:latin typeface="Cambria Math" panose="02040503050406030204" pitchFamily="18" charset="0"/>
                            </a:rPr>
                          </m:ctrlPr>
                        </m:sSubPr>
                        <m:e>
                          <m:r>
                            <a:rPr lang="en-US" b="1" i="1" smtClean="0">
                              <a:solidFill>
                                <a:srgbClr val="FF0000"/>
                              </a:solidFill>
                              <a:latin typeface="Cambria Math" panose="02040503050406030204" pitchFamily="18" charset="0"/>
                            </a:rPr>
                            <m:t>𝑨</m:t>
                          </m:r>
                        </m:e>
                        <m:sub>
                          <m:r>
                            <a:rPr lang="en-US" b="1" i="1" smtClean="0">
                              <a:solidFill>
                                <a:srgbClr val="FF0000"/>
                              </a:solidFill>
                              <a:latin typeface="Cambria Math" panose="02040503050406030204" pitchFamily="18" charset="0"/>
                            </a:rPr>
                            <m:t>𝟏</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𝟓</m:t>
                          </m:r>
                        </m:sub>
                      </m:sSub>
                      <m:r>
                        <a:rPr lang="en-US" b="1" i="1" smtClean="0">
                          <a:solidFill>
                            <a:srgbClr val="FF0000"/>
                          </a:solidFill>
                          <a:latin typeface="Cambria Math" panose="02040503050406030204" pitchFamily="18" charset="0"/>
                        </a:rPr>
                        <m:t>&lt;</m:t>
                      </m:r>
                      <m:r>
                        <a:rPr lang="en-US" b="1" i="1" smtClean="0">
                          <a:solidFill>
                            <a:srgbClr val="FF0000"/>
                          </a:solidFill>
                          <a:latin typeface="Cambria Math" panose="02040503050406030204" pitchFamily="18" charset="0"/>
                        </a:rPr>
                        <m:t>𝑫</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𝟏</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𝟓</m:t>
                      </m:r>
                      <m:r>
                        <a:rPr lang="en-US" b="1" i="1" smtClean="0">
                          <a:solidFill>
                            <a:srgbClr val="FF0000"/>
                          </a:solidFill>
                          <a:latin typeface="Cambria Math" panose="02040503050406030204" pitchFamily="18" charset="0"/>
                        </a:rPr>
                        <m:t>)</m:t>
                      </m:r>
                    </m:oMath>
                  </m:oMathPara>
                </a14:m>
                <a:endParaRPr lang="en-US" b="1" dirty="0">
                  <a:solidFill>
                    <a:srgbClr val="FF0000"/>
                  </a:solidFill>
                </a:endParaRPr>
              </a:p>
              <a:p>
                <a:r>
                  <a:rPr lang="en-US" b="1" dirty="0">
                    <a:solidFill>
                      <a:srgbClr val="FF0000"/>
                    </a:solidFill>
                  </a:rPr>
                  <a:t>On the interval t = 0 to t = 4, </a:t>
                </a:r>
                <a14:m>
                  <m:oMath xmlns:m="http://schemas.openxmlformats.org/officeDocument/2006/math">
                    <m:sSub>
                      <m:sSubPr>
                        <m:ctrlPr>
                          <a:rPr lang="en-US" b="1" i="1" smtClean="0">
                            <a:solidFill>
                              <a:srgbClr val="FF0000"/>
                            </a:solidFill>
                            <a:latin typeface="Cambria Math" panose="02040503050406030204" pitchFamily="18" charset="0"/>
                          </a:rPr>
                        </m:ctrlPr>
                      </m:sSubPr>
                      <m:e>
                        <m:r>
                          <a:rPr lang="en-US" b="1" i="1" smtClean="0">
                            <a:solidFill>
                              <a:srgbClr val="FF0000"/>
                            </a:solidFill>
                            <a:latin typeface="Cambria Math" panose="02040503050406030204" pitchFamily="18" charset="0"/>
                          </a:rPr>
                          <m:t>𝑨</m:t>
                        </m:r>
                      </m:e>
                      <m:sub>
                        <m:r>
                          <a:rPr lang="en-US" b="1" i="1" smtClean="0">
                            <a:solidFill>
                              <a:srgbClr val="FF0000"/>
                            </a:solidFill>
                            <a:latin typeface="Cambria Math" panose="02040503050406030204" pitchFamily="18" charset="0"/>
                          </a:rPr>
                          <m:t>𝒕</m:t>
                        </m:r>
                      </m:sub>
                    </m:sSub>
                  </m:oMath>
                </a14:m>
                <a:r>
                  <a:rPr lang="en-US" b="1" dirty="0">
                    <a:solidFill>
                      <a:srgbClr val="FF0000"/>
                    </a:solidFill>
                  </a:rPr>
                  <a:t> is less than D(t) because D(t) is concave down and </a:t>
                </a:r>
                <a14:m>
                  <m:oMath xmlns:m="http://schemas.openxmlformats.org/officeDocument/2006/math">
                    <m:sSub>
                      <m:sSubPr>
                        <m:ctrlPr>
                          <a:rPr lang="en-US" b="1" i="1" smtClean="0">
                            <a:solidFill>
                              <a:srgbClr val="FF0000"/>
                            </a:solidFill>
                            <a:latin typeface="Cambria Math" panose="02040503050406030204" pitchFamily="18" charset="0"/>
                          </a:rPr>
                        </m:ctrlPr>
                      </m:sSubPr>
                      <m:e>
                        <m:r>
                          <a:rPr lang="en-US" b="1" i="1" smtClean="0">
                            <a:solidFill>
                              <a:srgbClr val="FF0000"/>
                            </a:solidFill>
                            <a:latin typeface="Cambria Math" panose="02040503050406030204" pitchFamily="18" charset="0"/>
                          </a:rPr>
                          <m:t>𝑨</m:t>
                        </m:r>
                      </m:e>
                      <m:sub>
                        <m:r>
                          <a:rPr lang="en-US" b="1" i="1" smtClean="0">
                            <a:solidFill>
                              <a:srgbClr val="FF0000"/>
                            </a:solidFill>
                            <a:latin typeface="Cambria Math" panose="02040503050406030204" pitchFamily="18" charset="0"/>
                          </a:rPr>
                          <m:t>𝒕</m:t>
                        </m:r>
                      </m:sub>
                    </m:sSub>
                  </m:oMath>
                </a14:m>
                <a:r>
                  <a:rPr lang="en-US" b="1" dirty="0">
                    <a:solidFill>
                      <a:srgbClr val="FF0000"/>
                    </a:solidFill>
                  </a:rPr>
                  <a:t> is a secant intersecting D(t) on that interval.</a:t>
                </a:r>
              </a:p>
            </p:txBody>
          </p:sp>
        </mc:Choice>
        <mc:Fallback xmlns="">
          <p:sp>
            <p:nvSpPr>
              <p:cNvPr id="5" name="TextBox 4">
                <a:extLst>
                  <a:ext uri="{FF2B5EF4-FFF2-40B4-BE49-F238E27FC236}">
                    <a16:creationId xmlns:a16="http://schemas.microsoft.com/office/drawing/2014/main" id="{6D536EF2-E917-956D-53F5-BB209F232F27}"/>
                  </a:ext>
                </a:extLst>
              </p:cNvPr>
              <p:cNvSpPr txBox="1">
                <a:spLocks noRot="1" noChangeAspect="1" noMove="1" noResize="1" noEditPoints="1" noAdjustHandles="1" noChangeArrowheads="1" noChangeShapeType="1" noTextEdit="1"/>
              </p:cNvSpPr>
              <p:nvPr/>
            </p:nvSpPr>
            <p:spPr>
              <a:xfrm>
                <a:off x="2895601" y="4250671"/>
                <a:ext cx="4822370" cy="1600438"/>
              </a:xfrm>
              <a:prstGeom prst="rect">
                <a:avLst/>
              </a:prstGeom>
              <a:blipFill>
                <a:blip r:embed="rId5"/>
                <a:stretch>
                  <a:fillRect l="-379" b="-3042"/>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63065924-320C-73DE-7C63-BA67245D479E}"/>
              </a:ext>
            </a:extLst>
          </p:cNvPr>
          <p:cNvSpPr txBox="1"/>
          <p:nvPr/>
        </p:nvSpPr>
        <p:spPr>
          <a:xfrm>
            <a:off x="982128" y="4251807"/>
            <a:ext cx="585417" cy="523220"/>
          </a:xfrm>
          <a:prstGeom prst="rect">
            <a:avLst/>
          </a:prstGeom>
          <a:noFill/>
        </p:spPr>
        <p:txBody>
          <a:bodyPr wrap="square" rtlCol="0">
            <a:spAutoFit/>
          </a:bodyPr>
          <a:lstStyle/>
          <a:p>
            <a:r>
              <a:rPr lang="en-US" sz="2800" b="1" dirty="0"/>
              <a:t>84</a:t>
            </a:r>
          </a:p>
        </p:txBody>
      </p:sp>
      <p:sp>
        <p:nvSpPr>
          <p:cNvPr id="8" name="TextBox 7">
            <a:extLst>
              <a:ext uri="{FF2B5EF4-FFF2-40B4-BE49-F238E27FC236}">
                <a16:creationId xmlns:a16="http://schemas.microsoft.com/office/drawing/2014/main" id="{09212C17-9022-D5C6-950E-606640D31077}"/>
              </a:ext>
            </a:extLst>
          </p:cNvPr>
          <p:cNvSpPr txBox="1"/>
          <p:nvPr/>
        </p:nvSpPr>
        <p:spPr>
          <a:xfrm>
            <a:off x="9296399" y="4223221"/>
            <a:ext cx="1519968" cy="523220"/>
          </a:xfrm>
          <a:prstGeom prst="rect">
            <a:avLst/>
          </a:prstGeom>
          <a:noFill/>
        </p:spPr>
        <p:txBody>
          <a:bodyPr wrap="none" rtlCol="0">
            <a:spAutoFit/>
          </a:bodyPr>
          <a:lstStyle/>
          <a:p>
            <a:r>
              <a:rPr lang="en-US" sz="2800" b="1" dirty="0"/>
              <a:t>NSPIRE</a:t>
            </a:r>
          </a:p>
        </p:txBody>
      </p:sp>
      <p:pic>
        <p:nvPicPr>
          <p:cNvPr id="10" name="Picture 9" descr="A graph of a function&#10;&#10;AI-generated content may be incorrect.">
            <a:extLst>
              <a:ext uri="{FF2B5EF4-FFF2-40B4-BE49-F238E27FC236}">
                <a16:creationId xmlns:a16="http://schemas.microsoft.com/office/drawing/2014/main" id="{13DCBB8B-C502-22BE-23B9-ADC886BB010E}"/>
              </a:ext>
            </a:extLst>
          </p:cNvPr>
          <p:cNvPicPr>
            <a:picLocks noChangeAspect="1"/>
          </p:cNvPicPr>
          <p:nvPr/>
        </p:nvPicPr>
        <p:blipFill>
          <a:blip r:embed="rId6"/>
          <a:stretch>
            <a:fillRect/>
          </a:stretch>
        </p:blipFill>
        <p:spPr>
          <a:xfrm>
            <a:off x="213583" y="4746441"/>
            <a:ext cx="2324100" cy="1752600"/>
          </a:xfrm>
          <a:prstGeom prst="rect">
            <a:avLst/>
          </a:prstGeom>
        </p:spPr>
      </p:pic>
      <p:pic>
        <p:nvPicPr>
          <p:cNvPr id="12" name="Picture 11">
            <a:extLst>
              <a:ext uri="{FF2B5EF4-FFF2-40B4-BE49-F238E27FC236}">
                <a16:creationId xmlns:a16="http://schemas.microsoft.com/office/drawing/2014/main" id="{18652EAC-EDB9-EB11-0D99-E7490FF099F6}"/>
              </a:ext>
            </a:extLst>
          </p:cNvPr>
          <p:cNvPicPr>
            <a:picLocks noChangeAspect="1"/>
          </p:cNvPicPr>
          <p:nvPr/>
        </p:nvPicPr>
        <p:blipFill>
          <a:blip r:embed="rId7"/>
          <a:stretch>
            <a:fillRect/>
          </a:stretch>
        </p:blipFill>
        <p:spPr>
          <a:xfrm>
            <a:off x="8938604" y="4713511"/>
            <a:ext cx="2367570" cy="1781175"/>
          </a:xfrm>
          <a:prstGeom prst="rect">
            <a:avLst/>
          </a:prstGeom>
        </p:spPr>
      </p:pic>
    </p:spTree>
    <p:extLst>
      <p:ext uri="{BB962C8B-B14F-4D97-AF65-F5344CB8AC3E}">
        <p14:creationId xmlns:p14="http://schemas.microsoft.com/office/powerpoint/2010/main" val="3429082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66BE9-6229-B6D5-3DE6-11220854E8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6AE545-D068-CF71-9EE3-62EC51AFBC21}"/>
              </a:ext>
            </a:extLst>
          </p:cNvPr>
          <p:cNvSpPr>
            <a:spLocks noGrp="1"/>
          </p:cNvSpPr>
          <p:nvPr>
            <p:ph type="title"/>
          </p:nvPr>
        </p:nvSpPr>
        <p:spPr/>
        <p:txBody>
          <a:bodyPr/>
          <a:lstStyle/>
          <a:p>
            <a:r>
              <a:rPr lang="en-US" b="1" dirty="0"/>
              <a:t>  2025 FRQ 2</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B06D3F57-C6F4-1CA3-E883-A1D78F8E28DD}"/>
                  </a:ext>
                </a:extLst>
              </p:cNvPr>
              <p:cNvSpPr txBox="1"/>
              <p:nvPr/>
            </p:nvSpPr>
            <p:spPr>
              <a:xfrm>
                <a:off x="609600" y="1417638"/>
                <a:ext cx="11750333" cy="1952779"/>
              </a:xfrm>
              <a:prstGeom prst="rect">
                <a:avLst/>
              </a:prstGeom>
              <a:noFill/>
            </p:spPr>
            <p:txBody>
              <a:bodyPr wrap="none" rtlCol="0">
                <a:spAutoFit/>
              </a:bodyPr>
              <a:lstStyle/>
              <a:p>
                <a:r>
                  <a:rPr lang="en-US" b="1" dirty="0"/>
                  <a:t>A musician released a new song on a streaming service. A streaming service is an online entertainment source that allows users to</a:t>
                </a:r>
              </a:p>
              <a:p>
                <a:r>
                  <a:rPr lang="en-US" b="1" dirty="0"/>
                  <a:t>play music on their computers and mobile devices.  Several months later, the musician began using an app (at time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b="1" dirty="0"/>
                  <a:t>) that counts</a:t>
                </a:r>
              </a:p>
              <a:p>
                <a:r>
                  <a:rPr lang="en-US" b="1" dirty="0"/>
                  <a:t>the total number of plays for the song since its release. A “play” is a single stream of the song on the streaming service. The table gives</a:t>
                </a:r>
              </a:p>
              <a:p>
                <a:r>
                  <a:rPr lang="en-US" b="1" dirty="0"/>
                  <a:t>the total number of plays, in thousands, for selected times </a:t>
                </a:r>
                <a14:m>
                  <m:oMath xmlns:m="http://schemas.openxmlformats.org/officeDocument/2006/math">
                    <m:r>
                      <a:rPr lang="en-US" b="1" i="1" smtClean="0">
                        <a:latin typeface="Cambria Math" panose="02040503050406030204" pitchFamily="18" charset="0"/>
                      </a:rPr>
                      <m:t>𝒕</m:t>
                    </m:r>
                  </m:oMath>
                </a14:m>
                <a:r>
                  <a:rPr lang="en-US" b="1" dirty="0"/>
                  <a:t> months after the musician began using the app. At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b="1" dirty="0"/>
                  <a:t>, the total number</a:t>
                </a:r>
              </a:p>
              <a:p>
                <a:r>
                  <a:rPr lang="en-US" b="1" dirty="0"/>
                  <a:t>of plays was </a:t>
                </a:r>
                <a14:m>
                  <m:oMath xmlns:m="http://schemas.openxmlformats.org/officeDocument/2006/math">
                    <m:r>
                      <a:rPr lang="en-US" sz="1600" b="1" i="1" smtClean="0">
                        <a:latin typeface="Cambria Math" panose="02040503050406030204" pitchFamily="18" charset="0"/>
                      </a:rPr>
                      <m:t>𝟐𝟓</m:t>
                    </m:r>
                  </m:oMath>
                </a14:m>
                <a:r>
                  <a:rPr lang="en-US" b="1" dirty="0"/>
                  <a:t> thousand. At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𝟐</m:t>
                    </m:r>
                  </m:oMath>
                </a14:m>
                <a:r>
                  <a:rPr lang="en-US" b="1" dirty="0"/>
                  <a:t>, the total number of plays was </a:t>
                </a:r>
                <a14:m>
                  <m:oMath xmlns:m="http://schemas.openxmlformats.org/officeDocument/2006/math">
                    <m:r>
                      <a:rPr lang="en-US" sz="1600" b="1" i="1" smtClean="0">
                        <a:latin typeface="Cambria Math" panose="02040503050406030204" pitchFamily="18" charset="0"/>
                      </a:rPr>
                      <m:t>𝟑𝟎</m:t>
                    </m:r>
                  </m:oMath>
                </a14:m>
                <a:r>
                  <a:rPr lang="en-US" b="1" dirty="0"/>
                  <a:t> thousand. At </a:t>
                </a:r>
                <a14:m>
                  <m:oMath xmlns:m="http://schemas.openxmlformats.org/officeDocument/2006/math">
                    <m:r>
                      <a:rPr lang="en-US" sz="1600" b="1" i="1">
                        <a:latin typeface="Cambria Math" panose="02040503050406030204" pitchFamily="18" charset="0"/>
                      </a:rPr>
                      <m:t>𝒕</m:t>
                    </m:r>
                    <m:r>
                      <a:rPr lang="en-US" sz="1600" b="1" i="1">
                        <a:latin typeface="Cambria Math" panose="02040503050406030204" pitchFamily="18" charset="0"/>
                      </a:rPr>
                      <m:t>=</m:t>
                    </m:r>
                    <m:r>
                      <a:rPr lang="en-US" sz="1600" b="1" i="1" smtClean="0">
                        <a:latin typeface="Cambria Math" panose="02040503050406030204" pitchFamily="18" charset="0"/>
                      </a:rPr>
                      <m:t>𝟒</m:t>
                    </m:r>
                  </m:oMath>
                </a14:m>
                <a:r>
                  <a:rPr lang="en-US" b="1" dirty="0"/>
                  <a:t>, the total number of plays was </a:t>
                </a:r>
                <a14:m>
                  <m:oMath xmlns:m="http://schemas.openxmlformats.org/officeDocument/2006/math">
                    <m:r>
                      <a:rPr lang="en-US" sz="1600" b="1" i="1">
                        <a:latin typeface="Cambria Math" panose="02040503050406030204" pitchFamily="18" charset="0"/>
                      </a:rPr>
                      <m:t>𝟑</m:t>
                    </m:r>
                    <m:r>
                      <a:rPr lang="en-US" sz="1600" b="1" i="1" smtClean="0">
                        <a:latin typeface="Cambria Math" panose="02040503050406030204" pitchFamily="18" charset="0"/>
                      </a:rPr>
                      <m:t>𝟒</m:t>
                    </m:r>
                  </m:oMath>
                </a14:m>
                <a:r>
                  <a:rPr lang="en-US" b="1" dirty="0"/>
                  <a:t> thousand.</a:t>
                </a:r>
              </a:p>
              <a:p>
                <a:r>
                  <a:rPr lang="en-US" b="1" dirty="0"/>
                  <a:t>The total number of plays, in thousands, for the song since its release can be modeled by the function </a:t>
                </a:r>
                <a14:m>
                  <m:oMath xmlns:m="http://schemas.openxmlformats.org/officeDocument/2006/math">
                    <m:r>
                      <a:rPr lang="en-US" sz="1600" b="1" i="1" smtClean="0">
                        <a:latin typeface="Cambria Math" panose="02040503050406030204" pitchFamily="18" charset="0"/>
                      </a:rPr>
                      <m:t>𝑫</m:t>
                    </m:r>
                  </m:oMath>
                </a14:m>
                <a:r>
                  <a:rPr lang="en-US" b="1" dirty="0"/>
                  <a:t>, given by </a:t>
                </a:r>
              </a:p>
              <a:p>
                <a14:m>
                  <m:oMath xmlns:m="http://schemas.openxmlformats.org/officeDocument/2006/math">
                    <m:r>
                      <a:rPr lang="en-US" sz="1600" b="1" i="1" smtClean="0">
                        <a:latin typeface="Cambria Math" panose="02040503050406030204" pitchFamily="18" charset="0"/>
                      </a:rPr>
                      <m:t>𝑫</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𝒕</m:t>
                        </m:r>
                      </m:e>
                    </m:d>
                    <m:r>
                      <a:rPr lang="en-US" sz="1600" b="1" i="1" smtClean="0">
                        <a:latin typeface="Cambria Math" panose="02040503050406030204" pitchFamily="18" charset="0"/>
                      </a:rPr>
                      <m:t>=</m:t>
                    </m:r>
                    <m:r>
                      <a:rPr lang="en-US" sz="1600" b="1" i="1" smtClean="0">
                        <a:latin typeface="Cambria Math" panose="02040503050406030204" pitchFamily="18" charset="0"/>
                      </a:rPr>
                      <m:t>𝒂</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𝒕</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m:t>
                    </m:r>
                    <m:r>
                      <a:rPr lang="en-US" sz="1600" b="1" i="1" smtClean="0">
                        <a:latin typeface="Cambria Math" panose="02040503050406030204" pitchFamily="18" charset="0"/>
                      </a:rPr>
                      <m:t>𝒃𝒕</m:t>
                    </m:r>
                    <m:r>
                      <a:rPr lang="en-US" sz="1600" b="1" i="1" smtClean="0">
                        <a:latin typeface="Cambria Math" panose="02040503050406030204" pitchFamily="18" charset="0"/>
                      </a:rPr>
                      <m:t>+</m:t>
                    </m:r>
                    <m:r>
                      <a:rPr lang="en-US" sz="1600" b="1" i="1" smtClean="0">
                        <a:latin typeface="Cambria Math" panose="02040503050406030204" pitchFamily="18" charset="0"/>
                      </a:rPr>
                      <m:t>𝒄</m:t>
                    </m:r>
                  </m:oMath>
                </a14:m>
                <a:r>
                  <a:rPr lang="en-US" b="1" dirty="0"/>
                  <a:t>, where </a:t>
                </a:r>
                <a14:m>
                  <m:oMath xmlns:m="http://schemas.openxmlformats.org/officeDocument/2006/math">
                    <m:r>
                      <a:rPr lang="en-US" sz="1600" b="1" i="1" smtClean="0">
                        <a:latin typeface="Cambria Math" panose="02040503050406030204" pitchFamily="18" charset="0"/>
                      </a:rPr>
                      <m:t>𝑫</m:t>
                    </m:r>
                    <m:r>
                      <a:rPr lang="en-US" sz="1600" b="1" i="1" smtClean="0">
                        <a:latin typeface="Cambria Math" panose="02040503050406030204" pitchFamily="18" charset="0"/>
                      </a:rPr>
                      <m:t>(</m:t>
                    </m:r>
                    <m:r>
                      <a:rPr lang="en-US" sz="1600" b="1" i="1" smtClean="0">
                        <a:latin typeface="Cambria Math" panose="02040503050406030204" pitchFamily="18" charset="0"/>
                      </a:rPr>
                      <m:t>𝒕</m:t>
                    </m:r>
                    <m:r>
                      <a:rPr lang="en-US" sz="1600" b="1" i="1" smtClean="0">
                        <a:latin typeface="Cambria Math" panose="02040503050406030204" pitchFamily="18" charset="0"/>
                      </a:rPr>
                      <m:t>)</m:t>
                    </m:r>
                  </m:oMath>
                </a14:m>
                <a:r>
                  <a:rPr lang="en-US" sz="1600" b="1" dirty="0"/>
                  <a:t> </a:t>
                </a:r>
                <a:r>
                  <a:rPr lang="en-US" b="1" dirty="0"/>
                  <a:t>is the total number of plays, thousands, for the song since its release, and </a:t>
                </a:r>
                <a14:m>
                  <m:oMath xmlns:m="http://schemas.openxmlformats.org/officeDocument/2006/math">
                    <m:r>
                      <a:rPr lang="en-US" sz="1600" b="1" i="1" smtClean="0">
                        <a:latin typeface="Cambria Math" panose="02040503050406030204" pitchFamily="18" charset="0"/>
                      </a:rPr>
                      <m:t>𝒕</m:t>
                    </m:r>
                  </m:oMath>
                </a14:m>
                <a:r>
                  <a:rPr lang="en-US" b="1" dirty="0"/>
                  <a:t> is the number of months</a:t>
                </a:r>
              </a:p>
              <a:p>
                <a:r>
                  <a:rPr lang="en-US" b="1" dirty="0"/>
                  <a:t>after the musician began using the app.  </a:t>
                </a:r>
              </a:p>
            </p:txBody>
          </p:sp>
        </mc:Choice>
        <mc:Fallback xmlns="">
          <p:sp>
            <p:nvSpPr>
              <p:cNvPr id="4" name="TextBox 3">
                <a:extLst>
                  <a:ext uri="{FF2B5EF4-FFF2-40B4-BE49-F238E27FC236}">
                    <a16:creationId xmlns:a16="http://schemas.microsoft.com/office/drawing/2014/main" id="{B06D3F57-C6F4-1CA3-E883-A1D78F8E28DD}"/>
                  </a:ext>
                </a:extLst>
              </p:cNvPr>
              <p:cNvSpPr txBox="1">
                <a:spLocks noRot="1" noChangeAspect="1" noMove="1" noResize="1" noEditPoints="1" noAdjustHandles="1" noChangeArrowheads="1" noChangeShapeType="1" noTextEdit="1"/>
              </p:cNvSpPr>
              <p:nvPr/>
            </p:nvSpPr>
            <p:spPr>
              <a:xfrm>
                <a:off x="609600" y="1417638"/>
                <a:ext cx="11750333" cy="1952779"/>
              </a:xfrm>
              <a:prstGeom prst="rect">
                <a:avLst/>
              </a:prstGeom>
              <a:blipFill>
                <a:blip r:embed="rId2"/>
                <a:stretch>
                  <a:fillRect l="-156" t="-625" b="-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648C40F-6A6A-AC14-62B8-B840300F6BB7}"/>
                  </a:ext>
                </a:extLst>
              </p:cNvPr>
              <p:cNvSpPr txBox="1"/>
              <p:nvPr/>
            </p:nvSpPr>
            <p:spPr>
              <a:xfrm>
                <a:off x="189285" y="3417732"/>
                <a:ext cx="11702242" cy="814069"/>
              </a:xfrm>
              <a:prstGeom prst="rect">
                <a:avLst/>
              </a:prstGeom>
              <a:noFill/>
            </p:spPr>
            <p:txBody>
              <a:bodyPr wrap="none" rtlCol="0">
                <a:spAutoFit/>
              </a:bodyPr>
              <a:lstStyle/>
              <a:p>
                <a:r>
                  <a:rPr lang="en-US" b="1" dirty="0">
                    <a:solidFill>
                      <a:srgbClr val="0070C0"/>
                    </a:solidFill>
                  </a:rPr>
                  <a:t>C.    The quadratic function model </a:t>
                </a:r>
                <a14:m>
                  <m:oMath xmlns:m="http://schemas.openxmlformats.org/officeDocument/2006/math">
                    <m:r>
                      <a:rPr lang="en-US" sz="1600" b="1" i="1" smtClean="0">
                        <a:solidFill>
                          <a:srgbClr val="0070C0"/>
                        </a:solidFill>
                        <a:latin typeface="Cambria Math" panose="02040503050406030204" pitchFamily="18" charset="0"/>
                      </a:rPr>
                      <m:t>𝑫</m:t>
                    </m:r>
                  </m:oMath>
                </a14:m>
                <a:r>
                  <a:rPr lang="en-US" b="1" dirty="0">
                    <a:solidFill>
                      <a:srgbClr val="0070C0"/>
                    </a:solidFill>
                  </a:rPr>
                  <a:t> has exactly one absolute minimum or one absolute maximum. That minimum or maximum can be </a:t>
                </a:r>
              </a:p>
              <a:p>
                <a:r>
                  <a:rPr lang="en-US" b="1" dirty="0">
                    <a:solidFill>
                      <a:srgbClr val="0070C0"/>
                    </a:solidFill>
                  </a:rPr>
                  <a:t>        used to determine a domain restriction for </a:t>
                </a:r>
                <a14:m>
                  <m:oMath xmlns:m="http://schemas.openxmlformats.org/officeDocument/2006/math">
                    <m:r>
                      <a:rPr lang="en-US" sz="1600" b="1" i="1" smtClean="0">
                        <a:solidFill>
                          <a:srgbClr val="0070C0"/>
                        </a:solidFill>
                        <a:latin typeface="Cambria Math" panose="02040503050406030204" pitchFamily="18" charset="0"/>
                      </a:rPr>
                      <m:t>𝑫</m:t>
                    </m:r>
                  </m:oMath>
                </a14:m>
                <a:r>
                  <a:rPr lang="en-US" b="1" dirty="0">
                    <a:solidFill>
                      <a:srgbClr val="0070C0"/>
                    </a:solidFill>
                  </a:rPr>
                  <a:t>. Based on the context of the problem, explain how that minimum or maximum can be </a:t>
                </a:r>
              </a:p>
              <a:p>
                <a:r>
                  <a:rPr lang="en-US" b="1" dirty="0">
                    <a:solidFill>
                      <a:srgbClr val="0070C0"/>
                    </a:solidFill>
                  </a:rPr>
                  <a:t>        used to determine a boundary for the domain of </a:t>
                </a:r>
                <a14:m>
                  <m:oMath xmlns:m="http://schemas.openxmlformats.org/officeDocument/2006/math">
                    <m:r>
                      <a:rPr lang="en-US" sz="1600" b="1" i="1" smtClean="0">
                        <a:solidFill>
                          <a:srgbClr val="0070C0"/>
                        </a:solidFill>
                        <a:latin typeface="Cambria Math" panose="02040503050406030204" pitchFamily="18" charset="0"/>
                      </a:rPr>
                      <m:t>𝑫</m:t>
                    </m:r>
                  </m:oMath>
                </a14:m>
                <a:r>
                  <a:rPr lang="en-US" b="1" dirty="0">
                    <a:solidFill>
                      <a:srgbClr val="0070C0"/>
                    </a:solidFill>
                  </a:rPr>
                  <a:t>. </a:t>
                </a:r>
              </a:p>
            </p:txBody>
          </p:sp>
        </mc:Choice>
        <mc:Fallback xmlns="">
          <p:sp>
            <p:nvSpPr>
              <p:cNvPr id="6" name="TextBox 5">
                <a:extLst>
                  <a:ext uri="{FF2B5EF4-FFF2-40B4-BE49-F238E27FC236}">
                    <a16:creationId xmlns:a16="http://schemas.microsoft.com/office/drawing/2014/main" id="{3648C40F-6A6A-AC14-62B8-B840300F6BB7}"/>
                  </a:ext>
                </a:extLst>
              </p:cNvPr>
              <p:cNvSpPr txBox="1">
                <a:spLocks noRot="1" noChangeAspect="1" noMove="1" noResize="1" noEditPoints="1" noAdjustHandles="1" noChangeArrowheads="1" noChangeShapeType="1" noTextEdit="1"/>
              </p:cNvSpPr>
              <p:nvPr/>
            </p:nvSpPr>
            <p:spPr>
              <a:xfrm>
                <a:off x="189285" y="3417732"/>
                <a:ext cx="11702242" cy="814069"/>
              </a:xfrm>
              <a:prstGeom prst="rect">
                <a:avLst/>
              </a:prstGeom>
              <a:blipFill>
                <a:blip r:embed="rId3"/>
                <a:stretch>
                  <a:fillRect l="-156" b="-67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7" name="Table 16">
                <a:extLst>
                  <a:ext uri="{FF2B5EF4-FFF2-40B4-BE49-F238E27FC236}">
                    <a16:creationId xmlns:a16="http://schemas.microsoft.com/office/drawing/2014/main" id="{693FC7D3-0456-3E0C-AB78-525ADA8B5061}"/>
                  </a:ext>
                </a:extLst>
              </p:cNvPr>
              <p:cNvGraphicFramePr>
                <a:graphicFrameLocks noGrp="1"/>
              </p:cNvGraphicFramePr>
              <p:nvPr/>
            </p:nvGraphicFramePr>
            <p:xfrm>
              <a:off x="4640433" y="541338"/>
              <a:ext cx="7330733" cy="609600"/>
            </p:xfrm>
            <a:graphic>
              <a:graphicData uri="http://schemas.openxmlformats.org/drawingml/2006/table">
                <a:tbl>
                  <a:tblPr firstRow="1" bandRow="1">
                    <a:tableStyleId>{F5AB1C69-6EDB-4FF4-983F-18BD219EF322}</a:tableStyleId>
                  </a:tblPr>
                  <a:tblGrid>
                    <a:gridCol w="5645987">
                      <a:extLst>
                        <a:ext uri="{9D8B030D-6E8A-4147-A177-3AD203B41FA5}">
                          <a16:colId xmlns:a16="http://schemas.microsoft.com/office/drawing/2014/main" val="2408532877"/>
                        </a:ext>
                      </a:extLst>
                    </a:gridCol>
                    <a:gridCol w="558800">
                      <a:extLst>
                        <a:ext uri="{9D8B030D-6E8A-4147-A177-3AD203B41FA5}">
                          <a16:colId xmlns:a16="http://schemas.microsoft.com/office/drawing/2014/main" val="2804112914"/>
                        </a:ext>
                      </a:extLst>
                    </a:gridCol>
                    <a:gridCol w="640080">
                      <a:extLst>
                        <a:ext uri="{9D8B030D-6E8A-4147-A177-3AD203B41FA5}">
                          <a16:colId xmlns:a16="http://schemas.microsoft.com/office/drawing/2014/main" val="2029477103"/>
                        </a:ext>
                      </a:extLst>
                    </a:gridCol>
                    <a:gridCol w="485866">
                      <a:extLst>
                        <a:ext uri="{9D8B030D-6E8A-4147-A177-3AD203B41FA5}">
                          <a16:colId xmlns:a16="http://schemas.microsoft.com/office/drawing/2014/main" val="2620512262"/>
                        </a:ext>
                      </a:extLst>
                    </a:gridCol>
                  </a:tblGrid>
                  <a:tr h="289110">
                    <a:tc>
                      <a:txBody>
                        <a:bodyPr/>
                        <a:lstStyle/>
                        <a:p>
                          <a:pPr algn="ctr"/>
                          <a:r>
                            <a:rPr lang="en-US" b="1" dirty="0"/>
                            <a:t>Months after the musician began the app</a:t>
                          </a: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𝟐</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𝟒</m:t>
                                </m:r>
                              </m:oMath>
                            </m:oMathPara>
                          </a14:m>
                          <a:endParaRPr/>
                        </a:p>
                      </a:txBody>
                      <a:tcPr/>
                    </a:tc>
                    <a:extLst>
                      <a:ext uri="{0D108BD9-81ED-4DB2-BD59-A6C34878D82A}">
                        <a16:rowId xmlns:a16="http://schemas.microsoft.com/office/drawing/2014/main" val="4039271700"/>
                      </a:ext>
                    </a:extLst>
                  </a:tr>
                  <a:tr h="289110">
                    <a:tc>
                      <a:txBody>
                        <a:bodyPr/>
                        <a:lstStyle/>
                        <a:p>
                          <a:pPr algn="ctr"/>
                          <a:r>
                            <a:rPr lang="en-US" b="1" dirty="0"/>
                            <a:t>Total number of plays for the song since its release (thousands)</a:t>
                          </a: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𝟐𝟓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𝟑𝟎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b="1" i="1" dirty="0" smtClean="0">
                                    <a:latin typeface="Cambria Math" panose="02040503050406030204" pitchFamily="18" charset="0"/>
                                  </a:rPr>
                                  <m:t>𝟑𝟒</m:t>
                                </m:r>
                              </m:oMath>
                            </m:oMathPara>
                          </a14:m>
                          <a:endParaRPr/>
                        </a:p>
                      </a:txBody>
                      <a:tcPr/>
                    </a:tc>
                    <a:extLst>
                      <a:ext uri="{0D108BD9-81ED-4DB2-BD59-A6C34878D82A}">
                        <a16:rowId xmlns:a16="http://schemas.microsoft.com/office/drawing/2014/main" val="1742240609"/>
                      </a:ext>
                    </a:extLst>
                  </a:tr>
                </a:tbl>
              </a:graphicData>
            </a:graphic>
          </p:graphicFrame>
        </mc:Choice>
        <mc:Fallback xmlns="">
          <p:graphicFrame>
            <p:nvGraphicFramePr>
              <p:cNvPr id="17" name="Table 16">
                <a:extLst>
                  <a:ext uri="{FF2B5EF4-FFF2-40B4-BE49-F238E27FC236}">
                    <a16:creationId xmlns:a16="http://schemas.microsoft.com/office/drawing/2014/main" id="{693FC7D3-0456-3E0C-AB78-525ADA8B5061}"/>
                  </a:ext>
                </a:extLst>
              </p:cNvPr>
              <p:cNvGraphicFramePr>
                <a:graphicFrameLocks noGrp="1"/>
              </p:cNvGraphicFramePr>
              <p:nvPr/>
            </p:nvGraphicFramePr>
            <p:xfrm>
              <a:off x="4640433" y="541338"/>
              <a:ext cx="7330733" cy="609600"/>
            </p:xfrm>
            <a:graphic>
              <a:graphicData uri="http://schemas.openxmlformats.org/drawingml/2006/table">
                <a:tbl>
                  <a:tblPr firstRow="1" bandRow="1">
                    <a:tableStyleId>{F5AB1C69-6EDB-4FF4-983F-18BD219EF322}</a:tableStyleId>
                  </a:tblPr>
                  <a:tblGrid>
                    <a:gridCol w="5645987">
                      <a:extLst>
                        <a:ext uri="{9D8B030D-6E8A-4147-A177-3AD203B41FA5}">
                          <a16:colId xmlns:a16="http://schemas.microsoft.com/office/drawing/2014/main" val="2408532877"/>
                        </a:ext>
                      </a:extLst>
                    </a:gridCol>
                    <a:gridCol w="558800">
                      <a:extLst>
                        <a:ext uri="{9D8B030D-6E8A-4147-A177-3AD203B41FA5}">
                          <a16:colId xmlns:a16="http://schemas.microsoft.com/office/drawing/2014/main" val="2804112914"/>
                        </a:ext>
                      </a:extLst>
                    </a:gridCol>
                    <a:gridCol w="640080">
                      <a:extLst>
                        <a:ext uri="{9D8B030D-6E8A-4147-A177-3AD203B41FA5}">
                          <a16:colId xmlns:a16="http://schemas.microsoft.com/office/drawing/2014/main" val="2029477103"/>
                        </a:ext>
                      </a:extLst>
                    </a:gridCol>
                    <a:gridCol w="485866">
                      <a:extLst>
                        <a:ext uri="{9D8B030D-6E8A-4147-A177-3AD203B41FA5}">
                          <a16:colId xmlns:a16="http://schemas.microsoft.com/office/drawing/2014/main" val="2620512262"/>
                        </a:ext>
                      </a:extLst>
                    </a:gridCol>
                  </a:tblGrid>
                  <a:tr h="304800">
                    <a:tc>
                      <a:txBody>
                        <a:bodyPr/>
                        <a:lstStyle/>
                        <a:p>
                          <a:pPr algn="ctr"/>
                          <a:r>
                            <a:rPr lang="en-US" b="1" dirty="0"/>
                            <a:t>Months after the musician began the app</a:t>
                          </a:r>
                        </a:p>
                      </a:txBody>
                      <a:tcPr/>
                    </a:tc>
                    <a:tc>
                      <a:txBody>
                        <a:bodyPr/>
                        <a:lstStyle/>
                        <a:p>
                          <a:endParaRPr lang="en-US"/>
                        </a:p>
                      </a:txBody>
                      <a:tcPr>
                        <a:blipFill>
                          <a:blip r:embed="rId4"/>
                          <a:stretch>
                            <a:fillRect l="-1019780" t="-1961" r="-207692" b="-117647"/>
                          </a:stretch>
                        </a:blipFill>
                      </a:tcPr>
                    </a:tc>
                    <a:tc>
                      <a:txBody>
                        <a:bodyPr/>
                        <a:lstStyle/>
                        <a:p>
                          <a:endParaRPr lang="en-US"/>
                        </a:p>
                      </a:txBody>
                      <a:tcPr>
                        <a:blipFill>
                          <a:blip r:embed="rId4"/>
                          <a:stretch>
                            <a:fillRect l="-970476" t="-1961" r="-80000" b="-117647"/>
                          </a:stretch>
                        </a:blipFill>
                      </a:tcPr>
                    </a:tc>
                    <a:tc>
                      <a:txBody>
                        <a:bodyPr/>
                        <a:lstStyle/>
                        <a:p>
                          <a:endParaRPr lang="en-US"/>
                        </a:p>
                      </a:txBody>
                      <a:tcPr>
                        <a:blipFill>
                          <a:blip r:embed="rId4"/>
                          <a:stretch>
                            <a:fillRect l="-1405000" t="-1961" r="-5000" b="-117647"/>
                          </a:stretch>
                        </a:blipFill>
                      </a:tcPr>
                    </a:tc>
                    <a:extLst>
                      <a:ext uri="{0D108BD9-81ED-4DB2-BD59-A6C34878D82A}">
                        <a16:rowId xmlns:a16="http://schemas.microsoft.com/office/drawing/2014/main" val="4039271700"/>
                      </a:ext>
                    </a:extLst>
                  </a:tr>
                  <a:tr h="304800">
                    <a:tc>
                      <a:txBody>
                        <a:bodyPr/>
                        <a:lstStyle/>
                        <a:p>
                          <a:pPr algn="ctr"/>
                          <a:r>
                            <a:rPr lang="en-US" b="1" dirty="0"/>
                            <a:t>Total number of plays for the song since its release (thousands)</a:t>
                          </a:r>
                        </a:p>
                      </a:txBody>
                      <a:tcPr/>
                    </a:tc>
                    <a:tc>
                      <a:txBody>
                        <a:bodyPr/>
                        <a:lstStyle/>
                        <a:p>
                          <a:endParaRPr lang="en-US"/>
                        </a:p>
                      </a:txBody>
                      <a:tcPr>
                        <a:blipFill>
                          <a:blip r:embed="rId4"/>
                          <a:stretch>
                            <a:fillRect l="-1019780" t="-104000" r="-207692" b="-20000"/>
                          </a:stretch>
                        </a:blipFill>
                      </a:tcPr>
                    </a:tc>
                    <a:tc>
                      <a:txBody>
                        <a:bodyPr/>
                        <a:lstStyle/>
                        <a:p>
                          <a:endParaRPr lang="en-US"/>
                        </a:p>
                      </a:txBody>
                      <a:tcPr>
                        <a:blipFill>
                          <a:blip r:embed="rId4"/>
                          <a:stretch>
                            <a:fillRect l="-970476" t="-104000" r="-80000" b="-20000"/>
                          </a:stretch>
                        </a:blipFill>
                      </a:tcPr>
                    </a:tc>
                    <a:tc>
                      <a:txBody>
                        <a:bodyPr/>
                        <a:lstStyle/>
                        <a:p>
                          <a:endParaRPr lang="en-US"/>
                        </a:p>
                      </a:txBody>
                      <a:tcPr>
                        <a:blipFill>
                          <a:blip r:embed="rId4"/>
                          <a:stretch>
                            <a:fillRect l="-1405000" t="-104000" r="-5000" b="-20000"/>
                          </a:stretch>
                        </a:blipFill>
                      </a:tcPr>
                    </a:tc>
                    <a:extLst>
                      <a:ext uri="{0D108BD9-81ED-4DB2-BD59-A6C34878D82A}">
                        <a16:rowId xmlns:a16="http://schemas.microsoft.com/office/drawing/2014/main" val="1742240609"/>
                      </a:ext>
                    </a:extLst>
                  </a:tr>
                </a:tbl>
              </a:graphicData>
            </a:graphic>
          </p:graphicFrame>
        </mc:Fallback>
      </mc:AlternateContent>
      <p:sp>
        <p:nvSpPr>
          <p:cNvPr id="3" name="TextBox 2">
            <a:extLst>
              <a:ext uri="{FF2B5EF4-FFF2-40B4-BE49-F238E27FC236}">
                <a16:creationId xmlns:a16="http://schemas.microsoft.com/office/drawing/2014/main" id="{B59069E4-05D2-D8E3-ACA1-0AEF63ADC3DE}"/>
              </a:ext>
            </a:extLst>
          </p:cNvPr>
          <p:cNvSpPr txBox="1"/>
          <p:nvPr/>
        </p:nvSpPr>
        <p:spPr>
          <a:xfrm>
            <a:off x="2895600" y="4279117"/>
            <a:ext cx="5181599" cy="1815882"/>
          </a:xfrm>
          <a:prstGeom prst="rect">
            <a:avLst/>
          </a:prstGeom>
          <a:noFill/>
        </p:spPr>
        <p:txBody>
          <a:bodyPr wrap="square" rtlCol="0">
            <a:spAutoFit/>
          </a:bodyPr>
          <a:lstStyle/>
          <a:p>
            <a:r>
              <a:rPr lang="en-US" b="1" dirty="0">
                <a:solidFill>
                  <a:srgbClr val="FF0000"/>
                </a:solidFill>
              </a:rPr>
              <a:t>Since the leading coefficient of D(t), the a-value, is negative, the quadratic function opens down, D(t) is always concave down, therefore it has one global max. According to the D(t) model, the number of cumulative plays will have a maximum, at (11, 40.125). And according to the model, after 11 months the number of plays decreases, but since this is a cumulative number of plays, the number of plays will never decrease, restricting </a:t>
            </a:r>
            <a:r>
              <a:rPr lang="en-US" b="1">
                <a:solidFill>
                  <a:srgbClr val="FF0000"/>
                </a:solidFill>
              </a:rPr>
              <a:t>the domain.</a:t>
            </a:r>
            <a:endParaRPr lang="en-US" b="1" dirty="0">
              <a:solidFill>
                <a:srgbClr val="FF0000"/>
              </a:solidFill>
            </a:endParaRPr>
          </a:p>
        </p:txBody>
      </p:sp>
    </p:spTree>
    <p:extLst>
      <p:ext uri="{BB962C8B-B14F-4D97-AF65-F5344CB8AC3E}">
        <p14:creationId xmlns:p14="http://schemas.microsoft.com/office/powerpoint/2010/main" val="2415273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31196-9913-D69F-5A65-3CF58696DF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8E3F5E-086F-00BF-9494-A5BEA668C6FD}"/>
              </a:ext>
            </a:extLst>
          </p:cNvPr>
          <p:cNvSpPr>
            <a:spLocks noGrp="1"/>
          </p:cNvSpPr>
          <p:nvPr>
            <p:ph type="title"/>
          </p:nvPr>
        </p:nvSpPr>
        <p:spPr/>
        <p:txBody>
          <a:bodyPr/>
          <a:lstStyle/>
          <a:p>
            <a:pPr algn="ctr"/>
            <a:r>
              <a:rPr lang="en-US" b="1" dirty="0"/>
              <a:t>Comparisons FRQ 2 </a:t>
            </a:r>
            <a:r>
              <a:rPr lang="en-US" b="1" dirty="0">
                <a:solidFill>
                  <a:schemeClr val="bg2"/>
                </a:solidFill>
              </a:rPr>
              <a:t>2025</a:t>
            </a:r>
            <a:r>
              <a:rPr lang="en-US" b="1" dirty="0"/>
              <a:t> to </a:t>
            </a:r>
            <a:r>
              <a:rPr lang="en-US" b="1" dirty="0">
                <a:solidFill>
                  <a:schemeClr val="bg2"/>
                </a:solidFill>
              </a:rPr>
              <a:t>2024</a:t>
            </a:r>
          </a:p>
        </p:txBody>
      </p:sp>
      <p:graphicFrame>
        <p:nvGraphicFramePr>
          <p:cNvPr id="8" name="Table 7">
            <a:extLst>
              <a:ext uri="{FF2B5EF4-FFF2-40B4-BE49-F238E27FC236}">
                <a16:creationId xmlns:a16="http://schemas.microsoft.com/office/drawing/2014/main" id="{2294C667-FF61-A8F1-2834-F0243233BFA8}"/>
              </a:ext>
            </a:extLst>
          </p:cNvPr>
          <p:cNvGraphicFramePr>
            <a:graphicFrameLocks noGrp="1"/>
          </p:cNvGraphicFramePr>
          <p:nvPr>
            <p:extLst>
              <p:ext uri="{D42A27DB-BD31-4B8C-83A1-F6EECF244321}">
                <p14:modId xmlns:p14="http://schemas.microsoft.com/office/powerpoint/2010/main" val="275863579"/>
              </p:ext>
            </p:extLst>
          </p:nvPr>
        </p:nvGraphicFramePr>
        <p:xfrm>
          <a:off x="777240" y="2137370"/>
          <a:ext cx="10637520" cy="1218666"/>
        </p:xfrm>
        <a:graphic>
          <a:graphicData uri="http://schemas.openxmlformats.org/drawingml/2006/table">
            <a:tbl>
              <a:tblPr firstRow="1" bandRow="1">
                <a:tableStyleId>{5C22544A-7EE6-4342-B048-85BDC9FD1C3A}</a:tableStyleId>
              </a:tblPr>
              <a:tblGrid>
                <a:gridCol w="2127504">
                  <a:extLst>
                    <a:ext uri="{9D8B030D-6E8A-4147-A177-3AD203B41FA5}">
                      <a16:colId xmlns:a16="http://schemas.microsoft.com/office/drawing/2014/main" val="2139048143"/>
                    </a:ext>
                  </a:extLst>
                </a:gridCol>
                <a:gridCol w="900340">
                  <a:extLst>
                    <a:ext uri="{9D8B030D-6E8A-4147-A177-3AD203B41FA5}">
                      <a16:colId xmlns:a16="http://schemas.microsoft.com/office/drawing/2014/main" val="2861038197"/>
                    </a:ext>
                  </a:extLst>
                </a:gridCol>
                <a:gridCol w="993058">
                  <a:extLst>
                    <a:ext uri="{9D8B030D-6E8A-4147-A177-3AD203B41FA5}">
                      <a16:colId xmlns:a16="http://schemas.microsoft.com/office/drawing/2014/main" val="3474642883"/>
                    </a:ext>
                  </a:extLst>
                </a:gridCol>
                <a:gridCol w="1012723">
                  <a:extLst>
                    <a:ext uri="{9D8B030D-6E8A-4147-A177-3AD203B41FA5}">
                      <a16:colId xmlns:a16="http://schemas.microsoft.com/office/drawing/2014/main" val="64962866"/>
                    </a:ext>
                  </a:extLst>
                </a:gridCol>
                <a:gridCol w="1052051">
                  <a:extLst>
                    <a:ext uri="{9D8B030D-6E8A-4147-A177-3AD203B41FA5}">
                      <a16:colId xmlns:a16="http://schemas.microsoft.com/office/drawing/2014/main" val="847276033"/>
                    </a:ext>
                  </a:extLst>
                </a:gridCol>
                <a:gridCol w="1052052">
                  <a:extLst>
                    <a:ext uri="{9D8B030D-6E8A-4147-A177-3AD203B41FA5}">
                      <a16:colId xmlns:a16="http://schemas.microsoft.com/office/drawing/2014/main" val="4112453005"/>
                    </a:ext>
                  </a:extLst>
                </a:gridCol>
                <a:gridCol w="1052051">
                  <a:extLst>
                    <a:ext uri="{9D8B030D-6E8A-4147-A177-3AD203B41FA5}">
                      <a16:colId xmlns:a16="http://schemas.microsoft.com/office/drawing/2014/main" val="3304020562"/>
                    </a:ext>
                  </a:extLst>
                </a:gridCol>
                <a:gridCol w="953729">
                  <a:extLst>
                    <a:ext uri="{9D8B030D-6E8A-4147-A177-3AD203B41FA5}">
                      <a16:colId xmlns:a16="http://schemas.microsoft.com/office/drawing/2014/main" val="2331050182"/>
                    </a:ext>
                  </a:extLst>
                </a:gridCol>
                <a:gridCol w="1494012">
                  <a:extLst>
                    <a:ext uri="{9D8B030D-6E8A-4147-A177-3AD203B41FA5}">
                      <a16:colId xmlns:a16="http://schemas.microsoft.com/office/drawing/2014/main" val="155394132"/>
                    </a:ext>
                  </a:extLst>
                </a:gridCol>
              </a:tblGrid>
              <a:tr h="279400">
                <a:tc>
                  <a:txBody>
                    <a:bodyPr/>
                    <a:lstStyle/>
                    <a:p>
                      <a:pPr algn="ctr"/>
                      <a:endParaRPr lang="en-US" sz="2000" b="1" dirty="0"/>
                    </a:p>
                  </a:txBody>
                  <a:tcPr/>
                </a:tc>
                <a:tc>
                  <a:txBody>
                    <a:bodyPr/>
                    <a:lstStyle/>
                    <a:p>
                      <a:pPr algn="ctr"/>
                      <a:r>
                        <a:rPr lang="en-US" sz="2000" b="1" dirty="0"/>
                        <a:t>2A (</a:t>
                      </a:r>
                      <a:r>
                        <a:rPr lang="en-US" sz="2000" b="1" dirty="0" err="1"/>
                        <a:t>i</a:t>
                      </a:r>
                      <a:r>
                        <a:rPr lang="en-US" sz="2000" b="1" dirty="0"/>
                        <a:t>)</a:t>
                      </a:r>
                    </a:p>
                  </a:txBody>
                  <a:tcPr/>
                </a:tc>
                <a:tc>
                  <a:txBody>
                    <a:bodyPr/>
                    <a:lstStyle/>
                    <a:p>
                      <a:pPr algn="ctr"/>
                      <a:r>
                        <a:rPr lang="en-US" sz="2000" b="1" dirty="0"/>
                        <a:t>2A (ii)</a:t>
                      </a:r>
                    </a:p>
                  </a:txBody>
                  <a:tcPr/>
                </a:tc>
                <a:tc>
                  <a:txBody>
                    <a:bodyPr/>
                    <a:lstStyle/>
                    <a:p>
                      <a:pPr algn="ctr"/>
                      <a:r>
                        <a:rPr lang="en-US" sz="2000" b="1" dirty="0"/>
                        <a:t>2B (</a:t>
                      </a:r>
                      <a:r>
                        <a:rPr lang="en-US" sz="2000" b="1" dirty="0" err="1"/>
                        <a:t>i</a:t>
                      </a:r>
                      <a:r>
                        <a:rPr lang="en-US" sz="2000" b="1" dirty="0"/>
                        <a:t>)</a:t>
                      </a:r>
                    </a:p>
                  </a:txBody>
                  <a:tcPr/>
                </a:tc>
                <a:tc>
                  <a:txBody>
                    <a:bodyPr/>
                    <a:lstStyle/>
                    <a:p>
                      <a:pPr algn="ctr"/>
                      <a:r>
                        <a:rPr lang="en-US" sz="2000" b="1" dirty="0"/>
                        <a:t>2B (ii)</a:t>
                      </a:r>
                    </a:p>
                  </a:txBody>
                  <a:tcPr/>
                </a:tc>
                <a:tc>
                  <a:txBody>
                    <a:bodyPr/>
                    <a:lstStyle/>
                    <a:p>
                      <a:pPr algn="ctr"/>
                      <a:r>
                        <a:rPr lang="en-US" sz="2000" b="1" dirty="0"/>
                        <a:t>2B (iii)</a:t>
                      </a:r>
                    </a:p>
                  </a:txBody>
                  <a:tcPr/>
                </a:tc>
                <a:tc>
                  <a:txBody>
                    <a:bodyPr/>
                    <a:lstStyle/>
                    <a:p>
                      <a:pPr algn="ctr"/>
                      <a:r>
                        <a:rPr lang="en-US" sz="2000" b="1" dirty="0"/>
                        <a:t>2C</a:t>
                      </a:r>
                    </a:p>
                  </a:txBody>
                  <a:tcPr/>
                </a:tc>
                <a:tc>
                  <a:txBody>
                    <a:bodyPr/>
                    <a:lstStyle/>
                    <a:p>
                      <a:pPr algn="ctr"/>
                      <a:r>
                        <a:rPr lang="en-US" sz="2000" b="1" dirty="0"/>
                        <a:t>Total</a:t>
                      </a:r>
                    </a:p>
                  </a:txBody>
                  <a:tcPr/>
                </a:tc>
                <a:tc>
                  <a:txBody>
                    <a:bodyPr/>
                    <a:lstStyle/>
                    <a:p>
                      <a:pPr algn="ctr"/>
                      <a:r>
                        <a:rPr lang="en-US" sz="2000" b="1" dirty="0"/>
                        <a:t>Stand Dev</a:t>
                      </a:r>
                    </a:p>
                  </a:txBody>
                  <a:tcPr/>
                </a:tc>
                <a:extLst>
                  <a:ext uri="{0D108BD9-81ED-4DB2-BD59-A6C34878D82A}">
                    <a16:rowId xmlns:a16="http://schemas.microsoft.com/office/drawing/2014/main" val="1073326465"/>
                  </a:ext>
                </a:extLst>
              </a:tr>
              <a:tr h="411213">
                <a:tc>
                  <a:txBody>
                    <a:bodyPr/>
                    <a:lstStyle/>
                    <a:p>
                      <a:pPr algn="ctr"/>
                      <a:r>
                        <a:rPr lang="en-US" sz="2000" b="1" dirty="0">
                          <a:solidFill>
                            <a:srgbClr val="00B050"/>
                          </a:solidFill>
                        </a:rPr>
                        <a:t>2025</a:t>
                      </a:r>
                    </a:p>
                  </a:txBody>
                  <a:tcPr/>
                </a:tc>
                <a:tc>
                  <a:txBody>
                    <a:bodyPr/>
                    <a:lstStyle/>
                    <a:p>
                      <a:pPr algn="ctr"/>
                      <a:r>
                        <a:rPr lang="en-US" sz="2000" b="1" dirty="0">
                          <a:solidFill>
                            <a:srgbClr val="00B050"/>
                          </a:solidFill>
                        </a:rPr>
                        <a:t>0.5</a:t>
                      </a:r>
                    </a:p>
                  </a:txBody>
                  <a:tcPr/>
                </a:tc>
                <a:tc>
                  <a:txBody>
                    <a:bodyPr/>
                    <a:lstStyle/>
                    <a:p>
                      <a:pPr algn="ctr"/>
                      <a:r>
                        <a:rPr lang="en-US" sz="2000" b="1" dirty="0">
                          <a:solidFill>
                            <a:srgbClr val="00B050"/>
                          </a:solidFill>
                        </a:rPr>
                        <a:t>0.5</a:t>
                      </a:r>
                    </a:p>
                  </a:txBody>
                  <a:tcPr/>
                </a:tc>
                <a:tc>
                  <a:txBody>
                    <a:bodyPr/>
                    <a:lstStyle/>
                    <a:p>
                      <a:pPr algn="ctr"/>
                      <a:r>
                        <a:rPr lang="en-US" sz="2000" b="1" dirty="0">
                          <a:solidFill>
                            <a:srgbClr val="00B050"/>
                          </a:solidFill>
                        </a:rPr>
                        <a:t>0.6</a:t>
                      </a:r>
                    </a:p>
                  </a:txBody>
                  <a:tcPr/>
                </a:tc>
                <a:tc>
                  <a:txBody>
                    <a:bodyPr/>
                    <a:lstStyle/>
                    <a:p>
                      <a:pPr algn="ctr"/>
                      <a:r>
                        <a:rPr lang="en-US" sz="2000" b="1" dirty="0">
                          <a:solidFill>
                            <a:srgbClr val="00B050"/>
                          </a:solidFill>
                        </a:rPr>
                        <a:t>0.4</a:t>
                      </a:r>
                    </a:p>
                  </a:txBody>
                  <a:tcPr/>
                </a:tc>
                <a:tc>
                  <a:txBody>
                    <a:bodyPr/>
                    <a:lstStyle/>
                    <a:p>
                      <a:pPr algn="ctr"/>
                      <a:r>
                        <a:rPr lang="en-US" sz="2000" b="1" dirty="0">
                          <a:solidFill>
                            <a:srgbClr val="00B050"/>
                          </a:solidFill>
                        </a:rPr>
                        <a:t>0.1</a:t>
                      </a:r>
                    </a:p>
                  </a:txBody>
                  <a:tcPr/>
                </a:tc>
                <a:tc>
                  <a:txBody>
                    <a:bodyPr/>
                    <a:lstStyle/>
                    <a:p>
                      <a:pPr algn="ctr"/>
                      <a:r>
                        <a:rPr lang="en-US" sz="2000" b="1" dirty="0">
                          <a:solidFill>
                            <a:srgbClr val="00B050"/>
                          </a:solidFill>
                        </a:rPr>
                        <a:t>0.1</a:t>
                      </a:r>
                    </a:p>
                  </a:txBody>
                  <a:tcPr/>
                </a:tc>
                <a:tc>
                  <a:txBody>
                    <a:bodyPr/>
                    <a:lstStyle/>
                    <a:p>
                      <a:pPr algn="ctr"/>
                      <a:r>
                        <a:rPr lang="en-US" sz="2000" b="1" dirty="0">
                          <a:solidFill>
                            <a:srgbClr val="00B050"/>
                          </a:solidFill>
                        </a:rPr>
                        <a:t>2.2</a:t>
                      </a:r>
                    </a:p>
                  </a:txBody>
                  <a:tcPr/>
                </a:tc>
                <a:tc>
                  <a:txBody>
                    <a:bodyPr/>
                    <a:lstStyle/>
                    <a:p>
                      <a:pPr algn="ctr"/>
                      <a:endParaRPr lang="en-US" sz="2000" b="1">
                        <a:solidFill>
                          <a:schemeClr val="bg2"/>
                        </a:solidFill>
                      </a:endParaRPr>
                    </a:p>
                  </a:txBody>
                  <a:tcPr/>
                </a:tc>
                <a:extLst>
                  <a:ext uri="{0D108BD9-81ED-4DB2-BD59-A6C34878D82A}">
                    <a16:rowId xmlns:a16="http://schemas.microsoft.com/office/drawing/2014/main" val="62584386"/>
                  </a:ext>
                </a:extLst>
              </a:tr>
              <a:tr h="411213">
                <a:tc>
                  <a:txBody>
                    <a:bodyPr/>
                    <a:lstStyle/>
                    <a:p>
                      <a:pPr algn="ctr"/>
                      <a:r>
                        <a:rPr lang="en-US" sz="2000" b="1" dirty="0">
                          <a:solidFill>
                            <a:srgbClr val="7030A0"/>
                          </a:solidFill>
                        </a:rPr>
                        <a:t>2024</a:t>
                      </a:r>
                    </a:p>
                  </a:txBody>
                  <a:tcPr/>
                </a:tc>
                <a:tc>
                  <a:txBody>
                    <a:bodyPr/>
                    <a:lstStyle/>
                    <a:p>
                      <a:pPr algn="ctr"/>
                      <a:r>
                        <a:rPr lang="en-US" sz="2000" b="1" dirty="0">
                          <a:solidFill>
                            <a:srgbClr val="7030A0"/>
                          </a:solidFill>
                        </a:rPr>
                        <a:t>0.58</a:t>
                      </a:r>
                    </a:p>
                  </a:txBody>
                  <a:tcPr/>
                </a:tc>
                <a:tc>
                  <a:txBody>
                    <a:bodyPr/>
                    <a:lstStyle/>
                    <a:p>
                      <a:pPr algn="ctr"/>
                      <a:r>
                        <a:rPr lang="en-US" sz="2000" b="1" dirty="0">
                          <a:solidFill>
                            <a:srgbClr val="7030A0"/>
                          </a:solidFill>
                        </a:rPr>
                        <a:t>0.36</a:t>
                      </a:r>
                    </a:p>
                  </a:txBody>
                  <a:tcPr/>
                </a:tc>
                <a:tc>
                  <a:txBody>
                    <a:bodyPr/>
                    <a:lstStyle/>
                    <a:p>
                      <a:pPr algn="ctr"/>
                      <a:r>
                        <a:rPr lang="en-US" sz="2000" b="1" dirty="0">
                          <a:solidFill>
                            <a:srgbClr val="7030A0"/>
                          </a:solidFill>
                        </a:rPr>
                        <a:t>0.58</a:t>
                      </a:r>
                    </a:p>
                  </a:txBody>
                  <a:tcPr/>
                </a:tc>
                <a:tc>
                  <a:txBody>
                    <a:bodyPr/>
                    <a:lstStyle/>
                    <a:p>
                      <a:pPr algn="ctr"/>
                      <a:r>
                        <a:rPr lang="en-US" sz="2000" b="1" dirty="0">
                          <a:solidFill>
                            <a:srgbClr val="7030A0"/>
                          </a:solidFill>
                        </a:rPr>
                        <a:t>0.39</a:t>
                      </a:r>
                    </a:p>
                  </a:txBody>
                  <a:tcPr/>
                </a:tc>
                <a:tc>
                  <a:txBody>
                    <a:bodyPr/>
                    <a:lstStyle/>
                    <a:p>
                      <a:pPr algn="ctr"/>
                      <a:r>
                        <a:rPr lang="en-US" sz="2000" b="1" dirty="0">
                          <a:solidFill>
                            <a:srgbClr val="7030A0"/>
                          </a:solidFill>
                        </a:rPr>
                        <a:t>0.04</a:t>
                      </a:r>
                    </a:p>
                  </a:txBody>
                  <a:tcPr/>
                </a:tc>
                <a:tc>
                  <a:txBody>
                    <a:bodyPr/>
                    <a:lstStyle/>
                    <a:p>
                      <a:pPr algn="ctr"/>
                      <a:r>
                        <a:rPr lang="en-US" sz="2000" b="1" dirty="0">
                          <a:solidFill>
                            <a:srgbClr val="7030A0"/>
                          </a:solidFill>
                        </a:rPr>
                        <a:t>0.08</a:t>
                      </a:r>
                    </a:p>
                  </a:txBody>
                  <a:tcPr/>
                </a:tc>
                <a:tc>
                  <a:txBody>
                    <a:bodyPr/>
                    <a:lstStyle/>
                    <a:p>
                      <a:pPr algn="ctr"/>
                      <a:r>
                        <a:rPr lang="en-US" sz="2000" b="1" dirty="0">
                          <a:solidFill>
                            <a:srgbClr val="7030A0"/>
                          </a:solidFill>
                        </a:rPr>
                        <a:t>2.03</a:t>
                      </a:r>
                    </a:p>
                  </a:txBody>
                  <a:tcPr/>
                </a:tc>
                <a:tc>
                  <a:txBody>
                    <a:bodyPr/>
                    <a:lstStyle/>
                    <a:p>
                      <a:pPr algn="ctr"/>
                      <a:r>
                        <a:rPr lang="en-US" sz="2000" b="1" dirty="0">
                          <a:solidFill>
                            <a:srgbClr val="7030A0"/>
                          </a:solidFill>
                        </a:rPr>
                        <a:t>1.68</a:t>
                      </a:r>
                    </a:p>
                  </a:txBody>
                  <a:tcPr/>
                </a:tc>
                <a:extLst>
                  <a:ext uri="{0D108BD9-81ED-4DB2-BD59-A6C34878D82A}">
                    <a16:rowId xmlns:a16="http://schemas.microsoft.com/office/drawing/2014/main" val="2150835671"/>
                  </a:ext>
                </a:extLst>
              </a:tr>
            </a:tbl>
          </a:graphicData>
        </a:graphic>
      </p:graphicFrame>
    </p:spTree>
    <p:extLst>
      <p:ext uri="{BB962C8B-B14F-4D97-AF65-F5344CB8AC3E}">
        <p14:creationId xmlns:p14="http://schemas.microsoft.com/office/powerpoint/2010/main" val="3516689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C0953-954E-1DB7-F9CC-FC196C49C5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917164-42CC-D71B-B9CF-4EB4864F3523}"/>
              </a:ext>
            </a:extLst>
          </p:cNvPr>
          <p:cNvSpPr>
            <a:spLocks noGrp="1"/>
          </p:cNvSpPr>
          <p:nvPr>
            <p:ph type="title"/>
          </p:nvPr>
        </p:nvSpPr>
        <p:spPr>
          <a:xfrm>
            <a:off x="383458" y="0"/>
            <a:ext cx="10972800" cy="1143000"/>
          </a:xfrm>
        </p:spPr>
        <p:txBody>
          <a:bodyPr/>
          <a:lstStyle/>
          <a:p>
            <a:r>
              <a:rPr lang="en-US" b="1" dirty="0"/>
              <a:t>        2025 FRQ 2 = Observations</a:t>
            </a:r>
          </a:p>
        </p:txBody>
      </p:sp>
      <p:sp>
        <p:nvSpPr>
          <p:cNvPr id="3" name="TextBox 2">
            <a:extLst>
              <a:ext uri="{FF2B5EF4-FFF2-40B4-BE49-F238E27FC236}">
                <a16:creationId xmlns:a16="http://schemas.microsoft.com/office/drawing/2014/main" id="{93C7CC56-D071-D472-E0A5-A28B3E19ECDC}"/>
              </a:ext>
            </a:extLst>
          </p:cNvPr>
          <p:cNvSpPr txBox="1"/>
          <p:nvPr/>
        </p:nvSpPr>
        <p:spPr>
          <a:xfrm>
            <a:off x="1395383" y="1368477"/>
            <a:ext cx="10203434" cy="584775"/>
          </a:xfrm>
          <a:prstGeom prst="rect">
            <a:avLst/>
          </a:prstGeom>
          <a:noFill/>
        </p:spPr>
        <p:txBody>
          <a:bodyPr wrap="none" rtlCol="0">
            <a:spAutoFit/>
          </a:bodyPr>
          <a:lstStyle/>
          <a:p>
            <a:pPr marL="285750" indent="-285750">
              <a:buFont typeface="Arial" panose="020B0604020202020204" pitchFamily="34" charset="0"/>
              <a:buChar char="•"/>
            </a:pPr>
            <a:r>
              <a:rPr lang="en-US" sz="1600" b="1" dirty="0"/>
              <a:t>Students should </a:t>
            </a:r>
            <a:r>
              <a:rPr lang="en-US" sz="1600" b="1" dirty="0">
                <a:solidFill>
                  <a:srgbClr val="FF0000"/>
                </a:solidFill>
              </a:rPr>
              <a:t>USE</a:t>
            </a:r>
            <a:r>
              <a:rPr lang="en-US" sz="1600" b="1" dirty="0">
                <a:solidFill>
                  <a:schemeClr val="bg2"/>
                </a:solidFill>
              </a:rPr>
              <a:t> given data points in the stem of the question </a:t>
            </a:r>
            <a:r>
              <a:rPr lang="en-US" sz="1600" b="1" dirty="0">
                <a:solidFill>
                  <a:srgbClr val="FF0000"/>
                </a:solidFill>
              </a:rPr>
              <a:t>AND</a:t>
            </a:r>
            <a:r>
              <a:rPr lang="en-US" sz="1600" b="1" dirty="0">
                <a:solidFill>
                  <a:schemeClr val="bg2"/>
                </a:solidFill>
              </a:rPr>
              <a:t> the parameters in the given</a:t>
            </a:r>
          </a:p>
          <a:p>
            <a:r>
              <a:rPr lang="en-US" sz="1600" b="1" dirty="0">
                <a:solidFill>
                  <a:schemeClr val="bg2"/>
                </a:solidFill>
              </a:rPr>
              <a:t>     equation to construct the equations for the system. </a:t>
            </a:r>
            <a:endParaRPr lang="en-US" sz="1600" b="1" dirty="0"/>
          </a:p>
        </p:txBody>
      </p:sp>
      <p:sp>
        <p:nvSpPr>
          <p:cNvPr id="5" name="TextBox 4">
            <a:extLst>
              <a:ext uri="{FF2B5EF4-FFF2-40B4-BE49-F238E27FC236}">
                <a16:creationId xmlns:a16="http://schemas.microsoft.com/office/drawing/2014/main" id="{DB5C28F2-343C-CB14-1EC6-D32B03315D47}"/>
              </a:ext>
            </a:extLst>
          </p:cNvPr>
          <p:cNvSpPr txBox="1"/>
          <p:nvPr/>
        </p:nvSpPr>
        <p:spPr>
          <a:xfrm>
            <a:off x="1386217" y="2001224"/>
            <a:ext cx="10254730" cy="584775"/>
          </a:xfrm>
          <a:prstGeom prst="rect">
            <a:avLst/>
          </a:prstGeom>
          <a:noFill/>
        </p:spPr>
        <p:txBody>
          <a:bodyPr wrap="none" rtlCol="0">
            <a:spAutoFit/>
          </a:bodyPr>
          <a:lstStyle/>
          <a:p>
            <a:pPr marL="285750" indent="-285750">
              <a:buFont typeface="Arial" panose="020B0604020202020204" pitchFamily="34" charset="0"/>
              <a:buChar char="•"/>
            </a:pPr>
            <a:r>
              <a:rPr lang="en-US" sz="1600" b="1" dirty="0"/>
              <a:t>Students should be </a:t>
            </a:r>
            <a:r>
              <a:rPr lang="en-US" sz="1600" b="1" dirty="0">
                <a:solidFill>
                  <a:srgbClr val="FF0000"/>
                </a:solidFill>
              </a:rPr>
              <a:t>AWARE</a:t>
            </a:r>
            <a:r>
              <a:rPr lang="en-US" sz="1600" b="1" dirty="0">
                <a:solidFill>
                  <a:schemeClr val="bg2"/>
                </a:solidFill>
              </a:rPr>
              <a:t> of the units used for the independent and dependent variables and </a:t>
            </a:r>
            <a:r>
              <a:rPr lang="en-US" sz="1600" b="1" dirty="0">
                <a:solidFill>
                  <a:srgbClr val="FF0000"/>
                </a:solidFill>
              </a:rPr>
              <a:t>NOT</a:t>
            </a:r>
            <a:endParaRPr lang="en-US" sz="1600" b="1" dirty="0">
              <a:solidFill>
                <a:schemeClr val="bg2"/>
              </a:solidFill>
            </a:endParaRPr>
          </a:p>
          <a:p>
            <a:r>
              <a:rPr lang="en-US" sz="1600" b="1" dirty="0">
                <a:solidFill>
                  <a:schemeClr val="bg2"/>
                </a:solidFill>
              </a:rPr>
              <a:t>     change the data points. </a:t>
            </a:r>
            <a:endParaRPr lang="en-US" sz="1600" b="1" dirty="0"/>
          </a:p>
        </p:txBody>
      </p:sp>
      <p:sp>
        <p:nvSpPr>
          <p:cNvPr id="7" name="TextBox 6">
            <a:extLst>
              <a:ext uri="{FF2B5EF4-FFF2-40B4-BE49-F238E27FC236}">
                <a16:creationId xmlns:a16="http://schemas.microsoft.com/office/drawing/2014/main" id="{80F3711C-D9D7-B237-F13C-FCA6EB18AEDF}"/>
              </a:ext>
            </a:extLst>
          </p:cNvPr>
          <p:cNvSpPr txBox="1"/>
          <p:nvPr/>
        </p:nvSpPr>
        <p:spPr>
          <a:xfrm>
            <a:off x="1386217" y="2633971"/>
            <a:ext cx="10556095" cy="584775"/>
          </a:xfrm>
          <a:prstGeom prst="rect">
            <a:avLst/>
          </a:prstGeom>
          <a:noFill/>
        </p:spPr>
        <p:txBody>
          <a:bodyPr wrap="none" rtlCol="0">
            <a:spAutoFit/>
          </a:bodyPr>
          <a:lstStyle/>
          <a:p>
            <a:pPr marL="285750" indent="-285750">
              <a:buFont typeface="Arial" panose="020B0604020202020204" pitchFamily="34" charset="0"/>
              <a:buChar char="•"/>
            </a:pPr>
            <a:r>
              <a:rPr lang="en-US" sz="1600" b="1" dirty="0"/>
              <a:t>Methods used to solve systems of equations do </a:t>
            </a:r>
            <a:r>
              <a:rPr lang="en-US" sz="1600" b="1" dirty="0">
                <a:solidFill>
                  <a:srgbClr val="FF0000"/>
                </a:solidFill>
              </a:rPr>
              <a:t>NOT</a:t>
            </a:r>
            <a:r>
              <a:rPr lang="en-US" sz="1600" b="1" dirty="0">
                <a:solidFill>
                  <a:schemeClr val="bg2"/>
                </a:solidFill>
              </a:rPr>
              <a:t> need to be shown, but the </a:t>
            </a:r>
            <a:r>
              <a:rPr lang="en-US" sz="1600" b="1" dirty="0">
                <a:solidFill>
                  <a:srgbClr val="FF0000"/>
                </a:solidFill>
              </a:rPr>
              <a:t>INTENT</a:t>
            </a:r>
            <a:r>
              <a:rPr lang="en-US" sz="1600" b="1" dirty="0">
                <a:solidFill>
                  <a:schemeClr val="bg2"/>
                </a:solidFill>
              </a:rPr>
              <a:t> of the question</a:t>
            </a:r>
          </a:p>
          <a:p>
            <a:r>
              <a:rPr lang="en-US" sz="1600" b="1" dirty="0">
                <a:solidFill>
                  <a:schemeClr val="bg2"/>
                </a:solidFill>
              </a:rPr>
              <a:t>     is for students </a:t>
            </a:r>
            <a:r>
              <a:rPr lang="en-US" sz="1600" b="1" dirty="0">
                <a:solidFill>
                  <a:srgbClr val="FF0000"/>
                </a:solidFill>
              </a:rPr>
              <a:t>NOT</a:t>
            </a:r>
            <a:r>
              <a:rPr lang="en-US" sz="1600" b="1" dirty="0">
                <a:solidFill>
                  <a:schemeClr val="bg2"/>
                </a:solidFill>
              </a:rPr>
              <a:t> to use regression to find the values of the parameters. </a:t>
            </a:r>
            <a:endParaRPr lang="en-US" sz="1600" b="1" dirty="0"/>
          </a:p>
        </p:txBody>
      </p:sp>
      <p:sp>
        <p:nvSpPr>
          <p:cNvPr id="6" name="TextBox 5">
            <a:extLst>
              <a:ext uri="{FF2B5EF4-FFF2-40B4-BE49-F238E27FC236}">
                <a16:creationId xmlns:a16="http://schemas.microsoft.com/office/drawing/2014/main" id="{8A8B7C0C-37EB-216C-C1A0-48383FCBF072}"/>
              </a:ext>
            </a:extLst>
          </p:cNvPr>
          <p:cNvSpPr txBox="1"/>
          <p:nvPr/>
        </p:nvSpPr>
        <p:spPr>
          <a:xfrm>
            <a:off x="1386216" y="3292118"/>
            <a:ext cx="10679527" cy="830997"/>
          </a:xfrm>
          <a:prstGeom prst="rect">
            <a:avLst/>
          </a:prstGeom>
          <a:noFill/>
        </p:spPr>
        <p:txBody>
          <a:bodyPr wrap="none" rtlCol="0">
            <a:spAutoFit/>
          </a:bodyPr>
          <a:lstStyle/>
          <a:p>
            <a:pPr marL="285750" indent="-285750">
              <a:buFont typeface="Arial" panose="020B0604020202020204" pitchFamily="34" charset="0"/>
              <a:buChar char="•"/>
            </a:pPr>
            <a:r>
              <a:rPr lang="en-US" sz="1600" b="1" dirty="0"/>
              <a:t>Students should </a:t>
            </a:r>
            <a:r>
              <a:rPr lang="en-US" sz="1600" b="1" dirty="0">
                <a:solidFill>
                  <a:srgbClr val="FF0000"/>
                </a:solidFill>
              </a:rPr>
              <a:t>REALIZE</a:t>
            </a:r>
            <a:r>
              <a:rPr lang="en-US" sz="1600" b="1" dirty="0">
                <a:solidFill>
                  <a:schemeClr val="bg2"/>
                </a:solidFill>
              </a:rPr>
              <a:t> the connection between using a secant line as an approximation, and whether</a:t>
            </a:r>
          </a:p>
          <a:p>
            <a:r>
              <a:rPr lang="en-US" sz="1600" b="1" dirty="0">
                <a:solidFill>
                  <a:schemeClr val="bg2"/>
                </a:solidFill>
              </a:rPr>
              <a:t>     the approximation from the AROC is an over-estimate or under-estimate, based on the concavity of the</a:t>
            </a:r>
          </a:p>
          <a:p>
            <a:r>
              <a:rPr lang="en-US" sz="1600" b="1" dirty="0">
                <a:solidFill>
                  <a:schemeClr val="bg2"/>
                </a:solidFill>
              </a:rPr>
              <a:t>     function whose value is being approximated. </a:t>
            </a:r>
            <a:endParaRPr lang="en-US" sz="1600" b="1" dirty="0"/>
          </a:p>
        </p:txBody>
      </p:sp>
    </p:spTree>
    <p:extLst>
      <p:ext uri="{BB962C8B-B14F-4D97-AF65-F5344CB8AC3E}">
        <p14:creationId xmlns:p14="http://schemas.microsoft.com/office/powerpoint/2010/main" val="121618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F117F-466F-5F56-8347-6B93ABD900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E09951-9CD4-A183-F971-460AC9B16EC4}"/>
              </a:ext>
            </a:extLst>
          </p:cNvPr>
          <p:cNvSpPr>
            <a:spLocks noGrp="1"/>
          </p:cNvSpPr>
          <p:nvPr>
            <p:ph type="title"/>
          </p:nvPr>
        </p:nvSpPr>
        <p:spPr/>
        <p:txBody>
          <a:bodyPr/>
          <a:lstStyle/>
          <a:p>
            <a:r>
              <a:rPr lang="en-US" b="1" dirty="0"/>
              <a:t>       2025 FRQ 3</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BE3C3F57-C003-7251-0C5B-F68077C12F37}"/>
                  </a:ext>
                </a:extLst>
              </p:cNvPr>
              <p:cNvSpPr txBox="1"/>
              <p:nvPr/>
            </p:nvSpPr>
            <p:spPr>
              <a:xfrm>
                <a:off x="609600" y="1637656"/>
                <a:ext cx="11420114" cy="1527598"/>
              </a:xfrm>
              <a:prstGeom prst="rect">
                <a:avLst/>
              </a:prstGeom>
              <a:noFill/>
            </p:spPr>
            <p:txBody>
              <a:bodyPr wrap="none" rtlCol="0">
                <a:spAutoFit/>
              </a:bodyPr>
              <a:lstStyle/>
              <a:p>
                <a:r>
                  <a:rPr lang="en-US" b="1" dirty="0"/>
                  <a:t>For a guitar to make a sound, the strings need to vibrate, or move up and down or back and forth, in a motion that can be modeled</a:t>
                </a:r>
              </a:p>
              <a:p>
                <a:r>
                  <a:rPr lang="en-US" b="1" dirty="0"/>
                  <a:t>by a periodic function. At time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sz="1600" b="1" dirty="0"/>
                  <a:t> </a:t>
                </a:r>
                <a:r>
                  <a:rPr lang="en-US" b="1" dirty="0"/>
                  <a:t>seconds, point </a:t>
                </a:r>
                <a14:m>
                  <m:oMath xmlns:m="http://schemas.openxmlformats.org/officeDocument/2006/math">
                    <m:r>
                      <a:rPr lang="en-US" sz="1600" b="1" i="1" smtClean="0">
                        <a:latin typeface="Cambria Math" panose="02040503050406030204" pitchFamily="18" charset="0"/>
                      </a:rPr>
                      <m:t>𝑿</m:t>
                    </m:r>
                  </m:oMath>
                </a14:m>
                <a:r>
                  <a:rPr lang="en-US" b="1" dirty="0"/>
                  <a:t> on one vibrating guitar string starts at its highest position, </a:t>
                </a:r>
                <a14:m>
                  <m:oMath xmlns:m="http://schemas.openxmlformats.org/officeDocument/2006/math">
                    <m:r>
                      <a:rPr lang="en-US" sz="1600" b="1" i="1" smtClean="0">
                        <a:latin typeface="Cambria Math" panose="02040503050406030204" pitchFamily="18" charset="0"/>
                      </a:rPr>
                      <m:t>𝟐</m:t>
                    </m:r>
                  </m:oMath>
                </a14:m>
                <a:r>
                  <a:rPr lang="en-US" b="1" dirty="0"/>
                  <a:t> millimeters </a:t>
                </a:r>
              </a:p>
              <a:p>
                <a:r>
                  <a:rPr lang="en-US" b="1" dirty="0"/>
                  <a:t>above its resting position. Then it passes through its resting position and moves to its lowest position, </a:t>
                </a:r>
                <a14:m>
                  <m:oMath xmlns:m="http://schemas.openxmlformats.org/officeDocument/2006/math">
                    <m:r>
                      <a:rPr lang="en-US" sz="1600" b="1" i="1" smtClean="0">
                        <a:latin typeface="Cambria Math" panose="02040503050406030204" pitchFamily="18" charset="0"/>
                      </a:rPr>
                      <m:t>𝟐</m:t>
                    </m:r>
                  </m:oMath>
                </a14:m>
                <a:r>
                  <a:rPr lang="en-US" b="1" dirty="0"/>
                  <a:t> millimeters below the </a:t>
                </a:r>
              </a:p>
              <a:p>
                <a:r>
                  <a:rPr lang="en-US" b="1" dirty="0"/>
                  <a:t>resting position. This motion occurs </a:t>
                </a:r>
                <a14:m>
                  <m:oMath xmlns:m="http://schemas.openxmlformats.org/officeDocument/2006/math">
                    <m:r>
                      <a:rPr lang="en-US" sz="1600" b="1" i="1" smtClean="0">
                        <a:latin typeface="Cambria Math" panose="02040503050406030204" pitchFamily="18" charset="0"/>
                      </a:rPr>
                      <m:t>𝟐𝟎𝟎</m:t>
                    </m:r>
                  </m:oMath>
                </a14:m>
                <a:r>
                  <a:rPr lang="en-US" b="1" dirty="0"/>
                  <a:t> times in </a:t>
                </a:r>
                <a14:m>
                  <m:oMath xmlns:m="http://schemas.openxmlformats.org/officeDocument/2006/math">
                    <m:r>
                      <a:rPr lang="en-US" sz="1600" b="1" i="1" smtClean="0">
                        <a:latin typeface="Cambria Math" panose="02040503050406030204" pitchFamily="18" charset="0"/>
                      </a:rPr>
                      <m:t>𝟏</m:t>
                    </m:r>
                  </m:oMath>
                </a14:m>
                <a:r>
                  <a:rPr lang="en-US" b="1" dirty="0"/>
                  <a:t> second. The sinusoidal function </a:t>
                </a:r>
                <a14:m>
                  <m:oMath xmlns:m="http://schemas.openxmlformats.org/officeDocument/2006/math">
                    <m:r>
                      <a:rPr lang="en-US" sz="1600" b="1" i="1" smtClean="0">
                        <a:latin typeface="Cambria Math" panose="02040503050406030204" pitchFamily="18" charset="0"/>
                      </a:rPr>
                      <m:t>𝒉</m:t>
                    </m:r>
                  </m:oMath>
                </a14:m>
                <a:r>
                  <a:rPr lang="en-US" b="1" dirty="0"/>
                  <a:t> models how far point </a:t>
                </a:r>
                <a14:m>
                  <m:oMath xmlns:m="http://schemas.openxmlformats.org/officeDocument/2006/math">
                    <m:r>
                      <a:rPr lang="en-US" sz="1600" b="1" i="1" smtClean="0">
                        <a:latin typeface="Cambria Math" panose="02040503050406030204" pitchFamily="18" charset="0"/>
                      </a:rPr>
                      <m:t>𝑿</m:t>
                    </m:r>
                  </m:oMath>
                </a14:m>
                <a:r>
                  <a:rPr lang="en-US" b="1" dirty="0"/>
                  <a:t> is from its resting</a:t>
                </a:r>
              </a:p>
              <a:p>
                <a:r>
                  <a:rPr lang="en-US" b="1" dirty="0"/>
                  <a:t>position, in millimeters, as a function of time </a:t>
                </a:r>
                <a14:m>
                  <m:oMath xmlns:m="http://schemas.openxmlformats.org/officeDocument/2006/math">
                    <m:r>
                      <a:rPr lang="en-US" sz="1600" b="1" i="1" smtClean="0">
                        <a:latin typeface="Cambria Math" panose="02040503050406030204" pitchFamily="18" charset="0"/>
                      </a:rPr>
                      <m:t>𝒕</m:t>
                    </m:r>
                  </m:oMath>
                </a14:m>
                <a:r>
                  <a:rPr lang="en-US" b="1" dirty="0"/>
                  <a:t>, in seconds. A positive value of </a:t>
                </a:r>
                <a14:m>
                  <m:oMath xmlns:m="http://schemas.openxmlformats.org/officeDocument/2006/math">
                    <m:r>
                      <a:rPr lang="en-US" sz="1600" b="1" i="1" smtClean="0">
                        <a:latin typeface="Cambria Math" panose="02040503050406030204" pitchFamily="18" charset="0"/>
                      </a:rPr>
                      <m:t>𝒉</m:t>
                    </m:r>
                    <m:r>
                      <a:rPr lang="en-US" sz="1600" b="1" i="1" smtClean="0">
                        <a:latin typeface="Cambria Math" panose="02040503050406030204" pitchFamily="18" charset="0"/>
                      </a:rPr>
                      <m:t>(</m:t>
                    </m:r>
                    <m:r>
                      <a:rPr lang="en-US" sz="1600" b="1" i="1" smtClean="0">
                        <a:latin typeface="Cambria Math" panose="02040503050406030204" pitchFamily="18" charset="0"/>
                      </a:rPr>
                      <m:t>𝒕</m:t>
                    </m:r>
                    <m:r>
                      <a:rPr lang="en-US" sz="1600" b="1" i="1" smtClean="0">
                        <a:latin typeface="Cambria Math" panose="02040503050406030204" pitchFamily="18" charset="0"/>
                      </a:rPr>
                      <m:t>)</m:t>
                    </m:r>
                  </m:oMath>
                </a14:m>
                <a:r>
                  <a:rPr lang="en-US" sz="1600" b="1" dirty="0"/>
                  <a:t> </a:t>
                </a:r>
                <a:r>
                  <a:rPr lang="en-US" b="1" dirty="0"/>
                  <a:t>indicates the point is above the resting position;</a:t>
                </a:r>
              </a:p>
              <a:p>
                <a:r>
                  <a:rPr lang="en-US" b="1" dirty="0"/>
                  <a:t>a negative value of </a:t>
                </a:r>
                <a14:m>
                  <m:oMath xmlns:m="http://schemas.openxmlformats.org/officeDocument/2006/math">
                    <m:r>
                      <a:rPr lang="en-US" sz="1600" b="1" i="1">
                        <a:latin typeface="Cambria Math" panose="02040503050406030204" pitchFamily="18" charset="0"/>
                      </a:rPr>
                      <m:t>𝒉</m:t>
                    </m:r>
                    <m:r>
                      <a:rPr lang="en-US" sz="1600" b="1" i="1">
                        <a:latin typeface="Cambria Math" panose="02040503050406030204" pitchFamily="18" charset="0"/>
                      </a:rPr>
                      <m:t>(</m:t>
                    </m:r>
                    <m:r>
                      <a:rPr lang="en-US" sz="1600" b="1" i="1">
                        <a:latin typeface="Cambria Math" panose="02040503050406030204" pitchFamily="18" charset="0"/>
                      </a:rPr>
                      <m:t>𝒕</m:t>
                    </m:r>
                    <m:r>
                      <a:rPr lang="en-US" sz="1600" b="1" i="1">
                        <a:latin typeface="Cambria Math" panose="02040503050406030204" pitchFamily="18" charset="0"/>
                      </a:rPr>
                      <m:t>)</m:t>
                    </m:r>
                  </m:oMath>
                </a14:m>
                <a:r>
                  <a:rPr lang="en-US" sz="1600" b="1" dirty="0"/>
                  <a:t> </a:t>
                </a:r>
                <a:r>
                  <a:rPr lang="en-US" b="1" dirty="0"/>
                  <a:t>indicates the point is below the resting position. </a:t>
                </a:r>
              </a:p>
            </p:txBody>
          </p:sp>
        </mc:Choice>
        <mc:Fallback xmlns="">
          <p:sp>
            <p:nvSpPr>
              <p:cNvPr id="4" name="TextBox 3">
                <a:extLst>
                  <a:ext uri="{FF2B5EF4-FFF2-40B4-BE49-F238E27FC236}">
                    <a16:creationId xmlns:a16="http://schemas.microsoft.com/office/drawing/2014/main" id="{BE3C3F57-C003-7251-0C5B-F68077C12F37}"/>
                  </a:ext>
                </a:extLst>
              </p:cNvPr>
              <p:cNvSpPr txBox="1">
                <a:spLocks noRot="1" noChangeAspect="1" noMove="1" noResize="1" noEditPoints="1" noAdjustHandles="1" noChangeArrowheads="1" noChangeShapeType="1" noTextEdit="1"/>
              </p:cNvSpPr>
              <p:nvPr/>
            </p:nvSpPr>
            <p:spPr>
              <a:xfrm>
                <a:off x="609600" y="1637656"/>
                <a:ext cx="11420114" cy="1527598"/>
              </a:xfrm>
              <a:prstGeom prst="rect">
                <a:avLst/>
              </a:prstGeom>
              <a:blipFill>
                <a:blip r:embed="rId2"/>
                <a:stretch>
                  <a:fillRect l="-160" t="-800" b="-32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46C0726-EDC8-CDD9-A8E9-C1346A195DD2}"/>
                  </a:ext>
                </a:extLst>
              </p:cNvPr>
              <p:cNvSpPr txBox="1"/>
              <p:nvPr/>
            </p:nvSpPr>
            <p:spPr>
              <a:xfrm>
                <a:off x="213499" y="3308398"/>
                <a:ext cx="11506612" cy="579133"/>
              </a:xfrm>
              <a:prstGeom prst="rect">
                <a:avLst/>
              </a:prstGeom>
              <a:noFill/>
            </p:spPr>
            <p:txBody>
              <a:bodyPr wrap="none" rtlCol="0">
                <a:spAutoFit/>
              </a:bodyPr>
              <a:lstStyle/>
              <a:p>
                <a:r>
                  <a:rPr lang="en-US" b="1" dirty="0">
                    <a:solidFill>
                      <a:srgbClr val="0070C0"/>
                    </a:solidFill>
                  </a:rPr>
                  <a:t>A.    The graph of </a:t>
                </a:r>
                <a14:m>
                  <m:oMath xmlns:m="http://schemas.openxmlformats.org/officeDocument/2006/math">
                    <m:r>
                      <a:rPr lang="en-US" sz="1600" b="1" i="1" smtClean="0">
                        <a:solidFill>
                          <a:srgbClr val="0070C0"/>
                        </a:solidFill>
                        <a:latin typeface="Cambria Math" panose="02040503050406030204" pitchFamily="18" charset="0"/>
                      </a:rPr>
                      <m:t>𝒉</m:t>
                    </m:r>
                  </m:oMath>
                </a14:m>
                <a:r>
                  <a:rPr lang="en-US" b="1" dirty="0">
                    <a:solidFill>
                      <a:srgbClr val="0070C0"/>
                    </a:solidFill>
                  </a:rPr>
                  <a:t> and its dashed midline for two full cycles is show. Five points </a:t>
                </a:r>
                <a14:m>
                  <m:oMath xmlns:m="http://schemas.openxmlformats.org/officeDocument/2006/math">
                    <m:r>
                      <a:rPr lang="en-US" sz="1600" b="1" i="1" smtClean="0">
                        <a:solidFill>
                          <a:srgbClr val="0070C0"/>
                        </a:solidFill>
                        <a:latin typeface="Cambria Math" panose="02040503050406030204" pitchFamily="18" charset="0"/>
                      </a:rPr>
                      <m:t>𝑭</m:t>
                    </m:r>
                    <m:r>
                      <a:rPr lang="en-US" sz="1600" b="1" i="1" smtClean="0">
                        <a:solidFill>
                          <a:srgbClr val="0070C0"/>
                        </a:solidFill>
                        <a:latin typeface="Cambria Math" panose="02040503050406030204" pitchFamily="18" charset="0"/>
                      </a:rPr>
                      <m:t>, </m:t>
                    </m:r>
                    <m:r>
                      <a:rPr lang="en-US" sz="1600" b="1" i="1" smtClean="0">
                        <a:solidFill>
                          <a:srgbClr val="0070C0"/>
                        </a:solidFill>
                        <a:latin typeface="Cambria Math" panose="02040503050406030204" pitchFamily="18" charset="0"/>
                      </a:rPr>
                      <m:t>𝑮</m:t>
                    </m:r>
                    <m:r>
                      <a:rPr lang="en-US" sz="1600" b="1" i="1" smtClean="0">
                        <a:solidFill>
                          <a:srgbClr val="0070C0"/>
                        </a:solidFill>
                        <a:latin typeface="Cambria Math" panose="02040503050406030204" pitchFamily="18" charset="0"/>
                      </a:rPr>
                      <m:t>, </m:t>
                    </m:r>
                    <m:r>
                      <a:rPr lang="en-US" sz="1600" b="1" i="1" smtClean="0">
                        <a:solidFill>
                          <a:srgbClr val="0070C0"/>
                        </a:solidFill>
                        <a:latin typeface="Cambria Math" panose="02040503050406030204" pitchFamily="18" charset="0"/>
                      </a:rPr>
                      <m:t>𝑱</m:t>
                    </m:r>
                    <m:r>
                      <a:rPr lang="en-US" sz="1600" b="1" i="1" smtClean="0">
                        <a:solidFill>
                          <a:srgbClr val="0070C0"/>
                        </a:solidFill>
                        <a:latin typeface="Cambria Math" panose="02040503050406030204" pitchFamily="18" charset="0"/>
                      </a:rPr>
                      <m:t>, </m:t>
                    </m:r>
                    <m:r>
                      <a:rPr lang="en-US" sz="1600" b="1" i="1" smtClean="0">
                        <a:solidFill>
                          <a:srgbClr val="0070C0"/>
                        </a:solidFill>
                        <a:latin typeface="Cambria Math" panose="02040503050406030204" pitchFamily="18" charset="0"/>
                      </a:rPr>
                      <m:t>𝑲</m:t>
                    </m:r>
                  </m:oMath>
                </a14:m>
                <a:r>
                  <a:rPr lang="en-US" b="1" dirty="0">
                    <a:solidFill>
                      <a:srgbClr val="0070C0"/>
                    </a:solidFill>
                  </a:rPr>
                  <a:t>, and </a:t>
                </a:r>
                <a14:m>
                  <m:oMath xmlns:m="http://schemas.openxmlformats.org/officeDocument/2006/math">
                    <m:r>
                      <a:rPr lang="en-US" sz="1600" b="1" i="1" smtClean="0">
                        <a:solidFill>
                          <a:srgbClr val="0070C0"/>
                        </a:solidFill>
                        <a:latin typeface="Cambria Math" panose="02040503050406030204" pitchFamily="18" charset="0"/>
                      </a:rPr>
                      <m:t>𝑷</m:t>
                    </m:r>
                  </m:oMath>
                </a14:m>
                <a:r>
                  <a:rPr lang="en-US" b="1" dirty="0">
                    <a:solidFill>
                      <a:srgbClr val="0070C0"/>
                    </a:solidFill>
                  </a:rPr>
                  <a:t>, are labeled on the graph. No scale</a:t>
                </a:r>
              </a:p>
              <a:p>
                <a:r>
                  <a:rPr lang="en-US" b="1" dirty="0">
                    <a:solidFill>
                      <a:srgbClr val="0070C0"/>
                    </a:solidFill>
                  </a:rPr>
                  <a:t>        is indicated, and no axes are presented. Determine possible coordinates </a:t>
                </a:r>
                <a14:m>
                  <m:oMath xmlns:m="http://schemas.openxmlformats.org/officeDocument/2006/math">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𝒕</m:t>
                    </m:r>
                    <m:r>
                      <a:rPr lang="en-US" sz="1600" b="1" i="1" smtClean="0">
                        <a:solidFill>
                          <a:srgbClr val="0070C0"/>
                        </a:solidFill>
                        <a:latin typeface="Cambria Math" panose="02040503050406030204" pitchFamily="18" charset="0"/>
                      </a:rPr>
                      <m:t> , </m:t>
                    </m:r>
                    <m:r>
                      <a:rPr lang="en-US" sz="1600" b="1" i="1" smtClean="0">
                        <a:solidFill>
                          <a:srgbClr val="0070C0"/>
                        </a:solidFill>
                        <a:latin typeface="Cambria Math" panose="02040503050406030204" pitchFamily="18" charset="0"/>
                      </a:rPr>
                      <m:t>𝒉</m:t>
                    </m:r>
                    <m:d>
                      <m:dPr>
                        <m:ctrlPr>
                          <a:rPr lang="en-US" sz="1600" b="1" i="1" smtClean="0">
                            <a:solidFill>
                              <a:srgbClr val="0070C0"/>
                            </a:solidFill>
                            <a:latin typeface="Cambria Math" panose="02040503050406030204" pitchFamily="18" charset="0"/>
                          </a:rPr>
                        </m:ctrlPr>
                      </m:dPr>
                      <m:e>
                        <m:r>
                          <a:rPr lang="en-US" sz="1600" b="1" i="1" smtClean="0">
                            <a:solidFill>
                              <a:srgbClr val="0070C0"/>
                            </a:solidFill>
                            <a:latin typeface="Cambria Math" panose="02040503050406030204" pitchFamily="18" charset="0"/>
                          </a:rPr>
                          <m:t>𝒕</m:t>
                        </m:r>
                      </m:e>
                    </m:d>
                    <m:r>
                      <a:rPr lang="en-US" sz="1600" b="1" i="1" smtClean="0">
                        <a:solidFill>
                          <a:srgbClr val="0070C0"/>
                        </a:solidFill>
                        <a:latin typeface="Cambria Math" panose="02040503050406030204" pitchFamily="18" charset="0"/>
                      </a:rPr>
                      <m:t>)</m:t>
                    </m:r>
                  </m:oMath>
                </a14:m>
                <a:r>
                  <a:rPr lang="en-US" sz="1600" b="1" dirty="0">
                    <a:solidFill>
                      <a:srgbClr val="0070C0"/>
                    </a:solidFill>
                  </a:rPr>
                  <a:t> </a:t>
                </a:r>
                <a:r>
                  <a:rPr lang="en-US" b="1" dirty="0">
                    <a:solidFill>
                      <a:srgbClr val="0070C0"/>
                    </a:solidFill>
                  </a:rPr>
                  <a:t>for the five points: </a:t>
                </a:r>
                <a14:m>
                  <m:oMath xmlns:m="http://schemas.openxmlformats.org/officeDocument/2006/math">
                    <m:r>
                      <a:rPr lang="en-US" b="1" i="1">
                        <a:solidFill>
                          <a:srgbClr val="0070C0"/>
                        </a:solidFill>
                        <a:latin typeface="Cambria Math" panose="02040503050406030204" pitchFamily="18" charset="0"/>
                      </a:rPr>
                      <m:t>𝑭</m:t>
                    </m:r>
                    <m:r>
                      <a:rPr lang="en-US" b="1" i="1">
                        <a:solidFill>
                          <a:srgbClr val="0070C0"/>
                        </a:solidFill>
                        <a:latin typeface="Cambria Math" panose="02040503050406030204" pitchFamily="18" charset="0"/>
                      </a:rPr>
                      <m:t>, </m:t>
                    </m:r>
                    <m:r>
                      <a:rPr lang="en-US" b="1" i="1">
                        <a:solidFill>
                          <a:srgbClr val="0070C0"/>
                        </a:solidFill>
                        <a:latin typeface="Cambria Math" panose="02040503050406030204" pitchFamily="18" charset="0"/>
                      </a:rPr>
                      <m:t>𝑮</m:t>
                    </m:r>
                    <m:r>
                      <a:rPr lang="en-US" b="1" i="1">
                        <a:solidFill>
                          <a:srgbClr val="0070C0"/>
                        </a:solidFill>
                        <a:latin typeface="Cambria Math" panose="02040503050406030204" pitchFamily="18" charset="0"/>
                      </a:rPr>
                      <m:t>, </m:t>
                    </m:r>
                    <m:r>
                      <a:rPr lang="en-US" b="1" i="1">
                        <a:solidFill>
                          <a:srgbClr val="0070C0"/>
                        </a:solidFill>
                        <a:latin typeface="Cambria Math" panose="02040503050406030204" pitchFamily="18" charset="0"/>
                      </a:rPr>
                      <m:t>𝑱</m:t>
                    </m:r>
                    <m:r>
                      <a:rPr lang="en-US" b="1" i="1">
                        <a:solidFill>
                          <a:srgbClr val="0070C0"/>
                        </a:solidFill>
                        <a:latin typeface="Cambria Math" panose="02040503050406030204" pitchFamily="18" charset="0"/>
                      </a:rPr>
                      <m:t>, </m:t>
                    </m:r>
                    <m:r>
                      <a:rPr lang="en-US" b="1" i="1">
                        <a:solidFill>
                          <a:srgbClr val="0070C0"/>
                        </a:solidFill>
                        <a:latin typeface="Cambria Math" panose="02040503050406030204" pitchFamily="18" charset="0"/>
                      </a:rPr>
                      <m:t>𝑲</m:t>
                    </m:r>
                  </m:oMath>
                </a14:m>
                <a:r>
                  <a:rPr lang="en-US" b="1" dirty="0">
                    <a:solidFill>
                      <a:srgbClr val="0070C0"/>
                    </a:solidFill>
                  </a:rPr>
                  <a:t>, and </a:t>
                </a:r>
                <a14:m>
                  <m:oMath xmlns:m="http://schemas.openxmlformats.org/officeDocument/2006/math">
                    <m:r>
                      <a:rPr lang="en-US" b="1" i="1">
                        <a:solidFill>
                          <a:srgbClr val="0070C0"/>
                        </a:solidFill>
                        <a:latin typeface="Cambria Math" panose="02040503050406030204" pitchFamily="18" charset="0"/>
                      </a:rPr>
                      <m:t>𝑷</m:t>
                    </m:r>
                  </m:oMath>
                </a14:m>
                <a:r>
                  <a:rPr lang="en-US" b="1" dirty="0">
                    <a:solidFill>
                      <a:srgbClr val="0070C0"/>
                    </a:solidFill>
                  </a:rPr>
                  <a:t>. </a:t>
                </a:r>
              </a:p>
            </p:txBody>
          </p:sp>
        </mc:Choice>
        <mc:Fallback xmlns="">
          <p:sp>
            <p:nvSpPr>
              <p:cNvPr id="6" name="TextBox 5">
                <a:extLst>
                  <a:ext uri="{FF2B5EF4-FFF2-40B4-BE49-F238E27FC236}">
                    <a16:creationId xmlns:a16="http://schemas.microsoft.com/office/drawing/2014/main" id="{046C0726-EDC8-CDD9-A8E9-C1346A195DD2}"/>
                  </a:ext>
                </a:extLst>
              </p:cNvPr>
              <p:cNvSpPr txBox="1">
                <a:spLocks noRot="1" noChangeAspect="1" noMove="1" noResize="1" noEditPoints="1" noAdjustHandles="1" noChangeArrowheads="1" noChangeShapeType="1" noTextEdit="1"/>
              </p:cNvSpPr>
              <p:nvPr/>
            </p:nvSpPr>
            <p:spPr>
              <a:xfrm>
                <a:off x="213499" y="3308398"/>
                <a:ext cx="11506612" cy="579133"/>
              </a:xfrm>
              <a:prstGeom prst="rect">
                <a:avLst/>
              </a:prstGeom>
              <a:blipFill>
                <a:blip r:embed="rId3"/>
                <a:stretch>
                  <a:fillRect l="-159" b="-9474"/>
                </a:stretch>
              </a:blipFill>
            </p:spPr>
            <p:txBody>
              <a:bodyPr/>
              <a:lstStyle/>
              <a:p>
                <a:r>
                  <a:rPr lang="en-US">
                    <a:noFill/>
                  </a:rPr>
                  <a:t> </a:t>
                </a:r>
              </a:p>
            </p:txBody>
          </p:sp>
        </mc:Fallback>
      </mc:AlternateContent>
      <p:pic>
        <p:nvPicPr>
          <p:cNvPr id="12" name="Picture 11">
            <a:extLst>
              <a:ext uri="{FF2B5EF4-FFF2-40B4-BE49-F238E27FC236}">
                <a16:creationId xmlns:a16="http://schemas.microsoft.com/office/drawing/2014/main" id="{760E2D8C-66D8-31FF-27C7-05FE7E4CE4AC}"/>
              </a:ext>
            </a:extLst>
          </p:cNvPr>
          <p:cNvPicPr>
            <a:picLocks noChangeAspect="1"/>
          </p:cNvPicPr>
          <p:nvPr/>
        </p:nvPicPr>
        <p:blipFill>
          <a:blip r:embed="rId4"/>
          <a:stretch>
            <a:fillRect/>
          </a:stretch>
        </p:blipFill>
        <p:spPr>
          <a:xfrm>
            <a:off x="6738730" y="22214"/>
            <a:ext cx="4734392" cy="1647848"/>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A666A994-6154-130A-CBD1-58EAEAA077EA}"/>
                  </a:ext>
                </a:extLst>
              </p:cNvPr>
              <p:cNvSpPr txBox="1"/>
              <p:nvPr/>
            </p:nvSpPr>
            <p:spPr>
              <a:xfrm>
                <a:off x="1817914" y="4030676"/>
                <a:ext cx="8382000" cy="414729"/>
              </a:xfrm>
              <a:prstGeom prst="rect">
                <a:avLst/>
              </a:prstGeom>
              <a:noFill/>
            </p:spPr>
            <p:txBody>
              <a:bodyPr wrap="square" rtlCol="0">
                <a:spAutoFit/>
              </a:bodyPr>
              <a:lstStyle/>
              <a:p>
                <a14:m>
                  <m:oMath xmlns:m="http://schemas.openxmlformats.org/officeDocument/2006/math">
                    <m:r>
                      <a:rPr lang="en-US" b="1" i="1" smtClean="0">
                        <a:solidFill>
                          <a:srgbClr val="FF0000"/>
                        </a:solidFill>
                        <a:latin typeface="Cambria Math" panose="02040503050406030204" pitchFamily="18" charset="0"/>
                      </a:rPr>
                      <m:t>𝑭</m:t>
                    </m:r>
                    <m:r>
                      <a:rPr lang="en-US" b="1" i="1" smtClean="0">
                        <a:solidFill>
                          <a:srgbClr val="FF0000"/>
                        </a:solidFill>
                        <a:latin typeface="Cambria Math" panose="02040503050406030204" pitchFamily="18" charset="0"/>
                      </a:rPr>
                      <m:t> </m:t>
                    </m:r>
                    <m:d>
                      <m:dPr>
                        <m:ctrlPr>
                          <a:rPr lang="en-US" b="1" i="1" smtClean="0">
                            <a:solidFill>
                              <a:srgbClr val="FF0000"/>
                            </a:solidFill>
                            <a:latin typeface="Cambria Math" panose="02040503050406030204" pitchFamily="18" charset="0"/>
                          </a:rPr>
                        </m:ctrlPr>
                      </m:dPr>
                      <m:e>
                        <m:r>
                          <a:rPr lang="en-US" b="1" i="1" smtClean="0">
                            <a:solidFill>
                              <a:srgbClr val="FF0000"/>
                            </a:solidFill>
                            <a:latin typeface="Cambria Math" panose="02040503050406030204" pitchFamily="18" charset="0"/>
                          </a:rPr>
                          <m:t>𝟎</m:t>
                        </m:r>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𝟐</m:t>
                        </m:r>
                      </m:e>
                    </m:d>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𝑮</m:t>
                    </m:r>
                    <m:r>
                      <a:rPr lang="en-US" b="1" i="1" smtClean="0">
                        <a:solidFill>
                          <a:srgbClr val="FF0000"/>
                        </a:solidFill>
                        <a:latin typeface="Cambria Math" panose="02040503050406030204" pitchFamily="18" charset="0"/>
                      </a:rPr>
                      <m:t> </m:t>
                    </m:r>
                    <m:d>
                      <m:dPr>
                        <m:ctrlPr>
                          <a:rPr lang="en-US" b="1" i="1" smtClean="0">
                            <a:solidFill>
                              <a:srgbClr val="FF0000"/>
                            </a:solidFill>
                            <a:latin typeface="Cambria Math" panose="02040503050406030204" pitchFamily="18" charset="0"/>
                          </a:rPr>
                        </m:ctrlPr>
                      </m:dPr>
                      <m:e>
                        <m:f>
                          <m:fPr>
                            <m:ctrlPr>
                              <a:rPr lang="en-US" b="1" i="1" smtClean="0">
                                <a:solidFill>
                                  <a:srgbClr val="FF0000"/>
                                </a:solidFill>
                                <a:latin typeface="Cambria Math" panose="02040503050406030204" pitchFamily="18" charset="0"/>
                              </a:rPr>
                            </m:ctrlPr>
                          </m:fPr>
                          <m:num>
                            <m:r>
                              <a:rPr lang="en-US" b="1" i="1" smtClean="0">
                                <a:solidFill>
                                  <a:srgbClr val="FF0000"/>
                                </a:solidFill>
                                <a:latin typeface="Cambria Math" panose="02040503050406030204" pitchFamily="18" charset="0"/>
                              </a:rPr>
                              <m:t>𝟏</m:t>
                            </m:r>
                          </m:num>
                          <m:den>
                            <m:r>
                              <a:rPr lang="en-US" b="1" i="1" smtClean="0">
                                <a:solidFill>
                                  <a:srgbClr val="FF0000"/>
                                </a:solidFill>
                                <a:latin typeface="Cambria Math" panose="02040503050406030204" pitchFamily="18" charset="0"/>
                              </a:rPr>
                              <m:t>𝟖𝟎𝟎</m:t>
                            </m:r>
                          </m:den>
                        </m:f>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𝟎</m:t>
                        </m:r>
                      </m:e>
                    </m:d>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𝑱</m:t>
                    </m:r>
                    <m:r>
                      <a:rPr lang="en-US" b="1" i="1" smtClean="0">
                        <a:solidFill>
                          <a:srgbClr val="FF0000"/>
                        </a:solidFill>
                        <a:latin typeface="Cambria Math" panose="02040503050406030204" pitchFamily="18" charset="0"/>
                      </a:rPr>
                      <m:t> </m:t>
                    </m:r>
                    <m:d>
                      <m:dPr>
                        <m:ctrlPr>
                          <a:rPr lang="en-US" b="1" i="1" smtClean="0">
                            <a:solidFill>
                              <a:srgbClr val="FF0000"/>
                            </a:solidFill>
                            <a:latin typeface="Cambria Math" panose="02040503050406030204" pitchFamily="18" charset="0"/>
                          </a:rPr>
                        </m:ctrlPr>
                      </m:dPr>
                      <m:e>
                        <m:f>
                          <m:fPr>
                            <m:ctrlPr>
                              <a:rPr lang="en-US" b="1" i="1" smtClean="0">
                                <a:solidFill>
                                  <a:srgbClr val="FF0000"/>
                                </a:solidFill>
                                <a:latin typeface="Cambria Math" panose="02040503050406030204" pitchFamily="18" charset="0"/>
                              </a:rPr>
                            </m:ctrlPr>
                          </m:fPr>
                          <m:num>
                            <m:r>
                              <a:rPr lang="en-US" b="1" i="1" smtClean="0">
                                <a:solidFill>
                                  <a:srgbClr val="FF0000"/>
                                </a:solidFill>
                                <a:latin typeface="Cambria Math" panose="02040503050406030204" pitchFamily="18" charset="0"/>
                              </a:rPr>
                              <m:t>𝟐</m:t>
                            </m:r>
                          </m:num>
                          <m:den>
                            <m:r>
                              <a:rPr lang="en-US" b="1" i="1" smtClean="0">
                                <a:solidFill>
                                  <a:srgbClr val="FF0000"/>
                                </a:solidFill>
                                <a:latin typeface="Cambria Math" panose="02040503050406030204" pitchFamily="18" charset="0"/>
                              </a:rPr>
                              <m:t>𝟖𝟎𝟎</m:t>
                            </m:r>
                          </m:den>
                        </m:f>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𝟐</m:t>
                        </m:r>
                      </m:e>
                    </m:d>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𝑲</m:t>
                    </m:r>
                    <m:r>
                      <a:rPr lang="en-US" b="1" i="1" smtClean="0">
                        <a:solidFill>
                          <a:srgbClr val="FF0000"/>
                        </a:solidFill>
                        <a:latin typeface="Cambria Math" panose="02040503050406030204" pitchFamily="18" charset="0"/>
                      </a:rPr>
                      <m:t> </m:t>
                    </m:r>
                    <m:d>
                      <m:dPr>
                        <m:ctrlPr>
                          <a:rPr lang="en-US" b="1" i="1" smtClean="0">
                            <a:solidFill>
                              <a:srgbClr val="FF0000"/>
                            </a:solidFill>
                            <a:latin typeface="Cambria Math" panose="02040503050406030204" pitchFamily="18" charset="0"/>
                          </a:rPr>
                        </m:ctrlPr>
                      </m:dPr>
                      <m:e>
                        <m:f>
                          <m:fPr>
                            <m:ctrlPr>
                              <a:rPr lang="en-US" b="1" i="1" smtClean="0">
                                <a:solidFill>
                                  <a:srgbClr val="FF0000"/>
                                </a:solidFill>
                                <a:latin typeface="Cambria Math" panose="02040503050406030204" pitchFamily="18" charset="0"/>
                              </a:rPr>
                            </m:ctrlPr>
                          </m:fPr>
                          <m:num>
                            <m:r>
                              <a:rPr lang="en-US" b="1" i="1" smtClean="0">
                                <a:solidFill>
                                  <a:srgbClr val="FF0000"/>
                                </a:solidFill>
                                <a:latin typeface="Cambria Math" panose="02040503050406030204" pitchFamily="18" charset="0"/>
                              </a:rPr>
                              <m:t>𝟑</m:t>
                            </m:r>
                          </m:num>
                          <m:den>
                            <m:r>
                              <a:rPr lang="en-US" b="1" i="1" smtClean="0">
                                <a:solidFill>
                                  <a:srgbClr val="FF0000"/>
                                </a:solidFill>
                                <a:latin typeface="Cambria Math" panose="02040503050406030204" pitchFamily="18" charset="0"/>
                              </a:rPr>
                              <m:t>𝟖𝟎𝟎</m:t>
                            </m:r>
                          </m:den>
                        </m:f>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𝟎</m:t>
                        </m:r>
                      </m:e>
                    </m:d>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𝑷</m:t>
                    </m:r>
                    <m:r>
                      <a:rPr lang="en-US" b="1" i="1" smtClean="0">
                        <a:solidFill>
                          <a:srgbClr val="FF0000"/>
                        </a:solidFill>
                        <a:latin typeface="Cambria Math" panose="02040503050406030204" pitchFamily="18" charset="0"/>
                      </a:rPr>
                      <m:t> </m:t>
                    </m:r>
                    <m:d>
                      <m:dPr>
                        <m:ctrlPr>
                          <a:rPr lang="en-US" b="1" i="1" smtClean="0">
                            <a:solidFill>
                              <a:srgbClr val="FF0000"/>
                            </a:solidFill>
                            <a:latin typeface="Cambria Math" panose="02040503050406030204" pitchFamily="18" charset="0"/>
                          </a:rPr>
                        </m:ctrlPr>
                      </m:dPr>
                      <m:e>
                        <m:f>
                          <m:fPr>
                            <m:ctrlPr>
                              <a:rPr lang="en-US" b="1" i="1" smtClean="0">
                                <a:solidFill>
                                  <a:srgbClr val="FF0000"/>
                                </a:solidFill>
                                <a:latin typeface="Cambria Math" panose="02040503050406030204" pitchFamily="18" charset="0"/>
                              </a:rPr>
                            </m:ctrlPr>
                          </m:fPr>
                          <m:num>
                            <m:r>
                              <a:rPr lang="en-US" b="1" i="1" smtClean="0">
                                <a:solidFill>
                                  <a:srgbClr val="FF0000"/>
                                </a:solidFill>
                                <a:latin typeface="Cambria Math" panose="02040503050406030204" pitchFamily="18" charset="0"/>
                              </a:rPr>
                              <m:t>𝟒</m:t>
                            </m:r>
                          </m:num>
                          <m:den>
                            <m:r>
                              <a:rPr lang="en-US" b="1" i="1" smtClean="0">
                                <a:solidFill>
                                  <a:srgbClr val="FF0000"/>
                                </a:solidFill>
                                <a:latin typeface="Cambria Math" panose="02040503050406030204" pitchFamily="18" charset="0"/>
                              </a:rPr>
                              <m:t>𝟖𝟎𝟎</m:t>
                            </m:r>
                          </m:den>
                        </m:f>
                        <m:r>
                          <a:rPr lang="en-US" b="1" i="1" smtClean="0">
                            <a:solidFill>
                              <a:srgbClr val="FF0000"/>
                            </a:solidFill>
                            <a:latin typeface="Cambria Math" panose="02040503050406030204" pitchFamily="18" charset="0"/>
                          </a:rPr>
                          <m:t>, </m:t>
                        </m:r>
                        <m:r>
                          <a:rPr lang="en-US" b="1" i="1" smtClean="0">
                            <a:solidFill>
                              <a:srgbClr val="FF0000"/>
                            </a:solidFill>
                            <a:latin typeface="Cambria Math" panose="02040503050406030204" pitchFamily="18" charset="0"/>
                          </a:rPr>
                          <m:t>𝟐</m:t>
                        </m:r>
                      </m:e>
                    </m:d>
                  </m:oMath>
                </a14:m>
                <a:r>
                  <a:rPr lang="en-US" b="1" dirty="0">
                    <a:solidFill>
                      <a:srgbClr val="FF0000"/>
                    </a:solidFill>
                  </a:rPr>
                  <a:t>            (h(t)-coordinates A1, t-coordinates A1)</a:t>
                </a:r>
              </a:p>
            </p:txBody>
          </p:sp>
        </mc:Choice>
        <mc:Fallback xmlns="">
          <p:sp>
            <p:nvSpPr>
              <p:cNvPr id="3" name="TextBox 2">
                <a:extLst>
                  <a:ext uri="{FF2B5EF4-FFF2-40B4-BE49-F238E27FC236}">
                    <a16:creationId xmlns:a16="http://schemas.microsoft.com/office/drawing/2014/main" id="{A666A994-6154-130A-CBD1-58EAEAA077EA}"/>
                  </a:ext>
                </a:extLst>
              </p:cNvPr>
              <p:cNvSpPr txBox="1">
                <a:spLocks noRot="1" noChangeAspect="1" noMove="1" noResize="1" noEditPoints="1" noAdjustHandles="1" noChangeArrowheads="1" noChangeShapeType="1" noTextEdit="1"/>
              </p:cNvSpPr>
              <p:nvPr/>
            </p:nvSpPr>
            <p:spPr>
              <a:xfrm>
                <a:off x="1817914" y="4030676"/>
                <a:ext cx="8382000" cy="414729"/>
              </a:xfrm>
              <a:prstGeom prst="rect">
                <a:avLst/>
              </a:prstGeom>
              <a:blipFill>
                <a:blip r:embed="rId5"/>
                <a:stretch>
                  <a:fillRect b="-2941"/>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63DC5133-D055-203A-6036-4E148D5D8CA2}"/>
              </a:ext>
            </a:extLst>
          </p:cNvPr>
          <p:cNvSpPr txBox="1"/>
          <p:nvPr/>
        </p:nvSpPr>
        <p:spPr>
          <a:xfrm>
            <a:off x="1600200" y="4748362"/>
            <a:ext cx="8164286" cy="738664"/>
          </a:xfrm>
          <a:prstGeom prst="rect">
            <a:avLst/>
          </a:prstGeom>
          <a:noFill/>
        </p:spPr>
        <p:txBody>
          <a:bodyPr wrap="square" rtlCol="0">
            <a:spAutoFit/>
          </a:bodyPr>
          <a:lstStyle/>
          <a:p>
            <a:r>
              <a:rPr lang="en-US" b="1" u="sng" dirty="0">
                <a:solidFill>
                  <a:srgbClr val="FF0000"/>
                </a:solidFill>
              </a:rPr>
              <a:t>Notes</a:t>
            </a:r>
            <a:r>
              <a:rPr lang="en-US" b="1" dirty="0">
                <a:solidFill>
                  <a:srgbClr val="FF0000"/>
                </a:solidFill>
              </a:rPr>
              <a:t>:  No supporting work required, coordinates may appear in a list, negative t-coordinates are acceptable, fractions do not need to be reduced, equivalent fractions and exact decimal values are acceptable.</a:t>
            </a:r>
          </a:p>
        </p:txBody>
      </p:sp>
    </p:spTree>
    <p:extLst>
      <p:ext uri="{BB962C8B-B14F-4D97-AF65-F5344CB8AC3E}">
        <p14:creationId xmlns:p14="http://schemas.microsoft.com/office/powerpoint/2010/main" val="424684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BBC90-B598-EB4F-42C3-16DF729B71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4DCBA2-B716-3717-4EF8-10B8E97276FF}"/>
              </a:ext>
            </a:extLst>
          </p:cNvPr>
          <p:cNvSpPr>
            <a:spLocks noGrp="1"/>
          </p:cNvSpPr>
          <p:nvPr>
            <p:ph type="title"/>
          </p:nvPr>
        </p:nvSpPr>
        <p:spPr/>
        <p:txBody>
          <a:bodyPr/>
          <a:lstStyle/>
          <a:p>
            <a:r>
              <a:rPr lang="en-US" b="1" dirty="0"/>
              <a:t>           2025 FRQ 3</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498CF29-84FE-A2EA-1E0D-CC83D994F47D}"/>
                  </a:ext>
                </a:extLst>
              </p:cNvPr>
              <p:cNvSpPr txBox="1"/>
              <p:nvPr/>
            </p:nvSpPr>
            <p:spPr>
              <a:xfrm>
                <a:off x="609600" y="1774625"/>
                <a:ext cx="11420114" cy="1527598"/>
              </a:xfrm>
              <a:prstGeom prst="rect">
                <a:avLst/>
              </a:prstGeom>
              <a:noFill/>
            </p:spPr>
            <p:txBody>
              <a:bodyPr wrap="none" rtlCol="0">
                <a:spAutoFit/>
              </a:bodyPr>
              <a:lstStyle/>
              <a:p>
                <a:r>
                  <a:rPr lang="en-US" b="1" dirty="0"/>
                  <a:t>For a guitar to make a sound, the strings need to vibrate, or move up and down or back and forth, in a motion that can be modeled</a:t>
                </a:r>
              </a:p>
              <a:p>
                <a:r>
                  <a:rPr lang="en-US" b="1" dirty="0"/>
                  <a:t>by a periodic function. At time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sz="1600" b="1" dirty="0"/>
                  <a:t> </a:t>
                </a:r>
                <a:r>
                  <a:rPr lang="en-US" b="1" dirty="0"/>
                  <a:t>seconds, point </a:t>
                </a:r>
                <a14:m>
                  <m:oMath xmlns:m="http://schemas.openxmlformats.org/officeDocument/2006/math">
                    <m:r>
                      <a:rPr lang="en-US" sz="1600" b="1" i="1" smtClean="0">
                        <a:latin typeface="Cambria Math" panose="02040503050406030204" pitchFamily="18" charset="0"/>
                      </a:rPr>
                      <m:t>𝑿</m:t>
                    </m:r>
                  </m:oMath>
                </a14:m>
                <a:r>
                  <a:rPr lang="en-US" b="1" dirty="0"/>
                  <a:t> on one vibrating guitar string starts at its highest position, </a:t>
                </a:r>
                <a14:m>
                  <m:oMath xmlns:m="http://schemas.openxmlformats.org/officeDocument/2006/math">
                    <m:r>
                      <a:rPr lang="en-US" sz="1600" b="1" i="1" smtClean="0">
                        <a:latin typeface="Cambria Math" panose="02040503050406030204" pitchFamily="18" charset="0"/>
                      </a:rPr>
                      <m:t>𝟐</m:t>
                    </m:r>
                  </m:oMath>
                </a14:m>
                <a:r>
                  <a:rPr lang="en-US" b="1" dirty="0"/>
                  <a:t> millimeters </a:t>
                </a:r>
              </a:p>
              <a:p>
                <a:r>
                  <a:rPr lang="en-US" b="1" dirty="0"/>
                  <a:t>above its resting position. Then it passes through its resting position and moves to its lowest position, </a:t>
                </a:r>
                <a14:m>
                  <m:oMath xmlns:m="http://schemas.openxmlformats.org/officeDocument/2006/math">
                    <m:r>
                      <a:rPr lang="en-US" sz="1600" b="1" i="1" smtClean="0">
                        <a:latin typeface="Cambria Math" panose="02040503050406030204" pitchFamily="18" charset="0"/>
                      </a:rPr>
                      <m:t>𝟐</m:t>
                    </m:r>
                  </m:oMath>
                </a14:m>
                <a:r>
                  <a:rPr lang="en-US" b="1" dirty="0"/>
                  <a:t> millimeters below the </a:t>
                </a:r>
              </a:p>
              <a:p>
                <a:r>
                  <a:rPr lang="en-US" b="1" dirty="0"/>
                  <a:t>resting position. This motion occurs </a:t>
                </a:r>
                <a14:m>
                  <m:oMath xmlns:m="http://schemas.openxmlformats.org/officeDocument/2006/math">
                    <m:r>
                      <a:rPr lang="en-US" sz="1600" b="1" i="1" smtClean="0">
                        <a:latin typeface="Cambria Math" panose="02040503050406030204" pitchFamily="18" charset="0"/>
                      </a:rPr>
                      <m:t>𝟐𝟎𝟎</m:t>
                    </m:r>
                  </m:oMath>
                </a14:m>
                <a:r>
                  <a:rPr lang="en-US" b="1" dirty="0"/>
                  <a:t> times in </a:t>
                </a:r>
                <a14:m>
                  <m:oMath xmlns:m="http://schemas.openxmlformats.org/officeDocument/2006/math">
                    <m:r>
                      <a:rPr lang="en-US" sz="1600" b="1" i="1" smtClean="0">
                        <a:latin typeface="Cambria Math" panose="02040503050406030204" pitchFamily="18" charset="0"/>
                      </a:rPr>
                      <m:t>𝟏</m:t>
                    </m:r>
                  </m:oMath>
                </a14:m>
                <a:r>
                  <a:rPr lang="en-US" b="1" dirty="0"/>
                  <a:t> second. The sinusoidal function </a:t>
                </a:r>
                <a14:m>
                  <m:oMath xmlns:m="http://schemas.openxmlformats.org/officeDocument/2006/math">
                    <m:r>
                      <a:rPr lang="en-US" sz="1600" b="1" i="1" smtClean="0">
                        <a:latin typeface="Cambria Math" panose="02040503050406030204" pitchFamily="18" charset="0"/>
                      </a:rPr>
                      <m:t>𝒉</m:t>
                    </m:r>
                  </m:oMath>
                </a14:m>
                <a:r>
                  <a:rPr lang="en-US" b="1" dirty="0"/>
                  <a:t> models how far point </a:t>
                </a:r>
                <a14:m>
                  <m:oMath xmlns:m="http://schemas.openxmlformats.org/officeDocument/2006/math">
                    <m:r>
                      <a:rPr lang="en-US" sz="1600" b="1" i="1" smtClean="0">
                        <a:latin typeface="Cambria Math" panose="02040503050406030204" pitchFamily="18" charset="0"/>
                      </a:rPr>
                      <m:t>𝑿</m:t>
                    </m:r>
                  </m:oMath>
                </a14:m>
                <a:r>
                  <a:rPr lang="en-US" b="1" dirty="0"/>
                  <a:t> is from its resting</a:t>
                </a:r>
              </a:p>
              <a:p>
                <a:r>
                  <a:rPr lang="en-US" b="1" dirty="0"/>
                  <a:t>position, in millimeters, as a function of time </a:t>
                </a:r>
                <a14:m>
                  <m:oMath xmlns:m="http://schemas.openxmlformats.org/officeDocument/2006/math">
                    <m:r>
                      <a:rPr lang="en-US" sz="1600" b="1" i="1" smtClean="0">
                        <a:latin typeface="Cambria Math" panose="02040503050406030204" pitchFamily="18" charset="0"/>
                      </a:rPr>
                      <m:t>𝒕</m:t>
                    </m:r>
                  </m:oMath>
                </a14:m>
                <a:r>
                  <a:rPr lang="en-US" b="1" dirty="0"/>
                  <a:t>, in seconds. A positive value of </a:t>
                </a:r>
                <a14:m>
                  <m:oMath xmlns:m="http://schemas.openxmlformats.org/officeDocument/2006/math">
                    <m:r>
                      <a:rPr lang="en-US" sz="1600" b="1" i="1" smtClean="0">
                        <a:latin typeface="Cambria Math" panose="02040503050406030204" pitchFamily="18" charset="0"/>
                      </a:rPr>
                      <m:t>𝒉</m:t>
                    </m:r>
                    <m:r>
                      <a:rPr lang="en-US" sz="1600" b="1" i="1" smtClean="0">
                        <a:latin typeface="Cambria Math" panose="02040503050406030204" pitchFamily="18" charset="0"/>
                      </a:rPr>
                      <m:t>(</m:t>
                    </m:r>
                    <m:r>
                      <a:rPr lang="en-US" sz="1600" b="1" i="1" smtClean="0">
                        <a:latin typeface="Cambria Math" panose="02040503050406030204" pitchFamily="18" charset="0"/>
                      </a:rPr>
                      <m:t>𝒕</m:t>
                    </m:r>
                    <m:r>
                      <a:rPr lang="en-US" sz="1600" b="1" i="1" smtClean="0">
                        <a:latin typeface="Cambria Math" panose="02040503050406030204" pitchFamily="18" charset="0"/>
                      </a:rPr>
                      <m:t>)</m:t>
                    </m:r>
                  </m:oMath>
                </a14:m>
                <a:r>
                  <a:rPr lang="en-US" sz="1600" b="1" dirty="0"/>
                  <a:t> </a:t>
                </a:r>
                <a:r>
                  <a:rPr lang="en-US" b="1" dirty="0"/>
                  <a:t>indicates the point is above the resting position;</a:t>
                </a:r>
              </a:p>
              <a:p>
                <a:r>
                  <a:rPr lang="en-US" b="1" dirty="0"/>
                  <a:t>a negative value of </a:t>
                </a:r>
                <a14:m>
                  <m:oMath xmlns:m="http://schemas.openxmlformats.org/officeDocument/2006/math">
                    <m:r>
                      <a:rPr lang="en-US" sz="1600" b="1" i="1">
                        <a:latin typeface="Cambria Math" panose="02040503050406030204" pitchFamily="18" charset="0"/>
                      </a:rPr>
                      <m:t>𝒉</m:t>
                    </m:r>
                    <m:r>
                      <a:rPr lang="en-US" sz="1600" b="1" i="1">
                        <a:latin typeface="Cambria Math" panose="02040503050406030204" pitchFamily="18" charset="0"/>
                      </a:rPr>
                      <m:t>(</m:t>
                    </m:r>
                    <m:r>
                      <a:rPr lang="en-US" sz="1600" b="1" i="1">
                        <a:latin typeface="Cambria Math" panose="02040503050406030204" pitchFamily="18" charset="0"/>
                      </a:rPr>
                      <m:t>𝒕</m:t>
                    </m:r>
                    <m:r>
                      <a:rPr lang="en-US" sz="1600" b="1" i="1">
                        <a:latin typeface="Cambria Math" panose="02040503050406030204" pitchFamily="18" charset="0"/>
                      </a:rPr>
                      <m:t>)</m:t>
                    </m:r>
                  </m:oMath>
                </a14:m>
                <a:r>
                  <a:rPr lang="en-US" sz="1600" b="1" dirty="0"/>
                  <a:t> </a:t>
                </a:r>
                <a:r>
                  <a:rPr lang="en-US" b="1" dirty="0"/>
                  <a:t>indicates the point is below the resting position. </a:t>
                </a:r>
              </a:p>
            </p:txBody>
          </p:sp>
        </mc:Choice>
        <mc:Fallback xmlns="">
          <p:sp>
            <p:nvSpPr>
              <p:cNvPr id="4" name="TextBox 3">
                <a:extLst>
                  <a:ext uri="{FF2B5EF4-FFF2-40B4-BE49-F238E27FC236}">
                    <a16:creationId xmlns:a16="http://schemas.microsoft.com/office/drawing/2014/main" id="{4498CF29-84FE-A2EA-1E0D-CC83D994F47D}"/>
                  </a:ext>
                </a:extLst>
              </p:cNvPr>
              <p:cNvSpPr txBox="1">
                <a:spLocks noRot="1" noChangeAspect="1" noMove="1" noResize="1" noEditPoints="1" noAdjustHandles="1" noChangeArrowheads="1" noChangeShapeType="1" noTextEdit="1"/>
              </p:cNvSpPr>
              <p:nvPr/>
            </p:nvSpPr>
            <p:spPr>
              <a:xfrm>
                <a:off x="609600" y="1774625"/>
                <a:ext cx="11420114" cy="1527598"/>
              </a:xfrm>
              <a:prstGeom prst="rect">
                <a:avLst/>
              </a:prstGeom>
              <a:blipFill>
                <a:blip r:embed="rId2"/>
                <a:stretch>
                  <a:fillRect l="-160" t="-797" b="-318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D140287-69DB-D949-2676-08D899925287}"/>
                  </a:ext>
                </a:extLst>
              </p:cNvPr>
              <p:cNvSpPr txBox="1"/>
              <p:nvPr/>
            </p:nvSpPr>
            <p:spPr>
              <a:xfrm>
                <a:off x="263196" y="3429000"/>
                <a:ext cx="10309938" cy="370294"/>
              </a:xfrm>
              <a:prstGeom prst="rect">
                <a:avLst/>
              </a:prstGeom>
              <a:noFill/>
            </p:spPr>
            <p:txBody>
              <a:bodyPr wrap="none" rtlCol="0">
                <a:spAutoFit/>
              </a:bodyPr>
              <a:lstStyle/>
              <a:p>
                <a:r>
                  <a:rPr lang="en-US" b="1" dirty="0">
                    <a:solidFill>
                      <a:srgbClr val="0070C0"/>
                    </a:solidFill>
                  </a:rPr>
                  <a:t>B.    The function </a:t>
                </a:r>
                <a14:m>
                  <m:oMath xmlns:m="http://schemas.openxmlformats.org/officeDocument/2006/math">
                    <m:r>
                      <a:rPr lang="en-US" sz="1600" b="1" i="1" smtClean="0">
                        <a:solidFill>
                          <a:srgbClr val="0070C0"/>
                        </a:solidFill>
                        <a:latin typeface="Cambria Math" panose="02040503050406030204" pitchFamily="18" charset="0"/>
                      </a:rPr>
                      <m:t>𝒉</m:t>
                    </m:r>
                  </m:oMath>
                </a14:m>
                <a:r>
                  <a:rPr lang="en-US" b="1" dirty="0">
                    <a:solidFill>
                      <a:srgbClr val="0070C0"/>
                    </a:solidFill>
                  </a:rPr>
                  <a:t> can be written in the form  </a:t>
                </a:r>
                <a14:m>
                  <m:oMath xmlns:m="http://schemas.openxmlformats.org/officeDocument/2006/math">
                    <m:r>
                      <a:rPr lang="en-US" sz="1600" b="1" i="1" smtClean="0">
                        <a:solidFill>
                          <a:srgbClr val="0070C0"/>
                        </a:solidFill>
                        <a:latin typeface="Cambria Math" panose="02040503050406030204" pitchFamily="18" charset="0"/>
                      </a:rPr>
                      <m:t>𝒉</m:t>
                    </m:r>
                    <m:d>
                      <m:dPr>
                        <m:ctrlPr>
                          <a:rPr lang="en-US" sz="1600" b="1" i="1" smtClean="0">
                            <a:solidFill>
                              <a:srgbClr val="0070C0"/>
                            </a:solidFill>
                            <a:latin typeface="Cambria Math" panose="02040503050406030204" pitchFamily="18" charset="0"/>
                          </a:rPr>
                        </m:ctrlPr>
                      </m:dPr>
                      <m:e>
                        <m:r>
                          <a:rPr lang="en-US" sz="1600" b="1" i="1" smtClean="0">
                            <a:solidFill>
                              <a:srgbClr val="0070C0"/>
                            </a:solidFill>
                            <a:latin typeface="Cambria Math" panose="02040503050406030204" pitchFamily="18" charset="0"/>
                          </a:rPr>
                          <m:t>𝒕</m:t>
                        </m:r>
                      </m:e>
                    </m:d>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𝒂</m:t>
                    </m:r>
                    <m:r>
                      <a:rPr lang="en-US" sz="1600" b="1" i="1" smtClean="0">
                        <a:solidFill>
                          <a:srgbClr val="0070C0"/>
                        </a:solidFill>
                        <a:latin typeface="Cambria Math" panose="02040503050406030204" pitchFamily="18" charset="0"/>
                      </a:rPr>
                      <m:t> </m:t>
                    </m:r>
                    <m:r>
                      <a:rPr lang="en-US" sz="1600" b="1" i="1" smtClean="0">
                        <a:solidFill>
                          <a:srgbClr val="0070C0"/>
                        </a:solidFill>
                        <a:latin typeface="Cambria Math" panose="02040503050406030204" pitchFamily="18" charset="0"/>
                      </a:rPr>
                      <m:t>𝒔𝒊𝒏</m:t>
                    </m:r>
                    <m:r>
                      <a:rPr lang="en-US" sz="1600" b="1" i="1" smtClean="0">
                        <a:solidFill>
                          <a:srgbClr val="0070C0"/>
                        </a:solidFill>
                        <a:latin typeface="Cambria Math" panose="02040503050406030204" pitchFamily="18" charset="0"/>
                      </a:rPr>
                      <m:t> </m:t>
                    </m:r>
                    <m:d>
                      <m:dPr>
                        <m:ctrlPr>
                          <a:rPr lang="en-US" sz="1600" b="1" i="1" smtClean="0">
                            <a:solidFill>
                              <a:srgbClr val="0070C0"/>
                            </a:solidFill>
                            <a:latin typeface="Cambria Math" panose="02040503050406030204" pitchFamily="18" charset="0"/>
                          </a:rPr>
                        </m:ctrlPr>
                      </m:dPr>
                      <m:e>
                        <m:r>
                          <a:rPr lang="en-US" sz="1600" b="1" i="1" smtClean="0">
                            <a:solidFill>
                              <a:srgbClr val="0070C0"/>
                            </a:solidFill>
                            <a:latin typeface="Cambria Math" panose="02040503050406030204" pitchFamily="18" charset="0"/>
                          </a:rPr>
                          <m:t>𝒃</m:t>
                        </m:r>
                        <m:d>
                          <m:dPr>
                            <m:ctrlPr>
                              <a:rPr lang="en-US" sz="1600" b="1" i="1" smtClean="0">
                                <a:solidFill>
                                  <a:srgbClr val="0070C0"/>
                                </a:solidFill>
                                <a:latin typeface="Cambria Math" panose="02040503050406030204" pitchFamily="18" charset="0"/>
                              </a:rPr>
                            </m:ctrlPr>
                          </m:dPr>
                          <m:e>
                            <m:r>
                              <a:rPr lang="en-US" sz="1600" b="1" i="1" smtClean="0">
                                <a:solidFill>
                                  <a:srgbClr val="0070C0"/>
                                </a:solidFill>
                                <a:latin typeface="Cambria Math" panose="02040503050406030204" pitchFamily="18" charset="0"/>
                              </a:rPr>
                              <m:t>𝒕</m:t>
                            </m:r>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𝒄</m:t>
                            </m:r>
                          </m:e>
                        </m:d>
                      </m:e>
                    </m:d>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𝒅</m:t>
                    </m:r>
                  </m:oMath>
                </a14:m>
                <a:r>
                  <a:rPr lang="en-US" b="1" dirty="0">
                    <a:solidFill>
                      <a:srgbClr val="0070C0"/>
                    </a:solidFill>
                  </a:rPr>
                  <a:t>. Find values of constants </a:t>
                </a:r>
                <a14:m>
                  <m:oMath xmlns:m="http://schemas.openxmlformats.org/officeDocument/2006/math">
                    <m:r>
                      <a:rPr lang="en-US" b="1" i="1" smtClean="0">
                        <a:solidFill>
                          <a:srgbClr val="0070C0"/>
                        </a:solidFill>
                        <a:latin typeface="Cambria Math" panose="02040503050406030204" pitchFamily="18" charset="0"/>
                      </a:rPr>
                      <m:t>𝒂</m:t>
                    </m:r>
                    <m:r>
                      <a:rPr lang="en-US" b="1" i="1">
                        <a:solidFill>
                          <a:srgbClr val="0070C0"/>
                        </a:solidFill>
                        <a:latin typeface="Cambria Math" panose="02040503050406030204" pitchFamily="18" charset="0"/>
                      </a:rPr>
                      <m:t>, </m:t>
                    </m:r>
                    <m:r>
                      <a:rPr lang="en-US" b="1" i="1" smtClean="0">
                        <a:solidFill>
                          <a:srgbClr val="0070C0"/>
                        </a:solidFill>
                        <a:latin typeface="Cambria Math" panose="02040503050406030204" pitchFamily="18" charset="0"/>
                      </a:rPr>
                      <m:t>𝒃</m:t>
                    </m:r>
                    <m:r>
                      <a:rPr lang="en-US" b="1" i="1">
                        <a:solidFill>
                          <a:srgbClr val="0070C0"/>
                        </a:solidFill>
                        <a:latin typeface="Cambria Math" panose="02040503050406030204" pitchFamily="18" charset="0"/>
                      </a:rPr>
                      <m:t>, </m:t>
                    </m:r>
                    <m:r>
                      <a:rPr lang="en-US" b="1" i="1" smtClean="0">
                        <a:solidFill>
                          <a:srgbClr val="0070C0"/>
                        </a:solidFill>
                        <a:latin typeface="Cambria Math" panose="02040503050406030204" pitchFamily="18" charset="0"/>
                      </a:rPr>
                      <m:t>𝒄</m:t>
                    </m:r>
                  </m:oMath>
                </a14:m>
                <a:r>
                  <a:rPr lang="en-US" b="1" dirty="0">
                    <a:solidFill>
                      <a:srgbClr val="0070C0"/>
                    </a:solidFill>
                  </a:rPr>
                  <a:t>, and </a:t>
                </a:r>
                <a14:m>
                  <m:oMath xmlns:m="http://schemas.openxmlformats.org/officeDocument/2006/math">
                    <m:r>
                      <a:rPr lang="en-US" b="1" i="1" smtClean="0">
                        <a:solidFill>
                          <a:srgbClr val="0070C0"/>
                        </a:solidFill>
                        <a:latin typeface="Cambria Math" panose="02040503050406030204" pitchFamily="18" charset="0"/>
                      </a:rPr>
                      <m:t>𝒅</m:t>
                    </m:r>
                  </m:oMath>
                </a14:m>
                <a:r>
                  <a:rPr lang="en-US" b="1" dirty="0">
                    <a:solidFill>
                      <a:srgbClr val="0070C0"/>
                    </a:solidFill>
                  </a:rPr>
                  <a:t>. </a:t>
                </a:r>
              </a:p>
            </p:txBody>
          </p:sp>
        </mc:Choice>
        <mc:Fallback xmlns="">
          <p:sp>
            <p:nvSpPr>
              <p:cNvPr id="6" name="TextBox 5">
                <a:extLst>
                  <a:ext uri="{FF2B5EF4-FFF2-40B4-BE49-F238E27FC236}">
                    <a16:creationId xmlns:a16="http://schemas.microsoft.com/office/drawing/2014/main" id="{CD140287-69DB-D949-2676-08D899925287}"/>
                  </a:ext>
                </a:extLst>
              </p:cNvPr>
              <p:cNvSpPr txBox="1">
                <a:spLocks noRot="1" noChangeAspect="1" noMove="1" noResize="1" noEditPoints="1" noAdjustHandles="1" noChangeArrowheads="1" noChangeShapeType="1" noTextEdit="1"/>
              </p:cNvSpPr>
              <p:nvPr/>
            </p:nvSpPr>
            <p:spPr>
              <a:xfrm>
                <a:off x="263196" y="3429000"/>
                <a:ext cx="10309938" cy="370294"/>
              </a:xfrm>
              <a:prstGeom prst="rect">
                <a:avLst/>
              </a:prstGeom>
              <a:blipFill>
                <a:blip r:embed="rId3"/>
                <a:stretch>
                  <a:fillRect l="-177" b="-11667"/>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F9DBCE1B-AEA3-1436-9DA6-5846B71F0CA3}"/>
              </a:ext>
            </a:extLst>
          </p:cNvPr>
          <p:cNvPicPr>
            <a:picLocks noChangeAspect="1"/>
          </p:cNvPicPr>
          <p:nvPr/>
        </p:nvPicPr>
        <p:blipFill>
          <a:blip r:embed="rId4"/>
          <a:stretch>
            <a:fillRect/>
          </a:stretch>
        </p:blipFill>
        <p:spPr>
          <a:xfrm>
            <a:off x="6848008" y="0"/>
            <a:ext cx="4734392" cy="1647848"/>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687859DF-6A51-391F-AD37-F9481DC1AE7D}"/>
                  </a:ext>
                </a:extLst>
              </p:cNvPr>
              <p:cNvSpPr txBox="1"/>
              <p:nvPr/>
            </p:nvSpPr>
            <p:spPr>
              <a:xfrm>
                <a:off x="2133600" y="3926072"/>
                <a:ext cx="2612571" cy="49705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FF0000"/>
                              </a:solidFill>
                              <a:latin typeface="Cambria Math" panose="02040503050406030204" pitchFamily="18" charset="0"/>
                            </a:rPr>
                          </m:ctrlPr>
                        </m:fPr>
                        <m:num>
                          <m:r>
                            <a:rPr lang="en-US" b="1" i="1" smtClean="0">
                              <a:solidFill>
                                <a:srgbClr val="FF0000"/>
                              </a:solidFill>
                              <a:latin typeface="Cambria Math" panose="02040503050406030204" pitchFamily="18" charset="0"/>
                            </a:rPr>
                            <m:t>𝟐</m:t>
                          </m:r>
                          <m:r>
                            <a:rPr lang="en-US" b="1" i="1" smtClean="0">
                              <a:solidFill>
                                <a:srgbClr val="FF0000"/>
                              </a:solidFill>
                              <a:latin typeface="Cambria Math" panose="02040503050406030204" pitchFamily="18" charset="0"/>
                              <a:ea typeface="Cambria Math" panose="02040503050406030204" pitchFamily="18" charset="0"/>
                            </a:rPr>
                            <m:t>𝝅</m:t>
                          </m:r>
                        </m:num>
                        <m:den>
                          <m:r>
                            <a:rPr lang="en-US" b="1" i="1" smtClean="0">
                              <a:solidFill>
                                <a:srgbClr val="FF0000"/>
                              </a:solidFill>
                              <a:latin typeface="Cambria Math" panose="02040503050406030204" pitchFamily="18" charset="0"/>
                            </a:rPr>
                            <m:t>𝒃</m:t>
                          </m:r>
                        </m:den>
                      </m:f>
                      <m:r>
                        <a:rPr lang="en-US" b="1" i="1" smtClean="0">
                          <a:solidFill>
                            <a:srgbClr val="FF0000"/>
                          </a:solidFill>
                          <a:latin typeface="Cambria Math" panose="02040503050406030204" pitchFamily="18" charset="0"/>
                        </a:rPr>
                        <m:t>= </m:t>
                      </m:r>
                      <m:f>
                        <m:fPr>
                          <m:ctrlPr>
                            <a:rPr lang="en-US" b="1" i="1" smtClean="0">
                              <a:solidFill>
                                <a:srgbClr val="FF0000"/>
                              </a:solidFill>
                              <a:latin typeface="Cambria Math" panose="02040503050406030204" pitchFamily="18" charset="0"/>
                            </a:rPr>
                          </m:ctrlPr>
                        </m:fPr>
                        <m:num>
                          <m:r>
                            <a:rPr lang="en-US" b="1" i="1" smtClean="0">
                              <a:solidFill>
                                <a:srgbClr val="FF0000"/>
                              </a:solidFill>
                              <a:latin typeface="Cambria Math" panose="02040503050406030204" pitchFamily="18" charset="0"/>
                            </a:rPr>
                            <m:t>𝟏</m:t>
                          </m:r>
                        </m:num>
                        <m:den>
                          <m:r>
                            <a:rPr lang="en-US" b="1" i="1" smtClean="0">
                              <a:solidFill>
                                <a:srgbClr val="FF0000"/>
                              </a:solidFill>
                              <a:latin typeface="Cambria Math" panose="02040503050406030204" pitchFamily="18" charset="0"/>
                            </a:rPr>
                            <m:t>𝟐𝟎𝟎</m:t>
                          </m:r>
                        </m:den>
                      </m:f>
                      <m:r>
                        <a:rPr lang="en-US" b="1" i="0" smtClean="0">
                          <a:solidFill>
                            <a:srgbClr val="FF0000"/>
                          </a:solidFill>
                          <a:latin typeface="Cambria Math" panose="02040503050406030204" pitchFamily="18" charset="0"/>
                        </a:rPr>
                        <m:t>, </m:t>
                      </m:r>
                      <m:r>
                        <a:rPr lang="en-US" b="1" i="0" smtClean="0">
                          <a:solidFill>
                            <a:srgbClr val="FF0000"/>
                          </a:solidFill>
                          <a:latin typeface="Cambria Math" panose="02040503050406030204" pitchFamily="18" charset="0"/>
                        </a:rPr>
                        <m:t>𝐬𝐨</m:t>
                      </m:r>
                      <m:r>
                        <a:rPr lang="en-US" b="1" i="0" smtClean="0">
                          <a:solidFill>
                            <a:srgbClr val="FF0000"/>
                          </a:solidFill>
                          <a:latin typeface="Cambria Math" panose="02040503050406030204" pitchFamily="18" charset="0"/>
                        </a:rPr>
                        <m:t> </m:t>
                      </m:r>
                      <m:r>
                        <a:rPr lang="en-US" b="1" i="0" smtClean="0">
                          <a:solidFill>
                            <a:srgbClr val="FF0000"/>
                          </a:solidFill>
                          <a:latin typeface="Cambria Math" panose="02040503050406030204" pitchFamily="18" charset="0"/>
                        </a:rPr>
                        <m:t>𝐛</m:t>
                      </m:r>
                      <m:r>
                        <a:rPr lang="en-US" b="1" i="0" smtClean="0">
                          <a:solidFill>
                            <a:srgbClr val="FF0000"/>
                          </a:solidFill>
                          <a:latin typeface="Cambria Math" panose="02040503050406030204" pitchFamily="18" charset="0"/>
                        </a:rPr>
                        <m:t>=</m:t>
                      </m:r>
                      <m:r>
                        <a:rPr lang="en-US" b="1" i="0" smtClean="0">
                          <a:solidFill>
                            <a:srgbClr val="FF0000"/>
                          </a:solidFill>
                          <a:latin typeface="Cambria Math" panose="02040503050406030204" pitchFamily="18" charset="0"/>
                        </a:rPr>
                        <m:t>𝟒𝟎𝟎</m:t>
                      </m:r>
                      <m:r>
                        <a:rPr lang="el-GR" b="1" i="1" dirty="0" smtClean="0">
                          <a:solidFill>
                            <a:srgbClr val="FF0000"/>
                          </a:solidFill>
                          <a:latin typeface="Cambria Math" panose="02040503050406030204" pitchFamily="18" charset="0"/>
                        </a:rPr>
                        <m:t>𝝅</m:t>
                      </m:r>
                    </m:oMath>
                  </m:oMathPara>
                </a14:m>
                <a:endParaRPr lang="en-US" b="1" dirty="0">
                  <a:solidFill>
                    <a:srgbClr val="FF0000"/>
                  </a:solidFill>
                </a:endParaRPr>
              </a:p>
            </p:txBody>
          </p:sp>
        </mc:Choice>
        <mc:Fallback xmlns="">
          <p:sp>
            <p:nvSpPr>
              <p:cNvPr id="3" name="TextBox 2">
                <a:extLst>
                  <a:ext uri="{FF2B5EF4-FFF2-40B4-BE49-F238E27FC236}">
                    <a16:creationId xmlns:a16="http://schemas.microsoft.com/office/drawing/2014/main" id="{687859DF-6A51-391F-AD37-F9481DC1AE7D}"/>
                  </a:ext>
                </a:extLst>
              </p:cNvPr>
              <p:cNvSpPr txBox="1">
                <a:spLocks noRot="1" noChangeAspect="1" noMove="1" noResize="1" noEditPoints="1" noAdjustHandles="1" noChangeArrowheads="1" noChangeShapeType="1" noTextEdit="1"/>
              </p:cNvSpPr>
              <p:nvPr/>
            </p:nvSpPr>
            <p:spPr>
              <a:xfrm>
                <a:off x="2133600" y="3926072"/>
                <a:ext cx="2612571" cy="497059"/>
              </a:xfrm>
              <a:prstGeom prst="rect">
                <a:avLst/>
              </a:prstGeom>
              <a:blipFill>
                <a:blip r:embed="rId5"/>
                <a:stretch>
                  <a:fillRect b="-24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33AC4842-2992-6642-C254-A062475AD697}"/>
                  </a:ext>
                </a:extLst>
              </p:cNvPr>
              <p:cNvSpPr txBox="1"/>
              <p:nvPr/>
            </p:nvSpPr>
            <p:spPr>
              <a:xfrm>
                <a:off x="2133600" y="4456233"/>
                <a:ext cx="2873829" cy="114339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𝒂</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𝒃</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𝟒𝟎𝟎</m:t>
                      </m:r>
                      <m:r>
                        <a:rPr lang="en-US" b="1" i="1" smtClean="0">
                          <a:solidFill>
                            <a:srgbClr val="FF0000"/>
                          </a:solidFill>
                          <a:latin typeface="Cambria Math" panose="02040503050406030204" pitchFamily="18" charset="0"/>
                          <a:ea typeface="Cambria Math" panose="02040503050406030204" pitchFamily="18" charset="0"/>
                        </a:rPr>
                        <m:t>𝝅</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𝒄</m:t>
                      </m:r>
                      <m:r>
                        <a:rPr lang="en-US" b="1" i="1" smtClean="0">
                          <a:solidFill>
                            <a:srgbClr val="FF0000"/>
                          </a:solidFill>
                          <a:latin typeface="Cambria Math" panose="02040503050406030204" pitchFamily="18" charset="0"/>
                        </a:rPr>
                        <m:t>= </m:t>
                      </m:r>
                      <m:f>
                        <m:fPr>
                          <m:ctrlPr>
                            <a:rPr lang="en-US" b="1" i="1" smtClean="0">
                              <a:solidFill>
                                <a:srgbClr val="FF0000"/>
                              </a:solidFill>
                              <a:latin typeface="Cambria Math" panose="02040503050406030204" pitchFamily="18" charset="0"/>
                            </a:rPr>
                          </m:ctrlPr>
                        </m:fPr>
                        <m:num>
                          <m:r>
                            <a:rPr lang="en-US" b="1" i="1" smtClean="0">
                              <a:solidFill>
                                <a:srgbClr val="FF0000"/>
                              </a:solidFill>
                              <a:latin typeface="Cambria Math" panose="02040503050406030204" pitchFamily="18" charset="0"/>
                            </a:rPr>
                            <m:t>𝟏</m:t>
                          </m:r>
                        </m:num>
                        <m:den>
                          <m:r>
                            <a:rPr lang="en-US" b="1" i="1" smtClean="0">
                              <a:solidFill>
                                <a:srgbClr val="FF0000"/>
                              </a:solidFill>
                              <a:latin typeface="Cambria Math" panose="02040503050406030204" pitchFamily="18" charset="0"/>
                            </a:rPr>
                            <m:t>𝟖𝟎𝟎</m:t>
                          </m:r>
                        </m:den>
                      </m:f>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𝒅</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𝟎</m:t>
                      </m:r>
                    </m:oMath>
                  </m:oMathPara>
                </a14:m>
                <a:endParaRPr lang="en-US" b="1" dirty="0">
                  <a:solidFill>
                    <a:srgbClr val="FF0000"/>
                  </a:solidFill>
                </a:endParaRPr>
              </a:p>
            </p:txBody>
          </p:sp>
        </mc:Choice>
        <mc:Fallback xmlns="">
          <p:sp>
            <p:nvSpPr>
              <p:cNvPr id="8" name="TextBox 7">
                <a:extLst>
                  <a:ext uri="{FF2B5EF4-FFF2-40B4-BE49-F238E27FC236}">
                    <a16:creationId xmlns:a16="http://schemas.microsoft.com/office/drawing/2014/main" id="{33AC4842-2992-6642-C254-A062475AD697}"/>
                  </a:ext>
                </a:extLst>
              </p:cNvPr>
              <p:cNvSpPr txBox="1">
                <a:spLocks noRot="1" noChangeAspect="1" noMove="1" noResize="1" noEditPoints="1" noAdjustHandles="1" noChangeArrowheads="1" noChangeShapeType="1" noTextEdit="1"/>
              </p:cNvSpPr>
              <p:nvPr/>
            </p:nvSpPr>
            <p:spPr>
              <a:xfrm>
                <a:off x="2133600" y="4456233"/>
                <a:ext cx="2873829" cy="114339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32215C1A-3BEE-36D1-EB0E-4732EDFB9650}"/>
                  </a:ext>
                </a:extLst>
              </p:cNvPr>
              <p:cNvSpPr txBox="1"/>
              <p:nvPr/>
            </p:nvSpPr>
            <p:spPr>
              <a:xfrm>
                <a:off x="5792064" y="4456233"/>
                <a:ext cx="2873829" cy="114339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𝒂</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𝟐</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𝒃</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𝟒𝟎𝟎</m:t>
                      </m:r>
                      <m:r>
                        <a:rPr lang="en-US" b="1" i="1" smtClean="0">
                          <a:solidFill>
                            <a:srgbClr val="FF0000"/>
                          </a:solidFill>
                          <a:latin typeface="Cambria Math" panose="02040503050406030204" pitchFamily="18" charset="0"/>
                          <a:ea typeface="Cambria Math" panose="02040503050406030204" pitchFamily="18" charset="0"/>
                        </a:rPr>
                        <m:t>𝝅</m:t>
                      </m:r>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𝒄</m:t>
                      </m:r>
                      <m:r>
                        <a:rPr lang="en-US" b="1" i="1" smtClean="0">
                          <a:solidFill>
                            <a:srgbClr val="FF0000"/>
                          </a:solidFill>
                          <a:latin typeface="Cambria Math" panose="02040503050406030204" pitchFamily="18" charset="0"/>
                        </a:rPr>
                        <m:t>=−</m:t>
                      </m:r>
                      <m:f>
                        <m:fPr>
                          <m:ctrlPr>
                            <a:rPr lang="en-US" b="1" i="1" smtClean="0">
                              <a:solidFill>
                                <a:srgbClr val="FF0000"/>
                              </a:solidFill>
                              <a:latin typeface="Cambria Math" panose="02040503050406030204" pitchFamily="18" charset="0"/>
                            </a:rPr>
                          </m:ctrlPr>
                        </m:fPr>
                        <m:num>
                          <m:r>
                            <a:rPr lang="en-US" b="1" i="1" smtClean="0">
                              <a:solidFill>
                                <a:srgbClr val="FF0000"/>
                              </a:solidFill>
                              <a:latin typeface="Cambria Math" panose="02040503050406030204" pitchFamily="18" charset="0"/>
                            </a:rPr>
                            <m:t>𝟏</m:t>
                          </m:r>
                        </m:num>
                        <m:den>
                          <m:r>
                            <a:rPr lang="en-US" b="1" i="1" smtClean="0">
                              <a:solidFill>
                                <a:srgbClr val="FF0000"/>
                              </a:solidFill>
                              <a:latin typeface="Cambria Math" panose="02040503050406030204" pitchFamily="18" charset="0"/>
                            </a:rPr>
                            <m:t>𝟖𝟎𝟎</m:t>
                          </m:r>
                        </m:den>
                      </m:f>
                    </m:oMath>
                  </m:oMathPara>
                </a14:m>
                <a:endParaRPr lang="en-US" b="1" dirty="0">
                  <a:solidFill>
                    <a:srgbClr val="FF0000"/>
                  </a:solidFill>
                </a:endParaRPr>
              </a:p>
              <a:p>
                <a:pPr/>
                <a14:m>
                  <m:oMathPara xmlns:m="http://schemas.openxmlformats.org/officeDocument/2006/math">
                    <m:oMathParaPr>
                      <m:jc m:val="centerGroup"/>
                    </m:oMathParaPr>
                    <m:oMath xmlns:m="http://schemas.openxmlformats.org/officeDocument/2006/math">
                      <m:r>
                        <a:rPr lang="en-US" b="1" i="1" smtClean="0">
                          <a:solidFill>
                            <a:srgbClr val="FF0000"/>
                          </a:solidFill>
                          <a:latin typeface="Cambria Math" panose="02040503050406030204" pitchFamily="18" charset="0"/>
                        </a:rPr>
                        <m:t>𝒅</m:t>
                      </m:r>
                      <m:r>
                        <a:rPr lang="en-US" b="1" i="1" smtClean="0">
                          <a:solidFill>
                            <a:srgbClr val="FF0000"/>
                          </a:solidFill>
                          <a:latin typeface="Cambria Math" panose="02040503050406030204" pitchFamily="18" charset="0"/>
                        </a:rPr>
                        <m:t>=</m:t>
                      </m:r>
                      <m:r>
                        <a:rPr lang="en-US" b="1" i="1" smtClean="0">
                          <a:solidFill>
                            <a:srgbClr val="FF0000"/>
                          </a:solidFill>
                          <a:latin typeface="Cambria Math" panose="02040503050406030204" pitchFamily="18" charset="0"/>
                        </a:rPr>
                        <m:t>𝟎</m:t>
                      </m:r>
                    </m:oMath>
                  </m:oMathPara>
                </a14:m>
                <a:endParaRPr lang="en-US" b="1" dirty="0">
                  <a:solidFill>
                    <a:srgbClr val="FF0000"/>
                  </a:solidFill>
                </a:endParaRPr>
              </a:p>
            </p:txBody>
          </p:sp>
        </mc:Choice>
        <mc:Fallback xmlns="">
          <p:sp>
            <p:nvSpPr>
              <p:cNvPr id="9" name="TextBox 8">
                <a:extLst>
                  <a:ext uri="{FF2B5EF4-FFF2-40B4-BE49-F238E27FC236}">
                    <a16:creationId xmlns:a16="http://schemas.microsoft.com/office/drawing/2014/main" id="{32215C1A-3BEE-36D1-EB0E-4732EDFB9650}"/>
                  </a:ext>
                </a:extLst>
              </p:cNvPr>
              <p:cNvSpPr txBox="1">
                <a:spLocks noRot="1" noChangeAspect="1" noMove="1" noResize="1" noEditPoints="1" noAdjustHandles="1" noChangeArrowheads="1" noChangeShapeType="1" noTextEdit="1"/>
              </p:cNvSpPr>
              <p:nvPr/>
            </p:nvSpPr>
            <p:spPr>
              <a:xfrm>
                <a:off x="5792064" y="4456233"/>
                <a:ext cx="2873829" cy="1143390"/>
              </a:xfrm>
              <a:prstGeom prst="rect">
                <a:avLst/>
              </a:prstGeom>
              <a:blipFill>
                <a:blip r:embed="rId8"/>
                <a:stretch>
                  <a:fillRect/>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1AFB6477-98E4-97DB-9E1A-44E3D04149C7}"/>
              </a:ext>
            </a:extLst>
          </p:cNvPr>
          <p:cNvSpPr txBox="1"/>
          <p:nvPr/>
        </p:nvSpPr>
        <p:spPr>
          <a:xfrm>
            <a:off x="3025781" y="5726276"/>
            <a:ext cx="5226037" cy="738664"/>
          </a:xfrm>
          <a:prstGeom prst="rect">
            <a:avLst/>
          </a:prstGeom>
          <a:noFill/>
        </p:spPr>
        <p:txBody>
          <a:bodyPr wrap="square" rtlCol="0">
            <a:spAutoFit/>
          </a:bodyPr>
          <a:lstStyle/>
          <a:p>
            <a:r>
              <a:rPr lang="en-US" b="1" u="sng" dirty="0">
                <a:solidFill>
                  <a:srgbClr val="FF0000"/>
                </a:solidFill>
              </a:rPr>
              <a:t>Notes</a:t>
            </a:r>
            <a:r>
              <a:rPr lang="en-US" b="1" dirty="0">
                <a:solidFill>
                  <a:srgbClr val="FF0000"/>
                </a:solidFill>
              </a:rPr>
              <a:t>:  If the answer box is used to record values, that work is scored. In this case, other work is scratchwork and not scored. But the use of the answer box is not required. </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7B141DDF-5AD2-EEAA-347E-DBD640356AE6}"/>
                  </a:ext>
                </a:extLst>
              </p:cNvPr>
              <p:cNvSpPr txBox="1"/>
              <p:nvPr/>
            </p:nvSpPr>
            <p:spPr>
              <a:xfrm>
                <a:off x="8991599" y="4680857"/>
                <a:ext cx="2242457" cy="307777"/>
              </a:xfrm>
              <a:prstGeom prst="rect">
                <a:avLst/>
              </a:prstGeom>
              <a:noFill/>
            </p:spPr>
            <p:txBody>
              <a:bodyPr wrap="square" rtlCol="0">
                <a:spAutoFit/>
              </a:bodyPr>
              <a:lstStyle/>
              <a:p>
                <a:r>
                  <a:rPr lang="en-US" b="1" dirty="0">
                    <a:solidFill>
                      <a:srgbClr val="FF0000"/>
                    </a:solidFill>
                  </a:rPr>
                  <a:t>(</a:t>
                </a:r>
                <a14:m>
                  <m:oMath xmlns:m="http://schemas.openxmlformats.org/officeDocument/2006/math">
                    <m:r>
                      <a:rPr lang="en-US" b="1" i="1" dirty="0" smtClean="0">
                        <a:solidFill>
                          <a:srgbClr val="FF0000"/>
                        </a:solidFill>
                        <a:latin typeface="Cambria Math" panose="02040503050406030204" pitchFamily="18" charset="0"/>
                      </a:rPr>
                      <m:t>𝒂</m:t>
                    </m:r>
                  </m:oMath>
                </a14:m>
                <a:r>
                  <a:rPr lang="en-US" b="1" dirty="0">
                    <a:solidFill>
                      <a:srgbClr val="FF0000"/>
                    </a:solidFill>
                  </a:rPr>
                  <a:t> and </a:t>
                </a:r>
                <a14:m>
                  <m:oMath xmlns:m="http://schemas.openxmlformats.org/officeDocument/2006/math">
                    <m:r>
                      <a:rPr lang="en-US" b="1" i="1" dirty="0" smtClean="0">
                        <a:solidFill>
                          <a:srgbClr val="FF0000"/>
                        </a:solidFill>
                        <a:latin typeface="Cambria Math" panose="02040503050406030204" pitchFamily="18" charset="0"/>
                      </a:rPr>
                      <m:t>𝒅</m:t>
                    </m:r>
                  </m:oMath>
                </a14:m>
                <a:r>
                  <a:rPr lang="en-US" b="1" dirty="0">
                    <a:solidFill>
                      <a:srgbClr val="FF0000"/>
                    </a:solidFill>
                  </a:rPr>
                  <a:t> B1, </a:t>
                </a:r>
                <a14:m>
                  <m:oMath xmlns:m="http://schemas.openxmlformats.org/officeDocument/2006/math">
                    <m:r>
                      <a:rPr lang="en-US" b="1" i="1" dirty="0" smtClean="0">
                        <a:solidFill>
                          <a:srgbClr val="FF0000"/>
                        </a:solidFill>
                        <a:latin typeface="Cambria Math" panose="02040503050406030204" pitchFamily="18" charset="0"/>
                      </a:rPr>
                      <m:t>𝒃</m:t>
                    </m:r>
                  </m:oMath>
                </a14:m>
                <a:r>
                  <a:rPr lang="en-US" b="1" dirty="0">
                    <a:solidFill>
                      <a:srgbClr val="FF0000"/>
                    </a:solidFill>
                  </a:rPr>
                  <a:t> and </a:t>
                </a:r>
                <a14:m>
                  <m:oMath xmlns:m="http://schemas.openxmlformats.org/officeDocument/2006/math">
                    <m:r>
                      <a:rPr lang="en-US" b="1" i="1" dirty="0" smtClean="0">
                        <a:solidFill>
                          <a:srgbClr val="FF0000"/>
                        </a:solidFill>
                        <a:latin typeface="Cambria Math" panose="02040503050406030204" pitchFamily="18" charset="0"/>
                      </a:rPr>
                      <m:t>𝒄</m:t>
                    </m:r>
                  </m:oMath>
                </a14:m>
                <a:r>
                  <a:rPr lang="en-US" b="1" dirty="0">
                    <a:solidFill>
                      <a:srgbClr val="FF0000"/>
                    </a:solidFill>
                  </a:rPr>
                  <a:t> B2)</a:t>
                </a:r>
              </a:p>
            </p:txBody>
          </p:sp>
        </mc:Choice>
        <mc:Fallback xmlns="">
          <p:sp>
            <p:nvSpPr>
              <p:cNvPr id="11" name="TextBox 10">
                <a:extLst>
                  <a:ext uri="{FF2B5EF4-FFF2-40B4-BE49-F238E27FC236}">
                    <a16:creationId xmlns:a16="http://schemas.microsoft.com/office/drawing/2014/main" id="{7B141DDF-5AD2-EEAA-347E-DBD640356AE6}"/>
                  </a:ext>
                </a:extLst>
              </p:cNvPr>
              <p:cNvSpPr txBox="1">
                <a:spLocks noRot="1" noChangeAspect="1" noMove="1" noResize="1" noEditPoints="1" noAdjustHandles="1" noChangeArrowheads="1" noChangeShapeType="1" noTextEdit="1"/>
              </p:cNvSpPr>
              <p:nvPr/>
            </p:nvSpPr>
            <p:spPr>
              <a:xfrm>
                <a:off x="8991599" y="4680857"/>
                <a:ext cx="2242457" cy="307777"/>
              </a:xfrm>
              <a:prstGeom prst="rect">
                <a:avLst/>
              </a:prstGeom>
              <a:blipFill>
                <a:blip r:embed="rId9"/>
                <a:stretch>
                  <a:fillRect l="-815" t="-4000" b="-20000"/>
                </a:stretch>
              </a:blipFill>
            </p:spPr>
            <p:txBody>
              <a:bodyPr/>
              <a:lstStyle/>
              <a:p>
                <a:r>
                  <a:rPr lang="en-US">
                    <a:noFill/>
                  </a:rPr>
                  <a:t> </a:t>
                </a:r>
              </a:p>
            </p:txBody>
          </p:sp>
        </mc:Fallback>
      </mc:AlternateContent>
    </p:spTree>
    <p:extLst>
      <p:ext uri="{BB962C8B-B14F-4D97-AF65-F5344CB8AC3E}">
        <p14:creationId xmlns:p14="http://schemas.microsoft.com/office/powerpoint/2010/main" val="68526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0E12E-5CE9-441E-829D-CAE8429A77EA}"/>
              </a:ext>
            </a:extLst>
          </p:cNvPr>
          <p:cNvSpPr>
            <a:spLocks noGrp="1"/>
          </p:cNvSpPr>
          <p:nvPr>
            <p:ph type="title"/>
          </p:nvPr>
        </p:nvSpPr>
        <p:spPr>
          <a:xfrm>
            <a:off x="609600" y="54664"/>
            <a:ext cx="10972800" cy="1143000"/>
          </a:xfrm>
        </p:spPr>
        <p:txBody>
          <a:bodyPr/>
          <a:lstStyle/>
          <a:p>
            <a:pPr algn="ctr"/>
            <a:r>
              <a:rPr lang="en-US" b="1" dirty="0"/>
              <a:t>Objectives</a:t>
            </a:r>
          </a:p>
        </p:txBody>
      </p:sp>
      <p:sp>
        <p:nvSpPr>
          <p:cNvPr id="3" name="Text Placeholder 2">
            <a:extLst>
              <a:ext uri="{FF2B5EF4-FFF2-40B4-BE49-F238E27FC236}">
                <a16:creationId xmlns:a16="http://schemas.microsoft.com/office/drawing/2014/main" id="{2CCB7B5D-3945-4940-9270-7338EFE50DA2}"/>
              </a:ext>
            </a:extLst>
          </p:cNvPr>
          <p:cNvSpPr>
            <a:spLocks noGrp="1"/>
          </p:cNvSpPr>
          <p:nvPr>
            <p:ph type="body" idx="1"/>
          </p:nvPr>
        </p:nvSpPr>
        <p:spPr>
          <a:xfrm>
            <a:off x="609600" y="1069296"/>
            <a:ext cx="11198087" cy="5162540"/>
          </a:xfrm>
        </p:spPr>
        <p:txBody>
          <a:bodyPr/>
          <a:lstStyle/>
          <a:p>
            <a:pPr marL="50800" indent="0">
              <a:buNone/>
            </a:pPr>
            <a:r>
              <a:rPr lang="en-US" dirty="0"/>
              <a:t>1. Introduction:			Mike	 	:00 - :05		5 min</a:t>
            </a:r>
          </a:p>
          <a:p>
            <a:pPr marL="50800" indent="0">
              <a:buNone/>
            </a:pPr>
            <a:r>
              <a:rPr lang="en-US" dirty="0"/>
              <a:t>2. Overall Results:				:05 - :10		5 min		</a:t>
            </a:r>
          </a:p>
          <a:p>
            <a:pPr marL="50800" indent="0">
              <a:buNone/>
            </a:pPr>
            <a:r>
              <a:rPr lang="en-US" dirty="0"/>
              <a:t>3. From the Table Read:</a:t>
            </a:r>
          </a:p>
          <a:p>
            <a:pPr marL="533400" lvl="1" indent="0">
              <a:buNone/>
            </a:pPr>
            <a:r>
              <a:rPr lang="en-US" sz="2800" dirty="0"/>
              <a:t>A. FRQ 1 			Todd		:10 - :20		10 min</a:t>
            </a:r>
          </a:p>
          <a:p>
            <a:pPr marL="533400" lvl="1" indent="0">
              <a:buNone/>
            </a:pPr>
            <a:r>
              <a:rPr lang="en-US" sz="2800" dirty="0"/>
              <a:t>B. FRQ 2			Dan		:20 - :30		10 min</a:t>
            </a:r>
          </a:p>
          <a:p>
            <a:pPr marL="533400" lvl="1" indent="0">
              <a:buNone/>
            </a:pPr>
            <a:r>
              <a:rPr lang="en-US" sz="2800" dirty="0"/>
              <a:t>C. FRQ 3			Dan		:30 - :35		 5 min</a:t>
            </a:r>
          </a:p>
          <a:p>
            <a:pPr marL="533400" lvl="1" indent="0">
              <a:buNone/>
            </a:pPr>
            <a:r>
              <a:rPr lang="en-US" sz="2800" dirty="0"/>
              <a:t>D. FRQ 4 			Todd		:35 - :40		 5 min</a:t>
            </a:r>
          </a:p>
          <a:p>
            <a:pPr marL="50800" indent="0">
              <a:buNone/>
            </a:pPr>
            <a:r>
              <a:rPr lang="en-US" dirty="0"/>
              <a:t>4. Changes Exam/Class			:40 - :45		 5 min</a:t>
            </a:r>
          </a:p>
          <a:p>
            <a:pPr marL="50800" indent="0">
              <a:buNone/>
            </a:pPr>
            <a:r>
              <a:rPr lang="en-US" dirty="0"/>
              <a:t>5. Questions/Comments			:45 - :55		10 min</a:t>
            </a:r>
          </a:p>
        </p:txBody>
      </p:sp>
    </p:spTree>
    <p:extLst>
      <p:ext uri="{BB962C8B-B14F-4D97-AF65-F5344CB8AC3E}">
        <p14:creationId xmlns:p14="http://schemas.microsoft.com/office/powerpoint/2010/main" val="2162349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B1354-1B72-5A9C-B9E1-AAC2236EC1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764111-80D8-2DF1-643B-85174F06A59F}"/>
              </a:ext>
            </a:extLst>
          </p:cNvPr>
          <p:cNvSpPr>
            <a:spLocks noGrp="1"/>
          </p:cNvSpPr>
          <p:nvPr>
            <p:ph type="title"/>
          </p:nvPr>
        </p:nvSpPr>
        <p:spPr/>
        <p:txBody>
          <a:bodyPr/>
          <a:lstStyle/>
          <a:p>
            <a:r>
              <a:rPr lang="en-US" b="1" dirty="0"/>
              <a:t>             2025 FRQ 3</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D40EAD3-0449-5D2C-099E-A0BD9224E711}"/>
                  </a:ext>
                </a:extLst>
              </p:cNvPr>
              <p:cNvSpPr txBox="1"/>
              <p:nvPr/>
            </p:nvSpPr>
            <p:spPr>
              <a:xfrm>
                <a:off x="679174" y="1657943"/>
                <a:ext cx="11420114" cy="1527598"/>
              </a:xfrm>
              <a:prstGeom prst="rect">
                <a:avLst/>
              </a:prstGeom>
              <a:noFill/>
            </p:spPr>
            <p:txBody>
              <a:bodyPr wrap="none" rtlCol="0">
                <a:spAutoFit/>
              </a:bodyPr>
              <a:lstStyle/>
              <a:p>
                <a:r>
                  <a:rPr lang="en-US" b="1" dirty="0"/>
                  <a:t>For a guitar to make a sound, the strings need to vibrate, or move up and down or back and forth, in a motion that can be modeled</a:t>
                </a:r>
              </a:p>
              <a:p>
                <a:r>
                  <a:rPr lang="en-US" b="1" dirty="0"/>
                  <a:t>by a periodic function. At time </a:t>
                </a:r>
                <a14:m>
                  <m:oMath xmlns:m="http://schemas.openxmlformats.org/officeDocument/2006/math">
                    <m:r>
                      <a:rPr lang="en-US" sz="1600" b="1" i="1" smtClean="0">
                        <a:latin typeface="Cambria Math" panose="02040503050406030204" pitchFamily="18" charset="0"/>
                      </a:rPr>
                      <m:t>𝒕</m:t>
                    </m:r>
                    <m:r>
                      <a:rPr lang="en-US" sz="1600" b="1" i="1" smtClean="0">
                        <a:latin typeface="Cambria Math" panose="02040503050406030204" pitchFamily="18" charset="0"/>
                      </a:rPr>
                      <m:t>=</m:t>
                    </m:r>
                    <m:r>
                      <a:rPr lang="en-US" sz="1600" b="1" i="1" smtClean="0">
                        <a:latin typeface="Cambria Math" panose="02040503050406030204" pitchFamily="18" charset="0"/>
                      </a:rPr>
                      <m:t>𝟎</m:t>
                    </m:r>
                  </m:oMath>
                </a14:m>
                <a:r>
                  <a:rPr lang="en-US" sz="1600" b="1" dirty="0"/>
                  <a:t> </a:t>
                </a:r>
                <a:r>
                  <a:rPr lang="en-US" b="1" dirty="0"/>
                  <a:t>seconds, point </a:t>
                </a:r>
                <a14:m>
                  <m:oMath xmlns:m="http://schemas.openxmlformats.org/officeDocument/2006/math">
                    <m:r>
                      <a:rPr lang="en-US" sz="1600" b="1" i="1" smtClean="0">
                        <a:latin typeface="Cambria Math" panose="02040503050406030204" pitchFamily="18" charset="0"/>
                      </a:rPr>
                      <m:t>𝑿</m:t>
                    </m:r>
                  </m:oMath>
                </a14:m>
                <a:r>
                  <a:rPr lang="en-US" b="1" dirty="0"/>
                  <a:t> on one vibrating guitar string starts at its highest position, </a:t>
                </a:r>
                <a14:m>
                  <m:oMath xmlns:m="http://schemas.openxmlformats.org/officeDocument/2006/math">
                    <m:r>
                      <a:rPr lang="en-US" sz="1600" b="1" i="1" smtClean="0">
                        <a:latin typeface="Cambria Math" panose="02040503050406030204" pitchFamily="18" charset="0"/>
                      </a:rPr>
                      <m:t>𝟐</m:t>
                    </m:r>
                  </m:oMath>
                </a14:m>
                <a:r>
                  <a:rPr lang="en-US" b="1" dirty="0"/>
                  <a:t> millimeters </a:t>
                </a:r>
              </a:p>
              <a:p>
                <a:r>
                  <a:rPr lang="en-US" b="1" dirty="0"/>
                  <a:t>above its resting position. Then it passes through its resting position and moves to its lowest position, </a:t>
                </a:r>
                <a14:m>
                  <m:oMath xmlns:m="http://schemas.openxmlformats.org/officeDocument/2006/math">
                    <m:r>
                      <a:rPr lang="en-US" sz="1600" b="1" i="1" smtClean="0">
                        <a:latin typeface="Cambria Math" panose="02040503050406030204" pitchFamily="18" charset="0"/>
                      </a:rPr>
                      <m:t>𝟐</m:t>
                    </m:r>
                  </m:oMath>
                </a14:m>
                <a:r>
                  <a:rPr lang="en-US" b="1" dirty="0"/>
                  <a:t> millimeters below the </a:t>
                </a:r>
              </a:p>
              <a:p>
                <a:r>
                  <a:rPr lang="en-US" b="1" dirty="0"/>
                  <a:t>resting position. This motion occurs </a:t>
                </a:r>
                <a14:m>
                  <m:oMath xmlns:m="http://schemas.openxmlformats.org/officeDocument/2006/math">
                    <m:r>
                      <a:rPr lang="en-US" sz="1600" b="1" i="1" smtClean="0">
                        <a:latin typeface="Cambria Math" panose="02040503050406030204" pitchFamily="18" charset="0"/>
                      </a:rPr>
                      <m:t>𝟐𝟎𝟎</m:t>
                    </m:r>
                  </m:oMath>
                </a14:m>
                <a:r>
                  <a:rPr lang="en-US" b="1" dirty="0"/>
                  <a:t> times in </a:t>
                </a:r>
                <a14:m>
                  <m:oMath xmlns:m="http://schemas.openxmlformats.org/officeDocument/2006/math">
                    <m:r>
                      <a:rPr lang="en-US" sz="1600" b="1" i="1" smtClean="0">
                        <a:latin typeface="Cambria Math" panose="02040503050406030204" pitchFamily="18" charset="0"/>
                      </a:rPr>
                      <m:t>𝟏</m:t>
                    </m:r>
                  </m:oMath>
                </a14:m>
                <a:r>
                  <a:rPr lang="en-US" b="1" dirty="0"/>
                  <a:t> second. The sinusoidal function </a:t>
                </a:r>
                <a14:m>
                  <m:oMath xmlns:m="http://schemas.openxmlformats.org/officeDocument/2006/math">
                    <m:r>
                      <a:rPr lang="en-US" sz="1600" b="1" i="1" smtClean="0">
                        <a:latin typeface="Cambria Math" panose="02040503050406030204" pitchFamily="18" charset="0"/>
                      </a:rPr>
                      <m:t>𝒉</m:t>
                    </m:r>
                  </m:oMath>
                </a14:m>
                <a:r>
                  <a:rPr lang="en-US" b="1" dirty="0"/>
                  <a:t> models how far point </a:t>
                </a:r>
                <a14:m>
                  <m:oMath xmlns:m="http://schemas.openxmlformats.org/officeDocument/2006/math">
                    <m:r>
                      <a:rPr lang="en-US" sz="1600" b="1" i="1" smtClean="0">
                        <a:latin typeface="Cambria Math" panose="02040503050406030204" pitchFamily="18" charset="0"/>
                      </a:rPr>
                      <m:t>𝑿</m:t>
                    </m:r>
                  </m:oMath>
                </a14:m>
                <a:r>
                  <a:rPr lang="en-US" b="1" dirty="0"/>
                  <a:t> is from its resting</a:t>
                </a:r>
              </a:p>
              <a:p>
                <a:r>
                  <a:rPr lang="en-US" b="1" dirty="0"/>
                  <a:t>position, in millimeters, as a function of time </a:t>
                </a:r>
                <a14:m>
                  <m:oMath xmlns:m="http://schemas.openxmlformats.org/officeDocument/2006/math">
                    <m:r>
                      <a:rPr lang="en-US" sz="1600" b="1" i="1" smtClean="0">
                        <a:latin typeface="Cambria Math" panose="02040503050406030204" pitchFamily="18" charset="0"/>
                      </a:rPr>
                      <m:t>𝒕</m:t>
                    </m:r>
                  </m:oMath>
                </a14:m>
                <a:r>
                  <a:rPr lang="en-US" b="1" dirty="0"/>
                  <a:t>, in seconds. A positive value of </a:t>
                </a:r>
                <a14:m>
                  <m:oMath xmlns:m="http://schemas.openxmlformats.org/officeDocument/2006/math">
                    <m:r>
                      <a:rPr lang="en-US" sz="1600" b="1" i="1" smtClean="0">
                        <a:latin typeface="Cambria Math" panose="02040503050406030204" pitchFamily="18" charset="0"/>
                      </a:rPr>
                      <m:t>𝒉</m:t>
                    </m:r>
                    <m:r>
                      <a:rPr lang="en-US" sz="1600" b="1" i="1" smtClean="0">
                        <a:latin typeface="Cambria Math" panose="02040503050406030204" pitchFamily="18" charset="0"/>
                      </a:rPr>
                      <m:t>(</m:t>
                    </m:r>
                    <m:r>
                      <a:rPr lang="en-US" sz="1600" b="1" i="1" smtClean="0">
                        <a:latin typeface="Cambria Math" panose="02040503050406030204" pitchFamily="18" charset="0"/>
                      </a:rPr>
                      <m:t>𝒕</m:t>
                    </m:r>
                    <m:r>
                      <a:rPr lang="en-US" sz="1600" b="1" i="1" smtClean="0">
                        <a:latin typeface="Cambria Math" panose="02040503050406030204" pitchFamily="18" charset="0"/>
                      </a:rPr>
                      <m:t>)</m:t>
                    </m:r>
                  </m:oMath>
                </a14:m>
                <a:r>
                  <a:rPr lang="en-US" sz="1600" b="1" dirty="0"/>
                  <a:t> </a:t>
                </a:r>
                <a:r>
                  <a:rPr lang="en-US" b="1" dirty="0"/>
                  <a:t>indicates the point is above the resting position;</a:t>
                </a:r>
              </a:p>
              <a:p>
                <a:r>
                  <a:rPr lang="en-US" b="1" dirty="0"/>
                  <a:t>a negative value of </a:t>
                </a:r>
                <a14:m>
                  <m:oMath xmlns:m="http://schemas.openxmlformats.org/officeDocument/2006/math">
                    <m:r>
                      <a:rPr lang="en-US" sz="1600" b="1" i="1">
                        <a:latin typeface="Cambria Math" panose="02040503050406030204" pitchFamily="18" charset="0"/>
                      </a:rPr>
                      <m:t>𝒉</m:t>
                    </m:r>
                    <m:r>
                      <a:rPr lang="en-US" sz="1600" b="1" i="1">
                        <a:latin typeface="Cambria Math" panose="02040503050406030204" pitchFamily="18" charset="0"/>
                      </a:rPr>
                      <m:t>(</m:t>
                    </m:r>
                    <m:r>
                      <a:rPr lang="en-US" sz="1600" b="1" i="1">
                        <a:latin typeface="Cambria Math" panose="02040503050406030204" pitchFamily="18" charset="0"/>
                      </a:rPr>
                      <m:t>𝒕</m:t>
                    </m:r>
                    <m:r>
                      <a:rPr lang="en-US" sz="1600" b="1" i="1">
                        <a:latin typeface="Cambria Math" panose="02040503050406030204" pitchFamily="18" charset="0"/>
                      </a:rPr>
                      <m:t>)</m:t>
                    </m:r>
                  </m:oMath>
                </a14:m>
                <a:r>
                  <a:rPr lang="en-US" sz="1600" b="1" dirty="0"/>
                  <a:t> </a:t>
                </a:r>
                <a:r>
                  <a:rPr lang="en-US" b="1" dirty="0"/>
                  <a:t>indicates the point is below the resting position. </a:t>
                </a:r>
              </a:p>
            </p:txBody>
          </p:sp>
        </mc:Choice>
        <mc:Fallback xmlns="">
          <p:sp>
            <p:nvSpPr>
              <p:cNvPr id="4" name="TextBox 3">
                <a:extLst>
                  <a:ext uri="{FF2B5EF4-FFF2-40B4-BE49-F238E27FC236}">
                    <a16:creationId xmlns:a16="http://schemas.microsoft.com/office/drawing/2014/main" id="{CD40EAD3-0449-5D2C-099E-A0BD9224E711}"/>
                  </a:ext>
                </a:extLst>
              </p:cNvPr>
              <p:cNvSpPr txBox="1">
                <a:spLocks noRot="1" noChangeAspect="1" noMove="1" noResize="1" noEditPoints="1" noAdjustHandles="1" noChangeArrowheads="1" noChangeShapeType="1" noTextEdit="1"/>
              </p:cNvSpPr>
              <p:nvPr/>
            </p:nvSpPr>
            <p:spPr>
              <a:xfrm>
                <a:off x="679174" y="1657943"/>
                <a:ext cx="11420114" cy="1527598"/>
              </a:xfrm>
              <a:prstGeom prst="rect">
                <a:avLst/>
              </a:prstGeom>
              <a:blipFill>
                <a:blip r:embed="rId2"/>
                <a:stretch>
                  <a:fillRect l="-160" t="-797" b="-27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2ACCD4F-0CF8-D796-C0E6-8D72A7EFCA42}"/>
                  </a:ext>
                </a:extLst>
              </p:cNvPr>
              <p:cNvSpPr txBox="1"/>
              <p:nvPr/>
            </p:nvSpPr>
            <p:spPr>
              <a:xfrm>
                <a:off x="273134" y="3200736"/>
                <a:ext cx="8524513" cy="579133"/>
              </a:xfrm>
              <a:prstGeom prst="rect">
                <a:avLst/>
              </a:prstGeom>
              <a:noFill/>
            </p:spPr>
            <p:txBody>
              <a:bodyPr wrap="none" rtlCol="0">
                <a:spAutoFit/>
              </a:bodyPr>
              <a:lstStyle/>
              <a:p>
                <a:r>
                  <a:rPr lang="en-US" b="1" dirty="0">
                    <a:solidFill>
                      <a:srgbClr val="0070C0"/>
                    </a:solidFill>
                  </a:rPr>
                  <a:t>C.    (</a:t>
                </a:r>
                <a:r>
                  <a:rPr lang="en-US" b="1" dirty="0" err="1">
                    <a:solidFill>
                      <a:srgbClr val="0070C0"/>
                    </a:solidFill>
                  </a:rPr>
                  <a:t>i</a:t>
                </a:r>
                <a:r>
                  <a:rPr lang="en-US" b="1" dirty="0">
                    <a:solidFill>
                      <a:srgbClr val="0070C0"/>
                    </a:solidFill>
                  </a:rPr>
                  <a:t>)  Refer to the graph of </a:t>
                </a:r>
                <a14:m>
                  <m:oMath xmlns:m="http://schemas.openxmlformats.org/officeDocument/2006/math">
                    <m:r>
                      <a:rPr lang="en-US" b="1" i="1" smtClean="0">
                        <a:solidFill>
                          <a:srgbClr val="0070C0"/>
                        </a:solidFill>
                        <a:latin typeface="Cambria Math" panose="02040503050406030204" pitchFamily="18" charset="0"/>
                      </a:rPr>
                      <m:t>𝒉</m:t>
                    </m:r>
                  </m:oMath>
                </a14:m>
                <a:r>
                  <a:rPr lang="en-US" b="1" dirty="0">
                    <a:solidFill>
                      <a:srgbClr val="0070C0"/>
                    </a:solidFill>
                  </a:rPr>
                  <a:t> in part A. The </a:t>
                </a:r>
                <a14:m>
                  <m:oMath xmlns:m="http://schemas.openxmlformats.org/officeDocument/2006/math">
                    <m:r>
                      <a:rPr lang="en-US" sz="1600" b="1" i="1" smtClean="0">
                        <a:solidFill>
                          <a:srgbClr val="0070C0"/>
                        </a:solidFill>
                        <a:latin typeface="Cambria Math" panose="02040503050406030204" pitchFamily="18" charset="0"/>
                      </a:rPr>
                      <m:t>𝒕</m:t>
                    </m:r>
                  </m:oMath>
                </a14:m>
                <a:r>
                  <a:rPr lang="en-US" b="1" dirty="0">
                    <a:solidFill>
                      <a:srgbClr val="0070C0"/>
                    </a:solidFill>
                  </a:rPr>
                  <a:t>-coordinate of </a:t>
                </a:r>
                <a14:m>
                  <m:oMath xmlns:m="http://schemas.openxmlformats.org/officeDocument/2006/math">
                    <m:r>
                      <a:rPr lang="en-US" sz="1600" b="1" i="1" smtClean="0">
                        <a:solidFill>
                          <a:srgbClr val="0070C0"/>
                        </a:solidFill>
                        <a:latin typeface="Cambria Math" panose="02040503050406030204" pitchFamily="18" charset="0"/>
                      </a:rPr>
                      <m:t>𝑮</m:t>
                    </m:r>
                  </m:oMath>
                </a14:m>
                <a:r>
                  <a:rPr lang="en-US" b="1" dirty="0">
                    <a:solidFill>
                      <a:srgbClr val="0070C0"/>
                    </a:solidFill>
                  </a:rPr>
                  <a:t> is </a:t>
                </a:r>
                <a14:m>
                  <m:oMath xmlns:m="http://schemas.openxmlformats.org/officeDocument/2006/math">
                    <m:sSub>
                      <m:sSubPr>
                        <m:ctrlPr>
                          <a:rPr lang="en-US" sz="1600" b="1" i="1" smtClean="0">
                            <a:solidFill>
                              <a:srgbClr val="0070C0"/>
                            </a:solidFill>
                            <a:latin typeface="Cambria Math" panose="02040503050406030204" pitchFamily="18" charset="0"/>
                          </a:rPr>
                        </m:ctrlPr>
                      </m:sSubPr>
                      <m:e>
                        <m:r>
                          <a:rPr lang="en-US" sz="1600" b="1" i="1" smtClean="0">
                            <a:solidFill>
                              <a:srgbClr val="0070C0"/>
                            </a:solidFill>
                            <a:latin typeface="Cambria Math" panose="02040503050406030204" pitchFamily="18" charset="0"/>
                          </a:rPr>
                          <m:t>𝒕</m:t>
                        </m:r>
                      </m:e>
                      <m:sub>
                        <m:r>
                          <a:rPr lang="en-US" sz="1600" b="1" i="1" smtClean="0">
                            <a:solidFill>
                              <a:srgbClr val="0070C0"/>
                            </a:solidFill>
                            <a:latin typeface="Cambria Math" panose="02040503050406030204" pitchFamily="18" charset="0"/>
                          </a:rPr>
                          <m:t>𝟏</m:t>
                        </m:r>
                      </m:sub>
                    </m:sSub>
                  </m:oMath>
                </a14:m>
                <a:r>
                  <a:rPr lang="en-US" b="1" dirty="0">
                    <a:solidFill>
                      <a:srgbClr val="0070C0"/>
                    </a:solidFill>
                  </a:rPr>
                  <a:t> and the </a:t>
                </a:r>
                <a14:m>
                  <m:oMath xmlns:m="http://schemas.openxmlformats.org/officeDocument/2006/math">
                    <m:r>
                      <a:rPr lang="en-US" sz="1600" b="1" i="1">
                        <a:solidFill>
                          <a:srgbClr val="0070C0"/>
                        </a:solidFill>
                        <a:latin typeface="Cambria Math" panose="02040503050406030204" pitchFamily="18" charset="0"/>
                      </a:rPr>
                      <m:t>𝒕</m:t>
                    </m:r>
                  </m:oMath>
                </a14:m>
                <a:r>
                  <a:rPr lang="en-US" b="1" dirty="0">
                    <a:solidFill>
                      <a:srgbClr val="0070C0"/>
                    </a:solidFill>
                  </a:rPr>
                  <a:t>-coordinate of </a:t>
                </a:r>
                <a14:m>
                  <m:oMath xmlns:m="http://schemas.openxmlformats.org/officeDocument/2006/math">
                    <m:r>
                      <a:rPr lang="en-US" sz="1600" b="1" i="1" smtClean="0">
                        <a:solidFill>
                          <a:srgbClr val="0070C0"/>
                        </a:solidFill>
                        <a:latin typeface="Cambria Math" panose="02040503050406030204" pitchFamily="18" charset="0"/>
                      </a:rPr>
                      <m:t>𝑱</m:t>
                    </m:r>
                  </m:oMath>
                </a14:m>
                <a:r>
                  <a:rPr lang="en-US" b="1" dirty="0">
                    <a:solidFill>
                      <a:srgbClr val="0070C0"/>
                    </a:solidFill>
                  </a:rPr>
                  <a:t> is </a:t>
                </a:r>
                <a14:m>
                  <m:oMath xmlns:m="http://schemas.openxmlformats.org/officeDocument/2006/math">
                    <m:sSub>
                      <m:sSubPr>
                        <m:ctrlPr>
                          <a:rPr lang="en-US" sz="1600" b="1" i="1">
                            <a:solidFill>
                              <a:srgbClr val="0070C0"/>
                            </a:solidFill>
                            <a:latin typeface="Cambria Math" panose="02040503050406030204" pitchFamily="18" charset="0"/>
                          </a:rPr>
                        </m:ctrlPr>
                      </m:sSubPr>
                      <m:e>
                        <m:r>
                          <a:rPr lang="en-US" sz="1600" b="1" i="1">
                            <a:solidFill>
                              <a:srgbClr val="0070C0"/>
                            </a:solidFill>
                            <a:latin typeface="Cambria Math" panose="02040503050406030204" pitchFamily="18" charset="0"/>
                          </a:rPr>
                          <m:t>𝒕</m:t>
                        </m:r>
                      </m:e>
                      <m:sub>
                        <m:r>
                          <a:rPr lang="en-US" sz="1600" b="1" i="1" smtClean="0">
                            <a:solidFill>
                              <a:srgbClr val="0070C0"/>
                            </a:solidFill>
                            <a:latin typeface="Cambria Math" panose="02040503050406030204" pitchFamily="18" charset="0"/>
                          </a:rPr>
                          <m:t>𝟐</m:t>
                        </m:r>
                      </m:sub>
                    </m:sSub>
                  </m:oMath>
                </a14:m>
                <a:r>
                  <a:rPr lang="en-US" b="1" dirty="0">
                    <a:solidFill>
                      <a:srgbClr val="0070C0"/>
                    </a:solidFill>
                  </a:rPr>
                  <a:t>.</a:t>
                </a:r>
              </a:p>
              <a:p>
                <a:r>
                  <a:rPr lang="en-US" b="1" dirty="0">
                    <a:solidFill>
                      <a:srgbClr val="0070C0"/>
                    </a:solidFill>
                  </a:rPr>
                  <a:t>             On the interval </a:t>
                </a:r>
                <a14:m>
                  <m:oMath xmlns:m="http://schemas.openxmlformats.org/officeDocument/2006/math">
                    <m:r>
                      <a:rPr lang="en-US" sz="1600" b="1" i="1" smtClean="0">
                        <a:solidFill>
                          <a:srgbClr val="0070C0"/>
                        </a:solidFill>
                        <a:latin typeface="Cambria Math" panose="02040503050406030204" pitchFamily="18" charset="0"/>
                      </a:rPr>
                      <m:t>(</m:t>
                    </m:r>
                    <m:sSub>
                      <m:sSubPr>
                        <m:ctrlPr>
                          <a:rPr lang="en-US" sz="1600" b="1" i="1" smtClean="0">
                            <a:solidFill>
                              <a:srgbClr val="0070C0"/>
                            </a:solidFill>
                            <a:latin typeface="Cambria Math" panose="02040503050406030204" pitchFamily="18" charset="0"/>
                          </a:rPr>
                        </m:ctrlPr>
                      </m:sSubPr>
                      <m:e>
                        <m:r>
                          <a:rPr lang="en-US" sz="1600" b="1" i="1" smtClean="0">
                            <a:solidFill>
                              <a:srgbClr val="0070C0"/>
                            </a:solidFill>
                            <a:latin typeface="Cambria Math" panose="02040503050406030204" pitchFamily="18" charset="0"/>
                          </a:rPr>
                          <m:t>𝒕</m:t>
                        </m:r>
                      </m:e>
                      <m:sub>
                        <m:r>
                          <a:rPr lang="en-US" sz="1600" b="1" i="1" smtClean="0">
                            <a:solidFill>
                              <a:srgbClr val="0070C0"/>
                            </a:solidFill>
                            <a:latin typeface="Cambria Math" panose="02040503050406030204" pitchFamily="18" charset="0"/>
                          </a:rPr>
                          <m:t>𝟏</m:t>
                        </m:r>
                      </m:sub>
                    </m:sSub>
                    <m:r>
                      <a:rPr lang="en-US" sz="1600" b="1" i="1" smtClean="0">
                        <a:solidFill>
                          <a:srgbClr val="0070C0"/>
                        </a:solidFill>
                        <a:latin typeface="Cambria Math" panose="02040503050406030204" pitchFamily="18" charset="0"/>
                      </a:rPr>
                      <m:t> , </m:t>
                    </m:r>
                    <m:sSub>
                      <m:sSubPr>
                        <m:ctrlPr>
                          <a:rPr lang="en-US" sz="1600" b="1" i="1" smtClean="0">
                            <a:solidFill>
                              <a:srgbClr val="0070C0"/>
                            </a:solidFill>
                            <a:latin typeface="Cambria Math" panose="02040503050406030204" pitchFamily="18" charset="0"/>
                          </a:rPr>
                        </m:ctrlPr>
                      </m:sSubPr>
                      <m:e>
                        <m:r>
                          <a:rPr lang="en-US" sz="1600" b="1" i="1" smtClean="0">
                            <a:solidFill>
                              <a:srgbClr val="0070C0"/>
                            </a:solidFill>
                            <a:latin typeface="Cambria Math" panose="02040503050406030204" pitchFamily="18" charset="0"/>
                          </a:rPr>
                          <m:t>𝒕</m:t>
                        </m:r>
                      </m:e>
                      <m:sub>
                        <m:r>
                          <a:rPr lang="en-US" sz="1600" b="1" i="1" smtClean="0">
                            <a:solidFill>
                              <a:srgbClr val="0070C0"/>
                            </a:solidFill>
                            <a:latin typeface="Cambria Math" panose="02040503050406030204" pitchFamily="18" charset="0"/>
                          </a:rPr>
                          <m:t>𝟐</m:t>
                        </m:r>
                      </m:sub>
                    </m:sSub>
                    <m:r>
                      <a:rPr lang="en-US" sz="1600" b="1" i="1" smtClean="0">
                        <a:solidFill>
                          <a:srgbClr val="0070C0"/>
                        </a:solidFill>
                        <a:latin typeface="Cambria Math" panose="02040503050406030204" pitchFamily="18" charset="0"/>
                      </a:rPr>
                      <m:t>)</m:t>
                    </m:r>
                  </m:oMath>
                </a14:m>
                <a:r>
                  <a:rPr lang="en-US" b="1" dirty="0">
                    <a:solidFill>
                      <a:srgbClr val="0070C0"/>
                    </a:solidFill>
                  </a:rPr>
                  <a:t>,</a:t>
                </a:r>
                <a:r>
                  <a:rPr lang="en-US" sz="1600" b="1" dirty="0">
                    <a:solidFill>
                      <a:srgbClr val="0070C0"/>
                    </a:solidFill>
                  </a:rPr>
                  <a:t> </a:t>
                </a:r>
                <a:r>
                  <a:rPr lang="en-US" b="1" dirty="0">
                    <a:solidFill>
                      <a:srgbClr val="0070C0"/>
                    </a:solidFill>
                  </a:rPr>
                  <a:t>which of the following is true about </a:t>
                </a:r>
                <a14:m>
                  <m:oMath xmlns:m="http://schemas.openxmlformats.org/officeDocument/2006/math">
                    <m:r>
                      <a:rPr lang="en-US" sz="1600" b="1" i="1" smtClean="0">
                        <a:solidFill>
                          <a:srgbClr val="0070C0"/>
                        </a:solidFill>
                        <a:latin typeface="Cambria Math" panose="02040503050406030204" pitchFamily="18" charset="0"/>
                      </a:rPr>
                      <m:t>𝒉</m:t>
                    </m:r>
                  </m:oMath>
                </a14:m>
                <a:r>
                  <a:rPr lang="en-US" b="1" dirty="0">
                    <a:solidFill>
                      <a:srgbClr val="0070C0"/>
                    </a:solidFill>
                  </a:rPr>
                  <a:t>?  </a:t>
                </a:r>
              </a:p>
            </p:txBody>
          </p:sp>
        </mc:Choice>
        <mc:Fallback xmlns="">
          <p:sp>
            <p:nvSpPr>
              <p:cNvPr id="6" name="TextBox 5">
                <a:extLst>
                  <a:ext uri="{FF2B5EF4-FFF2-40B4-BE49-F238E27FC236}">
                    <a16:creationId xmlns:a16="http://schemas.microsoft.com/office/drawing/2014/main" id="{52ACCD4F-0CF8-D796-C0E6-8D72A7EFCA42}"/>
                  </a:ext>
                </a:extLst>
              </p:cNvPr>
              <p:cNvSpPr txBox="1">
                <a:spLocks noRot="1" noChangeAspect="1" noMove="1" noResize="1" noEditPoints="1" noAdjustHandles="1" noChangeArrowheads="1" noChangeShapeType="1" noTextEdit="1"/>
              </p:cNvSpPr>
              <p:nvPr/>
            </p:nvSpPr>
            <p:spPr>
              <a:xfrm>
                <a:off x="273134" y="3200736"/>
                <a:ext cx="8524513" cy="579133"/>
              </a:xfrm>
              <a:prstGeom prst="rect">
                <a:avLst/>
              </a:prstGeom>
              <a:blipFill>
                <a:blip r:embed="rId3"/>
                <a:stretch>
                  <a:fillRect l="-215" b="-10526"/>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4288D881-BA87-1F51-4B87-D5EA2577376F}"/>
              </a:ext>
            </a:extLst>
          </p:cNvPr>
          <p:cNvPicPr>
            <a:picLocks noChangeAspect="1"/>
          </p:cNvPicPr>
          <p:nvPr/>
        </p:nvPicPr>
        <p:blipFill>
          <a:blip r:embed="rId4"/>
          <a:stretch>
            <a:fillRect/>
          </a:stretch>
        </p:blipFill>
        <p:spPr>
          <a:xfrm>
            <a:off x="6848008" y="22214"/>
            <a:ext cx="4734392" cy="1647848"/>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D81EDB05-0B14-E98D-2141-6750D1FC0CCE}"/>
                  </a:ext>
                </a:extLst>
              </p:cNvPr>
              <p:cNvSpPr txBox="1"/>
              <p:nvPr/>
            </p:nvSpPr>
            <p:spPr>
              <a:xfrm>
                <a:off x="928536" y="3779869"/>
                <a:ext cx="11440953" cy="979242"/>
              </a:xfrm>
              <a:prstGeom prst="rect">
                <a:avLst/>
              </a:prstGeom>
              <a:noFill/>
            </p:spPr>
            <p:txBody>
              <a:bodyPr wrap="none" rtlCol="0">
                <a:spAutoFit/>
              </a:bodyPr>
              <a:lstStyle/>
              <a:p>
                <a:r>
                  <a:rPr lang="en-US" b="1" dirty="0">
                    <a:solidFill>
                      <a:srgbClr val="00B050"/>
                    </a:solidFill>
                  </a:rPr>
                  <a:t>a.</a:t>
                </a:r>
                <a:r>
                  <a:rPr lang="en-US" b="1" dirty="0">
                    <a:solidFill>
                      <a:srgbClr val="FF0000"/>
                    </a:solidFill>
                  </a:rPr>
                  <a:t> </a:t>
                </a:r>
                <a14:m>
                  <m:oMath xmlns:m="http://schemas.openxmlformats.org/officeDocument/2006/math">
                    <m:r>
                      <a:rPr lang="en-US" sz="1600" b="1" i="1" smtClean="0">
                        <a:solidFill>
                          <a:srgbClr val="FF0000"/>
                        </a:solidFill>
                        <a:latin typeface="Cambria Math" panose="02040503050406030204" pitchFamily="18" charset="0"/>
                      </a:rPr>
                      <m:t>𝒉</m:t>
                    </m:r>
                  </m:oMath>
                </a14:m>
                <a:r>
                  <a:rPr lang="en-US" b="1" dirty="0">
                    <a:solidFill>
                      <a:srgbClr val="FF0000"/>
                    </a:solidFill>
                  </a:rPr>
                  <a:t> is positive and increasing.     </a:t>
                </a:r>
                <a:r>
                  <a:rPr lang="en-US" b="1" dirty="0">
                    <a:solidFill>
                      <a:srgbClr val="00B050"/>
                    </a:solidFill>
                  </a:rPr>
                  <a:t>b.</a:t>
                </a:r>
                <a:r>
                  <a:rPr lang="en-US" b="1" dirty="0">
                    <a:solidFill>
                      <a:srgbClr val="FF0000"/>
                    </a:solidFill>
                  </a:rPr>
                  <a:t> </a:t>
                </a:r>
                <a14:m>
                  <m:oMath xmlns:m="http://schemas.openxmlformats.org/officeDocument/2006/math">
                    <m:r>
                      <a:rPr lang="en-US" sz="1600" b="1" i="1">
                        <a:solidFill>
                          <a:srgbClr val="FF0000"/>
                        </a:solidFill>
                        <a:latin typeface="Cambria Math" panose="02040503050406030204" pitchFamily="18" charset="0"/>
                      </a:rPr>
                      <m:t>𝒉</m:t>
                    </m:r>
                  </m:oMath>
                </a14:m>
                <a:r>
                  <a:rPr lang="en-US" b="1" dirty="0">
                    <a:solidFill>
                      <a:srgbClr val="FF0000"/>
                    </a:solidFill>
                  </a:rPr>
                  <a:t> is positive and decreasing.   </a:t>
                </a:r>
                <a:r>
                  <a:rPr lang="en-US" b="1" dirty="0">
                    <a:solidFill>
                      <a:srgbClr val="00B050"/>
                    </a:solidFill>
                  </a:rPr>
                  <a:t>c.</a:t>
                </a:r>
                <a:r>
                  <a:rPr lang="en-US" b="1" dirty="0">
                    <a:solidFill>
                      <a:srgbClr val="FF0000"/>
                    </a:solidFill>
                  </a:rPr>
                  <a:t> </a:t>
                </a:r>
                <a14:m>
                  <m:oMath xmlns:m="http://schemas.openxmlformats.org/officeDocument/2006/math">
                    <m:r>
                      <a:rPr lang="en-US" sz="1600" b="1" i="1">
                        <a:solidFill>
                          <a:srgbClr val="FF0000"/>
                        </a:solidFill>
                        <a:latin typeface="Cambria Math" panose="02040503050406030204" pitchFamily="18" charset="0"/>
                      </a:rPr>
                      <m:t>𝒉</m:t>
                    </m:r>
                  </m:oMath>
                </a14:m>
                <a:r>
                  <a:rPr lang="en-US" b="1" dirty="0">
                    <a:solidFill>
                      <a:srgbClr val="FF0000"/>
                    </a:solidFill>
                  </a:rPr>
                  <a:t> is negative and increasing.   </a:t>
                </a:r>
                <a:r>
                  <a:rPr lang="en-US" b="1" dirty="0">
                    <a:solidFill>
                      <a:srgbClr val="00B050"/>
                    </a:solidFill>
                  </a:rPr>
                  <a:t>d.</a:t>
                </a:r>
                <a:r>
                  <a:rPr lang="en-US" b="1" dirty="0">
                    <a:solidFill>
                      <a:srgbClr val="FF0000"/>
                    </a:solidFill>
                  </a:rPr>
                  <a:t> </a:t>
                </a:r>
                <a14:m>
                  <m:oMath xmlns:m="http://schemas.openxmlformats.org/officeDocument/2006/math">
                    <m:r>
                      <a:rPr lang="en-US" sz="1600" b="1" i="1">
                        <a:solidFill>
                          <a:srgbClr val="FF0000"/>
                        </a:solidFill>
                        <a:latin typeface="Cambria Math" panose="02040503050406030204" pitchFamily="18" charset="0"/>
                      </a:rPr>
                      <m:t>𝒉</m:t>
                    </m:r>
                  </m:oMath>
                </a14:m>
                <a:r>
                  <a:rPr lang="en-US" b="1" dirty="0">
                    <a:solidFill>
                      <a:srgbClr val="FF0000"/>
                    </a:solidFill>
                  </a:rPr>
                  <a:t> is negative and decreasing.</a:t>
                </a:r>
              </a:p>
              <a:p>
                <a:endParaRPr lang="en-US" b="1" dirty="0">
                  <a:solidFill>
                    <a:srgbClr val="FF0000"/>
                  </a:solidFill>
                </a:endParaRPr>
              </a:p>
              <a:p>
                <a:endParaRPr lang="en-US" b="1" dirty="0">
                  <a:solidFill>
                    <a:srgbClr val="FF0000"/>
                  </a:solidFill>
                </a:endParaRPr>
              </a:p>
              <a:p>
                <a:endParaRPr lang="en-US" b="1" dirty="0">
                  <a:solidFill>
                    <a:srgbClr val="FF0000"/>
                  </a:solidFill>
                </a:endParaRPr>
              </a:p>
            </p:txBody>
          </p:sp>
        </mc:Choice>
        <mc:Fallback xmlns="">
          <p:sp>
            <p:nvSpPr>
              <p:cNvPr id="8" name="TextBox 7">
                <a:extLst>
                  <a:ext uri="{FF2B5EF4-FFF2-40B4-BE49-F238E27FC236}">
                    <a16:creationId xmlns:a16="http://schemas.microsoft.com/office/drawing/2014/main" id="{D81EDB05-0B14-E98D-2141-6750D1FC0CCE}"/>
                  </a:ext>
                </a:extLst>
              </p:cNvPr>
              <p:cNvSpPr txBox="1">
                <a:spLocks noRot="1" noChangeAspect="1" noMove="1" noResize="1" noEditPoints="1" noAdjustHandles="1" noChangeArrowheads="1" noChangeShapeType="1" noTextEdit="1"/>
              </p:cNvSpPr>
              <p:nvPr/>
            </p:nvSpPr>
            <p:spPr>
              <a:xfrm>
                <a:off x="928536" y="3779869"/>
                <a:ext cx="11440953" cy="979242"/>
              </a:xfrm>
              <a:prstGeom prst="rect">
                <a:avLst/>
              </a:prstGeom>
              <a:blipFill>
                <a:blip r:embed="rId5"/>
                <a:stretch>
                  <a:fillRect l="-16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63C2F4D-41D4-ECF4-9A01-60ABDCD352AF}"/>
                  </a:ext>
                </a:extLst>
              </p:cNvPr>
              <p:cNvSpPr txBox="1"/>
              <p:nvPr/>
            </p:nvSpPr>
            <p:spPr>
              <a:xfrm>
                <a:off x="273134" y="4679072"/>
                <a:ext cx="10568855" cy="794576"/>
              </a:xfrm>
              <a:prstGeom prst="rect">
                <a:avLst/>
              </a:prstGeom>
              <a:noFill/>
            </p:spPr>
            <p:txBody>
              <a:bodyPr wrap="none" rtlCol="0">
                <a:spAutoFit/>
              </a:bodyPr>
              <a:lstStyle/>
              <a:p>
                <a:r>
                  <a:rPr lang="en-US" b="1" dirty="0">
                    <a:solidFill>
                      <a:srgbClr val="0070C0"/>
                    </a:solidFill>
                  </a:rPr>
                  <a:t>C.    (ii)  Refer to the graph of </a:t>
                </a:r>
                <a14:m>
                  <m:oMath xmlns:m="http://schemas.openxmlformats.org/officeDocument/2006/math">
                    <m:r>
                      <a:rPr lang="en-US" b="1" i="1" smtClean="0">
                        <a:solidFill>
                          <a:srgbClr val="0070C0"/>
                        </a:solidFill>
                        <a:latin typeface="Cambria Math" panose="02040503050406030204" pitchFamily="18" charset="0"/>
                      </a:rPr>
                      <m:t>𝒉</m:t>
                    </m:r>
                  </m:oMath>
                </a14:m>
                <a:r>
                  <a:rPr lang="en-US" b="1" dirty="0">
                    <a:solidFill>
                      <a:srgbClr val="0070C0"/>
                    </a:solidFill>
                  </a:rPr>
                  <a:t> in part A. The </a:t>
                </a:r>
                <a14:m>
                  <m:oMath xmlns:m="http://schemas.openxmlformats.org/officeDocument/2006/math">
                    <m:r>
                      <a:rPr lang="en-US" sz="1600" b="1" i="1" smtClean="0">
                        <a:solidFill>
                          <a:srgbClr val="0070C0"/>
                        </a:solidFill>
                        <a:latin typeface="Cambria Math" panose="02040503050406030204" pitchFamily="18" charset="0"/>
                      </a:rPr>
                      <m:t>𝒕</m:t>
                    </m:r>
                  </m:oMath>
                </a14:m>
                <a:r>
                  <a:rPr lang="en-US" b="1" dirty="0">
                    <a:solidFill>
                      <a:srgbClr val="0070C0"/>
                    </a:solidFill>
                  </a:rPr>
                  <a:t>-coordinate of </a:t>
                </a:r>
                <a14:m>
                  <m:oMath xmlns:m="http://schemas.openxmlformats.org/officeDocument/2006/math">
                    <m:r>
                      <a:rPr lang="en-US" sz="1600" b="1" i="1" smtClean="0">
                        <a:solidFill>
                          <a:srgbClr val="0070C0"/>
                        </a:solidFill>
                        <a:latin typeface="Cambria Math" panose="02040503050406030204" pitchFamily="18" charset="0"/>
                      </a:rPr>
                      <m:t>𝑮</m:t>
                    </m:r>
                  </m:oMath>
                </a14:m>
                <a:r>
                  <a:rPr lang="en-US" b="1" dirty="0">
                    <a:solidFill>
                      <a:srgbClr val="0070C0"/>
                    </a:solidFill>
                  </a:rPr>
                  <a:t> is </a:t>
                </a:r>
                <a14:m>
                  <m:oMath xmlns:m="http://schemas.openxmlformats.org/officeDocument/2006/math">
                    <m:sSub>
                      <m:sSubPr>
                        <m:ctrlPr>
                          <a:rPr lang="en-US" sz="1600" b="1" i="1" smtClean="0">
                            <a:solidFill>
                              <a:srgbClr val="0070C0"/>
                            </a:solidFill>
                            <a:latin typeface="Cambria Math" panose="02040503050406030204" pitchFamily="18" charset="0"/>
                          </a:rPr>
                        </m:ctrlPr>
                      </m:sSubPr>
                      <m:e>
                        <m:r>
                          <a:rPr lang="en-US" sz="1600" b="1" i="1" smtClean="0">
                            <a:solidFill>
                              <a:srgbClr val="0070C0"/>
                            </a:solidFill>
                            <a:latin typeface="Cambria Math" panose="02040503050406030204" pitchFamily="18" charset="0"/>
                          </a:rPr>
                          <m:t>𝒕</m:t>
                        </m:r>
                      </m:e>
                      <m:sub>
                        <m:r>
                          <a:rPr lang="en-US" sz="1600" b="1" i="1" smtClean="0">
                            <a:solidFill>
                              <a:srgbClr val="0070C0"/>
                            </a:solidFill>
                            <a:latin typeface="Cambria Math" panose="02040503050406030204" pitchFamily="18" charset="0"/>
                          </a:rPr>
                          <m:t>𝟏</m:t>
                        </m:r>
                      </m:sub>
                    </m:sSub>
                  </m:oMath>
                </a14:m>
                <a:r>
                  <a:rPr lang="en-US" b="1" dirty="0">
                    <a:solidFill>
                      <a:srgbClr val="0070C0"/>
                    </a:solidFill>
                  </a:rPr>
                  <a:t> and the </a:t>
                </a:r>
                <a14:m>
                  <m:oMath xmlns:m="http://schemas.openxmlformats.org/officeDocument/2006/math">
                    <m:r>
                      <a:rPr lang="en-US" sz="1600" b="1" i="1">
                        <a:solidFill>
                          <a:srgbClr val="0070C0"/>
                        </a:solidFill>
                        <a:latin typeface="Cambria Math" panose="02040503050406030204" pitchFamily="18" charset="0"/>
                      </a:rPr>
                      <m:t>𝒕</m:t>
                    </m:r>
                  </m:oMath>
                </a14:m>
                <a:r>
                  <a:rPr lang="en-US" b="1" dirty="0">
                    <a:solidFill>
                      <a:srgbClr val="0070C0"/>
                    </a:solidFill>
                  </a:rPr>
                  <a:t>-coordinate of </a:t>
                </a:r>
                <a14:m>
                  <m:oMath xmlns:m="http://schemas.openxmlformats.org/officeDocument/2006/math">
                    <m:r>
                      <a:rPr lang="en-US" sz="1600" b="1" i="1" smtClean="0">
                        <a:solidFill>
                          <a:srgbClr val="0070C0"/>
                        </a:solidFill>
                        <a:latin typeface="Cambria Math" panose="02040503050406030204" pitchFamily="18" charset="0"/>
                      </a:rPr>
                      <m:t>𝑱</m:t>
                    </m:r>
                  </m:oMath>
                </a14:m>
                <a:r>
                  <a:rPr lang="en-US" b="1" dirty="0">
                    <a:solidFill>
                      <a:srgbClr val="0070C0"/>
                    </a:solidFill>
                  </a:rPr>
                  <a:t> is </a:t>
                </a:r>
                <a14:m>
                  <m:oMath xmlns:m="http://schemas.openxmlformats.org/officeDocument/2006/math">
                    <m:sSub>
                      <m:sSubPr>
                        <m:ctrlPr>
                          <a:rPr lang="en-US" sz="1600" b="1" i="1">
                            <a:solidFill>
                              <a:srgbClr val="0070C0"/>
                            </a:solidFill>
                            <a:latin typeface="Cambria Math" panose="02040503050406030204" pitchFamily="18" charset="0"/>
                          </a:rPr>
                        </m:ctrlPr>
                      </m:sSubPr>
                      <m:e>
                        <m:r>
                          <a:rPr lang="en-US" sz="1600" b="1" i="1">
                            <a:solidFill>
                              <a:srgbClr val="0070C0"/>
                            </a:solidFill>
                            <a:latin typeface="Cambria Math" panose="02040503050406030204" pitchFamily="18" charset="0"/>
                          </a:rPr>
                          <m:t>𝒕</m:t>
                        </m:r>
                      </m:e>
                      <m:sub>
                        <m:r>
                          <a:rPr lang="en-US" sz="1600" b="1" i="1" smtClean="0">
                            <a:solidFill>
                              <a:srgbClr val="0070C0"/>
                            </a:solidFill>
                            <a:latin typeface="Cambria Math" panose="02040503050406030204" pitchFamily="18" charset="0"/>
                          </a:rPr>
                          <m:t>𝟐</m:t>
                        </m:r>
                      </m:sub>
                    </m:sSub>
                  </m:oMath>
                </a14:m>
                <a:r>
                  <a:rPr lang="en-US" b="1" dirty="0">
                    <a:solidFill>
                      <a:srgbClr val="0070C0"/>
                    </a:solidFill>
                  </a:rPr>
                  <a:t>.</a:t>
                </a:r>
              </a:p>
              <a:p>
                <a:r>
                  <a:rPr lang="en-US" b="1" dirty="0">
                    <a:solidFill>
                      <a:srgbClr val="0070C0"/>
                    </a:solidFill>
                  </a:rPr>
                  <a:t>              On the interval </a:t>
                </a:r>
                <a14:m>
                  <m:oMath xmlns:m="http://schemas.openxmlformats.org/officeDocument/2006/math">
                    <m:r>
                      <a:rPr lang="en-US" sz="1600" b="1" i="1" smtClean="0">
                        <a:solidFill>
                          <a:srgbClr val="0070C0"/>
                        </a:solidFill>
                        <a:latin typeface="Cambria Math" panose="02040503050406030204" pitchFamily="18" charset="0"/>
                      </a:rPr>
                      <m:t>(</m:t>
                    </m:r>
                    <m:sSub>
                      <m:sSubPr>
                        <m:ctrlPr>
                          <a:rPr lang="en-US" sz="1600" b="1" i="1" smtClean="0">
                            <a:solidFill>
                              <a:srgbClr val="0070C0"/>
                            </a:solidFill>
                            <a:latin typeface="Cambria Math" panose="02040503050406030204" pitchFamily="18" charset="0"/>
                          </a:rPr>
                        </m:ctrlPr>
                      </m:sSubPr>
                      <m:e>
                        <m:r>
                          <a:rPr lang="en-US" sz="1600" b="1" i="1" smtClean="0">
                            <a:solidFill>
                              <a:srgbClr val="0070C0"/>
                            </a:solidFill>
                            <a:latin typeface="Cambria Math" panose="02040503050406030204" pitchFamily="18" charset="0"/>
                          </a:rPr>
                          <m:t>𝒕</m:t>
                        </m:r>
                      </m:e>
                      <m:sub>
                        <m:r>
                          <a:rPr lang="en-US" sz="1600" b="1" i="1" smtClean="0">
                            <a:solidFill>
                              <a:srgbClr val="0070C0"/>
                            </a:solidFill>
                            <a:latin typeface="Cambria Math" panose="02040503050406030204" pitchFamily="18" charset="0"/>
                          </a:rPr>
                          <m:t>𝟏</m:t>
                        </m:r>
                      </m:sub>
                    </m:sSub>
                    <m:r>
                      <a:rPr lang="en-US" sz="1600" b="1" i="1" smtClean="0">
                        <a:solidFill>
                          <a:srgbClr val="0070C0"/>
                        </a:solidFill>
                        <a:latin typeface="Cambria Math" panose="02040503050406030204" pitchFamily="18" charset="0"/>
                      </a:rPr>
                      <m:t> , </m:t>
                    </m:r>
                    <m:sSub>
                      <m:sSubPr>
                        <m:ctrlPr>
                          <a:rPr lang="en-US" sz="1600" b="1" i="1" smtClean="0">
                            <a:solidFill>
                              <a:srgbClr val="0070C0"/>
                            </a:solidFill>
                            <a:latin typeface="Cambria Math" panose="02040503050406030204" pitchFamily="18" charset="0"/>
                          </a:rPr>
                        </m:ctrlPr>
                      </m:sSubPr>
                      <m:e>
                        <m:r>
                          <a:rPr lang="en-US" sz="1600" b="1" i="1" smtClean="0">
                            <a:solidFill>
                              <a:srgbClr val="0070C0"/>
                            </a:solidFill>
                            <a:latin typeface="Cambria Math" panose="02040503050406030204" pitchFamily="18" charset="0"/>
                          </a:rPr>
                          <m:t>𝒕</m:t>
                        </m:r>
                      </m:e>
                      <m:sub>
                        <m:r>
                          <a:rPr lang="en-US" sz="1600" b="1" i="1" smtClean="0">
                            <a:solidFill>
                              <a:srgbClr val="0070C0"/>
                            </a:solidFill>
                            <a:latin typeface="Cambria Math" panose="02040503050406030204" pitchFamily="18" charset="0"/>
                          </a:rPr>
                          <m:t>𝟐</m:t>
                        </m:r>
                      </m:sub>
                    </m:sSub>
                    <m:r>
                      <a:rPr lang="en-US" sz="1600" b="1" i="1" smtClean="0">
                        <a:solidFill>
                          <a:srgbClr val="0070C0"/>
                        </a:solidFill>
                        <a:latin typeface="Cambria Math" panose="02040503050406030204" pitchFamily="18" charset="0"/>
                      </a:rPr>
                      <m:t>)</m:t>
                    </m:r>
                  </m:oMath>
                </a14:m>
                <a:r>
                  <a:rPr lang="en-US" b="1" dirty="0">
                    <a:solidFill>
                      <a:srgbClr val="0070C0"/>
                    </a:solidFill>
                  </a:rPr>
                  <a:t>,</a:t>
                </a:r>
                <a:r>
                  <a:rPr lang="en-US" sz="1600" b="1" dirty="0">
                    <a:solidFill>
                      <a:srgbClr val="0070C0"/>
                    </a:solidFill>
                  </a:rPr>
                  <a:t> </a:t>
                </a:r>
                <a:r>
                  <a:rPr lang="en-US" b="1" dirty="0">
                    <a:solidFill>
                      <a:srgbClr val="0070C0"/>
                    </a:solidFill>
                  </a:rPr>
                  <a:t>describe the concavity of the graph of </a:t>
                </a:r>
                <a14:m>
                  <m:oMath xmlns:m="http://schemas.openxmlformats.org/officeDocument/2006/math">
                    <m:r>
                      <a:rPr lang="en-US" sz="1600" b="1" i="1" smtClean="0">
                        <a:solidFill>
                          <a:srgbClr val="0070C0"/>
                        </a:solidFill>
                        <a:latin typeface="Cambria Math" panose="02040503050406030204" pitchFamily="18" charset="0"/>
                      </a:rPr>
                      <m:t>𝒉</m:t>
                    </m:r>
                  </m:oMath>
                </a14:m>
                <a:r>
                  <a:rPr lang="en-US" b="1" dirty="0">
                    <a:solidFill>
                      <a:srgbClr val="0070C0"/>
                    </a:solidFill>
                  </a:rPr>
                  <a:t> and determine whether the rate of change of of </a:t>
                </a:r>
                <a14:m>
                  <m:oMath xmlns:m="http://schemas.openxmlformats.org/officeDocument/2006/math">
                    <m:r>
                      <a:rPr lang="en-US" sz="1600" b="1" i="1">
                        <a:solidFill>
                          <a:srgbClr val="0070C0"/>
                        </a:solidFill>
                        <a:latin typeface="Cambria Math" panose="02040503050406030204" pitchFamily="18" charset="0"/>
                      </a:rPr>
                      <m:t>𝒉</m:t>
                    </m:r>
                  </m:oMath>
                </a14:m>
                <a:r>
                  <a:rPr lang="en-US" b="1" dirty="0">
                    <a:solidFill>
                      <a:srgbClr val="0070C0"/>
                    </a:solidFill>
                  </a:rPr>
                  <a:t> </a:t>
                </a:r>
              </a:p>
              <a:p>
                <a:r>
                  <a:rPr lang="en-US" b="1" dirty="0">
                    <a:solidFill>
                      <a:srgbClr val="0070C0"/>
                    </a:solidFill>
                  </a:rPr>
                  <a:t>              is increasing or decreasing. </a:t>
                </a:r>
              </a:p>
            </p:txBody>
          </p:sp>
        </mc:Choice>
        <mc:Fallback xmlns="">
          <p:sp>
            <p:nvSpPr>
              <p:cNvPr id="9" name="TextBox 8">
                <a:extLst>
                  <a:ext uri="{FF2B5EF4-FFF2-40B4-BE49-F238E27FC236}">
                    <a16:creationId xmlns:a16="http://schemas.microsoft.com/office/drawing/2014/main" id="{A63C2F4D-41D4-ECF4-9A01-60ABDCD352AF}"/>
                  </a:ext>
                </a:extLst>
              </p:cNvPr>
              <p:cNvSpPr txBox="1">
                <a:spLocks noRot="1" noChangeAspect="1" noMove="1" noResize="1" noEditPoints="1" noAdjustHandles="1" noChangeArrowheads="1" noChangeShapeType="1" noTextEdit="1"/>
              </p:cNvSpPr>
              <p:nvPr/>
            </p:nvSpPr>
            <p:spPr>
              <a:xfrm>
                <a:off x="273134" y="4679072"/>
                <a:ext cx="10568855" cy="794576"/>
              </a:xfrm>
              <a:prstGeom prst="rect">
                <a:avLst/>
              </a:prstGeom>
              <a:blipFill>
                <a:blip r:embed="rId6"/>
                <a:stretch>
                  <a:fillRect l="-173" b="-6923"/>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9C45209D-45F2-4F9D-DE99-611EA6EDC16A}"/>
              </a:ext>
            </a:extLst>
          </p:cNvPr>
          <p:cNvSpPr txBox="1"/>
          <p:nvPr/>
        </p:nvSpPr>
        <p:spPr>
          <a:xfrm>
            <a:off x="3135084" y="4180115"/>
            <a:ext cx="3962402" cy="307777"/>
          </a:xfrm>
          <a:prstGeom prst="rect">
            <a:avLst/>
          </a:prstGeom>
          <a:noFill/>
        </p:spPr>
        <p:txBody>
          <a:bodyPr wrap="square" rtlCol="0">
            <a:spAutoFit/>
          </a:bodyPr>
          <a:lstStyle/>
          <a:p>
            <a:r>
              <a:rPr lang="en-US" b="1" dirty="0">
                <a:solidFill>
                  <a:srgbClr val="FF0000"/>
                </a:solidFill>
              </a:rPr>
              <a:t>Choice d      (describing function behavior)</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DC576A3-D197-4265-E8EC-422F3F12786C}"/>
                  </a:ext>
                </a:extLst>
              </p:cNvPr>
              <p:cNvSpPr txBox="1"/>
              <p:nvPr/>
            </p:nvSpPr>
            <p:spPr>
              <a:xfrm>
                <a:off x="2318657" y="5780314"/>
                <a:ext cx="6858000" cy="523220"/>
              </a:xfrm>
              <a:prstGeom prst="rect">
                <a:avLst/>
              </a:prstGeom>
              <a:noFill/>
            </p:spPr>
            <p:txBody>
              <a:bodyPr wrap="square" rtlCol="0">
                <a:spAutoFit/>
              </a:bodyPr>
              <a:lstStyle/>
              <a:p>
                <a:r>
                  <a:rPr lang="en-US" b="1" dirty="0">
                    <a:solidFill>
                      <a:srgbClr val="FF0000"/>
                    </a:solidFill>
                  </a:rPr>
                  <a:t>The graph of h is concave up and the rate of change of </a:t>
                </a:r>
                <a14:m>
                  <m:oMath xmlns:m="http://schemas.openxmlformats.org/officeDocument/2006/math">
                    <m:r>
                      <a:rPr lang="en-US" b="1" i="1" dirty="0" smtClean="0">
                        <a:solidFill>
                          <a:srgbClr val="FF0000"/>
                        </a:solidFill>
                        <a:latin typeface="Cambria Math" panose="02040503050406030204" pitchFamily="18" charset="0"/>
                      </a:rPr>
                      <m:t>𝒉</m:t>
                    </m:r>
                  </m:oMath>
                </a14:m>
                <a:r>
                  <a:rPr lang="en-US" b="1" dirty="0">
                    <a:solidFill>
                      <a:srgbClr val="FF0000"/>
                    </a:solidFill>
                  </a:rPr>
                  <a:t> is increasing.</a:t>
                </a:r>
              </a:p>
              <a:p>
                <a:r>
                  <a:rPr lang="en-US" b="1" dirty="0">
                    <a:solidFill>
                      <a:srgbClr val="FF0000"/>
                    </a:solidFill>
                  </a:rPr>
                  <a:t>(describing the concavity of the graph and the behavior of the rate of change.)</a:t>
                </a:r>
              </a:p>
            </p:txBody>
          </p:sp>
        </mc:Choice>
        <mc:Fallback xmlns="">
          <p:sp>
            <p:nvSpPr>
              <p:cNvPr id="5" name="TextBox 4">
                <a:extLst>
                  <a:ext uri="{FF2B5EF4-FFF2-40B4-BE49-F238E27FC236}">
                    <a16:creationId xmlns:a16="http://schemas.microsoft.com/office/drawing/2014/main" id="{9DC576A3-D197-4265-E8EC-422F3F12786C}"/>
                  </a:ext>
                </a:extLst>
              </p:cNvPr>
              <p:cNvSpPr txBox="1">
                <a:spLocks noRot="1" noChangeAspect="1" noMove="1" noResize="1" noEditPoints="1" noAdjustHandles="1" noChangeArrowheads="1" noChangeShapeType="1" noTextEdit="1"/>
              </p:cNvSpPr>
              <p:nvPr/>
            </p:nvSpPr>
            <p:spPr>
              <a:xfrm>
                <a:off x="2318657" y="5780314"/>
                <a:ext cx="6858000" cy="523220"/>
              </a:xfrm>
              <a:prstGeom prst="rect">
                <a:avLst/>
              </a:prstGeom>
              <a:blipFill>
                <a:blip r:embed="rId7"/>
                <a:stretch>
                  <a:fillRect l="-267" t="-2326" b="-11628"/>
                </a:stretch>
              </a:blipFill>
            </p:spPr>
            <p:txBody>
              <a:bodyPr/>
              <a:lstStyle/>
              <a:p>
                <a:r>
                  <a:rPr lang="en-US">
                    <a:noFill/>
                  </a:rPr>
                  <a:t> </a:t>
                </a:r>
              </a:p>
            </p:txBody>
          </p:sp>
        </mc:Fallback>
      </mc:AlternateContent>
    </p:spTree>
    <p:extLst>
      <p:ext uri="{BB962C8B-B14F-4D97-AF65-F5344CB8AC3E}">
        <p14:creationId xmlns:p14="http://schemas.microsoft.com/office/powerpoint/2010/main" val="3690369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8D498-E583-B69A-6F7C-F74AC396AA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299AE6-30CE-2F2B-7BD9-B86D60E0B83F}"/>
              </a:ext>
            </a:extLst>
          </p:cNvPr>
          <p:cNvSpPr>
            <a:spLocks noGrp="1"/>
          </p:cNvSpPr>
          <p:nvPr>
            <p:ph type="title"/>
          </p:nvPr>
        </p:nvSpPr>
        <p:spPr/>
        <p:txBody>
          <a:bodyPr/>
          <a:lstStyle/>
          <a:p>
            <a:pPr algn="ctr"/>
            <a:r>
              <a:rPr lang="en-US" b="1" dirty="0"/>
              <a:t>Comparisons FRQ 3 </a:t>
            </a:r>
            <a:r>
              <a:rPr lang="en-US" b="1" dirty="0">
                <a:solidFill>
                  <a:schemeClr val="bg2"/>
                </a:solidFill>
              </a:rPr>
              <a:t>2025</a:t>
            </a:r>
            <a:r>
              <a:rPr lang="en-US" b="1" dirty="0"/>
              <a:t> to </a:t>
            </a:r>
            <a:r>
              <a:rPr lang="en-US" b="1" dirty="0">
                <a:solidFill>
                  <a:schemeClr val="bg2"/>
                </a:solidFill>
              </a:rPr>
              <a:t>2024</a:t>
            </a:r>
          </a:p>
        </p:txBody>
      </p:sp>
      <p:graphicFrame>
        <p:nvGraphicFramePr>
          <p:cNvPr id="8" name="Table 7">
            <a:extLst>
              <a:ext uri="{FF2B5EF4-FFF2-40B4-BE49-F238E27FC236}">
                <a16:creationId xmlns:a16="http://schemas.microsoft.com/office/drawing/2014/main" id="{BCA08C86-DC1E-7941-2327-45DAB134C0F7}"/>
              </a:ext>
            </a:extLst>
          </p:cNvPr>
          <p:cNvGraphicFramePr>
            <a:graphicFrameLocks noGrp="1"/>
          </p:cNvGraphicFramePr>
          <p:nvPr>
            <p:extLst>
              <p:ext uri="{D42A27DB-BD31-4B8C-83A1-F6EECF244321}">
                <p14:modId xmlns:p14="http://schemas.microsoft.com/office/powerpoint/2010/main" val="1258676217"/>
              </p:ext>
            </p:extLst>
          </p:nvPr>
        </p:nvGraphicFramePr>
        <p:xfrm>
          <a:off x="777240" y="2137370"/>
          <a:ext cx="10637520" cy="1218666"/>
        </p:xfrm>
        <a:graphic>
          <a:graphicData uri="http://schemas.openxmlformats.org/drawingml/2006/table">
            <a:tbl>
              <a:tblPr firstRow="1" bandRow="1">
                <a:tableStyleId>{5C22544A-7EE6-4342-B048-85BDC9FD1C3A}</a:tableStyleId>
              </a:tblPr>
              <a:tblGrid>
                <a:gridCol w="2127504">
                  <a:extLst>
                    <a:ext uri="{9D8B030D-6E8A-4147-A177-3AD203B41FA5}">
                      <a16:colId xmlns:a16="http://schemas.microsoft.com/office/drawing/2014/main" val="2139048143"/>
                    </a:ext>
                  </a:extLst>
                </a:gridCol>
                <a:gridCol w="900340">
                  <a:extLst>
                    <a:ext uri="{9D8B030D-6E8A-4147-A177-3AD203B41FA5}">
                      <a16:colId xmlns:a16="http://schemas.microsoft.com/office/drawing/2014/main" val="2861038197"/>
                    </a:ext>
                  </a:extLst>
                </a:gridCol>
                <a:gridCol w="993058">
                  <a:extLst>
                    <a:ext uri="{9D8B030D-6E8A-4147-A177-3AD203B41FA5}">
                      <a16:colId xmlns:a16="http://schemas.microsoft.com/office/drawing/2014/main" val="3474642883"/>
                    </a:ext>
                  </a:extLst>
                </a:gridCol>
                <a:gridCol w="1012723">
                  <a:extLst>
                    <a:ext uri="{9D8B030D-6E8A-4147-A177-3AD203B41FA5}">
                      <a16:colId xmlns:a16="http://schemas.microsoft.com/office/drawing/2014/main" val="64962866"/>
                    </a:ext>
                  </a:extLst>
                </a:gridCol>
                <a:gridCol w="1052051">
                  <a:extLst>
                    <a:ext uri="{9D8B030D-6E8A-4147-A177-3AD203B41FA5}">
                      <a16:colId xmlns:a16="http://schemas.microsoft.com/office/drawing/2014/main" val="847276033"/>
                    </a:ext>
                  </a:extLst>
                </a:gridCol>
                <a:gridCol w="1052052">
                  <a:extLst>
                    <a:ext uri="{9D8B030D-6E8A-4147-A177-3AD203B41FA5}">
                      <a16:colId xmlns:a16="http://schemas.microsoft.com/office/drawing/2014/main" val="4112453005"/>
                    </a:ext>
                  </a:extLst>
                </a:gridCol>
                <a:gridCol w="1052051">
                  <a:extLst>
                    <a:ext uri="{9D8B030D-6E8A-4147-A177-3AD203B41FA5}">
                      <a16:colId xmlns:a16="http://schemas.microsoft.com/office/drawing/2014/main" val="3304020562"/>
                    </a:ext>
                  </a:extLst>
                </a:gridCol>
                <a:gridCol w="953729">
                  <a:extLst>
                    <a:ext uri="{9D8B030D-6E8A-4147-A177-3AD203B41FA5}">
                      <a16:colId xmlns:a16="http://schemas.microsoft.com/office/drawing/2014/main" val="2331050182"/>
                    </a:ext>
                  </a:extLst>
                </a:gridCol>
                <a:gridCol w="1494012">
                  <a:extLst>
                    <a:ext uri="{9D8B030D-6E8A-4147-A177-3AD203B41FA5}">
                      <a16:colId xmlns:a16="http://schemas.microsoft.com/office/drawing/2014/main" val="155394132"/>
                    </a:ext>
                  </a:extLst>
                </a:gridCol>
              </a:tblGrid>
              <a:tr h="279400">
                <a:tc>
                  <a:txBody>
                    <a:bodyPr/>
                    <a:lstStyle/>
                    <a:p>
                      <a:pPr algn="ctr"/>
                      <a:endParaRPr lang="en-US" sz="2000" b="1" dirty="0"/>
                    </a:p>
                  </a:txBody>
                  <a:tcPr/>
                </a:tc>
                <a:tc>
                  <a:txBody>
                    <a:bodyPr/>
                    <a:lstStyle/>
                    <a:p>
                      <a:pPr algn="ctr"/>
                      <a:r>
                        <a:rPr lang="en-US" sz="2000" b="1" dirty="0"/>
                        <a:t>3A (</a:t>
                      </a:r>
                      <a:r>
                        <a:rPr lang="en-US" sz="2000" b="1" dirty="0" err="1"/>
                        <a:t>i</a:t>
                      </a:r>
                      <a:r>
                        <a:rPr lang="en-US" sz="2000" b="1" dirty="0"/>
                        <a:t>)</a:t>
                      </a:r>
                    </a:p>
                  </a:txBody>
                  <a:tcPr/>
                </a:tc>
                <a:tc>
                  <a:txBody>
                    <a:bodyPr/>
                    <a:lstStyle/>
                    <a:p>
                      <a:pPr algn="ctr"/>
                      <a:r>
                        <a:rPr lang="en-US" sz="2000" b="1" dirty="0"/>
                        <a:t>3A (ii)</a:t>
                      </a:r>
                    </a:p>
                  </a:txBody>
                  <a:tcPr/>
                </a:tc>
                <a:tc>
                  <a:txBody>
                    <a:bodyPr/>
                    <a:lstStyle/>
                    <a:p>
                      <a:pPr algn="ctr"/>
                      <a:r>
                        <a:rPr lang="en-US" sz="2000" b="1" dirty="0"/>
                        <a:t>3B (</a:t>
                      </a:r>
                      <a:r>
                        <a:rPr lang="en-US" sz="2000" b="1" dirty="0" err="1"/>
                        <a:t>i</a:t>
                      </a:r>
                      <a:r>
                        <a:rPr lang="en-US" sz="2000" b="1" dirty="0"/>
                        <a:t>)</a:t>
                      </a:r>
                    </a:p>
                  </a:txBody>
                  <a:tcPr/>
                </a:tc>
                <a:tc>
                  <a:txBody>
                    <a:bodyPr/>
                    <a:lstStyle/>
                    <a:p>
                      <a:pPr algn="ctr"/>
                      <a:r>
                        <a:rPr lang="en-US" sz="2000" b="1" dirty="0"/>
                        <a:t>3B (ii)</a:t>
                      </a:r>
                    </a:p>
                  </a:txBody>
                  <a:tcPr/>
                </a:tc>
                <a:tc>
                  <a:txBody>
                    <a:bodyPr/>
                    <a:lstStyle/>
                    <a:p>
                      <a:pPr algn="ctr"/>
                      <a:r>
                        <a:rPr lang="en-US" sz="2000" b="1" dirty="0"/>
                        <a:t>3C (</a:t>
                      </a:r>
                      <a:r>
                        <a:rPr lang="en-US" sz="2000" b="1" dirty="0" err="1"/>
                        <a:t>i</a:t>
                      </a:r>
                      <a:r>
                        <a:rPr lang="en-US" sz="2000" b="1" dirty="0"/>
                        <a:t>)</a:t>
                      </a:r>
                    </a:p>
                  </a:txBody>
                  <a:tcPr/>
                </a:tc>
                <a:tc>
                  <a:txBody>
                    <a:bodyPr/>
                    <a:lstStyle/>
                    <a:p>
                      <a:pPr algn="ctr"/>
                      <a:r>
                        <a:rPr lang="en-US" sz="2000" b="1" dirty="0"/>
                        <a:t>3C (ii)</a:t>
                      </a:r>
                    </a:p>
                  </a:txBody>
                  <a:tcPr/>
                </a:tc>
                <a:tc>
                  <a:txBody>
                    <a:bodyPr/>
                    <a:lstStyle/>
                    <a:p>
                      <a:pPr algn="ctr"/>
                      <a:r>
                        <a:rPr lang="en-US" sz="2000" b="1" dirty="0"/>
                        <a:t>Total</a:t>
                      </a:r>
                    </a:p>
                  </a:txBody>
                  <a:tcPr/>
                </a:tc>
                <a:tc>
                  <a:txBody>
                    <a:bodyPr/>
                    <a:lstStyle/>
                    <a:p>
                      <a:pPr algn="ctr"/>
                      <a:r>
                        <a:rPr lang="en-US" sz="2000" b="1" dirty="0"/>
                        <a:t>Stand Dev</a:t>
                      </a:r>
                    </a:p>
                  </a:txBody>
                  <a:tcPr/>
                </a:tc>
                <a:extLst>
                  <a:ext uri="{0D108BD9-81ED-4DB2-BD59-A6C34878D82A}">
                    <a16:rowId xmlns:a16="http://schemas.microsoft.com/office/drawing/2014/main" val="1073326465"/>
                  </a:ext>
                </a:extLst>
              </a:tr>
              <a:tr h="411213">
                <a:tc>
                  <a:txBody>
                    <a:bodyPr/>
                    <a:lstStyle/>
                    <a:p>
                      <a:pPr algn="ctr"/>
                      <a:r>
                        <a:rPr lang="en-US" sz="2000" b="1" dirty="0">
                          <a:solidFill>
                            <a:srgbClr val="00B050"/>
                          </a:solidFill>
                        </a:rPr>
                        <a:t>2025</a:t>
                      </a:r>
                    </a:p>
                  </a:txBody>
                  <a:tcPr/>
                </a:tc>
                <a:tc>
                  <a:txBody>
                    <a:bodyPr/>
                    <a:lstStyle/>
                    <a:p>
                      <a:pPr algn="ctr"/>
                      <a:r>
                        <a:rPr lang="en-US" sz="2000" b="1" dirty="0">
                          <a:solidFill>
                            <a:srgbClr val="00B050"/>
                          </a:solidFill>
                        </a:rPr>
                        <a:t>0.8</a:t>
                      </a:r>
                    </a:p>
                  </a:txBody>
                  <a:tcPr/>
                </a:tc>
                <a:tc>
                  <a:txBody>
                    <a:bodyPr/>
                    <a:lstStyle/>
                    <a:p>
                      <a:pPr algn="ctr"/>
                      <a:r>
                        <a:rPr lang="en-US" sz="2000" b="1" dirty="0">
                          <a:solidFill>
                            <a:srgbClr val="00B050"/>
                          </a:solidFill>
                        </a:rPr>
                        <a:t>0.3</a:t>
                      </a:r>
                    </a:p>
                  </a:txBody>
                  <a:tcPr/>
                </a:tc>
                <a:tc>
                  <a:txBody>
                    <a:bodyPr/>
                    <a:lstStyle/>
                    <a:p>
                      <a:pPr algn="ctr"/>
                      <a:r>
                        <a:rPr lang="en-US" sz="2000" b="1" dirty="0">
                          <a:solidFill>
                            <a:srgbClr val="00B050"/>
                          </a:solidFill>
                        </a:rPr>
                        <a:t>0.7</a:t>
                      </a:r>
                    </a:p>
                  </a:txBody>
                  <a:tcPr/>
                </a:tc>
                <a:tc>
                  <a:txBody>
                    <a:bodyPr/>
                    <a:lstStyle/>
                    <a:p>
                      <a:pPr algn="ctr"/>
                      <a:r>
                        <a:rPr lang="en-US" sz="2000" b="1" dirty="0">
                          <a:solidFill>
                            <a:srgbClr val="00B050"/>
                          </a:solidFill>
                        </a:rPr>
                        <a:t>0.2</a:t>
                      </a:r>
                    </a:p>
                  </a:txBody>
                  <a:tcPr/>
                </a:tc>
                <a:tc>
                  <a:txBody>
                    <a:bodyPr/>
                    <a:lstStyle/>
                    <a:p>
                      <a:pPr algn="ctr"/>
                      <a:r>
                        <a:rPr lang="en-US" sz="2000" b="1" dirty="0">
                          <a:solidFill>
                            <a:srgbClr val="00B050"/>
                          </a:solidFill>
                        </a:rPr>
                        <a:t>0.7</a:t>
                      </a:r>
                    </a:p>
                  </a:txBody>
                  <a:tcPr/>
                </a:tc>
                <a:tc>
                  <a:txBody>
                    <a:bodyPr/>
                    <a:lstStyle/>
                    <a:p>
                      <a:pPr algn="ctr"/>
                      <a:r>
                        <a:rPr lang="en-US" sz="2000" b="1" dirty="0">
                          <a:solidFill>
                            <a:srgbClr val="00B050"/>
                          </a:solidFill>
                        </a:rPr>
                        <a:t>0.5</a:t>
                      </a:r>
                    </a:p>
                  </a:txBody>
                  <a:tcPr/>
                </a:tc>
                <a:tc>
                  <a:txBody>
                    <a:bodyPr/>
                    <a:lstStyle/>
                    <a:p>
                      <a:pPr algn="ctr"/>
                      <a:r>
                        <a:rPr lang="en-US" sz="2000" b="1" dirty="0">
                          <a:solidFill>
                            <a:srgbClr val="00B050"/>
                          </a:solidFill>
                        </a:rPr>
                        <a:t>3.2</a:t>
                      </a:r>
                    </a:p>
                  </a:txBody>
                  <a:tcPr/>
                </a:tc>
                <a:tc>
                  <a:txBody>
                    <a:bodyPr/>
                    <a:lstStyle/>
                    <a:p>
                      <a:pPr algn="ctr"/>
                      <a:endParaRPr lang="en-US" sz="2000" b="1">
                        <a:solidFill>
                          <a:schemeClr val="bg2"/>
                        </a:solidFill>
                      </a:endParaRPr>
                    </a:p>
                  </a:txBody>
                  <a:tcPr/>
                </a:tc>
                <a:extLst>
                  <a:ext uri="{0D108BD9-81ED-4DB2-BD59-A6C34878D82A}">
                    <a16:rowId xmlns:a16="http://schemas.microsoft.com/office/drawing/2014/main" val="62584386"/>
                  </a:ext>
                </a:extLst>
              </a:tr>
              <a:tr h="411213">
                <a:tc>
                  <a:txBody>
                    <a:bodyPr/>
                    <a:lstStyle/>
                    <a:p>
                      <a:pPr algn="ctr"/>
                      <a:r>
                        <a:rPr lang="en-US" sz="2000" b="1" dirty="0">
                          <a:solidFill>
                            <a:srgbClr val="7030A0"/>
                          </a:solidFill>
                        </a:rPr>
                        <a:t>2024</a:t>
                      </a:r>
                    </a:p>
                  </a:txBody>
                  <a:tcPr/>
                </a:tc>
                <a:tc>
                  <a:txBody>
                    <a:bodyPr/>
                    <a:lstStyle/>
                    <a:p>
                      <a:pPr algn="ctr"/>
                      <a:r>
                        <a:rPr lang="en-US" sz="2000" b="1" dirty="0">
                          <a:solidFill>
                            <a:srgbClr val="7030A0"/>
                          </a:solidFill>
                        </a:rPr>
                        <a:t>0.71</a:t>
                      </a:r>
                    </a:p>
                  </a:txBody>
                  <a:tcPr/>
                </a:tc>
                <a:tc>
                  <a:txBody>
                    <a:bodyPr/>
                    <a:lstStyle/>
                    <a:p>
                      <a:pPr algn="ctr"/>
                      <a:r>
                        <a:rPr lang="en-US" sz="2000" b="1" dirty="0">
                          <a:solidFill>
                            <a:srgbClr val="7030A0"/>
                          </a:solidFill>
                        </a:rPr>
                        <a:t>0.39</a:t>
                      </a:r>
                    </a:p>
                  </a:txBody>
                  <a:tcPr/>
                </a:tc>
                <a:tc>
                  <a:txBody>
                    <a:bodyPr/>
                    <a:lstStyle/>
                    <a:p>
                      <a:pPr algn="ctr"/>
                      <a:r>
                        <a:rPr lang="en-US" sz="2000" b="1" dirty="0">
                          <a:solidFill>
                            <a:srgbClr val="7030A0"/>
                          </a:solidFill>
                        </a:rPr>
                        <a:t>0.60</a:t>
                      </a:r>
                    </a:p>
                  </a:txBody>
                  <a:tcPr/>
                </a:tc>
                <a:tc>
                  <a:txBody>
                    <a:bodyPr/>
                    <a:lstStyle/>
                    <a:p>
                      <a:pPr algn="ctr"/>
                      <a:r>
                        <a:rPr lang="en-US" sz="2000" b="1" dirty="0">
                          <a:solidFill>
                            <a:srgbClr val="7030A0"/>
                          </a:solidFill>
                        </a:rPr>
                        <a:t>0.20</a:t>
                      </a:r>
                    </a:p>
                  </a:txBody>
                  <a:tcPr/>
                </a:tc>
                <a:tc>
                  <a:txBody>
                    <a:bodyPr/>
                    <a:lstStyle/>
                    <a:p>
                      <a:pPr algn="ctr"/>
                      <a:r>
                        <a:rPr lang="en-US" sz="2000" b="1" dirty="0">
                          <a:solidFill>
                            <a:srgbClr val="7030A0"/>
                          </a:solidFill>
                        </a:rPr>
                        <a:t>0.68</a:t>
                      </a:r>
                    </a:p>
                  </a:txBody>
                  <a:tcPr/>
                </a:tc>
                <a:tc>
                  <a:txBody>
                    <a:bodyPr/>
                    <a:lstStyle/>
                    <a:p>
                      <a:pPr algn="ctr"/>
                      <a:r>
                        <a:rPr lang="en-US" sz="2000" b="1" dirty="0">
                          <a:solidFill>
                            <a:srgbClr val="7030A0"/>
                          </a:solidFill>
                        </a:rPr>
                        <a:t>0.38</a:t>
                      </a:r>
                    </a:p>
                  </a:txBody>
                  <a:tcPr/>
                </a:tc>
                <a:tc>
                  <a:txBody>
                    <a:bodyPr/>
                    <a:lstStyle/>
                    <a:p>
                      <a:pPr algn="ctr"/>
                      <a:r>
                        <a:rPr lang="en-US" sz="2000" b="1" dirty="0">
                          <a:solidFill>
                            <a:srgbClr val="7030A0"/>
                          </a:solidFill>
                        </a:rPr>
                        <a:t>2.96</a:t>
                      </a:r>
                    </a:p>
                  </a:txBody>
                  <a:tcPr/>
                </a:tc>
                <a:tc>
                  <a:txBody>
                    <a:bodyPr/>
                    <a:lstStyle/>
                    <a:p>
                      <a:pPr algn="ctr"/>
                      <a:r>
                        <a:rPr lang="en-US" sz="2000" b="1" dirty="0">
                          <a:solidFill>
                            <a:srgbClr val="7030A0"/>
                          </a:solidFill>
                        </a:rPr>
                        <a:t>1.89</a:t>
                      </a:r>
                    </a:p>
                  </a:txBody>
                  <a:tcPr/>
                </a:tc>
                <a:extLst>
                  <a:ext uri="{0D108BD9-81ED-4DB2-BD59-A6C34878D82A}">
                    <a16:rowId xmlns:a16="http://schemas.microsoft.com/office/drawing/2014/main" val="2150835671"/>
                  </a:ext>
                </a:extLst>
              </a:tr>
            </a:tbl>
          </a:graphicData>
        </a:graphic>
      </p:graphicFrame>
    </p:spTree>
    <p:extLst>
      <p:ext uri="{BB962C8B-B14F-4D97-AF65-F5344CB8AC3E}">
        <p14:creationId xmlns:p14="http://schemas.microsoft.com/office/powerpoint/2010/main" val="32290764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6D4E8-1CC0-7047-081A-4653C83AE7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50C1B4-3946-B056-6500-4A3C504301A2}"/>
              </a:ext>
            </a:extLst>
          </p:cNvPr>
          <p:cNvSpPr>
            <a:spLocks noGrp="1"/>
          </p:cNvSpPr>
          <p:nvPr>
            <p:ph type="title"/>
          </p:nvPr>
        </p:nvSpPr>
        <p:spPr>
          <a:xfrm>
            <a:off x="383458" y="0"/>
            <a:ext cx="10972800" cy="1143000"/>
          </a:xfrm>
        </p:spPr>
        <p:txBody>
          <a:bodyPr/>
          <a:lstStyle/>
          <a:p>
            <a:r>
              <a:rPr lang="en-US" b="1" dirty="0"/>
              <a:t>        2025 FRQ 3 = Observations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4898F831-01EC-CE59-17C6-25AD651826DA}"/>
                  </a:ext>
                </a:extLst>
              </p:cNvPr>
              <p:cNvSpPr txBox="1"/>
              <p:nvPr/>
            </p:nvSpPr>
            <p:spPr>
              <a:xfrm>
                <a:off x="1395383" y="1368477"/>
                <a:ext cx="9413154" cy="362984"/>
              </a:xfrm>
              <a:prstGeom prst="rect">
                <a:avLst/>
              </a:prstGeom>
              <a:noFill/>
            </p:spPr>
            <p:txBody>
              <a:bodyPr wrap="none" rtlCol="0">
                <a:spAutoFit/>
              </a:bodyPr>
              <a:lstStyle/>
              <a:p>
                <a:pPr marL="285750" indent="-285750">
                  <a:buFont typeface="Arial" panose="020B0604020202020204" pitchFamily="34" charset="0"/>
                  <a:buChar char="•"/>
                </a:pPr>
                <a:r>
                  <a:rPr lang="en-US" sz="1600" b="1" dirty="0"/>
                  <a:t>Students should practice labeling </a:t>
                </a:r>
                <a14:m>
                  <m:oMath xmlns:m="http://schemas.openxmlformats.org/officeDocument/2006/math">
                    <m:r>
                      <a:rPr lang="en-US" sz="1800" b="1" i="1" smtClean="0">
                        <a:latin typeface="Cambria Math" panose="02040503050406030204" pitchFamily="18" charset="0"/>
                      </a:rPr>
                      <m:t>𝒕</m:t>
                    </m:r>
                  </m:oMath>
                </a14:m>
                <a:r>
                  <a:rPr lang="en-US" sz="1600" b="1" dirty="0"/>
                  <a:t>-values with both fractional </a:t>
                </a:r>
                <a:r>
                  <a:rPr lang="en-US" sz="1600" b="1" dirty="0">
                    <a:solidFill>
                      <a:srgbClr val="FF0000"/>
                    </a:solidFill>
                  </a:rPr>
                  <a:t>AND</a:t>
                </a:r>
                <a:r>
                  <a:rPr lang="en-US" sz="1600" b="1" dirty="0"/>
                  <a:t> decimal presentations. </a:t>
                </a:r>
              </a:p>
            </p:txBody>
          </p:sp>
        </mc:Choice>
        <mc:Fallback xmlns="">
          <p:sp>
            <p:nvSpPr>
              <p:cNvPr id="3" name="TextBox 2">
                <a:extLst>
                  <a:ext uri="{FF2B5EF4-FFF2-40B4-BE49-F238E27FC236}">
                    <a16:creationId xmlns:a16="http://schemas.microsoft.com/office/drawing/2014/main" id="{4898F831-01EC-CE59-17C6-25AD651826DA}"/>
                  </a:ext>
                </a:extLst>
              </p:cNvPr>
              <p:cNvSpPr txBox="1">
                <a:spLocks noRot="1" noChangeAspect="1" noMove="1" noResize="1" noEditPoints="1" noAdjustHandles="1" noChangeArrowheads="1" noChangeShapeType="1" noTextEdit="1"/>
              </p:cNvSpPr>
              <p:nvPr/>
            </p:nvSpPr>
            <p:spPr>
              <a:xfrm>
                <a:off x="1395383" y="1368477"/>
                <a:ext cx="9413154" cy="362984"/>
              </a:xfrm>
              <a:prstGeom prst="rect">
                <a:avLst/>
              </a:prstGeom>
              <a:blipFill>
                <a:blip r:embed="rId2"/>
                <a:stretch>
                  <a:fillRect l="-259"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9653AFF-32B2-499E-F582-AF804C240000}"/>
                  </a:ext>
                </a:extLst>
              </p:cNvPr>
              <p:cNvSpPr txBox="1"/>
              <p:nvPr/>
            </p:nvSpPr>
            <p:spPr>
              <a:xfrm>
                <a:off x="1386216" y="1804833"/>
                <a:ext cx="6609502" cy="362984"/>
              </a:xfrm>
              <a:prstGeom prst="rect">
                <a:avLst/>
              </a:prstGeom>
              <a:noFill/>
            </p:spPr>
            <p:txBody>
              <a:bodyPr wrap="none" rtlCol="0">
                <a:spAutoFit/>
              </a:bodyPr>
              <a:lstStyle/>
              <a:p>
                <a:pPr marL="285750" indent="-285750">
                  <a:buFont typeface="Arial" panose="020B0604020202020204" pitchFamily="34" charset="0"/>
                  <a:buChar char="•"/>
                </a:pPr>
                <a:r>
                  <a:rPr lang="en-US" sz="1600" b="1" dirty="0"/>
                  <a:t>Students should practice with starting </a:t>
                </a:r>
                <a14:m>
                  <m:oMath xmlns:m="http://schemas.openxmlformats.org/officeDocument/2006/math">
                    <m:r>
                      <a:rPr lang="en-US" sz="1800" b="1" i="1" smtClean="0">
                        <a:latin typeface="Cambria Math" panose="02040503050406030204" pitchFamily="18" charset="0"/>
                      </a:rPr>
                      <m:t>𝒕</m:t>
                    </m:r>
                  </m:oMath>
                </a14:m>
                <a:r>
                  <a:rPr lang="en-US" sz="1600" b="1" dirty="0"/>
                  <a:t>-values that are </a:t>
                </a:r>
                <a:r>
                  <a:rPr lang="en-US" sz="1600" b="1" dirty="0">
                    <a:solidFill>
                      <a:srgbClr val="FF0000"/>
                    </a:solidFill>
                  </a:rPr>
                  <a:t>NOT</a:t>
                </a:r>
                <a:r>
                  <a:rPr lang="en-US" sz="1600" b="1" dirty="0"/>
                  <a:t> </a:t>
                </a:r>
                <a14:m>
                  <m:oMath xmlns:m="http://schemas.openxmlformats.org/officeDocument/2006/math">
                    <m:r>
                      <a:rPr lang="en-US" sz="1800" b="1" i="1" smtClean="0">
                        <a:latin typeface="Cambria Math" panose="02040503050406030204" pitchFamily="18" charset="0"/>
                      </a:rPr>
                      <m:t>𝟎</m:t>
                    </m:r>
                  </m:oMath>
                </a14:m>
                <a:r>
                  <a:rPr lang="en-US" sz="1600" b="1" dirty="0"/>
                  <a:t>.</a:t>
                </a:r>
              </a:p>
            </p:txBody>
          </p:sp>
        </mc:Choice>
        <mc:Fallback xmlns="">
          <p:sp>
            <p:nvSpPr>
              <p:cNvPr id="5" name="TextBox 4">
                <a:extLst>
                  <a:ext uri="{FF2B5EF4-FFF2-40B4-BE49-F238E27FC236}">
                    <a16:creationId xmlns:a16="http://schemas.microsoft.com/office/drawing/2014/main" id="{99653AFF-32B2-499E-F582-AF804C240000}"/>
                  </a:ext>
                </a:extLst>
              </p:cNvPr>
              <p:cNvSpPr txBox="1">
                <a:spLocks noRot="1" noChangeAspect="1" noMove="1" noResize="1" noEditPoints="1" noAdjustHandles="1" noChangeArrowheads="1" noChangeShapeType="1" noTextEdit="1"/>
              </p:cNvSpPr>
              <p:nvPr/>
            </p:nvSpPr>
            <p:spPr>
              <a:xfrm>
                <a:off x="1386216" y="1804833"/>
                <a:ext cx="6609502" cy="362984"/>
              </a:xfrm>
              <a:prstGeom prst="rect">
                <a:avLst/>
              </a:prstGeom>
              <a:blipFill>
                <a:blip r:embed="rId3"/>
                <a:stretch>
                  <a:fillRect l="-369"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C9CA971-EBBE-45D1-7336-DF8535D495F5}"/>
                  </a:ext>
                </a:extLst>
              </p:cNvPr>
              <p:cNvSpPr txBox="1"/>
              <p:nvPr/>
            </p:nvSpPr>
            <p:spPr>
              <a:xfrm>
                <a:off x="1386216" y="2244875"/>
                <a:ext cx="7460697" cy="362984"/>
              </a:xfrm>
              <a:prstGeom prst="rect">
                <a:avLst/>
              </a:prstGeom>
              <a:noFill/>
            </p:spPr>
            <p:txBody>
              <a:bodyPr wrap="none" rtlCol="0">
                <a:spAutoFit/>
              </a:bodyPr>
              <a:lstStyle/>
              <a:p>
                <a:pPr marL="285750" indent="-285750">
                  <a:buFont typeface="Arial" panose="020B0604020202020204" pitchFamily="34" charset="0"/>
                  <a:buChar char="•"/>
                </a:pPr>
                <a:r>
                  <a:rPr lang="en-US" sz="1600" b="1" dirty="0"/>
                  <a:t>Students should practice creating labels in the </a:t>
                </a:r>
                <a:r>
                  <a:rPr lang="en-US" sz="1600" b="1" dirty="0">
                    <a:solidFill>
                      <a:srgbClr val="FF0000"/>
                    </a:solidFill>
                  </a:rPr>
                  <a:t>NEGATIVE</a:t>
                </a:r>
                <a:r>
                  <a:rPr lang="en-US" sz="1600" b="1" dirty="0"/>
                  <a:t> </a:t>
                </a:r>
                <a14:m>
                  <m:oMath xmlns:m="http://schemas.openxmlformats.org/officeDocument/2006/math">
                    <m:r>
                      <a:rPr lang="en-US" sz="1800" b="1" i="1" smtClean="0">
                        <a:latin typeface="Cambria Math" panose="02040503050406030204" pitchFamily="18" charset="0"/>
                      </a:rPr>
                      <m:t>𝒕</m:t>
                    </m:r>
                  </m:oMath>
                </a14:m>
                <a:r>
                  <a:rPr lang="en-US" sz="1600" b="1" dirty="0"/>
                  <a:t>-direction. </a:t>
                </a:r>
              </a:p>
            </p:txBody>
          </p:sp>
        </mc:Choice>
        <mc:Fallback xmlns="">
          <p:sp>
            <p:nvSpPr>
              <p:cNvPr id="7" name="TextBox 6">
                <a:extLst>
                  <a:ext uri="{FF2B5EF4-FFF2-40B4-BE49-F238E27FC236}">
                    <a16:creationId xmlns:a16="http://schemas.microsoft.com/office/drawing/2014/main" id="{4C9CA971-EBBE-45D1-7336-DF8535D495F5}"/>
                  </a:ext>
                </a:extLst>
              </p:cNvPr>
              <p:cNvSpPr txBox="1">
                <a:spLocks noRot="1" noChangeAspect="1" noMove="1" noResize="1" noEditPoints="1" noAdjustHandles="1" noChangeArrowheads="1" noChangeShapeType="1" noTextEdit="1"/>
              </p:cNvSpPr>
              <p:nvPr/>
            </p:nvSpPr>
            <p:spPr>
              <a:xfrm>
                <a:off x="1386216" y="2244875"/>
                <a:ext cx="7460697" cy="362984"/>
              </a:xfrm>
              <a:prstGeom prst="rect">
                <a:avLst/>
              </a:prstGeom>
              <a:blipFill>
                <a:blip r:embed="rId4"/>
                <a:stretch>
                  <a:fillRect l="-327"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4570FC8-DF7A-6373-F962-78127A0D37B5}"/>
                  </a:ext>
                </a:extLst>
              </p:cNvPr>
              <p:cNvSpPr txBox="1"/>
              <p:nvPr/>
            </p:nvSpPr>
            <p:spPr>
              <a:xfrm>
                <a:off x="1386216" y="2681231"/>
                <a:ext cx="10156948" cy="952633"/>
              </a:xfrm>
              <a:prstGeom prst="rect">
                <a:avLst/>
              </a:prstGeom>
              <a:noFill/>
            </p:spPr>
            <p:txBody>
              <a:bodyPr wrap="none" rtlCol="0">
                <a:spAutoFit/>
              </a:bodyPr>
              <a:lstStyle/>
              <a:p>
                <a:pPr marL="285750" indent="-285750">
                  <a:buFont typeface="Arial" panose="020B0604020202020204" pitchFamily="34" charset="0"/>
                  <a:buChar char="•"/>
                </a:pPr>
                <a:r>
                  <a:rPr lang="en-US" sz="1600" b="1" dirty="0">
                    <a:solidFill>
                      <a:srgbClr val="FF0000"/>
                    </a:solidFill>
                  </a:rPr>
                  <a:t>LOTS</a:t>
                </a:r>
                <a:r>
                  <a:rPr lang="en-US" sz="1600" b="1" dirty="0"/>
                  <a:t> of practice with the transformation equation:   </a:t>
                </a:r>
                <a14:m>
                  <m:oMath xmlns:m="http://schemas.openxmlformats.org/officeDocument/2006/math">
                    <m:r>
                      <a:rPr lang="en-US" sz="1800" b="1" i="1" smtClean="0">
                        <a:latin typeface="Cambria Math" panose="02040503050406030204" pitchFamily="18" charset="0"/>
                      </a:rPr>
                      <m:t>𝒇</m:t>
                    </m:r>
                    <m:d>
                      <m:dPr>
                        <m:ctrlPr>
                          <a:rPr lang="en-US" sz="1800" b="1" i="1" smtClean="0">
                            <a:latin typeface="Cambria Math" panose="02040503050406030204" pitchFamily="18" charset="0"/>
                          </a:rPr>
                        </m:ctrlPr>
                      </m:dPr>
                      <m:e>
                        <m:r>
                          <a:rPr lang="en-US" sz="1800" b="1" i="1" smtClean="0">
                            <a:latin typeface="Cambria Math" panose="02040503050406030204" pitchFamily="18" charset="0"/>
                          </a:rPr>
                          <m:t>𝒙</m:t>
                        </m:r>
                      </m:e>
                    </m:d>
                    <m:r>
                      <a:rPr lang="en-US" sz="1800" b="1" i="1" smtClean="0">
                        <a:latin typeface="Cambria Math" panose="02040503050406030204" pitchFamily="18" charset="0"/>
                      </a:rPr>
                      <m:t>=</m:t>
                    </m:r>
                    <m:r>
                      <a:rPr lang="en-US" sz="1800" b="1" i="1" smtClean="0">
                        <a:solidFill>
                          <a:srgbClr val="7030A0"/>
                        </a:solidFill>
                        <a:latin typeface="Cambria Math" panose="02040503050406030204" pitchFamily="18" charset="0"/>
                      </a:rPr>
                      <m:t>𝒂</m:t>
                    </m:r>
                    <m:r>
                      <a:rPr lang="en-US" sz="1800" b="1" i="1" smtClean="0">
                        <a:latin typeface="Cambria Math" panose="02040503050406030204" pitchFamily="18" charset="0"/>
                      </a:rPr>
                      <m:t> </m:t>
                    </m:r>
                    <m:r>
                      <a:rPr lang="en-US" sz="1800" b="1" i="1" smtClean="0">
                        <a:latin typeface="Cambria Math" panose="02040503050406030204" pitchFamily="18" charset="0"/>
                      </a:rPr>
                      <m:t>𝒑</m:t>
                    </m:r>
                    <m:r>
                      <a:rPr lang="en-US" sz="1800" b="1" i="1" smtClean="0">
                        <a:latin typeface="Cambria Math" panose="02040503050406030204" pitchFamily="18" charset="0"/>
                      </a:rPr>
                      <m:t> </m:t>
                    </m:r>
                    <m:d>
                      <m:dPr>
                        <m:ctrlPr>
                          <a:rPr lang="en-US" sz="1800" b="1" i="1" smtClean="0">
                            <a:latin typeface="Cambria Math" panose="02040503050406030204" pitchFamily="18" charset="0"/>
                          </a:rPr>
                        </m:ctrlPr>
                      </m:dPr>
                      <m:e>
                        <m:r>
                          <a:rPr lang="en-US" sz="1800" b="1" i="1" smtClean="0">
                            <a:solidFill>
                              <a:srgbClr val="00B050"/>
                            </a:solidFill>
                            <a:latin typeface="Cambria Math" panose="02040503050406030204" pitchFamily="18" charset="0"/>
                          </a:rPr>
                          <m:t>𝒃</m:t>
                        </m:r>
                        <m:d>
                          <m:dPr>
                            <m:ctrlPr>
                              <a:rPr lang="en-US" sz="1800" b="1" i="1" smtClean="0">
                                <a:latin typeface="Cambria Math" panose="02040503050406030204" pitchFamily="18" charset="0"/>
                              </a:rPr>
                            </m:ctrlPr>
                          </m:dPr>
                          <m:e>
                            <m:r>
                              <a:rPr lang="en-US" sz="1800" b="1" i="1" smtClean="0">
                                <a:latin typeface="Cambria Math" panose="02040503050406030204" pitchFamily="18" charset="0"/>
                              </a:rPr>
                              <m:t>𝒙</m:t>
                            </m:r>
                            <m:r>
                              <a:rPr lang="en-US" sz="1800" b="1" i="1" smtClean="0">
                                <a:latin typeface="Cambria Math" panose="02040503050406030204" pitchFamily="18" charset="0"/>
                              </a:rPr>
                              <m:t>+</m:t>
                            </m:r>
                            <m:r>
                              <a:rPr lang="en-US" sz="1800" b="1" i="1" smtClean="0">
                                <a:solidFill>
                                  <a:srgbClr val="00B050"/>
                                </a:solidFill>
                                <a:latin typeface="Cambria Math" panose="02040503050406030204" pitchFamily="18" charset="0"/>
                              </a:rPr>
                              <m:t>𝒄</m:t>
                            </m:r>
                          </m:e>
                        </m:d>
                      </m:e>
                    </m:d>
                    <m:r>
                      <a:rPr lang="en-US" sz="1800" b="1" i="1" smtClean="0">
                        <a:latin typeface="Cambria Math" panose="02040503050406030204" pitchFamily="18" charset="0"/>
                      </a:rPr>
                      <m:t>+</m:t>
                    </m:r>
                    <m:r>
                      <a:rPr lang="en-US" sz="1800" b="1" i="1" smtClean="0">
                        <a:solidFill>
                          <a:srgbClr val="7030A0"/>
                        </a:solidFill>
                        <a:latin typeface="Cambria Math" panose="02040503050406030204" pitchFamily="18" charset="0"/>
                      </a:rPr>
                      <m:t>𝒅</m:t>
                    </m:r>
                  </m:oMath>
                </a14:m>
                <a:r>
                  <a:rPr lang="en-US" sz="1600" b="1" dirty="0"/>
                  <a:t>, where </a:t>
                </a:r>
              </a:p>
              <a:p>
                <a:r>
                  <a:rPr lang="en-US" sz="1600" b="1" dirty="0"/>
                  <a:t>     </a:t>
                </a:r>
                <a14:m>
                  <m:oMath xmlns:m="http://schemas.openxmlformats.org/officeDocument/2006/math">
                    <m:r>
                      <a:rPr lang="en-US" sz="1800" b="1" i="1" smtClean="0">
                        <a:latin typeface="Cambria Math" panose="02040503050406030204" pitchFamily="18" charset="0"/>
                      </a:rPr>
                      <m:t>𝒑</m:t>
                    </m:r>
                  </m:oMath>
                </a14:m>
                <a:r>
                  <a:rPr lang="en-US" sz="1600" b="1" dirty="0"/>
                  <a:t> is a parent function, the parameters </a:t>
                </a:r>
                <a14:m>
                  <m:oMath xmlns:m="http://schemas.openxmlformats.org/officeDocument/2006/math">
                    <m:r>
                      <a:rPr lang="en-US" sz="1800" b="1" i="1" smtClean="0">
                        <a:solidFill>
                          <a:srgbClr val="00B050"/>
                        </a:solidFill>
                        <a:latin typeface="Cambria Math" panose="02040503050406030204" pitchFamily="18" charset="0"/>
                      </a:rPr>
                      <m:t>𝒃</m:t>
                    </m:r>
                    <m:r>
                      <a:rPr lang="en-US" sz="1800" b="1" i="1" smtClean="0">
                        <a:solidFill>
                          <a:schemeClr val="bg2"/>
                        </a:solidFill>
                        <a:latin typeface="Cambria Math" panose="02040503050406030204" pitchFamily="18" charset="0"/>
                      </a:rPr>
                      <m:t>,</m:t>
                    </m:r>
                    <m:r>
                      <a:rPr lang="en-US" sz="1800" b="1" i="1" smtClean="0">
                        <a:solidFill>
                          <a:srgbClr val="00B050"/>
                        </a:solidFill>
                        <a:latin typeface="Cambria Math" panose="02040503050406030204" pitchFamily="18" charset="0"/>
                      </a:rPr>
                      <m:t>𝒄</m:t>
                    </m:r>
                  </m:oMath>
                </a14:m>
                <a:r>
                  <a:rPr lang="en-US" sz="1600" b="1" dirty="0">
                    <a:solidFill>
                      <a:srgbClr val="00B050"/>
                    </a:solidFill>
                  </a:rPr>
                  <a:t> </a:t>
                </a:r>
                <a:r>
                  <a:rPr lang="en-US" sz="1600" b="1" dirty="0"/>
                  <a:t>affect the </a:t>
                </a:r>
                <a:r>
                  <a:rPr lang="en-US" sz="1600" b="1" dirty="0">
                    <a:solidFill>
                      <a:srgbClr val="00B050"/>
                    </a:solidFill>
                  </a:rPr>
                  <a:t>HORIZONTAL</a:t>
                </a:r>
                <a:r>
                  <a:rPr lang="en-US" sz="1600" b="1" dirty="0"/>
                  <a:t> coordinates, and the parameters</a:t>
                </a:r>
              </a:p>
              <a:p>
                <a:r>
                  <a:rPr lang="en-US" sz="1600" b="1" dirty="0"/>
                  <a:t>     </a:t>
                </a:r>
                <a14:m>
                  <m:oMath xmlns:m="http://schemas.openxmlformats.org/officeDocument/2006/math">
                    <m:r>
                      <a:rPr lang="en-US" sz="1600" b="1" i="1" smtClean="0">
                        <a:solidFill>
                          <a:srgbClr val="7030A0"/>
                        </a:solidFill>
                        <a:latin typeface="Cambria Math" panose="02040503050406030204" pitchFamily="18" charset="0"/>
                      </a:rPr>
                      <m:t>𝒂</m:t>
                    </m:r>
                    <m:r>
                      <a:rPr lang="en-US" sz="1600" b="1" i="1" smtClean="0">
                        <a:solidFill>
                          <a:schemeClr val="bg2"/>
                        </a:solidFill>
                        <a:latin typeface="Cambria Math" panose="02040503050406030204" pitchFamily="18" charset="0"/>
                      </a:rPr>
                      <m:t>,</m:t>
                    </m:r>
                    <m:r>
                      <a:rPr lang="en-US" sz="1600" b="1" i="1" smtClean="0">
                        <a:solidFill>
                          <a:srgbClr val="7030A0"/>
                        </a:solidFill>
                        <a:latin typeface="Cambria Math" panose="02040503050406030204" pitchFamily="18" charset="0"/>
                      </a:rPr>
                      <m:t>𝒅</m:t>
                    </m:r>
                  </m:oMath>
                </a14:m>
                <a:r>
                  <a:rPr lang="en-US" sz="1800" b="1" dirty="0">
                    <a:solidFill>
                      <a:srgbClr val="7030A0"/>
                    </a:solidFill>
                  </a:rPr>
                  <a:t> </a:t>
                </a:r>
                <a:r>
                  <a:rPr lang="en-US" sz="1600" b="1" dirty="0"/>
                  <a:t>affect the </a:t>
                </a:r>
                <a:r>
                  <a:rPr lang="en-US" sz="1600" b="1" dirty="0">
                    <a:solidFill>
                      <a:srgbClr val="7030A0"/>
                    </a:solidFill>
                  </a:rPr>
                  <a:t>VERTICAL</a:t>
                </a:r>
                <a:r>
                  <a:rPr lang="en-US" sz="1600" b="1" dirty="0"/>
                  <a:t> coordinates.     </a:t>
                </a:r>
              </a:p>
            </p:txBody>
          </p:sp>
        </mc:Choice>
        <mc:Fallback xmlns="">
          <p:sp>
            <p:nvSpPr>
              <p:cNvPr id="6" name="TextBox 5">
                <a:extLst>
                  <a:ext uri="{FF2B5EF4-FFF2-40B4-BE49-F238E27FC236}">
                    <a16:creationId xmlns:a16="http://schemas.microsoft.com/office/drawing/2014/main" id="{34570FC8-DF7A-6373-F962-78127A0D37B5}"/>
                  </a:ext>
                </a:extLst>
              </p:cNvPr>
              <p:cNvSpPr txBox="1">
                <a:spLocks noRot="1" noChangeAspect="1" noMove="1" noResize="1" noEditPoints="1" noAdjustHandles="1" noChangeArrowheads="1" noChangeShapeType="1" noTextEdit="1"/>
              </p:cNvSpPr>
              <p:nvPr/>
            </p:nvSpPr>
            <p:spPr>
              <a:xfrm>
                <a:off x="1386216" y="2681231"/>
                <a:ext cx="10156948" cy="952633"/>
              </a:xfrm>
              <a:prstGeom prst="rect">
                <a:avLst/>
              </a:prstGeom>
              <a:blipFill>
                <a:blip r:embed="rId5"/>
                <a:stretch>
                  <a:fillRect l="-240" b="-70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AF00298-FFA3-3581-8454-313E5279097B}"/>
                  </a:ext>
                </a:extLst>
              </p:cNvPr>
              <p:cNvSpPr txBox="1"/>
              <p:nvPr/>
            </p:nvSpPr>
            <p:spPr>
              <a:xfrm>
                <a:off x="1383263" y="4583634"/>
                <a:ext cx="10051149" cy="855427"/>
              </a:xfrm>
              <a:prstGeom prst="rect">
                <a:avLst/>
              </a:prstGeom>
              <a:noFill/>
            </p:spPr>
            <p:txBody>
              <a:bodyPr wrap="none" rtlCol="0">
                <a:spAutoFit/>
              </a:bodyPr>
              <a:lstStyle/>
              <a:p>
                <a:pPr marL="285750" indent="-285750">
                  <a:buFont typeface="Arial" panose="020B0604020202020204" pitchFamily="34" charset="0"/>
                  <a:buChar char="•"/>
                </a:pPr>
                <a:r>
                  <a:rPr lang="en-US" sz="1600" b="1" dirty="0"/>
                  <a:t>When discussing how the rates of change (AROCS) are changing, students need to discuss </a:t>
                </a:r>
                <a:r>
                  <a:rPr lang="en-US" sz="1600" b="1" dirty="0">
                    <a:solidFill>
                      <a:srgbClr val="FF0000"/>
                    </a:solidFill>
                  </a:rPr>
                  <a:t>BOTH</a:t>
                </a:r>
                <a:endParaRPr lang="en-US" sz="1600" b="1" dirty="0">
                  <a:solidFill>
                    <a:schemeClr val="bg2"/>
                  </a:solidFill>
                </a:endParaRPr>
              </a:p>
              <a:p>
                <a:r>
                  <a:rPr lang="en-US" sz="1600" b="1" dirty="0">
                    <a:solidFill>
                      <a:schemeClr val="bg2"/>
                    </a:solidFill>
                  </a:rPr>
                  <a:t>     the concavity of the graph of the </a:t>
                </a:r>
                <a14:m>
                  <m:oMath xmlns:m="http://schemas.openxmlformats.org/officeDocument/2006/math">
                    <m:r>
                      <a:rPr lang="en-US" sz="1800" b="1" i="1" smtClean="0">
                        <a:solidFill>
                          <a:schemeClr val="bg2"/>
                        </a:solidFill>
                        <a:latin typeface="Cambria Math" panose="02040503050406030204" pitchFamily="18" charset="0"/>
                      </a:rPr>
                      <m:t>𝒉</m:t>
                    </m:r>
                  </m:oMath>
                </a14:m>
                <a:r>
                  <a:rPr lang="en-US" sz="1600" b="1" dirty="0">
                    <a:solidFill>
                      <a:schemeClr val="bg2"/>
                    </a:solidFill>
                  </a:rPr>
                  <a:t> function and whether these rates of change are, therefore,</a:t>
                </a:r>
              </a:p>
              <a:p>
                <a:r>
                  <a:rPr lang="en-US" sz="1600" b="1" dirty="0">
                    <a:solidFill>
                      <a:schemeClr val="bg2"/>
                    </a:solidFill>
                  </a:rPr>
                  <a:t>     increasing or decreasing. </a:t>
                </a:r>
                <a:endParaRPr lang="en-US" sz="1600" b="1" dirty="0"/>
              </a:p>
            </p:txBody>
          </p:sp>
        </mc:Choice>
        <mc:Fallback xmlns="">
          <p:sp>
            <p:nvSpPr>
              <p:cNvPr id="4" name="TextBox 3">
                <a:extLst>
                  <a:ext uri="{FF2B5EF4-FFF2-40B4-BE49-F238E27FC236}">
                    <a16:creationId xmlns:a16="http://schemas.microsoft.com/office/drawing/2014/main" id="{EAF00298-FFA3-3581-8454-313E5279097B}"/>
                  </a:ext>
                </a:extLst>
              </p:cNvPr>
              <p:cNvSpPr txBox="1">
                <a:spLocks noRot="1" noChangeAspect="1" noMove="1" noResize="1" noEditPoints="1" noAdjustHandles="1" noChangeArrowheads="1" noChangeShapeType="1" noTextEdit="1"/>
              </p:cNvSpPr>
              <p:nvPr/>
            </p:nvSpPr>
            <p:spPr>
              <a:xfrm>
                <a:off x="1383263" y="4583634"/>
                <a:ext cx="10051149" cy="855427"/>
              </a:xfrm>
              <a:prstGeom prst="rect">
                <a:avLst/>
              </a:prstGeom>
              <a:blipFill>
                <a:blip r:embed="rId6"/>
                <a:stretch>
                  <a:fillRect l="-243" t="-2143" b="-85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09D279F-9B75-6E80-959A-AA74DE41AF17}"/>
                  </a:ext>
                </a:extLst>
              </p:cNvPr>
              <p:cNvSpPr txBox="1"/>
              <p:nvPr/>
            </p:nvSpPr>
            <p:spPr>
              <a:xfrm>
                <a:off x="1395383" y="3739262"/>
                <a:ext cx="11064247" cy="886205"/>
              </a:xfrm>
              <a:prstGeom prst="rect">
                <a:avLst/>
              </a:prstGeom>
              <a:noFill/>
            </p:spPr>
            <p:txBody>
              <a:bodyPr wrap="none" rtlCol="0">
                <a:spAutoFit/>
              </a:bodyPr>
              <a:lstStyle/>
              <a:p>
                <a:pPr marL="285750" indent="-285750">
                  <a:buFont typeface="Arial" panose="020B0604020202020204" pitchFamily="34" charset="0"/>
                  <a:buChar char="•"/>
                </a:pPr>
                <a:r>
                  <a:rPr lang="en-US" sz="1600" b="1" dirty="0"/>
                  <a:t>Students should know, at </a:t>
                </a:r>
                <a14:m>
                  <m:oMath xmlns:m="http://schemas.openxmlformats.org/officeDocument/2006/math">
                    <m:r>
                      <a:rPr lang="en-US" sz="1800" b="1" i="1" smtClean="0">
                        <a:solidFill>
                          <a:srgbClr val="FF0000"/>
                        </a:solidFill>
                        <a:latin typeface="Cambria Math" panose="02040503050406030204" pitchFamily="18" charset="0"/>
                      </a:rPr>
                      <m:t>𝒕</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oMath>
                </a14:m>
                <a:r>
                  <a:rPr lang="en-US" sz="1800" b="1" dirty="0">
                    <a:solidFill>
                      <a:srgbClr val="FF0000"/>
                    </a:solidFill>
                  </a:rPr>
                  <a:t> </a:t>
                </a:r>
                <a:r>
                  <a:rPr lang="en-US" sz="1600" b="1" dirty="0"/>
                  <a:t>(the “starting points”), where the sinusoidal parent functions                          </a:t>
                </a:r>
              </a:p>
              <a:p>
                <a:r>
                  <a:rPr lang="en-US" sz="1600" b="1" dirty="0"/>
                  <a:t>     (for </a:t>
                </a:r>
                <a14:m>
                  <m:oMath xmlns:m="http://schemas.openxmlformats.org/officeDocument/2006/math">
                    <m:r>
                      <a:rPr lang="en-US" sz="1800" b="1" i="1" smtClean="0">
                        <a:solidFill>
                          <a:srgbClr val="FF0000"/>
                        </a:solidFill>
                        <a:latin typeface="Cambria Math" panose="02040503050406030204" pitchFamily="18" charset="0"/>
                      </a:rPr>
                      <m:t>𝒔𝒊𝒏</m:t>
                    </m:r>
                  </m:oMath>
                </a14:m>
                <a:r>
                  <a:rPr lang="en-US" sz="1600" b="1" dirty="0"/>
                  <a:t> and </a:t>
                </a:r>
                <a14:m>
                  <m:oMath xmlns:m="http://schemas.openxmlformats.org/officeDocument/2006/math">
                    <m:r>
                      <a:rPr lang="en-US" sz="1600" b="1" i="1" smtClean="0">
                        <a:solidFill>
                          <a:srgbClr val="FF0000"/>
                        </a:solidFill>
                        <a:latin typeface="Cambria Math" panose="02040503050406030204" pitchFamily="18" charset="0"/>
                      </a:rPr>
                      <m:t>𝒄𝒐𝒔</m:t>
                    </m:r>
                  </m:oMath>
                </a14:m>
                <a:r>
                  <a:rPr lang="en-US" sz="1600" b="1" dirty="0"/>
                  <a:t>) are located. </a:t>
                </a:r>
              </a:p>
              <a:p>
                <a:r>
                  <a:rPr lang="en-US" sz="1600" b="1" dirty="0"/>
                  <a:t>      </a:t>
                </a:r>
              </a:p>
            </p:txBody>
          </p:sp>
        </mc:Choice>
        <mc:Fallback xmlns="">
          <p:sp>
            <p:nvSpPr>
              <p:cNvPr id="8" name="TextBox 7">
                <a:extLst>
                  <a:ext uri="{FF2B5EF4-FFF2-40B4-BE49-F238E27FC236}">
                    <a16:creationId xmlns:a16="http://schemas.microsoft.com/office/drawing/2014/main" id="{009D279F-9B75-6E80-959A-AA74DE41AF17}"/>
                  </a:ext>
                </a:extLst>
              </p:cNvPr>
              <p:cNvSpPr txBox="1">
                <a:spLocks noRot="1" noChangeAspect="1" noMove="1" noResize="1" noEditPoints="1" noAdjustHandles="1" noChangeArrowheads="1" noChangeShapeType="1" noTextEdit="1"/>
              </p:cNvSpPr>
              <p:nvPr/>
            </p:nvSpPr>
            <p:spPr>
              <a:xfrm>
                <a:off x="1395383" y="3739262"/>
                <a:ext cx="11064247" cy="886205"/>
              </a:xfrm>
              <a:prstGeom prst="rect">
                <a:avLst/>
              </a:prstGeom>
              <a:blipFill>
                <a:blip r:embed="rId7"/>
                <a:stretch>
                  <a:fillRect l="-220"/>
                </a:stretch>
              </a:blipFill>
            </p:spPr>
            <p:txBody>
              <a:bodyPr/>
              <a:lstStyle/>
              <a:p>
                <a:r>
                  <a:rPr lang="en-US">
                    <a:noFill/>
                  </a:rPr>
                  <a:t> </a:t>
                </a:r>
              </a:p>
            </p:txBody>
          </p:sp>
        </mc:Fallback>
      </mc:AlternateContent>
    </p:spTree>
    <p:extLst>
      <p:ext uri="{BB962C8B-B14F-4D97-AF65-F5344CB8AC3E}">
        <p14:creationId xmlns:p14="http://schemas.microsoft.com/office/powerpoint/2010/main" val="810013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6" grpId="0"/>
      <p:bldP spid="4"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41188-B87C-9DDD-B88B-92BB660C09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7AA040-9CC4-98E0-CC27-601D9C38246E}"/>
              </a:ext>
            </a:extLst>
          </p:cNvPr>
          <p:cNvSpPr>
            <a:spLocks noGrp="1"/>
          </p:cNvSpPr>
          <p:nvPr>
            <p:ph type="title"/>
          </p:nvPr>
        </p:nvSpPr>
        <p:spPr/>
        <p:txBody>
          <a:bodyPr/>
          <a:lstStyle/>
          <a:p>
            <a:pPr algn="ctr"/>
            <a:r>
              <a:rPr lang="en-US" b="1" dirty="0"/>
              <a:t>Directions for FRQ 4</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2C209BA-96DA-9F11-0A9B-391315287B20}"/>
                  </a:ext>
                </a:extLst>
              </p:cNvPr>
              <p:cNvSpPr txBox="1"/>
              <p:nvPr/>
            </p:nvSpPr>
            <p:spPr>
              <a:xfrm>
                <a:off x="1679713" y="1856641"/>
                <a:ext cx="9970999" cy="2593787"/>
              </a:xfrm>
              <a:prstGeom prst="rect">
                <a:avLst/>
              </a:prstGeom>
              <a:noFill/>
            </p:spPr>
            <p:txBody>
              <a:bodyPr wrap="none" rtlCol="0">
                <a:spAutoFit/>
              </a:bodyPr>
              <a:lstStyle/>
              <a:p>
                <a:pPr marL="285750" indent="-285750">
                  <a:buFont typeface="Arial" panose="020B0604020202020204" pitchFamily="34" charset="0"/>
                  <a:buChar char="•"/>
                </a:pPr>
                <a:r>
                  <a:rPr lang="en-US" b="1" dirty="0"/>
                  <a:t>Unless otherwise specified, the domain of a function </a:t>
                </a:r>
                <a14:m>
                  <m:oMath xmlns:m="http://schemas.openxmlformats.org/officeDocument/2006/math">
                    <m:r>
                      <a:rPr lang="en-US" sz="1600" b="1" i="1" smtClean="0">
                        <a:latin typeface="Cambria Math" panose="02040503050406030204" pitchFamily="18" charset="0"/>
                      </a:rPr>
                      <m:t>𝒇</m:t>
                    </m:r>
                  </m:oMath>
                </a14:m>
                <a:r>
                  <a:rPr lang="en-US" b="1" dirty="0"/>
                  <a:t> is assumed to be the set of all real numbers </a:t>
                </a:r>
                <a14:m>
                  <m:oMath xmlns:m="http://schemas.openxmlformats.org/officeDocument/2006/math">
                    <m:r>
                      <a:rPr lang="en-US" sz="1600" b="1" i="1" smtClean="0">
                        <a:latin typeface="Cambria Math" panose="02040503050406030204" pitchFamily="18" charset="0"/>
                      </a:rPr>
                      <m:t>𝒙</m:t>
                    </m:r>
                  </m:oMath>
                </a14:m>
                <a:r>
                  <a:rPr lang="en-US" b="1" dirty="0"/>
                  <a:t> for which</a:t>
                </a:r>
              </a:p>
              <a:p>
                <a:r>
                  <a:rPr lang="en-US" b="1" dirty="0"/>
                  <a:t>      </a:t>
                </a:r>
                <a14:m>
                  <m:oMath xmlns:m="http://schemas.openxmlformats.org/officeDocument/2006/math">
                    <m:r>
                      <a:rPr lang="en-US" sz="1600" b="1" i="1" smtClean="0">
                        <a:latin typeface="Cambria Math" panose="02040503050406030204" pitchFamily="18" charset="0"/>
                      </a:rPr>
                      <m:t>𝒇</m:t>
                    </m:r>
                    <m:r>
                      <a:rPr lang="en-US" sz="1600" b="1" i="1" smtClean="0">
                        <a:latin typeface="Cambria Math" panose="02040503050406030204" pitchFamily="18" charset="0"/>
                      </a:rPr>
                      <m:t>(</m:t>
                    </m:r>
                    <m:r>
                      <a:rPr lang="en-US" sz="1600" b="1" i="1" smtClean="0">
                        <a:latin typeface="Cambria Math" panose="02040503050406030204" pitchFamily="18" charset="0"/>
                      </a:rPr>
                      <m:t>𝒙</m:t>
                    </m:r>
                    <m:r>
                      <a:rPr lang="en-US" sz="1600" b="1" i="1" smtClean="0">
                        <a:latin typeface="Cambria Math" panose="02040503050406030204" pitchFamily="18" charset="0"/>
                      </a:rPr>
                      <m:t>)</m:t>
                    </m:r>
                  </m:oMath>
                </a14:m>
                <a:r>
                  <a:rPr lang="en-US" sz="1600" b="1" dirty="0"/>
                  <a:t> </a:t>
                </a:r>
                <a:r>
                  <a:rPr lang="en-US" b="1" dirty="0"/>
                  <a:t>is a real number. Angle measures for trigonometric functions are assumed to be in radians.</a:t>
                </a:r>
              </a:p>
              <a:p>
                <a:endParaRPr lang="en-US" b="1" dirty="0"/>
              </a:p>
              <a:p>
                <a:pPr marL="285750" indent="-285750">
                  <a:buFont typeface="Arial" panose="020B0604020202020204" pitchFamily="34" charset="0"/>
                  <a:buChar char="•"/>
                </a:pPr>
                <a:r>
                  <a:rPr lang="en-US" b="1" dirty="0"/>
                  <a:t>Solutions to equations must be real numbers. Determine the exact value of any expression that can be obtained</a:t>
                </a:r>
              </a:p>
              <a:p>
                <a:r>
                  <a:rPr lang="en-US" b="1" dirty="0"/>
                  <a:t>      without a calculator. For example, </a:t>
                </a:r>
                <a14:m>
                  <m:oMath xmlns:m="http://schemas.openxmlformats.org/officeDocument/2006/math">
                    <m:sSub>
                      <m:sSubPr>
                        <m:ctrlPr>
                          <a:rPr lang="en-US" sz="1600" b="1" i="1" smtClean="0">
                            <a:latin typeface="Cambria Math" panose="02040503050406030204" pitchFamily="18" charset="0"/>
                          </a:rPr>
                        </m:ctrlPr>
                      </m:sSubPr>
                      <m:e>
                        <m:r>
                          <a:rPr lang="en-US" sz="1600" b="1" i="1" smtClean="0">
                            <a:latin typeface="Cambria Math" panose="02040503050406030204" pitchFamily="18" charset="0"/>
                          </a:rPr>
                          <m:t>𝒍𝒐𝒈</m:t>
                        </m:r>
                      </m:e>
                      <m:sub>
                        <m:r>
                          <a:rPr lang="en-US" sz="1600" b="1" i="1" smtClean="0">
                            <a:latin typeface="Cambria Math" panose="02040503050406030204" pitchFamily="18" charset="0"/>
                          </a:rPr>
                          <m:t>𝟐</m:t>
                        </m:r>
                      </m:sub>
                    </m:sSub>
                    <m:r>
                      <a:rPr lang="en-US" sz="1600" b="1" i="1" smtClean="0">
                        <a:latin typeface="Cambria Math" panose="02040503050406030204" pitchFamily="18" charset="0"/>
                      </a:rPr>
                      <m:t>𝟖</m:t>
                    </m:r>
                  </m:oMath>
                </a14:m>
                <a:r>
                  <a:rPr lang="en-US" b="1" dirty="0"/>
                  <a:t>, </a:t>
                </a:r>
                <a14:m>
                  <m:oMath xmlns:m="http://schemas.openxmlformats.org/officeDocument/2006/math">
                    <m:r>
                      <a:rPr lang="en-US" sz="1600" b="1" i="1" smtClean="0">
                        <a:latin typeface="Cambria Math" panose="02040503050406030204" pitchFamily="18" charset="0"/>
                      </a:rPr>
                      <m:t>𝒄𝒐𝒔</m:t>
                    </m:r>
                    <m:r>
                      <a:rPr lang="en-US" sz="1600" b="1" i="1" smtClean="0">
                        <a:latin typeface="Cambria Math" panose="02040503050406030204" pitchFamily="18" charset="0"/>
                      </a:rPr>
                      <m:t>(</m:t>
                    </m:r>
                    <m:f>
                      <m:fPr>
                        <m:ctrlPr>
                          <a:rPr lang="en-US" sz="1600" b="1" i="1" smtClean="0">
                            <a:latin typeface="Cambria Math" panose="02040503050406030204" pitchFamily="18" charset="0"/>
                          </a:rPr>
                        </m:ctrlPr>
                      </m:fPr>
                      <m:num>
                        <m:r>
                          <m:rPr>
                            <m:sty m:val="p"/>
                          </m:rPr>
                          <a:rPr lang="el-GR" sz="1600" b="1" i="1" smtClean="0">
                            <a:latin typeface="Cambria Math" panose="02040503050406030204" pitchFamily="18" charset="0"/>
                          </a:rPr>
                          <m:t>π</m:t>
                        </m:r>
                      </m:num>
                      <m:den>
                        <m:r>
                          <a:rPr lang="en-US" sz="1600" b="1" i="1" smtClean="0">
                            <a:latin typeface="Cambria Math" panose="02040503050406030204" pitchFamily="18" charset="0"/>
                          </a:rPr>
                          <m:t>𝟐</m:t>
                        </m:r>
                      </m:den>
                    </m:f>
                    <m:r>
                      <a:rPr lang="en-US" sz="1600" b="1" i="1" smtClean="0">
                        <a:latin typeface="Cambria Math" panose="02040503050406030204" pitchFamily="18" charset="0"/>
                      </a:rPr>
                      <m:t>)</m:t>
                    </m:r>
                  </m:oMath>
                </a14:m>
                <a:r>
                  <a:rPr lang="en-US" b="1" dirty="0"/>
                  <a:t>,</a:t>
                </a:r>
                <a:r>
                  <a:rPr lang="en-US" sz="1600" b="1" dirty="0"/>
                  <a:t> </a:t>
                </a:r>
                <a:r>
                  <a:rPr lang="en-US" b="1" dirty="0"/>
                  <a:t>and </a:t>
                </a:r>
                <a14:m>
                  <m:oMath xmlns:m="http://schemas.openxmlformats.org/officeDocument/2006/math">
                    <m:r>
                      <a:rPr lang="en-US" sz="1600" b="1" i="1" smtClean="0">
                        <a:latin typeface="Cambria Math" panose="02040503050406030204" pitchFamily="18" charset="0"/>
                      </a:rPr>
                      <m:t>𝒔𝒊</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𝒏</m:t>
                        </m:r>
                      </m:e>
                      <m:sup>
                        <m:r>
                          <a:rPr lang="en-US" sz="1600" b="1" i="1" smtClean="0">
                            <a:latin typeface="Cambria Math" panose="02040503050406030204" pitchFamily="18" charset="0"/>
                          </a:rPr>
                          <m:t>−</m:t>
                        </m:r>
                        <m:r>
                          <a:rPr lang="en-US" sz="1600" b="1" i="1" smtClean="0">
                            <a:latin typeface="Cambria Math" panose="02040503050406030204" pitchFamily="18" charset="0"/>
                          </a:rPr>
                          <m:t>𝟏</m:t>
                        </m:r>
                      </m:sup>
                    </m:sSup>
                    <m:r>
                      <a:rPr lang="en-US" sz="1600" b="1" i="1" smtClean="0">
                        <a:latin typeface="Cambria Math" panose="02040503050406030204" pitchFamily="18" charset="0"/>
                      </a:rPr>
                      <m:t>(</m:t>
                    </m:r>
                    <m:r>
                      <a:rPr lang="en-US" sz="1600" b="1" i="1" smtClean="0">
                        <a:latin typeface="Cambria Math" panose="02040503050406030204" pitchFamily="18" charset="0"/>
                      </a:rPr>
                      <m:t>𝟏</m:t>
                    </m:r>
                    <m:r>
                      <a:rPr lang="en-US" sz="1600" b="1" i="1" smtClean="0">
                        <a:latin typeface="Cambria Math" panose="02040503050406030204" pitchFamily="18" charset="0"/>
                      </a:rPr>
                      <m:t>)</m:t>
                    </m:r>
                  </m:oMath>
                </a14:m>
                <a:r>
                  <a:rPr lang="en-US" sz="1600" b="1" dirty="0"/>
                  <a:t> </a:t>
                </a:r>
                <a:r>
                  <a:rPr lang="en-US" b="1" dirty="0"/>
                  <a:t>can be evaluated without a calculator. </a:t>
                </a:r>
              </a:p>
              <a:p>
                <a:endParaRPr lang="en-US" b="1" dirty="0"/>
              </a:p>
              <a:p>
                <a:pPr marL="285750" indent="-285750">
                  <a:buFont typeface="Arial" panose="020B0604020202020204" pitchFamily="34" charset="0"/>
                  <a:buChar char="•"/>
                </a:pPr>
                <a:r>
                  <a:rPr lang="en-US" b="1" dirty="0"/>
                  <a:t>Unless otherwise specified, combine terms using algebraic methods and rules for exponents and logarithms,</a:t>
                </a:r>
              </a:p>
              <a:p>
                <a:r>
                  <a:rPr lang="en-US" b="1" dirty="0"/>
                  <a:t>      where applicable. For example, </a:t>
                </a:r>
                <a14:m>
                  <m:oMath xmlns:m="http://schemas.openxmlformats.org/officeDocument/2006/math">
                    <m:r>
                      <a:rPr lang="en-US" sz="1600" b="1" i="1" smtClean="0">
                        <a:latin typeface="Cambria Math" panose="02040503050406030204" pitchFamily="18" charset="0"/>
                      </a:rPr>
                      <m:t>𝟐</m:t>
                    </m:r>
                    <m:r>
                      <a:rPr lang="en-US" sz="1600" b="1" i="1" smtClean="0">
                        <a:latin typeface="Cambria Math" panose="02040503050406030204" pitchFamily="18" charset="0"/>
                      </a:rPr>
                      <m:t>𝒙</m:t>
                    </m:r>
                    <m:r>
                      <a:rPr lang="en-US" sz="1600" b="1" i="1" smtClean="0">
                        <a:latin typeface="Cambria Math" panose="02040503050406030204" pitchFamily="18" charset="0"/>
                      </a:rPr>
                      <m:t>+</m:t>
                    </m:r>
                    <m:r>
                      <a:rPr lang="en-US" sz="1600" b="1" i="1" smtClean="0">
                        <a:latin typeface="Cambria Math" panose="02040503050406030204" pitchFamily="18" charset="0"/>
                      </a:rPr>
                      <m:t>𝟑</m:t>
                    </m:r>
                    <m:r>
                      <a:rPr lang="en-US" sz="1600" b="1" i="1" smtClean="0">
                        <a:latin typeface="Cambria Math" panose="02040503050406030204" pitchFamily="18" charset="0"/>
                      </a:rPr>
                      <m:t>𝒙</m:t>
                    </m:r>
                  </m:oMath>
                </a14:m>
                <a:r>
                  <a:rPr lang="en-US" b="1" dirty="0"/>
                  <a:t>, </a:t>
                </a:r>
                <a14:m>
                  <m:oMath xmlns:m="http://schemas.openxmlformats.org/officeDocument/2006/math">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𝟓</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𝟓</m:t>
                        </m:r>
                      </m:e>
                      <m:sup>
                        <m:r>
                          <a:rPr lang="en-US" sz="1600" b="1" i="1" smtClean="0">
                            <a:latin typeface="Cambria Math" panose="02040503050406030204" pitchFamily="18" charset="0"/>
                          </a:rPr>
                          <m:t>𝟑</m:t>
                        </m:r>
                      </m:sup>
                    </m:sSup>
                  </m:oMath>
                </a14:m>
                <a:r>
                  <a:rPr lang="en-US" b="1" dirty="0"/>
                  <a:t>, </a:t>
                </a:r>
                <a14:m>
                  <m:oMath xmlns:m="http://schemas.openxmlformats.org/officeDocument/2006/math">
                    <m:f>
                      <m:fPr>
                        <m:ctrlPr>
                          <a:rPr lang="en-US" sz="1600" b="1" i="1" smtClean="0">
                            <a:latin typeface="Cambria Math" panose="02040503050406030204" pitchFamily="18" charset="0"/>
                          </a:rPr>
                        </m:ctrlPr>
                      </m:fPr>
                      <m:num>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𝒙</m:t>
                            </m:r>
                          </m:e>
                          <m:sup>
                            <m:r>
                              <a:rPr lang="en-US" sz="1600" b="1" i="1" smtClean="0">
                                <a:latin typeface="Cambria Math" panose="02040503050406030204" pitchFamily="18" charset="0"/>
                              </a:rPr>
                              <m:t>𝟓</m:t>
                            </m:r>
                          </m:sup>
                        </m:sSup>
                      </m:num>
                      <m:den>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𝒙</m:t>
                            </m:r>
                          </m:e>
                          <m:sup>
                            <m:r>
                              <a:rPr lang="en-US" sz="1600" b="1" i="1" smtClean="0">
                                <a:latin typeface="Cambria Math" panose="02040503050406030204" pitchFamily="18" charset="0"/>
                              </a:rPr>
                              <m:t>𝟐</m:t>
                            </m:r>
                          </m:sup>
                        </m:sSup>
                      </m:den>
                    </m:f>
                  </m:oMath>
                </a14:m>
                <a:r>
                  <a:rPr lang="en-US" b="1" dirty="0"/>
                  <a:t>, and </a:t>
                </a:r>
                <a14:m>
                  <m:oMath xmlns:m="http://schemas.openxmlformats.org/officeDocument/2006/math">
                    <m:r>
                      <a:rPr lang="en-US" sz="1600" b="1" i="1" smtClean="0">
                        <a:latin typeface="Cambria Math" panose="02040503050406030204" pitchFamily="18" charset="0"/>
                      </a:rPr>
                      <m:t>𝒍𝒏</m:t>
                    </m:r>
                    <m:r>
                      <a:rPr lang="en-US" sz="1600" b="1" i="1" smtClean="0">
                        <a:latin typeface="Cambria Math" panose="02040503050406030204" pitchFamily="18" charset="0"/>
                      </a:rPr>
                      <m:t> </m:t>
                    </m:r>
                    <m:r>
                      <a:rPr lang="en-US" sz="1600" b="1" i="1" smtClean="0">
                        <a:latin typeface="Cambria Math" panose="02040503050406030204" pitchFamily="18" charset="0"/>
                      </a:rPr>
                      <m:t>𝟑</m:t>
                    </m:r>
                    <m:r>
                      <a:rPr lang="en-US" sz="1600" b="1" i="1" smtClean="0">
                        <a:latin typeface="Cambria Math" panose="02040503050406030204" pitchFamily="18" charset="0"/>
                      </a:rPr>
                      <m:t>+</m:t>
                    </m:r>
                    <m:r>
                      <a:rPr lang="en-US" sz="1600" b="1" i="1" smtClean="0">
                        <a:latin typeface="Cambria Math" panose="02040503050406030204" pitchFamily="18" charset="0"/>
                      </a:rPr>
                      <m:t>𝒍𝒏</m:t>
                    </m:r>
                    <m:r>
                      <a:rPr lang="en-US" sz="1600" b="1" i="1" smtClean="0">
                        <a:latin typeface="Cambria Math" panose="02040503050406030204" pitchFamily="18" charset="0"/>
                      </a:rPr>
                      <m:t> </m:t>
                    </m:r>
                    <m:r>
                      <a:rPr lang="en-US" sz="1600" b="1" i="1" smtClean="0">
                        <a:latin typeface="Cambria Math" panose="02040503050406030204" pitchFamily="18" charset="0"/>
                      </a:rPr>
                      <m:t>𝟓</m:t>
                    </m:r>
                  </m:oMath>
                </a14:m>
                <a:r>
                  <a:rPr lang="en-US" sz="1600" b="1" dirty="0"/>
                  <a:t> </a:t>
                </a:r>
                <a:r>
                  <a:rPr lang="en-US" b="1" dirty="0"/>
                  <a:t>should be rewritten in equivalent forms.</a:t>
                </a:r>
              </a:p>
              <a:p>
                <a:endParaRPr lang="en-US" b="1" dirty="0"/>
              </a:p>
              <a:p>
                <a:pPr marL="285750" indent="-285750">
                  <a:buFont typeface="Arial" panose="020B0604020202020204" pitchFamily="34" charset="0"/>
                  <a:buChar char="•"/>
                </a:pPr>
                <a:r>
                  <a:rPr lang="en-US" b="1" dirty="0"/>
                  <a:t>For each part of the question, show the work that leads to your answers.</a:t>
                </a:r>
              </a:p>
            </p:txBody>
          </p:sp>
        </mc:Choice>
        <mc:Fallback xmlns="">
          <p:sp>
            <p:nvSpPr>
              <p:cNvPr id="7" name="TextBox 6">
                <a:extLst>
                  <a:ext uri="{FF2B5EF4-FFF2-40B4-BE49-F238E27FC236}">
                    <a16:creationId xmlns:a16="http://schemas.microsoft.com/office/drawing/2014/main" id="{42C209BA-96DA-9F11-0A9B-391315287B20}"/>
                  </a:ext>
                </a:extLst>
              </p:cNvPr>
              <p:cNvSpPr txBox="1">
                <a:spLocks noRot="1" noChangeAspect="1" noMove="1" noResize="1" noEditPoints="1" noAdjustHandles="1" noChangeArrowheads="1" noChangeShapeType="1" noTextEdit="1"/>
              </p:cNvSpPr>
              <p:nvPr/>
            </p:nvSpPr>
            <p:spPr>
              <a:xfrm>
                <a:off x="1679713" y="1856641"/>
                <a:ext cx="9970999" cy="2593787"/>
              </a:xfrm>
              <a:prstGeom prst="rect">
                <a:avLst/>
              </a:prstGeom>
              <a:blipFill>
                <a:blip r:embed="rId2"/>
                <a:stretch>
                  <a:fillRect l="-122" b="-1647"/>
                </a:stretch>
              </a:blipFill>
            </p:spPr>
            <p:txBody>
              <a:bodyPr/>
              <a:lstStyle/>
              <a:p>
                <a:r>
                  <a:rPr lang="en-US">
                    <a:noFill/>
                  </a:rPr>
                  <a:t> </a:t>
                </a:r>
              </a:p>
            </p:txBody>
          </p:sp>
        </mc:Fallback>
      </mc:AlternateContent>
    </p:spTree>
    <p:extLst>
      <p:ext uri="{BB962C8B-B14F-4D97-AF65-F5344CB8AC3E}">
        <p14:creationId xmlns:p14="http://schemas.microsoft.com/office/powerpoint/2010/main" val="799372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7D763-6CF2-9CEB-2899-D5CD2D86AE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E94C80-0890-1CC1-077C-8D0E78F6AB56}"/>
              </a:ext>
            </a:extLst>
          </p:cNvPr>
          <p:cNvSpPr>
            <a:spLocks noGrp="1"/>
          </p:cNvSpPr>
          <p:nvPr>
            <p:ph type="title"/>
          </p:nvPr>
        </p:nvSpPr>
        <p:spPr/>
        <p:txBody>
          <a:bodyPr/>
          <a:lstStyle/>
          <a:p>
            <a:r>
              <a:rPr lang="en-US" b="1" dirty="0"/>
              <a:t>       2025 FRQ 4</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4351F63-9E56-EB1E-6EB3-405BEFEC22B1}"/>
                  </a:ext>
                </a:extLst>
              </p:cNvPr>
              <p:cNvSpPr txBox="1"/>
              <p:nvPr/>
            </p:nvSpPr>
            <p:spPr>
              <a:xfrm>
                <a:off x="609600" y="1637656"/>
                <a:ext cx="7535011" cy="344133"/>
              </a:xfrm>
              <a:prstGeom prst="rect">
                <a:avLst/>
              </a:prstGeom>
              <a:noFill/>
            </p:spPr>
            <p:txBody>
              <a:bodyPr wrap="none" rtlCol="0">
                <a:spAutoFit/>
              </a:bodyPr>
              <a:lstStyle/>
              <a:p>
                <a:r>
                  <a:rPr lang="en-US" b="1" dirty="0"/>
                  <a:t>A.      The functions </a:t>
                </a:r>
                <a14:m>
                  <m:oMath xmlns:m="http://schemas.openxmlformats.org/officeDocument/2006/math">
                    <m:r>
                      <a:rPr lang="en-US" sz="1600" b="1" i="1" smtClean="0">
                        <a:latin typeface="Cambria Math" panose="02040503050406030204" pitchFamily="18" charset="0"/>
                      </a:rPr>
                      <m:t>𝒈</m:t>
                    </m:r>
                  </m:oMath>
                </a14:m>
                <a:r>
                  <a:rPr lang="en-US" b="1" dirty="0"/>
                  <a:t> and </a:t>
                </a:r>
                <a14:m>
                  <m:oMath xmlns:m="http://schemas.openxmlformats.org/officeDocument/2006/math">
                    <m:r>
                      <a:rPr lang="en-US" sz="1600" b="1" i="1" smtClean="0">
                        <a:latin typeface="Cambria Math" panose="02040503050406030204" pitchFamily="18" charset="0"/>
                      </a:rPr>
                      <m:t>𝒉</m:t>
                    </m:r>
                  </m:oMath>
                </a14:m>
                <a:r>
                  <a:rPr lang="en-US" b="1" dirty="0"/>
                  <a:t> are given by  </a:t>
                </a:r>
                <a14:m>
                  <m:oMath xmlns:m="http://schemas.openxmlformats.org/officeDocument/2006/math">
                    <m:r>
                      <a:rPr lang="en-US" sz="1600" b="1" i="1" smtClean="0">
                        <a:latin typeface="Cambria Math" panose="02040503050406030204" pitchFamily="18" charset="0"/>
                      </a:rPr>
                      <m:t>𝒈</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r>
                      <a:rPr lang="en-US" sz="1600" b="1" i="1" smtClean="0">
                        <a:latin typeface="Cambria Math" panose="02040503050406030204" pitchFamily="18" charset="0"/>
                      </a:rPr>
                      <m:t>𝟐</m:t>
                    </m:r>
                    <m:r>
                      <a:rPr lang="en-US" sz="1600" b="1" i="1" smtClean="0">
                        <a:latin typeface="Cambria Math" panose="02040503050406030204" pitchFamily="18" charset="0"/>
                      </a:rPr>
                      <m:t> </m:t>
                    </m:r>
                    <m:sSub>
                      <m:sSubPr>
                        <m:ctrlPr>
                          <a:rPr lang="en-US" sz="1600" b="1" i="1" smtClean="0">
                            <a:latin typeface="Cambria Math" panose="02040503050406030204" pitchFamily="18" charset="0"/>
                          </a:rPr>
                        </m:ctrlPr>
                      </m:sSubPr>
                      <m:e>
                        <m:r>
                          <a:rPr lang="en-US" sz="1600" b="1" i="1" smtClean="0">
                            <a:latin typeface="Cambria Math" panose="02040503050406030204" pitchFamily="18" charset="0"/>
                          </a:rPr>
                          <m:t>𝒍𝒐𝒈</m:t>
                        </m:r>
                      </m:e>
                      <m:sub>
                        <m:r>
                          <a:rPr lang="en-US" sz="1600" b="1" i="1" smtClean="0">
                            <a:latin typeface="Cambria Math" panose="02040503050406030204" pitchFamily="18" charset="0"/>
                          </a:rPr>
                          <m:t>𝟑</m:t>
                        </m:r>
                      </m:sub>
                    </m:sSub>
                    <m:r>
                      <a:rPr lang="en-US" sz="1600" b="1" i="1" smtClean="0">
                        <a:latin typeface="Cambria Math" panose="02040503050406030204" pitchFamily="18" charset="0"/>
                      </a:rPr>
                      <m:t>𝒙</m:t>
                    </m:r>
                  </m:oMath>
                </a14:m>
                <a:r>
                  <a:rPr lang="en-US" sz="1600" b="1" dirty="0"/>
                  <a:t>     </a:t>
                </a:r>
                <a:r>
                  <a:rPr lang="en-US" b="1" dirty="0"/>
                  <a:t>and     </a:t>
                </a:r>
                <a14:m>
                  <m:oMath xmlns:m="http://schemas.openxmlformats.org/officeDocument/2006/math">
                    <m:r>
                      <a:rPr lang="en-US" sz="1600" b="1" i="1" smtClean="0">
                        <a:latin typeface="Cambria Math" panose="02040503050406030204" pitchFamily="18" charset="0"/>
                      </a:rPr>
                      <m:t>𝒉</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r>
                      <a:rPr lang="en-US" sz="1600" b="1" i="1" smtClean="0">
                        <a:latin typeface="Cambria Math" panose="02040503050406030204" pitchFamily="18" charset="0"/>
                      </a:rPr>
                      <m:t>𝟒</m:t>
                    </m:r>
                    <m:r>
                      <a:rPr lang="en-US" sz="1600" b="1" i="1" smtClean="0">
                        <a:latin typeface="Cambria Math" panose="02040503050406030204" pitchFamily="18" charset="0"/>
                      </a:rPr>
                      <m:t> </m:t>
                    </m:r>
                    <m:r>
                      <a:rPr lang="en-US" sz="1600" b="1" i="1" smtClean="0">
                        <a:latin typeface="Cambria Math" panose="02040503050406030204" pitchFamily="18" charset="0"/>
                      </a:rPr>
                      <m:t>𝒄𝒐</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𝒔</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𝒙</m:t>
                    </m:r>
                  </m:oMath>
                </a14:m>
                <a:r>
                  <a:rPr lang="en-US" sz="1600" b="1" dirty="0"/>
                  <a:t> </a:t>
                </a:r>
                <a:r>
                  <a:rPr lang="en-US" b="1" dirty="0"/>
                  <a:t>.</a:t>
                </a:r>
              </a:p>
            </p:txBody>
          </p:sp>
        </mc:Choice>
        <mc:Fallback xmlns="">
          <p:sp>
            <p:nvSpPr>
              <p:cNvPr id="4" name="TextBox 3">
                <a:extLst>
                  <a:ext uri="{FF2B5EF4-FFF2-40B4-BE49-F238E27FC236}">
                    <a16:creationId xmlns:a16="http://schemas.microsoft.com/office/drawing/2014/main" id="{94351F63-9E56-EB1E-6EB3-405BEFEC22B1}"/>
                  </a:ext>
                </a:extLst>
              </p:cNvPr>
              <p:cNvSpPr txBox="1">
                <a:spLocks noRot="1" noChangeAspect="1" noMove="1" noResize="1" noEditPoints="1" noAdjustHandles="1" noChangeArrowheads="1" noChangeShapeType="1" noTextEdit="1"/>
              </p:cNvSpPr>
              <p:nvPr/>
            </p:nvSpPr>
            <p:spPr>
              <a:xfrm>
                <a:off x="609600" y="1637656"/>
                <a:ext cx="7535011" cy="344133"/>
              </a:xfrm>
              <a:prstGeom prst="rect">
                <a:avLst/>
              </a:prstGeom>
              <a:blipFill>
                <a:blip r:embed="rId2"/>
                <a:stretch>
                  <a:fillRect l="-243" b="-160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EEC127E-0A12-C57D-57E5-E286B76A4FA1}"/>
                  </a:ext>
                </a:extLst>
              </p:cNvPr>
              <p:cNvSpPr txBox="1"/>
              <p:nvPr/>
            </p:nvSpPr>
            <p:spPr>
              <a:xfrm>
                <a:off x="720395" y="2152947"/>
                <a:ext cx="5271571" cy="338554"/>
              </a:xfrm>
              <a:prstGeom prst="rect">
                <a:avLst/>
              </a:prstGeom>
              <a:noFill/>
            </p:spPr>
            <p:txBody>
              <a:bodyPr wrap="none" rtlCol="0">
                <a:spAutoFit/>
              </a:bodyPr>
              <a:lstStyle/>
              <a:p>
                <a:r>
                  <a:rPr lang="en-US" b="1" dirty="0">
                    <a:solidFill>
                      <a:srgbClr val="0070C0"/>
                    </a:solidFill>
                  </a:rPr>
                  <a:t>        (</a:t>
                </a:r>
                <a:r>
                  <a:rPr lang="en-US" b="1" dirty="0" err="1">
                    <a:solidFill>
                      <a:srgbClr val="0070C0"/>
                    </a:solidFill>
                  </a:rPr>
                  <a:t>i</a:t>
                </a:r>
                <a:r>
                  <a:rPr lang="en-US" b="1" dirty="0">
                    <a:solidFill>
                      <a:srgbClr val="0070C0"/>
                    </a:solidFill>
                  </a:rPr>
                  <a:t>)    Solve </a:t>
                </a:r>
                <a14:m>
                  <m:oMath xmlns:m="http://schemas.openxmlformats.org/officeDocument/2006/math">
                    <m:r>
                      <a:rPr lang="en-US" sz="1600" b="1" i="1" smtClean="0">
                        <a:solidFill>
                          <a:srgbClr val="0070C0"/>
                        </a:solidFill>
                        <a:latin typeface="Cambria Math" panose="02040503050406030204" pitchFamily="18" charset="0"/>
                      </a:rPr>
                      <m:t>𝒈</m:t>
                    </m:r>
                    <m:d>
                      <m:dPr>
                        <m:ctrlPr>
                          <a:rPr lang="en-US" sz="1600" b="1" i="1" smtClean="0">
                            <a:solidFill>
                              <a:srgbClr val="0070C0"/>
                            </a:solidFill>
                            <a:latin typeface="Cambria Math" panose="02040503050406030204" pitchFamily="18" charset="0"/>
                          </a:rPr>
                        </m:ctrlPr>
                      </m:dPr>
                      <m:e>
                        <m:r>
                          <a:rPr lang="en-US" sz="1600" b="1" i="1" smtClean="0">
                            <a:solidFill>
                              <a:srgbClr val="0070C0"/>
                            </a:solidFill>
                            <a:latin typeface="Cambria Math" panose="02040503050406030204" pitchFamily="18" charset="0"/>
                          </a:rPr>
                          <m:t>𝒙</m:t>
                        </m:r>
                      </m:e>
                    </m:d>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𝟒</m:t>
                    </m:r>
                  </m:oMath>
                </a14:m>
                <a:r>
                  <a:rPr lang="en-US" sz="1600" b="1" dirty="0">
                    <a:solidFill>
                      <a:srgbClr val="0070C0"/>
                    </a:solidFill>
                  </a:rPr>
                  <a:t> </a:t>
                </a:r>
                <a:r>
                  <a:rPr lang="en-US" b="1" dirty="0">
                    <a:solidFill>
                      <a:srgbClr val="0070C0"/>
                    </a:solidFill>
                  </a:rPr>
                  <a:t>for values of </a:t>
                </a:r>
                <a14:m>
                  <m:oMath xmlns:m="http://schemas.openxmlformats.org/officeDocument/2006/math">
                    <m:r>
                      <a:rPr lang="en-US" sz="1600" b="1" i="1" smtClean="0">
                        <a:solidFill>
                          <a:srgbClr val="0070C0"/>
                        </a:solidFill>
                        <a:latin typeface="Cambria Math" panose="02040503050406030204" pitchFamily="18" charset="0"/>
                      </a:rPr>
                      <m:t>𝒙</m:t>
                    </m:r>
                  </m:oMath>
                </a14:m>
                <a:r>
                  <a:rPr lang="en-US" b="1" dirty="0">
                    <a:solidFill>
                      <a:srgbClr val="0070C0"/>
                    </a:solidFill>
                  </a:rPr>
                  <a:t> in the domain of </a:t>
                </a:r>
                <a14:m>
                  <m:oMath xmlns:m="http://schemas.openxmlformats.org/officeDocument/2006/math">
                    <m:r>
                      <a:rPr lang="en-US" sz="1600" b="1" i="1" smtClean="0">
                        <a:solidFill>
                          <a:srgbClr val="0070C0"/>
                        </a:solidFill>
                        <a:latin typeface="Cambria Math" panose="02040503050406030204" pitchFamily="18" charset="0"/>
                      </a:rPr>
                      <m:t>𝒈</m:t>
                    </m:r>
                  </m:oMath>
                </a14:m>
                <a:r>
                  <a:rPr lang="en-US" b="1" dirty="0">
                    <a:solidFill>
                      <a:srgbClr val="0070C0"/>
                    </a:solidFill>
                  </a:rPr>
                  <a:t>. </a:t>
                </a:r>
              </a:p>
            </p:txBody>
          </p:sp>
        </mc:Choice>
        <mc:Fallback xmlns="">
          <p:sp>
            <p:nvSpPr>
              <p:cNvPr id="6" name="TextBox 5">
                <a:extLst>
                  <a:ext uri="{FF2B5EF4-FFF2-40B4-BE49-F238E27FC236}">
                    <a16:creationId xmlns:a16="http://schemas.microsoft.com/office/drawing/2014/main" id="{3EEC127E-0A12-C57D-57E5-E286B76A4FA1}"/>
                  </a:ext>
                </a:extLst>
              </p:cNvPr>
              <p:cNvSpPr txBox="1">
                <a:spLocks noRot="1" noChangeAspect="1" noMove="1" noResize="1" noEditPoints="1" noAdjustHandles="1" noChangeArrowheads="1" noChangeShapeType="1" noTextEdit="1"/>
              </p:cNvSpPr>
              <p:nvPr/>
            </p:nvSpPr>
            <p:spPr>
              <a:xfrm>
                <a:off x="720395" y="2152947"/>
                <a:ext cx="5271571" cy="338554"/>
              </a:xfrm>
              <a:prstGeom prst="rect">
                <a:avLst/>
              </a:prstGeom>
              <a:blipFill>
                <a:blip r:embed="rId3"/>
                <a:stretch>
                  <a:fillRect b="-160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6D8F004-62BE-BD5F-303B-2E02733271AC}"/>
                  </a:ext>
                </a:extLst>
              </p:cNvPr>
              <p:cNvSpPr txBox="1"/>
              <p:nvPr/>
            </p:nvSpPr>
            <p:spPr>
              <a:xfrm>
                <a:off x="1779104" y="2603432"/>
                <a:ext cx="5761834" cy="37978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800" b="1" i="1" smtClean="0">
                          <a:solidFill>
                            <a:srgbClr val="FF0000"/>
                          </a:solidFill>
                          <a:latin typeface="Cambria Math" panose="02040503050406030204" pitchFamily="18" charset="0"/>
                        </a:rPr>
                        <m:t>𝟐</m:t>
                      </m:r>
                      <m:r>
                        <a:rPr lang="en-US" sz="1800" b="1" i="1" smtClean="0">
                          <a:solidFill>
                            <a:srgbClr val="FF0000"/>
                          </a:solidFill>
                          <a:latin typeface="Cambria Math" panose="02040503050406030204" pitchFamily="18" charset="0"/>
                        </a:rPr>
                        <m:t> </m:t>
                      </m:r>
                      <m:sSub>
                        <m:sSubPr>
                          <m:ctrlPr>
                            <a:rPr lang="en-US" sz="1800" b="1" i="1" smtClean="0">
                              <a:solidFill>
                                <a:srgbClr val="FF0000"/>
                              </a:solidFill>
                              <a:latin typeface="Cambria Math" panose="02040503050406030204" pitchFamily="18" charset="0"/>
                            </a:rPr>
                          </m:ctrlPr>
                        </m:sSubPr>
                        <m:e>
                          <m:r>
                            <a:rPr lang="en-US" sz="1800" b="1" i="1" smtClean="0">
                              <a:solidFill>
                                <a:srgbClr val="FF0000"/>
                              </a:solidFill>
                              <a:latin typeface="Cambria Math" panose="02040503050406030204" pitchFamily="18" charset="0"/>
                            </a:rPr>
                            <m:t>𝒍𝒐𝒈</m:t>
                          </m:r>
                        </m:e>
                        <m:sub>
                          <m:r>
                            <a:rPr lang="en-US" sz="1800" b="1" i="1" smtClean="0">
                              <a:solidFill>
                                <a:srgbClr val="FF0000"/>
                              </a:solidFill>
                              <a:latin typeface="Cambria Math" panose="02040503050406030204" pitchFamily="18" charset="0"/>
                            </a:rPr>
                            <m:t>𝟑</m:t>
                          </m:r>
                        </m:sub>
                      </m:sSub>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𝟒</m:t>
                      </m:r>
                      <m:r>
                        <a:rPr lang="en-US" sz="1800" b="1" i="1" smtClean="0">
                          <a:solidFill>
                            <a:srgbClr val="FF0000"/>
                          </a:solidFill>
                          <a:latin typeface="Cambria Math" panose="02040503050406030204" pitchFamily="18" charset="0"/>
                        </a:rPr>
                        <m:t>→</m:t>
                      </m:r>
                      <m:sSub>
                        <m:sSubPr>
                          <m:ctrlPr>
                            <a:rPr lang="en-US" sz="1800" b="1" i="1" smtClean="0">
                              <a:solidFill>
                                <a:srgbClr val="FF0000"/>
                              </a:solidFill>
                              <a:latin typeface="Cambria Math" panose="02040503050406030204" pitchFamily="18" charset="0"/>
                            </a:rPr>
                          </m:ctrlPr>
                        </m:sSubPr>
                        <m:e>
                          <m:r>
                            <a:rPr lang="en-US" sz="1800" b="1" i="1" smtClean="0">
                              <a:solidFill>
                                <a:srgbClr val="FF0000"/>
                              </a:solidFill>
                              <a:latin typeface="Cambria Math" panose="02040503050406030204" pitchFamily="18" charset="0"/>
                            </a:rPr>
                            <m:t>𝒍𝒐𝒈</m:t>
                          </m:r>
                        </m:e>
                        <m:sub>
                          <m:r>
                            <a:rPr lang="en-US" sz="1800" b="1" i="1" smtClean="0">
                              <a:solidFill>
                                <a:srgbClr val="FF0000"/>
                              </a:solidFill>
                              <a:latin typeface="Cambria Math" panose="02040503050406030204" pitchFamily="18" charset="0"/>
                            </a:rPr>
                            <m:t>𝟑</m:t>
                          </m:r>
                        </m:sub>
                      </m:sSub>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𝟐</m:t>
                      </m:r>
                      <m:r>
                        <a:rPr lang="en-US" sz="1800" b="1" i="1" smtClean="0">
                          <a:solidFill>
                            <a:srgbClr val="FF0000"/>
                          </a:solidFill>
                          <a:latin typeface="Cambria Math" panose="02040503050406030204" pitchFamily="18" charset="0"/>
                        </a:rPr>
                        <m:t>   →   </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𝟑</m:t>
                          </m:r>
                        </m:e>
                        <m:sup>
                          <m:sSub>
                            <m:sSubPr>
                              <m:ctrlPr>
                                <a:rPr lang="en-US" sz="1800" b="1" i="1" smtClean="0">
                                  <a:solidFill>
                                    <a:srgbClr val="FF0000"/>
                                  </a:solidFill>
                                  <a:latin typeface="Cambria Math" panose="02040503050406030204" pitchFamily="18" charset="0"/>
                                </a:rPr>
                              </m:ctrlPr>
                            </m:sSubPr>
                            <m:e>
                              <m:r>
                                <a:rPr lang="en-US" sz="1800" b="1" i="1" smtClean="0">
                                  <a:solidFill>
                                    <a:srgbClr val="FF0000"/>
                                  </a:solidFill>
                                  <a:latin typeface="Cambria Math" panose="02040503050406030204" pitchFamily="18" charset="0"/>
                                </a:rPr>
                                <m:t>𝒍𝒐𝒈</m:t>
                              </m:r>
                            </m:e>
                            <m:sub>
                              <m:r>
                                <a:rPr lang="en-US" sz="1800" b="1" i="1" smtClean="0">
                                  <a:solidFill>
                                    <a:srgbClr val="FF0000"/>
                                  </a:solidFill>
                                  <a:latin typeface="Cambria Math" panose="02040503050406030204" pitchFamily="18" charset="0"/>
                                </a:rPr>
                                <m:t>𝟑</m:t>
                              </m:r>
                            </m:sub>
                          </m:sSub>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𝟑</m:t>
                          </m:r>
                        </m:e>
                        <m:sup>
                          <m:r>
                            <a:rPr lang="en-US" sz="1800" b="1" i="1" smtClean="0">
                              <a:solidFill>
                                <a:srgbClr val="FF0000"/>
                              </a:solidFill>
                              <a:latin typeface="Cambria Math" panose="02040503050406030204" pitchFamily="18" charset="0"/>
                            </a:rPr>
                            <m:t>𝟐</m:t>
                          </m:r>
                        </m:sup>
                      </m:sSup>
                      <m:r>
                        <a:rPr lang="en-US" sz="1800" b="1" i="1" smtClean="0">
                          <a:solidFill>
                            <a:srgbClr val="FF0000"/>
                          </a:solidFill>
                          <a:latin typeface="Cambria Math" panose="02040503050406030204" pitchFamily="18" charset="0"/>
                        </a:rPr>
                        <m:t>  →  </m:t>
                      </m:r>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𝟗</m:t>
                      </m:r>
                    </m:oMath>
                  </m:oMathPara>
                </a14:m>
                <a:endParaRPr lang="en-US" sz="1800" b="1" dirty="0">
                  <a:solidFill>
                    <a:srgbClr val="FF0000"/>
                  </a:solidFill>
                </a:endParaRPr>
              </a:p>
            </p:txBody>
          </p:sp>
        </mc:Choice>
        <mc:Fallback xmlns="">
          <p:sp>
            <p:nvSpPr>
              <p:cNvPr id="7" name="TextBox 6">
                <a:extLst>
                  <a:ext uri="{FF2B5EF4-FFF2-40B4-BE49-F238E27FC236}">
                    <a16:creationId xmlns:a16="http://schemas.microsoft.com/office/drawing/2014/main" id="{36D8F004-62BE-BD5F-303B-2E02733271AC}"/>
                  </a:ext>
                </a:extLst>
              </p:cNvPr>
              <p:cNvSpPr txBox="1">
                <a:spLocks noRot="1" noChangeAspect="1" noMove="1" noResize="1" noEditPoints="1" noAdjustHandles="1" noChangeArrowheads="1" noChangeShapeType="1" noTextEdit="1"/>
              </p:cNvSpPr>
              <p:nvPr/>
            </p:nvSpPr>
            <p:spPr>
              <a:xfrm>
                <a:off x="1779104" y="2603432"/>
                <a:ext cx="5761834" cy="379784"/>
              </a:xfrm>
              <a:prstGeom prst="rect">
                <a:avLst/>
              </a:prstGeom>
              <a:blipFill>
                <a:blip r:embed="rId4"/>
                <a:stretch>
                  <a:fillRect b="-161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DEB9FE0-FC21-A4F5-F815-DF8401578208}"/>
                  </a:ext>
                </a:extLst>
              </p:cNvPr>
              <p:cNvSpPr txBox="1"/>
              <p:nvPr/>
            </p:nvSpPr>
            <p:spPr>
              <a:xfrm>
                <a:off x="720394" y="3365072"/>
                <a:ext cx="5483681" cy="418961"/>
              </a:xfrm>
              <a:prstGeom prst="rect">
                <a:avLst/>
              </a:prstGeom>
              <a:noFill/>
            </p:spPr>
            <p:txBody>
              <a:bodyPr wrap="none" rtlCol="0">
                <a:spAutoFit/>
              </a:bodyPr>
              <a:lstStyle/>
              <a:p>
                <a:r>
                  <a:rPr lang="en-US" b="1" dirty="0">
                    <a:solidFill>
                      <a:srgbClr val="0070C0"/>
                    </a:solidFill>
                  </a:rPr>
                  <a:t>        (ii)  Solve </a:t>
                </a:r>
                <a14:m>
                  <m:oMath xmlns:m="http://schemas.openxmlformats.org/officeDocument/2006/math">
                    <m:r>
                      <a:rPr lang="en-US" sz="1600" b="1" i="1" smtClean="0">
                        <a:solidFill>
                          <a:srgbClr val="0070C0"/>
                        </a:solidFill>
                        <a:latin typeface="Cambria Math" panose="02040503050406030204" pitchFamily="18" charset="0"/>
                      </a:rPr>
                      <m:t>𝒉</m:t>
                    </m:r>
                    <m:d>
                      <m:dPr>
                        <m:ctrlPr>
                          <a:rPr lang="en-US" sz="1600" b="1" i="1" smtClean="0">
                            <a:solidFill>
                              <a:srgbClr val="0070C0"/>
                            </a:solidFill>
                            <a:latin typeface="Cambria Math" panose="02040503050406030204" pitchFamily="18" charset="0"/>
                          </a:rPr>
                        </m:ctrlPr>
                      </m:dPr>
                      <m:e>
                        <m:r>
                          <a:rPr lang="en-US" sz="1600" b="1" i="1" smtClean="0">
                            <a:solidFill>
                              <a:srgbClr val="0070C0"/>
                            </a:solidFill>
                            <a:latin typeface="Cambria Math" panose="02040503050406030204" pitchFamily="18" charset="0"/>
                          </a:rPr>
                          <m:t>𝒙</m:t>
                        </m:r>
                      </m:e>
                    </m:d>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𝟑</m:t>
                    </m:r>
                  </m:oMath>
                </a14:m>
                <a:r>
                  <a:rPr lang="en-US" sz="1600" b="1" dirty="0">
                    <a:solidFill>
                      <a:srgbClr val="0070C0"/>
                    </a:solidFill>
                  </a:rPr>
                  <a:t> </a:t>
                </a:r>
                <a:r>
                  <a:rPr lang="en-US" b="1" dirty="0">
                    <a:solidFill>
                      <a:srgbClr val="0070C0"/>
                    </a:solidFill>
                  </a:rPr>
                  <a:t>for values of </a:t>
                </a:r>
                <a14:m>
                  <m:oMath xmlns:m="http://schemas.openxmlformats.org/officeDocument/2006/math">
                    <m:r>
                      <a:rPr lang="en-US" sz="1600" b="1" i="1" smtClean="0">
                        <a:solidFill>
                          <a:srgbClr val="0070C0"/>
                        </a:solidFill>
                        <a:latin typeface="Cambria Math" panose="02040503050406030204" pitchFamily="18" charset="0"/>
                      </a:rPr>
                      <m:t>𝒙</m:t>
                    </m:r>
                  </m:oMath>
                </a14:m>
                <a:r>
                  <a:rPr lang="en-US" b="1" dirty="0">
                    <a:solidFill>
                      <a:srgbClr val="0070C0"/>
                    </a:solidFill>
                  </a:rPr>
                  <a:t> in the interval </a:t>
                </a:r>
                <a14:m>
                  <m:oMath xmlns:m="http://schemas.openxmlformats.org/officeDocument/2006/math">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𝟎</m:t>
                    </m:r>
                    <m:r>
                      <a:rPr lang="en-US" sz="1600" b="1" i="1" smtClean="0">
                        <a:solidFill>
                          <a:srgbClr val="0070C0"/>
                        </a:solidFill>
                        <a:latin typeface="Cambria Math" panose="02040503050406030204" pitchFamily="18" charset="0"/>
                      </a:rPr>
                      <m:t>,</m:t>
                    </m:r>
                    <m:f>
                      <m:fPr>
                        <m:ctrlPr>
                          <a:rPr lang="en-US" sz="1600" b="1" i="1" smtClean="0">
                            <a:solidFill>
                              <a:srgbClr val="0070C0"/>
                            </a:solidFill>
                            <a:latin typeface="Cambria Math" panose="02040503050406030204" pitchFamily="18" charset="0"/>
                          </a:rPr>
                        </m:ctrlPr>
                      </m:fPr>
                      <m:num>
                        <m:r>
                          <m:rPr>
                            <m:sty m:val="p"/>
                          </m:rPr>
                          <a:rPr lang="el-GR" sz="1600" b="1" i="1" smtClean="0">
                            <a:solidFill>
                              <a:srgbClr val="0070C0"/>
                            </a:solidFill>
                            <a:latin typeface="Cambria Math" panose="02040503050406030204" pitchFamily="18" charset="0"/>
                          </a:rPr>
                          <m:t>π</m:t>
                        </m:r>
                      </m:num>
                      <m:den>
                        <m:r>
                          <a:rPr lang="en-US" sz="1600" b="1" i="1" smtClean="0">
                            <a:solidFill>
                              <a:srgbClr val="0070C0"/>
                            </a:solidFill>
                            <a:latin typeface="Cambria Math" panose="02040503050406030204" pitchFamily="18" charset="0"/>
                          </a:rPr>
                          <m:t>𝟐</m:t>
                        </m:r>
                      </m:den>
                    </m:f>
                    <m:r>
                      <a:rPr lang="en-US" sz="1600" b="1" i="1" smtClean="0">
                        <a:solidFill>
                          <a:srgbClr val="0070C0"/>
                        </a:solidFill>
                        <a:latin typeface="Cambria Math" panose="02040503050406030204" pitchFamily="18" charset="0"/>
                      </a:rPr>
                      <m:t>)</m:t>
                    </m:r>
                  </m:oMath>
                </a14:m>
                <a:r>
                  <a:rPr lang="en-US" b="1" dirty="0">
                    <a:solidFill>
                      <a:srgbClr val="0070C0"/>
                    </a:solidFill>
                  </a:rPr>
                  <a:t>. </a:t>
                </a:r>
              </a:p>
            </p:txBody>
          </p:sp>
        </mc:Choice>
        <mc:Fallback xmlns="">
          <p:sp>
            <p:nvSpPr>
              <p:cNvPr id="8" name="TextBox 7">
                <a:extLst>
                  <a:ext uri="{FF2B5EF4-FFF2-40B4-BE49-F238E27FC236}">
                    <a16:creationId xmlns:a16="http://schemas.microsoft.com/office/drawing/2014/main" id="{6DEB9FE0-FC21-A4F5-F815-DF8401578208}"/>
                  </a:ext>
                </a:extLst>
              </p:cNvPr>
              <p:cNvSpPr txBox="1">
                <a:spLocks noRot="1" noChangeAspect="1" noMove="1" noResize="1" noEditPoints="1" noAdjustHandles="1" noChangeArrowheads="1" noChangeShapeType="1" noTextEdit="1"/>
              </p:cNvSpPr>
              <p:nvPr/>
            </p:nvSpPr>
            <p:spPr>
              <a:xfrm>
                <a:off x="720394" y="3365072"/>
                <a:ext cx="5483681" cy="418961"/>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99B9BEBB-7464-F0EB-1290-43811213425A}"/>
                  </a:ext>
                </a:extLst>
              </p:cNvPr>
              <p:cNvSpPr txBox="1"/>
              <p:nvPr/>
            </p:nvSpPr>
            <p:spPr>
              <a:xfrm>
                <a:off x="1620078" y="3784033"/>
                <a:ext cx="7852663" cy="9106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800" b="1" i="1" smtClean="0">
                          <a:solidFill>
                            <a:srgbClr val="FF0000"/>
                          </a:solidFill>
                          <a:latin typeface="Cambria Math" panose="02040503050406030204" pitchFamily="18" charset="0"/>
                        </a:rPr>
                        <m:t>𝟒</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𝒄𝒐</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𝒔</m:t>
                          </m:r>
                        </m:e>
                        <m:sup>
                          <m:r>
                            <a:rPr lang="en-US" sz="1800" b="1" i="1" smtClean="0">
                              <a:solidFill>
                                <a:srgbClr val="FF0000"/>
                              </a:solidFill>
                              <a:latin typeface="Cambria Math" panose="02040503050406030204" pitchFamily="18" charset="0"/>
                            </a:rPr>
                            <m:t>𝟐</m:t>
                          </m:r>
                        </m:sup>
                      </m:sSup>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𝟑</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𝒄𝒐</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𝒔</m:t>
                          </m:r>
                        </m:e>
                        <m:sup>
                          <m:r>
                            <a:rPr lang="en-US" sz="1800" b="1" i="1" smtClean="0">
                              <a:solidFill>
                                <a:srgbClr val="FF0000"/>
                              </a:solidFill>
                              <a:latin typeface="Cambria Math" panose="02040503050406030204" pitchFamily="18" charset="0"/>
                            </a:rPr>
                            <m:t>𝟐</m:t>
                          </m:r>
                        </m:sup>
                      </m:sSup>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f>
                        <m:fPr>
                          <m:ctrlPr>
                            <a:rPr lang="en-US" sz="1800" b="1" i="1" smtClean="0">
                              <a:solidFill>
                                <a:srgbClr val="FF0000"/>
                              </a:solidFill>
                              <a:latin typeface="Cambria Math" panose="02040503050406030204" pitchFamily="18" charset="0"/>
                            </a:rPr>
                          </m:ctrlPr>
                        </m:fPr>
                        <m:num>
                          <m:r>
                            <a:rPr lang="en-US" sz="1800" b="1" i="1" smtClean="0">
                              <a:solidFill>
                                <a:srgbClr val="FF0000"/>
                              </a:solidFill>
                              <a:latin typeface="Cambria Math" panose="02040503050406030204" pitchFamily="18" charset="0"/>
                            </a:rPr>
                            <m:t>𝟑</m:t>
                          </m:r>
                        </m:num>
                        <m:den>
                          <m:r>
                            <a:rPr lang="en-US" sz="1800" b="1" i="1" smtClean="0">
                              <a:solidFill>
                                <a:srgbClr val="FF0000"/>
                              </a:solidFill>
                              <a:latin typeface="Cambria Math" panose="02040503050406030204" pitchFamily="18" charset="0"/>
                            </a:rPr>
                            <m:t>𝟒</m:t>
                          </m:r>
                        </m:den>
                      </m:f>
                      <m:r>
                        <a:rPr lang="en-US" sz="1800" b="1" i="1" smtClean="0">
                          <a:solidFill>
                            <a:srgbClr val="FF0000"/>
                          </a:solidFill>
                          <a:latin typeface="Cambria Math" panose="02040503050406030204" pitchFamily="18" charset="0"/>
                        </a:rPr>
                        <m:t>   →   </m:t>
                      </m:r>
                      <m:rad>
                        <m:radPr>
                          <m:degHide m:val="on"/>
                          <m:ctrlPr>
                            <a:rPr lang="en-US" sz="1800" b="1" i="1" smtClean="0">
                              <a:solidFill>
                                <a:srgbClr val="FF0000"/>
                              </a:solidFill>
                              <a:latin typeface="Cambria Math" panose="02040503050406030204" pitchFamily="18" charset="0"/>
                            </a:rPr>
                          </m:ctrlPr>
                        </m:radPr>
                        <m:deg/>
                        <m:e>
                          <m:r>
                            <a:rPr lang="en-US" sz="1800" b="1" i="1" smtClean="0">
                              <a:solidFill>
                                <a:srgbClr val="FF0000"/>
                              </a:solidFill>
                              <a:latin typeface="Cambria Math" panose="02040503050406030204" pitchFamily="18" charset="0"/>
                            </a:rPr>
                            <m:t>𝒄𝒐</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𝒔</m:t>
                              </m:r>
                            </m:e>
                            <m:sup>
                              <m:r>
                                <a:rPr lang="en-US" sz="1800" b="1" i="1" smtClean="0">
                                  <a:solidFill>
                                    <a:srgbClr val="FF0000"/>
                                  </a:solidFill>
                                  <a:latin typeface="Cambria Math" panose="02040503050406030204" pitchFamily="18" charset="0"/>
                                </a:rPr>
                                <m:t>𝟐</m:t>
                              </m:r>
                            </m:sup>
                          </m:sSup>
                          <m:r>
                            <a:rPr lang="en-US" sz="1800" b="1" i="1" smtClean="0">
                              <a:solidFill>
                                <a:srgbClr val="FF0000"/>
                              </a:solidFill>
                              <a:latin typeface="Cambria Math" panose="02040503050406030204" pitchFamily="18" charset="0"/>
                            </a:rPr>
                            <m:t>𝒙</m:t>
                          </m:r>
                        </m:e>
                      </m:rad>
                      <m:r>
                        <a:rPr lang="en-US" sz="1800" b="1" i="1" smtClean="0">
                          <a:solidFill>
                            <a:srgbClr val="FF0000"/>
                          </a:solidFill>
                          <a:latin typeface="Cambria Math" panose="02040503050406030204" pitchFamily="18" charset="0"/>
                        </a:rPr>
                        <m:t>=</m:t>
                      </m:r>
                      <m:rad>
                        <m:radPr>
                          <m:degHide m:val="on"/>
                          <m:ctrlPr>
                            <a:rPr lang="en-US" sz="1800" b="1" i="1" smtClean="0">
                              <a:solidFill>
                                <a:srgbClr val="FF0000"/>
                              </a:solidFill>
                              <a:latin typeface="Cambria Math" panose="02040503050406030204" pitchFamily="18" charset="0"/>
                            </a:rPr>
                          </m:ctrlPr>
                        </m:radPr>
                        <m:deg/>
                        <m:e>
                          <m:f>
                            <m:fPr>
                              <m:ctrlPr>
                                <a:rPr lang="en-US" sz="1800" b="1" i="1" smtClean="0">
                                  <a:solidFill>
                                    <a:srgbClr val="FF0000"/>
                                  </a:solidFill>
                                  <a:latin typeface="Cambria Math" panose="02040503050406030204" pitchFamily="18" charset="0"/>
                                </a:rPr>
                              </m:ctrlPr>
                            </m:fPr>
                            <m:num>
                              <m:r>
                                <a:rPr lang="en-US" sz="1800" b="1" i="1" smtClean="0">
                                  <a:solidFill>
                                    <a:srgbClr val="FF0000"/>
                                  </a:solidFill>
                                  <a:latin typeface="Cambria Math" panose="02040503050406030204" pitchFamily="18" charset="0"/>
                                </a:rPr>
                                <m:t>𝟑</m:t>
                              </m:r>
                            </m:num>
                            <m:den>
                              <m:r>
                                <a:rPr lang="en-US" sz="1800" b="1" i="1" smtClean="0">
                                  <a:solidFill>
                                    <a:srgbClr val="FF0000"/>
                                  </a:solidFill>
                                  <a:latin typeface="Cambria Math" panose="02040503050406030204" pitchFamily="18" charset="0"/>
                                </a:rPr>
                                <m:t>𝟒</m:t>
                              </m:r>
                            </m:den>
                          </m:f>
                        </m:e>
                      </m:rad>
                      <m:r>
                        <a:rPr lang="en-US" sz="1800" b="1" i="1" smtClean="0">
                          <a:solidFill>
                            <a:srgbClr val="FF0000"/>
                          </a:solidFill>
                          <a:latin typeface="Cambria Math" panose="02040503050406030204" pitchFamily="18" charset="0"/>
                        </a:rPr>
                        <m:t>  →  </m:t>
                      </m:r>
                      <m:r>
                        <a:rPr lang="en-US" sz="1800" b="1" i="1" smtClean="0">
                          <a:solidFill>
                            <a:srgbClr val="FF0000"/>
                          </a:solidFill>
                          <a:latin typeface="Cambria Math" panose="02040503050406030204" pitchFamily="18" charset="0"/>
                        </a:rPr>
                        <m:t>𝒄𝒐𝒔</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f>
                        <m:fPr>
                          <m:ctrlPr>
                            <a:rPr lang="en-US" sz="1800" b="1" i="1" smtClean="0">
                              <a:solidFill>
                                <a:srgbClr val="FF0000"/>
                              </a:solidFill>
                              <a:latin typeface="Cambria Math" panose="02040503050406030204" pitchFamily="18" charset="0"/>
                            </a:rPr>
                          </m:ctrlPr>
                        </m:fPr>
                        <m:num>
                          <m:rad>
                            <m:radPr>
                              <m:degHide m:val="on"/>
                              <m:ctrlPr>
                                <a:rPr lang="en-US" sz="1800" b="1" i="1" smtClean="0">
                                  <a:solidFill>
                                    <a:srgbClr val="FF0000"/>
                                  </a:solidFill>
                                  <a:latin typeface="Cambria Math" panose="02040503050406030204" pitchFamily="18" charset="0"/>
                                </a:rPr>
                              </m:ctrlPr>
                            </m:radPr>
                            <m:deg/>
                            <m:e>
                              <m:r>
                                <a:rPr lang="en-US" sz="1800" b="1" i="1" smtClean="0">
                                  <a:solidFill>
                                    <a:srgbClr val="FF0000"/>
                                  </a:solidFill>
                                  <a:latin typeface="Cambria Math" panose="02040503050406030204" pitchFamily="18" charset="0"/>
                                </a:rPr>
                                <m:t>𝟑</m:t>
                              </m:r>
                            </m:e>
                          </m:rad>
                        </m:num>
                        <m:den>
                          <m:r>
                            <a:rPr lang="en-US" sz="1800" b="1" i="1" smtClean="0">
                              <a:solidFill>
                                <a:srgbClr val="FF0000"/>
                              </a:solidFill>
                              <a:latin typeface="Cambria Math" panose="02040503050406030204" pitchFamily="18" charset="0"/>
                            </a:rPr>
                            <m:t>𝟐</m:t>
                          </m:r>
                        </m:den>
                      </m:f>
                      <m:r>
                        <a:rPr lang="en-US" sz="1800" b="1" i="1" smtClean="0">
                          <a:solidFill>
                            <a:srgbClr val="FF0000"/>
                          </a:solidFill>
                          <a:latin typeface="Cambria Math" panose="02040503050406030204" pitchFamily="18" charset="0"/>
                        </a:rPr>
                        <m:t>  →  </m:t>
                      </m:r>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f>
                        <m:fPr>
                          <m:ctrlPr>
                            <a:rPr lang="en-US" sz="1800" b="1" i="1" smtClean="0">
                              <a:solidFill>
                                <a:srgbClr val="FF0000"/>
                              </a:solidFill>
                              <a:latin typeface="Cambria Math" panose="02040503050406030204" pitchFamily="18" charset="0"/>
                            </a:rPr>
                          </m:ctrlPr>
                        </m:fPr>
                        <m:num>
                          <m:r>
                            <m:rPr>
                              <m:sty m:val="p"/>
                            </m:rPr>
                            <a:rPr lang="el-GR" sz="1800" b="1" i="1" smtClean="0">
                              <a:solidFill>
                                <a:srgbClr val="FF0000"/>
                              </a:solidFill>
                              <a:latin typeface="Cambria Math" panose="02040503050406030204" pitchFamily="18" charset="0"/>
                            </a:rPr>
                            <m:t>π</m:t>
                          </m:r>
                        </m:num>
                        <m:den>
                          <m:r>
                            <a:rPr lang="en-US" sz="1800" b="1" i="1" smtClean="0">
                              <a:solidFill>
                                <a:srgbClr val="FF0000"/>
                              </a:solidFill>
                              <a:latin typeface="Cambria Math" panose="02040503050406030204" pitchFamily="18" charset="0"/>
                            </a:rPr>
                            <m:t>𝟔</m:t>
                          </m:r>
                        </m:den>
                      </m:f>
                    </m:oMath>
                  </m:oMathPara>
                </a14:m>
                <a:endParaRPr lang="en-US" sz="1800" b="1" dirty="0">
                  <a:solidFill>
                    <a:srgbClr val="FF0000"/>
                  </a:solidFill>
                </a:endParaRPr>
              </a:p>
            </p:txBody>
          </p:sp>
        </mc:Choice>
        <mc:Fallback xmlns="">
          <p:sp>
            <p:nvSpPr>
              <p:cNvPr id="9" name="TextBox 8">
                <a:extLst>
                  <a:ext uri="{FF2B5EF4-FFF2-40B4-BE49-F238E27FC236}">
                    <a16:creationId xmlns:a16="http://schemas.microsoft.com/office/drawing/2014/main" id="{99B9BEBB-7464-F0EB-1290-43811213425A}"/>
                  </a:ext>
                </a:extLst>
              </p:cNvPr>
              <p:cNvSpPr txBox="1">
                <a:spLocks noRot="1" noChangeAspect="1" noMove="1" noResize="1" noEditPoints="1" noAdjustHandles="1" noChangeArrowheads="1" noChangeShapeType="1" noTextEdit="1"/>
              </p:cNvSpPr>
              <p:nvPr/>
            </p:nvSpPr>
            <p:spPr>
              <a:xfrm>
                <a:off x="1620078" y="3784033"/>
                <a:ext cx="7852663" cy="910699"/>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0341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5BBE2B-321D-A7C5-F028-2E4487ED57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767229-D3DD-C64B-257A-950354201C04}"/>
              </a:ext>
            </a:extLst>
          </p:cNvPr>
          <p:cNvSpPr>
            <a:spLocks noGrp="1"/>
          </p:cNvSpPr>
          <p:nvPr>
            <p:ph type="title"/>
          </p:nvPr>
        </p:nvSpPr>
        <p:spPr/>
        <p:txBody>
          <a:bodyPr/>
          <a:lstStyle/>
          <a:p>
            <a:r>
              <a:rPr lang="en-US" b="1" dirty="0"/>
              <a:t>       2025 FRQ 4</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BA4E92B-C38B-FE63-AD1F-31DB06FCB2B0}"/>
                  </a:ext>
                </a:extLst>
              </p:cNvPr>
              <p:cNvSpPr txBox="1"/>
              <p:nvPr/>
            </p:nvSpPr>
            <p:spPr>
              <a:xfrm>
                <a:off x="609600" y="1637656"/>
                <a:ext cx="8723927" cy="494559"/>
              </a:xfrm>
              <a:prstGeom prst="rect">
                <a:avLst/>
              </a:prstGeom>
              <a:noFill/>
            </p:spPr>
            <p:txBody>
              <a:bodyPr wrap="none" rtlCol="0">
                <a:spAutoFit/>
              </a:bodyPr>
              <a:lstStyle/>
              <a:p>
                <a:r>
                  <a:rPr lang="en-US" b="1" dirty="0"/>
                  <a:t>B.      The functions </a:t>
                </a:r>
                <a14:m>
                  <m:oMath xmlns:m="http://schemas.openxmlformats.org/officeDocument/2006/math">
                    <m:r>
                      <a:rPr lang="en-US" sz="1600" b="1" i="1" smtClean="0">
                        <a:latin typeface="Cambria Math" panose="02040503050406030204" pitchFamily="18" charset="0"/>
                      </a:rPr>
                      <m:t>𝒋</m:t>
                    </m:r>
                  </m:oMath>
                </a14:m>
                <a:r>
                  <a:rPr lang="en-US" b="1" dirty="0"/>
                  <a:t> and </a:t>
                </a:r>
                <a14:m>
                  <m:oMath xmlns:m="http://schemas.openxmlformats.org/officeDocument/2006/math">
                    <m:r>
                      <a:rPr lang="en-US" sz="1600" b="1" i="1" smtClean="0">
                        <a:latin typeface="Cambria Math" panose="02040503050406030204" pitchFamily="18" charset="0"/>
                      </a:rPr>
                      <m:t>𝒌</m:t>
                    </m:r>
                  </m:oMath>
                </a14:m>
                <a:r>
                  <a:rPr lang="en-US" b="1" dirty="0"/>
                  <a:t> are given by  </a:t>
                </a:r>
                <a14:m>
                  <m:oMath xmlns:m="http://schemas.openxmlformats.org/officeDocument/2006/math">
                    <m:r>
                      <a:rPr lang="en-US" sz="1600" b="1" i="1" smtClean="0">
                        <a:latin typeface="Cambria Math" panose="02040503050406030204" pitchFamily="18" charset="0"/>
                      </a:rPr>
                      <m:t>𝒋</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sSub>
                      <m:sSubPr>
                        <m:ctrlPr>
                          <a:rPr lang="en-US" sz="1600" b="1" i="1" smtClean="0">
                            <a:latin typeface="Cambria Math" panose="02040503050406030204" pitchFamily="18" charset="0"/>
                          </a:rPr>
                        </m:ctrlPr>
                      </m:sSubPr>
                      <m:e>
                        <m:r>
                          <a:rPr lang="en-US" sz="1600" b="1" i="1" smtClean="0">
                            <a:latin typeface="Cambria Math" panose="02040503050406030204" pitchFamily="18" charset="0"/>
                          </a:rPr>
                          <m:t>𝒍𝒐𝒈</m:t>
                        </m:r>
                      </m:e>
                      <m:sub>
                        <m:r>
                          <a:rPr lang="en-US" sz="1600" b="1" i="1" smtClean="0">
                            <a:latin typeface="Cambria Math" panose="02040503050406030204" pitchFamily="18" charset="0"/>
                          </a:rPr>
                          <m:t>𝟐</m:t>
                        </m:r>
                      </m:sub>
                    </m:sSub>
                    <m:r>
                      <a:rPr lang="en-US" sz="1600" b="1" i="1" smtClean="0">
                        <a:latin typeface="Cambria Math" panose="02040503050406030204" pitchFamily="18" charset="0"/>
                      </a:rPr>
                      <m:t>𝒙</m:t>
                    </m:r>
                    <m:r>
                      <a:rPr lang="en-US" sz="1600" b="1" i="1" smtClean="0">
                        <a:latin typeface="Cambria Math" panose="02040503050406030204" pitchFamily="18" charset="0"/>
                      </a:rPr>
                      <m:t>+</m:t>
                    </m:r>
                    <m:r>
                      <a:rPr lang="en-US" sz="1600" b="1" i="1" smtClean="0">
                        <a:latin typeface="Cambria Math" panose="02040503050406030204" pitchFamily="18" charset="0"/>
                      </a:rPr>
                      <m:t>𝟑</m:t>
                    </m:r>
                    <m:r>
                      <a:rPr lang="en-US" sz="1600" b="1" i="1" smtClean="0">
                        <a:latin typeface="Cambria Math" panose="02040503050406030204" pitchFamily="18" charset="0"/>
                      </a:rPr>
                      <m:t> </m:t>
                    </m:r>
                    <m:sSub>
                      <m:sSubPr>
                        <m:ctrlPr>
                          <a:rPr lang="en-US" sz="1600" b="1" i="1">
                            <a:latin typeface="Cambria Math" panose="02040503050406030204" pitchFamily="18" charset="0"/>
                          </a:rPr>
                        </m:ctrlPr>
                      </m:sSubPr>
                      <m:e>
                        <m:r>
                          <a:rPr lang="en-US" sz="1600" b="1" i="1">
                            <a:latin typeface="Cambria Math" panose="02040503050406030204" pitchFamily="18" charset="0"/>
                          </a:rPr>
                          <m:t>𝒍𝒐𝒈</m:t>
                        </m:r>
                      </m:e>
                      <m:sub>
                        <m:r>
                          <a:rPr lang="en-US" sz="1600" b="1" i="1">
                            <a:latin typeface="Cambria Math" panose="02040503050406030204" pitchFamily="18" charset="0"/>
                          </a:rPr>
                          <m:t>𝟐</m:t>
                        </m:r>
                      </m:sub>
                    </m:sSub>
                    <m:r>
                      <a:rPr lang="en-US" sz="1600" b="1" i="1" smtClean="0">
                        <a:latin typeface="Cambria Math" panose="02040503050406030204" pitchFamily="18" charset="0"/>
                      </a:rPr>
                      <m:t>𝟐</m:t>
                    </m:r>
                  </m:oMath>
                </a14:m>
                <a:r>
                  <a:rPr lang="en-US" sz="1600" b="1" dirty="0"/>
                  <a:t>     </a:t>
                </a:r>
                <a:r>
                  <a:rPr lang="en-US" b="1" dirty="0"/>
                  <a:t>and     </a:t>
                </a:r>
                <a14:m>
                  <m:oMath xmlns:m="http://schemas.openxmlformats.org/officeDocument/2006/math">
                    <m:r>
                      <a:rPr lang="en-US" sz="1600" b="1" i="1" smtClean="0">
                        <a:latin typeface="Cambria Math" panose="02040503050406030204" pitchFamily="18" charset="0"/>
                      </a:rPr>
                      <m:t>𝒌</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f>
                      <m:fPr>
                        <m:ctrlPr>
                          <a:rPr lang="en-US" sz="1600" b="1" i="1" smtClean="0">
                            <a:latin typeface="Cambria Math" panose="02040503050406030204" pitchFamily="18" charset="0"/>
                          </a:rPr>
                        </m:ctrlPr>
                      </m:fPr>
                      <m:num>
                        <m:r>
                          <a:rPr lang="en-US" sz="1600" b="1" i="1" smtClean="0">
                            <a:latin typeface="Cambria Math" panose="02040503050406030204" pitchFamily="18" charset="0"/>
                          </a:rPr>
                          <m:t>𝟔</m:t>
                        </m:r>
                      </m:num>
                      <m:den>
                        <m:r>
                          <a:rPr lang="en-US" sz="1600" b="1" i="1" smtClean="0">
                            <a:latin typeface="Cambria Math" panose="02040503050406030204" pitchFamily="18" charset="0"/>
                          </a:rPr>
                          <m:t>𝒕𝒂𝒏</m:t>
                        </m:r>
                        <m:r>
                          <a:rPr lang="en-US" sz="1600" b="1" i="1" smtClean="0">
                            <a:latin typeface="Cambria Math" panose="02040503050406030204" pitchFamily="18" charset="0"/>
                          </a:rPr>
                          <m:t> </m:t>
                        </m:r>
                        <m:r>
                          <a:rPr lang="en-US" sz="1600" b="1" i="1" smtClean="0">
                            <a:latin typeface="Cambria Math" panose="02040503050406030204" pitchFamily="18" charset="0"/>
                          </a:rPr>
                          <m:t>𝒙</m:t>
                        </m:r>
                        <m:d>
                          <m:dPr>
                            <m:ctrlPr>
                              <a:rPr lang="en-US" sz="1600" b="1" i="1" smtClean="0">
                                <a:latin typeface="Cambria Math" panose="02040503050406030204" pitchFamily="18" charset="0"/>
                              </a:rPr>
                            </m:ctrlPr>
                          </m:dPr>
                          <m:e>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𝒄𝒔𝒄</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𝒙</m:t>
                            </m:r>
                            <m:r>
                              <a:rPr lang="en-US" sz="1600" b="1" i="1" smtClean="0">
                                <a:latin typeface="Cambria Math" panose="02040503050406030204" pitchFamily="18" charset="0"/>
                              </a:rPr>
                              <m:t>−</m:t>
                            </m:r>
                            <m:r>
                              <a:rPr lang="en-US" sz="1600" b="1" i="1" smtClean="0">
                                <a:latin typeface="Cambria Math" panose="02040503050406030204" pitchFamily="18" charset="0"/>
                              </a:rPr>
                              <m:t>𝟏</m:t>
                            </m:r>
                          </m:e>
                        </m:d>
                      </m:den>
                    </m:f>
                  </m:oMath>
                </a14:m>
                <a:r>
                  <a:rPr lang="en-US" sz="1600" b="1" dirty="0"/>
                  <a:t> </a:t>
                </a:r>
                <a:r>
                  <a:rPr lang="en-US" b="1" dirty="0"/>
                  <a:t>.</a:t>
                </a:r>
              </a:p>
            </p:txBody>
          </p:sp>
        </mc:Choice>
        <mc:Fallback xmlns="">
          <p:sp>
            <p:nvSpPr>
              <p:cNvPr id="4" name="TextBox 3">
                <a:extLst>
                  <a:ext uri="{FF2B5EF4-FFF2-40B4-BE49-F238E27FC236}">
                    <a16:creationId xmlns:a16="http://schemas.microsoft.com/office/drawing/2014/main" id="{9BA4E92B-C38B-FE63-AD1F-31DB06FCB2B0}"/>
                  </a:ext>
                </a:extLst>
              </p:cNvPr>
              <p:cNvSpPr txBox="1">
                <a:spLocks noRot="1" noChangeAspect="1" noMove="1" noResize="1" noEditPoints="1" noAdjustHandles="1" noChangeArrowheads="1" noChangeShapeType="1" noTextEdit="1"/>
              </p:cNvSpPr>
              <p:nvPr/>
            </p:nvSpPr>
            <p:spPr>
              <a:xfrm>
                <a:off x="609600" y="1637656"/>
                <a:ext cx="8723927" cy="494559"/>
              </a:xfrm>
              <a:prstGeom prst="rect">
                <a:avLst/>
              </a:prstGeom>
              <a:blipFill>
                <a:blip r:embed="rId2"/>
                <a:stretch>
                  <a:fillRect l="-2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3549A5A-E76A-839C-E025-3D657ED65775}"/>
                  </a:ext>
                </a:extLst>
              </p:cNvPr>
              <p:cNvSpPr txBox="1"/>
              <p:nvPr/>
            </p:nvSpPr>
            <p:spPr>
              <a:xfrm>
                <a:off x="720395" y="2152947"/>
                <a:ext cx="8642494" cy="553998"/>
              </a:xfrm>
              <a:prstGeom prst="rect">
                <a:avLst/>
              </a:prstGeom>
              <a:noFill/>
            </p:spPr>
            <p:txBody>
              <a:bodyPr wrap="none" rtlCol="0">
                <a:spAutoFit/>
              </a:bodyPr>
              <a:lstStyle/>
              <a:p>
                <a:r>
                  <a:rPr lang="en-US" b="1" dirty="0">
                    <a:solidFill>
                      <a:srgbClr val="0070C0"/>
                    </a:solidFill>
                  </a:rPr>
                  <a:t>        (</a:t>
                </a:r>
                <a:r>
                  <a:rPr lang="en-US" b="1" dirty="0" err="1">
                    <a:solidFill>
                      <a:srgbClr val="0070C0"/>
                    </a:solidFill>
                  </a:rPr>
                  <a:t>i</a:t>
                </a:r>
                <a:r>
                  <a:rPr lang="en-US" b="1" dirty="0">
                    <a:solidFill>
                      <a:srgbClr val="0070C0"/>
                    </a:solidFill>
                  </a:rPr>
                  <a:t>)    Rewrite </a:t>
                </a:r>
                <a14:m>
                  <m:oMath xmlns:m="http://schemas.openxmlformats.org/officeDocument/2006/math">
                    <m:r>
                      <a:rPr lang="en-US" sz="1600" b="1" i="1" smtClean="0">
                        <a:solidFill>
                          <a:srgbClr val="0070C0"/>
                        </a:solidFill>
                        <a:latin typeface="Cambria Math" panose="02040503050406030204" pitchFamily="18" charset="0"/>
                      </a:rPr>
                      <m:t>𝒋</m:t>
                    </m:r>
                    <m:d>
                      <m:dPr>
                        <m:ctrlPr>
                          <a:rPr lang="en-US" sz="1600" b="1" i="1" smtClean="0">
                            <a:solidFill>
                              <a:srgbClr val="0070C0"/>
                            </a:solidFill>
                            <a:latin typeface="Cambria Math" panose="02040503050406030204" pitchFamily="18" charset="0"/>
                          </a:rPr>
                        </m:ctrlPr>
                      </m:dPr>
                      <m:e>
                        <m:r>
                          <a:rPr lang="en-US" sz="1600" b="1" i="1" smtClean="0">
                            <a:solidFill>
                              <a:srgbClr val="0070C0"/>
                            </a:solidFill>
                            <a:latin typeface="Cambria Math" panose="02040503050406030204" pitchFamily="18" charset="0"/>
                          </a:rPr>
                          <m:t>𝒙</m:t>
                        </m:r>
                      </m:e>
                    </m:d>
                  </m:oMath>
                </a14:m>
                <a:r>
                  <a:rPr lang="en-US" sz="1600" b="1" dirty="0">
                    <a:solidFill>
                      <a:srgbClr val="0070C0"/>
                    </a:solidFill>
                  </a:rPr>
                  <a:t> </a:t>
                </a:r>
                <a:r>
                  <a:rPr lang="en-US" b="1" dirty="0">
                    <a:solidFill>
                      <a:srgbClr val="0070C0"/>
                    </a:solidFill>
                  </a:rPr>
                  <a:t>as a single logarithm base </a:t>
                </a:r>
                <a14:m>
                  <m:oMath xmlns:m="http://schemas.openxmlformats.org/officeDocument/2006/math">
                    <m:r>
                      <a:rPr lang="en-US" sz="1600" b="1" i="1" smtClean="0">
                        <a:solidFill>
                          <a:srgbClr val="0070C0"/>
                        </a:solidFill>
                        <a:latin typeface="Cambria Math" panose="02040503050406030204" pitchFamily="18" charset="0"/>
                      </a:rPr>
                      <m:t>𝟐</m:t>
                    </m:r>
                  </m:oMath>
                </a14:m>
                <a:r>
                  <a:rPr lang="en-US" b="1" dirty="0">
                    <a:solidFill>
                      <a:srgbClr val="0070C0"/>
                    </a:solidFill>
                  </a:rPr>
                  <a:t> without exponents in any part of the expression.</a:t>
                </a:r>
              </a:p>
              <a:p>
                <a:r>
                  <a:rPr lang="en-US" b="1" dirty="0">
                    <a:solidFill>
                      <a:srgbClr val="0070C0"/>
                    </a:solidFill>
                  </a:rPr>
                  <a:t>               Your result should be of the form </a:t>
                </a:r>
                <a14:m>
                  <m:oMath xmlns:m="http://schemas.openxmlformats.org/officeDocument/2006/math">
                    <m:sSub>
                      <m:sSubPr>
                        <m:ctrlPr>
                          <a:rPr lang="en-US" b="1" i="1" smtClean="0">
                            <a:solidFill>
                              <a:srgbClr val="0070C0"/>
                            </a:solidFill>
                            <a:latin typeface="Cambria Math" panose="02040503050406030204" pitchFamily="18" charset="0"/>
                          </a:rPr>
                        </m:ctrlPr>
                      </m:sSubPr>
                      <m:e>
                        <m:r>
                          <a:rPr lang="en-US" b="1" i="1" smtClean="0">
                            <a:solidFill>
                              <a:srgbClr val="0070C0"/>
                            </a:solidFill>
                            <a:latin typeface="Cambria Math" panose="02040503050406030204" pitchFamily="18" charset="0"/>
                          </a:rPr>
                          <m:t>𝒍𝒐𝒈</m:t>
                        </m:r>
                      </m:e>
                      <m:sub>
                        <m:r>
                          <a:rPr lang="en-US" b="1" i="1" smtClean="0">
                            <a:solidFill>
                              <a:srgbClr val="0070C0"/>
                            </a:solidFill>
                            <a:latin typeface="Cambria Math" panose="02040503050406030204" pitchFamily="18" charset="0"/>
                          </a:rPr>
                          <m:t>𝟐</m:t>
                        </m:r>
                      </m:sub>
                    </m:sSub>
                    <m:r>
                      <a:rPr lang="en-US" b="1" i="1" smtClean="0">
                        <a:solidFill>
                          <a:srgbClr val="0070C0"/>
                        </a:solidFill>
                        <a:latin typeface="Cambria Math" panose="02040503050406030204" pitchFamily="18" charset="0"/>
                      </a:rPr>
                      <m:t>(</m:t>
                    </m:r>
                  </m:oMath>
                </a14:m>
                <a:r>
                  <a:rPr lang="en-US" b="1" dirty="0">
                    <a:solidFill>
                      <a:srgbClr val="0070C0"/>
                    </a:solidFill>
                  </a:rPr>
                  <a:t>expression</a:t>
                </a:r>
                <a14:m>
                  <m:oMath xmlns:m="http://schemas.openxmlformats.org/officeDocument/2006/math">
                    <m:r>
                      <a:rPr lang="en-US" b="1" i="1" dirty="0" smtClean="0">
                        <a:solidFill>
                          <a:srgbClr val="0070C0"/>
                        </a:solidFill>
                        <a:latin typeface="Cambria Math" panose="02040503050406030204" pitchFamily="18" charset="0"/>
                      </a:rPr>
                      <m:t>)</m:t>
                    </m:r>
                  </m:oMath>
                </a14:m>
                <a:r>
                  <a:rPr lang="en-US" b="1" dirty="0">
                    <a:solidFill>
                      <a:srgbClr val="0070C0"/>
                    </a:solidFill>
                  </a:rPr>
                  <a:t>. </a:t>
                </a:r>
              </a:p>
            </p:txBody>
          </p:sp>
        </mc:Choice>
        <mc:Fallback xmlns="">
          <p:sp>
            <p:nvSpPr>
              <p:cNvPr id="6" name="TextBox 5">
                <a:extLst>
                  <a:ext uri="{FF2B5EF4-FFF2-40B4-BE49-F238E27FC236}">
                    <a16:creationId xmlns:a16="http://schemas.microsoft.com/office/drawing/2014/main" id="{83549A5A-E76A-839C-E025-3D657ED65775}"/>
                  </a:ext>
                </a:extLst>
              </p:cNvPr>
              <p:cNvSpPr txBox="1">
                <a:spLocks noRot="1" noChangeAspect="1" noMove="1" noResize="1" noEditPoints="1" noAdjustHandles="1" noChangeArrowheads="1" noChangeShapeType="1" noTextEdit="1"/>
              </p:cNvSpPr>
              <p:nvPr/>
            </p:nvSpPr>
            <p:spPr>
              <a:xfrm>
                <a:off x="720395" y="2152947"/>
                <a:ext cx="8642494" cy="553998"/>
              </a:xfrm>
              <a:prstGeom prst="rect">
                <a:avLst/>
              </a:prstGeom>
              <a:blipFill>
                <a:blip r:embed="rId3"/>
                <a:stretch>
                  <a:fillRect b="-109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C53B848-AEDF-2564-79ED-0FD58F85A55D}"/>
                  </a:ext>
                </a:extLst>
              </p:cNvPr>
              <p:cNvSpPr txBox="1"/>
              <p:nvPr/>
            </p:nvSpPr>
            <p:spPr>
              <a:xfrm>
                <a:off x="1779104" y="2706945"/>
                <a:ext cx="5031762" cy="37555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800" b="1" i="1" smtClean="0">
                              <a:solidFill>
                                <a:srgbClr val="FF0000"/>
                              </a:solidFill>
                              <a:latin typeface="Cambria Math" panose="02040503050406030204" pitchFamily="18" charset="0"/>
                            </a:rPr>
                          </m:ctrlPr>
                        </m:sSubPr>
                        <m:e>
                          <m:r>
                            <a:rPr lang="en-US" sz="1800" b="1" i="1" smtClean="0">
                              <a:solidFill>
                                <a:srgbClr val="FF0000"/>
                              </a:solidFill>
                              <a:latin typeface="Cambria Math" panose="02040503050406030204" pitchFamily="18" charset="0"/>
                            </a:rPr>
                            <m:t>𝒍𝒐𝒈</m:t>
                          </m:r>
                        </m:e>
                        <m:sub>
                          <m:r>
                            <a:rPr lang="en-US" sz="1800" b="1" i="1" smtClean="0">
                              <a:solidFill>
                                <a:srgbClr val="FF0000"/>
                              </a:solidFill>
                              <a:latin typeface="Cambria Math" panose="02040503050406030204" pitchFamily="18" charset="0"/>
                            </a:rPr>
                            <m:t>𝟐</m:t>
                          </m:r>
                        </m:sub>
                      </m:sSub>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sSub>
                        <m:sSubPr>
                          <m:ctrlPr>
                            <a:rPr lang="en-US" sz="1800" b="1" i="1">
                              <a:solidFill>
                                <a:srgbClr val="FF0000"/>
                              </a:solidFill>
                              <a:latin typeface="Cambria Math" panose="02040503050406030204" pitchFamily="18" charset="0"/>
                            </a:rPr>
                          </m:ctrlPr>
                        </m:sSubPr>
                        <m:e>
                          <m:r>
                            <a:rPr lang="en-US" sz="1800" b="1" i="1">
                              <a:solidFill>
                                <a:srgbClr val="FF0000"/>
                              </a:solidFill>
                              <a:latin typeface="Cambria Math" panose="02040503050406030204" pitchFamily="18" charset="0"/>
                            </a:rPr>
                            <m:t>𝒍𝒐𝒈</m:t>
                          </m:r>
                        </m:e>
                        <m:sub>
                          <m:r>
                            <a:rPr lang="en-US" sz="1800" b="1" i="1">
                              <a:solidFill>
                                <a:srgbClr val="FF0000"/>
                              </a:solidFill>
                              <a:latin typeface="Cambria Math" panose="02040503050406030204" pitchFamily="18" charset="0"/>
                            </a:rPr>
                            <m:t>𝟐</m:t>
                          </m:r>
                        </m:sub>
                      </m:sSub>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𝟐</m:t>
                          </m:r>
                        </m:e>
                        <m:sup>
                          <m:r>
                            <a:rPr lang="en-US" sz="1800" b="1" i="1" smtClean="0">
                              <a:solidFill>
                                <a:srgbClr val="FF0000"/>
                              </a:solidFill>
                              <a:latin typeface="Cambria Math" panose="02040503050406030204" pitchFamily="18" charset="0"/>
                            </a:rPr>
                            <m:t>𝟑</m:t>
                          </m:r>
                        </m:sup>
                      </m:sSup>
                      <m:r>
                        <a:rPr lang="en-US" sz="1800" b="1" i="1">
                          <a:solidFill>
                            <a:srgbClr val="FF0000"/>
                          </a:solidFill>
                          <a:latin typeface="Cambria Math" panose="02040503050406030204" pitchFamily="18" charset="0"/>
                        </a:rPr>
                        <m:t>→</m:t>
                      </m:r>
                      <m:sSub>
                        <m:sSubPr>
                          <m:ctrlPr>
                            <a:rPr lang="en-US" sz="1800" b="1" i="1" smtClean="0">
                              <a:solidFill>
                                <a:srgbClr val="FF0000"/>
                              </a:solidFill>
                              <a:latin typeface="Cambria Math" panose="02040503050406030204" pitchFamily="18" charset="0"/>
                            </a:rPr>
                          </m:ctrlPr>
                        </m:sSubPr>
                        <m:e>
                          <m:r>
                            <a:rPr lang="en-US" sz="1800" b="1" i="1" smtClean="0">
                              <a:solidFill>
                                <a:srgbClr val="FF0000"/>
                              </a:solidFill>
                              <a:latin typeface="Cambria Math" panose="02040503050406030204" pitchFamily="18" charset="0"/>
                            </a:rPr>
                            <m:t>𝒍𝒐𝒈</m:t>
                          </m:r>
                        </m:e>
                        <m:sub>
                          <m:r>
                            <a:rPr lang="en-US" sz="1800" b="1" i="1" smtClean="0">
                              <a:solidFill>
                                <a:srgbClr val="FF0000"/>
                              </a:solidFill>
                              <a:latin typeface="Cambria Math" panose="02040503050406030204" pitchFamily="18" charset="0"/>
                            </a:rPr>
                            <m:t>𝟐</m:t>
                          </m:r>
                        </m:sub>
                      </m:sSub>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sSub>
                        <m:sSubPr>
                          <m:ctrlPr>
                            <a:rPr lang="en-US" sz="1800" b="1" i="1">
                              <a:solidFill>
                                <a:srgbClr val="FF0000"/>
                              </a:solidFill>
                              <a:latin typeface="Cambria Math" panose="02040503050406030204" pitchFamily="18" charset="0"/>
                            </a:rPr>
                          </m:ctrlPr>
                        </m:sSubPr>
                        <m:e>
                          <m:r>
                            <a:rPr lang="en-US" sz="1800" b="1" i="1">
                              <a:solidFill>
                                <a:srgbClr val="FF0000"/>
                              </a:solidFill>
                              <a:latin typeface="Cambria Math" panose="02040503050406030204" pitchFamily="18" charset="0"/>
                            </a:rPr>
                            <m:t>𝒍𝒐𝒈</m:t>
                          </m:r>
                        </m:e>
                        <m:sub>
                          <m:r>
                            <a:rPr lang="en-US" sz="1800" b="1" i="1">
                              <a:solidFill>
                                <a:srgbClr val="FF0000"/>
                              </a:solidFill>
                              <a:latin typeface="Cambria Math" panose="02040503050406030204" pitchFamily="18" charset="0"/>
                            </a:rPr>
                            <m:t>𝟐</m:t>
                          </m:r>
                        </m:sub>
                      </m:sSub>
                      <m:r>
                        <a:rPr lang="en-US" sz="1800" b="1" i="1" smtClean="0">
                          <a:solidFill>
                            <a:srgbClr val="FF0000"/>
                          </a:solidFill>
                          <a:latin typeface="Cambria Math" panose="02040503050406030204" pitchFamily="18" charset="0"/>
                        </a:rPr>
                        <m:t>𝟖</m:t>
                      </m:r>
                      <m:r>
                        <a:rPr lang="en-US" sz="1800" b="1" i="1">
                          <a:solidFill>
                            <a:srgbClr val="FF0000"/>
                          </a:solidFill>
                          <a:latin typeface="Cambria Math" panose="02040503050406030204" pitchFamily="18" charset="0"/>
                        </a:rPr>
                        <m:t> →</m:t>
                      </m:r>
                      <m:sSub>
                        <m:sSubPr>
                          <m:ctrlPr>
                            <a:rPr lang="en-US" sz="1800" b="1" i="1">
                              <a:solidFill>
                                <a:srgbClr val="FF0000"/>
                              </a:solidFill>
                              <a:latin typeface="Cambria Math" panose="02040503050406030204" pitchFamily="18" charset="0"/>
                            </a:rPr>
                          </m:ctrlPr>
                        </m:sSubPr>
                        <m:e>
                          <m:r>
                            <a:rPr lang="en-US" sz="1800" b="1" i="1">
                              <a:solidFill>
                                <a:srgbClr val="FF0000"/>
                              </a:solidFill>
                              <a:latin typeface="Cambria Math" panose="02040503050406030204" pitchFamily="18" charset="0"/>
                            </a:rPr>
                            <m:t>𝒍𝒐𝒈</m:t>
                          </m:r>
                        </m:e>
                        <m:sub>
                          <m:r>
                            <a:rPr lang="en-US" sz="1800" b="1" i="1">
                              <a:solidFill>
                                <a:srgbClr val="FF0000"/>
                              </a:solidFill>
                              <a:latin typeface="Cambria Math" panose="02040503050406030204" pitchFamily="18" charset="0"/>
                            </a:rPr>
                            <m:t>𝟐</m:t>
                          </m:r>
                        </m:sub>
                      </m:sSub>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𝟖</m:t>
                      </m:r>
                      <m:r>
                        <a:rPr lang="en-US" sz="1800" b="1" i="1">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oMath>
                  </m:oMathPara>
                </a14:m>
                <a:endParaRPr lang="en-US" sz="1800" b="1" dirty="0">
                  <a:solidFill>
                    <a:srgbClr val="FF0000"/>
                  </a:solidFill>
                </a:endParaRPr>
              </a:p>
            </p:txBody>
          </p:sp>
        </mc:Choice>
        <mc:Fallback xmlns="">
          <p:sp>
            <p:nvSpPr>
              <p:cNvPr id="7" name="TextBox 6">
                <a:extLst>
                  <a:ext uri="{FF2B5EF4-FFF2-40B4-BE49-F238E27FC236}">
                    <a16:creationId xmlns:a16="http://schemas.microsoft.com/office/drawing/2014/main" id="{8C53B848-AEDF-2564-79ED-0FD58F85A55D}"/>
                  </a:ext>
                </a:extLst>
              </p:cNvPr>
              <p:cNvSpPr txBox="1">
                <a:spLocks noRot="1" noChangeAspect="1" noMove="1" noResize="1" noEditPoints="1" noAdjustHandles="1" noChangeArrowheads="1" noChangeShapeType="1" noTextEdit="1"/>
              </p:cNvSpPr>
              <p:nvPr/>
            </p:nvSpPr>
            <p:spPr>
              <a:xfrm>
                <a:off x="1779104" y="2706945"/>
                <a:ext cx="5031762" cy="375552"/>
              </a:xfrm>
              <a:prstGeom prst="rect">
                <a:avLst/>
              </a:prstGeom>
              <a:blipFill>
                <a:blip r:embed="rId4"/>
                <a:stretch>
                  <a:fillRect b="-161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0660D4C-672C-602D-1AC6-A774B5277B68}"/>
                  </a:ext>
                </a:extLst>
              </p:cNvPr>
              <p:cNvSpPr txBox="1"/>
              <p:nvPr/>
            </p:nvSpPr>
            <p:spPr>
              <a:xfrm>
                <a:off x="720394" y="3365072"/>
                <a:ext cx="11083868" cy="338554"/>
              </a:xfrm>
              <a:prstGeom prst="rect">
                <a:avLst/>
              </a:prstGeom>
              <a:noFill/>
            </p:spPr>
            <p:txBody>
              <a:bodyPr wrap="none" rtlCol="0">
                <a:spAutoFit/>
              </a:bodyPr>
              <a:lstStyle/>
              <a:p>
                <a:r>
                  <a:rPr lang="en-US" b="1" dirty="0">
                    <a:solidFill>
                      <a:srgbClr val="0070C0"/>
                    </a:solidFill>
                  </a:rPr>
                  <a:t>        (ii)  Rewrite </a:t>
                </a:r>
                <a14:m>
                  <m:oMath xmlns:m="http://schemas.openxmlformats.org/officeDocument/2006/math">
                    <m:r>
                      <a:rPr lang="en-US" sz="1600" b="1" i="1" smtClean="0">
                        <a:solidFill>
                          <a:srgbClr val="0070C0"/>
                        </a:solidFill>
                        <a:latin typeface="Cambria Math" panose="02040503050406030204" pitchFamily="18" charset="0"/>
                      </a:rPr>
                      <m:t>𝒌</m:t>
                    </m:r>
                    <m:d>
                      <m:dPr>
                        <m:ctrlPr>
                          <a:rPr lang="en-US" sz="1600" b="1" i="1" smtClean="0">
                            <a:solidFill>
                              <a:srgbClr val="0070C0"/>
                            </a:solidFill>
                            <a:latin typeface="Cambria Math" panose="02040503050406030204" pitchFamily="18" charset="0"/>
                          </a:rPr>
                        </m:ctrlPr>
                      </m:dPr>
                      <m:e>
                        <m:r>
                          <a:rPr lang="en-US" sz="1600" b="1" i="1" smtClean="0">
                            <a:solidFill>
                              <a:srgbClr val="0070C0"/>
                            </a:solidFill>
                            <a:latin typeface="Cambria Math" panose="02040503050406030204" pitchFamily="18" charset="0"/>
                          </a:rPr>
                          <m:t>𝒙</m:t>
                        </m:r>
                      </m:e>
                    </m:d>
                  </m:oMath>
                </a14:m>
                <a:r>
                  <a:rPr lang="en-US" sz="1600" b="1" dirty="0">
                    <a:solidFill>
                      <a:srgbClr val="0070C0"/>
                    </a:solidFill>
                  </a:rPr>
                  <a:t> </a:t>
                </a:r>
                <a:r>
                  <a:rPr lang="en-US" b="1" dirty="0">
                    <a:solidFill>
                      <a:srgbClr val="0070C0"/>
                    </a:solidFill>
                  </a:rPr>
                  <a:t>as an expression in which </a:t>
                </a:r>
                <a14:m>
                  <m:oMath xmlns:m="http://schemas.openxmlformats.org/officeDocument/2006/math">
                    <m:r>
                      <a:rPr lang="en-US" sz="1600" b="1" i="1" smtClean="0">
                        <a:solidFill>
                          <a:srgbClr val="0070C0"/>
                        </a:solidFill>
                        <a:latin typeface="Cambria Math" panose="02040503050406030204" pitchFamily="18" charset="0"/>
                      </a:rPr>
                      <m:t>𝒕𝒂𝒏</m:t>
                    </m:r>
                    <m:r>
                      <a:rPr lang="en-US" sz="1600" b="1" i="1" smtClean="0">
                        <a:solidFill>
                          <a:srgbClr val="0070C0"/>
                        </a:solidFill>
                        <a:latin typeface="Cambria Math" panose="02040503050406030204" pitchFamily="18" charset="0"/>
                      </a:rPr>
                      <m:t> </m:t>
                    </m:r>
                    <m:r>
                      <a:rPr lang="en-US" sz="1600" b="1" i="1" smtClean="0">
                        <a:solidFill>
                          <a:srgbClr val="0070C0"/>
                        </a:solidFill>
                        <a:latin typeface="Cambria Math" panose="02040503050406030204" pitchFamily="18" charset="0"/>
                      </a:rPr>
                      <m:t>𝒙</m:t>
                    </m:r>
                  </m:oMath>
                </a14:m>
                <a:r>
                  <a:rPr lang="en-US" b="1" dirty="0">
                    <a:solidFill>
                      <a:srgbClr val="0070C0"/>
                    </a:solidFill>
                  </a:rPr>
                  <a:t> appears exactly once and no other trigonometric functions are involved. </a:t>
                </a:r>
              </a:p>
            </p:txBody>
          </p:sp>
        </mc:Choice>
        <mc:Fallback xmlns="">
          <p:sp>
            <p:nvSpPr>
              <p:cNvPr id="8" name="TextBox 7">
                <a:extLst>
                  <a:ext uri="{FF2B5EF4-FFF2-40B4-BE49-F238E27FC236}">
                    <a16:creationId xmlns:a16="http://schemas.microsoft.com/office/drawing/2014/main" id="{20660D4C-672C-602D-1AC6-A774B5277B68}"/>
                  </a:ext>
                </a:extLst>
              </p:cNvPr>
              <p:cNvSpPr txBox="1">
                <a:spLocks noRot="1" noChangeAspect="1" noMove="1" noResize="1" noEditPoints="1" noAdjustHandles="1" noChangeArrowheads="1" noChangeShapeType="1" noTextEdit="1"/>
              </p:cNvSpPr>
              <p:nvPr/>
            </p:nvSpPr>
            <p:spPr>
              <a:xfrm>
                <a:off x="720394" y="3365072"/>
                <a:ext cx="11083868" cy="338554"/>
              </a:xfrm>
              <a:prstGeom prst="rect">
                <a:avLst/>
              </a:prstGeom>
              <a:blipFill>
                <a:blip r:embed="rId5"/>
                <a:stretch>
                  <a:fillRect b="-160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C96A173-7E6A-6708-A7EF-50AD6958715B}"/>
                  </a:ext>
                </a:extLst>
              </p:cNvPr>
              <p:cNvSpPr txBox="1"/>
              <p:nvPr/>
            </p:nvSpPr>
            <p:spPr>
              <a:xfrm>
                <a:off x="1620078" y="3784033"/>
                <a:ext cx="3692806" cy="65197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US" sz="1800" b="1" i="1" smtClean="0">
                              <a:solidFill>
                                <a:srgbClr val="FF0000"/>
                              </a:solidFill>
                              <a:latin typeface="Cambria Math" panose="02040503050406030204" pitchFamily="18" charset="0"/>
                            </a:rPr>
                          </m:ctrlPr>
                        </m:fPr>
                        <m:num>
                          <m:r>
                            <a:rPr lang="en-US" sz="1800" b="1" i="1" smtClean="0">
                              <a:solidFill>
                                <a:srgbClr val="FF0000"/>
                              </a:solidFill>
                              <a:latin typeface="Cambria Math" panose="02040503050406030204" pitchFamily="18" charset="0"/>
                            </a:rPr>
                            <m:t>𝟔</m:t>
                          </m:r>
                        </m:num>
                        <m:den>
                          <m:r>
                            <a:rPr lang="en-US" sz="1800" b="1" i="1" smtClean="0">
                              <a:solidFill>
                                <a:srgbClr val="FF0000"/>
                              </a:solidFill>
                              <a:latin typeface="Cambria Math" panose="02040503050406030204" pitchFamily="18" charset="0"/>
                            </a:rPr>
                            <m:t>𝒕𝒂𝒏</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𝒙</m:t>
                          </m:r>
                          <m:d>
                            <m:dPr>
                              <m:ctrlPr>
                                <a:rPr lang="en-US" sz="1800" b="1" i="1" smtClean="0">
                                  <a:solidFill>
                                    <a:srgbClr val="FF0000"/>
                                  </a:solidFill>
                                  <a:latin typeface="Cambria Math" panose="02040503050406030204" pitchFamily="18" charset="0"/>
                                </a:rPr>
                              </m:ctrlPr>
                            </m:dPr>
                            <m:e>
                              <m:r>
                                <a:rPr lang="en-US" sz="1800" b="1" i="1" smtClean="0">
                                  <a:solidFill>
                                    <a:srgbClr val="FF0000"/>
                                  </a:solidFill>
                                  <a:latin typeface="Cambria Math" panose="02040503050406030204" pitchFamily="18" charset="0"/>
                                </a:rPr>
                                <m:t>𝒄𝒐</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𝒕</m:t>
                                  </m:r>
                                </m:e>
                                <m:sup>
                                  <m:r>
                                    <a:rPr lang="en-US" sz="1800" b="1" i="1" smtClean="0">
                                      <a:solidFill>
                                        <a:srgbClr val="FF0000"/>
                                      </a:solidFill>
                                      <a:latin typeface="Cambria Math" panose="02040503050406030204" pitchFamily="18" charset="0"/>
                                    </a:rPr>
                                    <m:t>𝟐</m:t>
                                  </m:r>
                                </m:sup>
                              </m:sSup>
                              <m:r>
                                <a:rPr lang="en-US" sz="1800" b="1" i="1" smtClean="0">
                                  <a:solidFill>
                                    <a:srgbClr val="FF0000"/>
                                  </a:solidFill>
                                  <a:latin typeface="Cambria Math" panose="02040503050406030204" pitchFamily="18" charset="0"/>
                                </a:rPr>
                                <m:t>𝒙</m:t>
                              </m:r>
                            </m:e>
                          </m:d>
                        </m:den>
                      </m:f>
                      <m:r>
                        <a:rPr lang="en-US" sz="1800" b="1" i="1" smtClean="0">
                          <a:solidFill>
                            <a:srgbClr val="FF0000"/>
                          </a:solidFill>
                          <a:latin typeface="Cambria Math" panose="02040503050406030204" pitchFamily="18" charset="0"/>
                        </a:rPr>
                        <m:t>→</m:t>
                      </m:r>
                      <m:f>
                        <m:fPr>
                          <m:ctrlPr>
                            <a:rPr lang="en-US" sz="1800" b="1" i="1" smtClean="0">
                              <a:solidFill>
                                <a:srgbClr val="FF0000"/>
                              </a:solidFill>
                              <a:latin typeface="Cambria Math" panose="02040503050406030204" pitchFamily="18" charset="0"/>
                            </a:rPr>
                          </m:ctrlPr>
                        </m:fPr>
                        <m:num>
                          <m:r>
                            <a:rPr lang="en-US" sz="1800" b="1" i="1" smtClean="0">
                              <a:solidFill>
                                <a:srgbClr val="FF0000"/>
                              </a:solidFill>
                              <a:latin typeface="Cambria Math" panose="02040503050406030204" pitchFamily="18" charset="0"/>
                            </a:rPr>
                            <m:t>𝟔</m:t>
                          </m:r>
                        </m:num>
                        <m:den>
                          <m:r>
                            <a:rPr lang="en-US" sz="1800" b="1" i="1" smtClean="0">
                              <a:solidFill>
                                <a:srgbClr val="FF0000"/>
                              </a:solidFill>
                              <a:latin typeface="Cambria Math" panose="02040503050406030204" pitchFamily="18" charset="0"/>
                            </a:rPr>
                            <m:t>𝒄𝒐𝒕</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𝒙</m:t>
                          </m:r>
                        </m:den>
                      </m:f>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𝟔</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𝒕𝒂𝒏</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𝒙</m:t>
                      </m:r>
                    </m:oMath>
                  </m:oMathPara>
                </a14:m>
                <a:endParaRPr lang="en-US" sz="1800" b="1" dirty="0">
                  <a:solidFill>
                    <a:srgbClr val="FF0000"/>
                  </a:solidFill>
                </a:endParaRPr>
              </a:p>
            </p:txBody>
          </p:sp>
        </mc:Choice>
        <mc:Fallback xmlns="">
          <p:sp>
            <p:nvSpPr>
              <p:cNvPr id="9" name="TextBox 8">
                <a:extLst>
                  <a:ext uri="{FF2B5EF4-FFF2-40B4-BE49-F238E27FC236}">
                    <a16:creationId xmlns:a16="http://schemas.microsoft.com/office/drawing/2014/main" id="{AC96A173-7E6A-6708-A7EF-50AD6958715B}"/>
                  </a:ext>
                </a:extLst>
              </p:cNvPr>
              <p:cNvSpPr txBox="1">
                <a:spLocks noRot="1" noChangeAspect="1" noMove="1" noResize="1" noEditPoints="1" noAdjustHandles="1" noChangeArrowheads="1" noChangeShapeType="1" noTextEdit="1"/>
              </p:cNvSpPr>
              <p:nvPr/>
            </p:nvSpPr>
            <p:spPr>
              <a:xfrm>
                <a:off x="1620078" y="3784033"/>
                <a:ext cx="3692806" cy="651973"/>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000696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728F2-B564-5733-4882-8568C80E13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22CEF7-0046-8974-60BC-BC7AACB6A7F2}"/>
              </a:ext>
            </a:extLst>
          </p:cNvPr>
          <p:cNvSpPr>
            <a:spLocks noGrp="1"/>
          </p:cNvSpPr>
          <p:nvPr>
            <p:ph type="title"/>
          </p:nvPr>
        </p:nvSpPr>
        <p:spPr/>
        <p:txBody>
          <a:bodyPr/>
          <a:lstStyle/>
          <a:p>
            <a:r>
              <a:rPr lang="en-US" b="1" dirty="0"/>
              <a:t>       2025 FRQ 4</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8B71027D-ED28-048F-D756-F02796FCE043}"/>
                  </a:ext>
                </a:extLst>
              </p:cNvPr>
              <p:cNvSpPr txBox="1"/>
              <p:nvPr/>
            </p:nvSpPr>
            <p:spPr>
              <a:xfrm>
                <a:off x="609600" y="1637656"/>
                <a:ext cx="11463010" cy="344133"/>
              </a:xfrm>
              <a:prstGeom prst="rect">
                <a:avLst/>
              </a:prstGeom>
              <a:noFill/>
            </p:spPr>
            <p:txBody>
              <a:bodyPr wrap="none" rtlCol="0">
                <a:spAutoFit/>
              </a:bodyPr>
              <a:lstStyle/>
              <a:p>
                <a:r>
                  <a:rPr lang="en-US" b="1" dirty="0"/>
                  <a:t>C.      The function </a:t>
                </a:r>
                <a14:m>
                  <m:oMath xmlns:m="http://schemas.openxmlformats.org/officeDocument/2006/math">
                    <m:r>
                      <a:rPr lang="en-US" sz="1600" b="1" i="1" smtClean="0">
                        <a:latin typeface="Cambria Math" panose="02040503050406030204" pitchFamily="18" charset="0"/>
                      </a:rPr>
                      <m:t>𝒎</m:t>
                    </m:r>
                  </m:oMath>
                </a14:m>
                <a:r>
                  <a:rPr lang="en-US" b="1" dirty="0"/>
                  <a:t> is defined by </a:t>
                </a:r>
                <a14:m>
                  <m:oMath xmlns:m="http://schemas.openxmlformats.org/officeDocument/2006/math">
                    <m:r>
                      <a:rPr lang="en-US" sz="1600" b="1" i="1" smtClean="0">
                        <a:latin typeface="Cambria Math" panose="02040503050406030204" pitchFamily="18" charset="0"/>
                      </a:rPr>
                      <m:t>𝒎</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𝒆</m:t>
                        </m:r>
                      </m:e>
                      <m:sup>
                        <m:r>
                          <a:rPr lang="en-US" sz="1600" b="1" i="1" smtClean="0">
                            <a:latin typeface="Cambria Math" panose="02040503050406030204" pitchFamily="18" charset="0"/>
                          </a:rPr>
                          <m:t>𝟐</m:t>
                        </m:r>
                        <m:r>
                          <a:rPr lang="en-US" sz="1600" b="1" i="1" smtClean="0">
                            <a:latin typeface="Cambria Math" panose="02040503050406030204" pitchFamily="18" charset="0"/>
                          </a:rPr>
                          <m:t>𝒙</m:t>
                        </m:r>
                      </m:sup>
                    </m:sSup>
                    <m:r>
                      <a:rPr lang="en-US" sz="1600" b="1" i="1" smtClean="0">
                        <a:latin typeface="Cambria Math" panose="02040503050406030204" pitchFamily="18" charset="0"/>
                      </a:rPr>
                      <m:t>−</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𝒆</m:t>
                        </m:r>
                      </m:e>
                      <m:sup>
                        <m:r>
                          <a:rPr lang="en-US" sz="1600" b="1" i="1" smtClean="0">
                            <a:latin typeface="Cambria Math" panose="02040503050406030204" pitchFamily="18" charset="0"/>
                          </a:rPr>
                          <m:t>𝒙</m:t>
                        </m:r>
                      </m:sup>
                    </m:sSup>
                    <m:r>
                      <a:rPr lang="en-US" sz="1600" b="1" i="1" smtClean="0">
                        <a:latin typeface="Cambria Math" panose="02040503050406030204" pitchFamily="18" charset="0"/>
                      </a:rPr>
                      <m:t>−</m:t>
                    </m:r>
                    <m:r>
                      <a:rPr lang="en-US" sz="1600" b="1" i="1" smtClean="0">
                        <a:latin typeface="Cambria Math" panose="02040503050406030204" pitchFamily="18" charset="0"/>
                      </a:rPr>
                      <m:t>𝟏𝟐</m:t>
                    </m:r>
                  </m:oMath>
                </a14:m>
                <a:r>
                  <a:rPr lang="en-US" b="1" dirty="0"/>
                  <a:t>. Find all input values in the domain of </a:t>
                </a:r>
                <a14:m>
                  <m:oMath xmlns:m="http://schemas.openxmlformats.org/officeDocument/2006/math">
                    <m:r>
                      <a:rPr lang="en-US" sz="1600" b="1" i="1" smtClean="0">
                        <a:latin typeface="Cambria Math" panose="02040503050406030204" pitchFamily="18" charset="0"/>
                      </a:rPr>
                      <m:t>𝒎</m:t>
                    </m:r>
                  </m:oMath>
                </a14:m>
                <a:r>
                  <a:rPr lang="en-US" b="1" dirty="0"/>
                  <a:t> that yield an output value of </a:t>
                </a:r>
                <a14:m>
                  <m:oMath xmlns:m="http://schemas.openxmlformats.org/officeDocument/2006/math">
                    <m:r>
                      <a:rPr lang="en-US" sz="1600" b="1" i="1" smtClean="0">
                        <a:latin typeface="Cambria Math" panose="02040503050406030204" pitchFamily="18" charset="0"/>
                      </a:rPr>
                      <m:t>𝟎</m:t>
                    </m:r>
                  </m:oMath>
                </a14:m>
                <a:r>
                  <a:rPr lang="en-US" b="1" dirty="0"/>
                  <a:t>. </a:t>
                </a:r>
              </a:p>
            </p:txBody>
          </p:sp>
        </mc:Choice>
        <mc:Fallback xmlns="">
          <p:sp>
            <p:nvSpPr>
              <p:cNvPr id="4" name="TextBox 3">
                <a:extLst>
                  <a:ext uri="{FF2B5EF4-FFF2-40B4-BE49-F238E27FC236}">
                    <a16:creationId xmlns:a16="http://schemas.microsoft.com/office/drawing/2014/main" id="{8B71027D-ED28-048F-D756-F02796FCE043}"/>
                  </a:ext>
                </a:extLst>
              </p:cNvPr>
              <p:cNvSpPr txBox="1">
                <a:spLocks noRot="1" noChangeAspect="1" noMove="1" noResize="1" noEditPoints="1" noAdjustHandles="1" noChangeArrowheads="1" noChangeShapeType="1" noTextEdit="1"/>
              </p:cNvSpPr>
              <p:nvPr/>
            </p:nvSpPr>
            <p:spPr>
              <a:xfrm>
                <a:off x="609600" y="1637656"/>
                <a:ext cx="11463010" cy="344133"/>
              </a:xfrm>
              <a:prstGeom prst="rect">
                <a:avLst/>
              </a:prstGeom>
              <a:blipFill>
                <a:blip r:embed="rId2"/>
                <a:stretch>
                  <a:fillRect l="-160" b="-178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A0C9EB5-0A4C-52F8-7BD0-EFF595360E34}"/>
                  </a:ext>
                </a:extLst>
              </p:cNvPr>
              <p:cNvSpPr txBox="1"/>
              <p:nvPr/>
            </p:nvSpPr>
            <p:spPr>
              <a:xfrm>
                <a:off x="1441173" y="2201807"/>
                <a:ext cx="9847311" cy="6525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𝟐</m:t>
                          </m:r>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𝟏𝟐</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r>
                        <a:rPr lang="en-US" sz="1800" b="1" i="1">
                          <a:solidFill>
                            <a:srgbClr val="FF0000"/>
                          </a:solidFill>
                          <a:latin typeface="Cambria Math" panose="02040503050406030204" pitchFamily="18" charset="0"/>
                        </a:rPr>
                        <m:t>→</m:t>
                      </m:r>
                      <m:d>
                        <m:dPr>
                          <m:ctrlPr>
                            <a:rPr lang="en-US" sz="1800" b="1" i="1" smtClean="0">
                              <a:solidFill>
                                <a:srgbClr val="FF0000"/>
                              </a:solidFill>
                              <a:latin typeface="Cambria Math" panose="02040503050406030204" pitchFamily="18" charset="0"/>
                            </a:rPr>
                          </m:ctrlPr>
                        </m:dPr>
                        <m:e>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𝟒</m:t>
                          </m:r>
                        </m:e>
                      </m:d>
                      <m:d>
                        <m:dPr>
                          <m:ctrlPr>
                            <a:rPr lang="en-US" sz="1800" b="1" i="1" smtClean="0">
                              <a:solidFill>
                                <a:srgbClr val="FF0000"/>
                              </a:solidFill>
                              <a:latin typeface="Cambria Math" panose="02040503050406030204" pitchFamily="18" charset="0"/>
                            </a:rPr>
                          </m:ctrlPr>
                        </m:dPr>
                        <m:e>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𝟑</m:t>
                          </m:r>
                        </m:e>
                      </m:d>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r>
                        <a:rPr lang="en-US" sz="1800" b="1" i="1" smtClean="0">
                          <a:solidFill>
                            <a:srgbClr val="FF0000"/>
                          </a:solidFill>
                          <a:latin typeface="Cambria Math" panose="02040503050406030204" pitchFamily="18" charset="0"/>
                        </a:rPr>
                        <m:t> →</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𝟒</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r>
                        <a:rPr lang="en-US" sz="1800" b="1" i="1" smtClean="0">
                          <a:solidFill>
                            <a:srgbClr val="FF0000"/>
                          </a:solidFill>
                          <a:latin typeface="Cambria Math" panose="02040503050406030204" pitchFamily="18" charset="0"/>
                        </a:rPr>
                        <m:t> , </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𝟑</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r>
                        <a:rPr lang="en-US" sz="1800" b="1" i="1" smtClean="0">
                          <a:solidFill>
                            <a:srgbClr val="FF0000"/>
                          </a:solidFill>
                          <a:latin typeface="Cambria Math" panose="02040503050406030204" pitchFamily="18" charset="0"/>
                        </a:rPr>
                        <m:t> →</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𝟒</m:t>
                      </m:r>
                      <m:r>
                        <a:rPr lang="en-US" sz="1800" b="1" i="1" smtClean="0">
                          <a:solidFill>
                            <a:srgbClr val="FF0000"/>
                          </a:solidFill>
                          <a:latin typeface="Cambria Math" panose="02040503050406030204" pitchFamily="18" charset="0"/>
                        </a:rPr>
                        <m:t> →</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𝟑</m:t>
                      </m:r>
                      <m:r>
                        <a:rPr lang="en-US" sz="1800" b="1" i="1" smtClean="0">
                          <a:solidFill>
                            <a:srgbClr val="FF0000"/>
                          </a:solidFill>
                          <a:latin typeface="Cambria Math" panose="02040503050406030204" pitchFamily="18" charset="0"/>
                        </a:rPr>
                        <m:t> →</m:t>
                      </m:r>
                    </m:oMath>
                  </m:oMathPara>
                </a14:m>
                <a:endParaRPr lang="en-US" sz="1800" b="1" dirty="0">
                  <a:solidFill>
                    <a:srgbClr val="FF0000"/>
                  </a:solidFill>
                </a:endParaRPr>
              </a:p>
              <a:p>
                <a:r>
                  <a:rPr lang="en-US" sz="1800" b="1" dirty="0">
                    <a:solidFill>
                      <a:srgbClr val="FF0000"/>
                    </a:solidFill>
                  </a:rPr>
                  <a:t>    </a:t>
                </a:r>
                <a14:m>
                  <m:oMath xmlns:m="http://schemas.openxmlformats.org/officeDocument/2006/math">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𝒍𝒏</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𝟒</m:t>
                    </m:r>
                  </m:oMath>
                </a14:m>
                <a:r>
                  <a:rPr lang="en-US" sz="1800" b="1" dirty="0">
                    <a:solidFill>
                      <a:srgbClr val="FF0000"/>
                    </a:solidFill>
                  </a:rPr>
                  <a:t> </a:t>
                </a:r>
                <a:r>
                  <a:rPr lang="en-US" sz="1600" b="1" dirty="0">
                    <a:solidFill>
                      <a:srgbClr val="FF0000"/>
                    </a:solidFill>
                  </a:rPr>
                  <a:t>ONLY</a:t>
                </a:r>
                <a:r>
                  <a:rPr lang="en-US" sz="1800" b="1" dirty="0">
                    <a:solidFill>
                      <a:srgbClr val="FF0000"/>
                    </a:solidFill>
                  </a:rPr>
                  <a:t>, as </a:t>
                </a:r>
                <a14:m>
                  <m:oMath xmlns:m="http://schemas.openxmlformats.org/officeDocument/2006/math">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𝒍𝒏</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𝟑</m:t>
                    </m:r>
                    <m:r>
                      <a:rPr lang="en-US" sz="1800" b="1" i="1" smtClean="0">
                        <a:solidFill>
                          <a:srgbClr val="FF0000"/>
                        </a:solidFill>
                        <a:latin typeface="Cambria Math" panose="02040503050406030204" pitchFamily="18" charset="0"/>
                      </a:rPr>
                      <m:t>)</m:t>
                    </m:r>
                  </m:oMath>
                </a14:m>
                <a:r>
                  <a:rPr lang="en-US" sz="1800" b="1" dirty="0">
                    <a:solidFill>
                      <a:srgbClr val="FF0000"/>
                    </a:solidFill>
                  </a:rPr>
                  <a:t> </a:t>
                </a:r>
                <a:r>
                  <a:rPr lang="en-US" sz="1600" b="1" dirty="0">
                    <a:solidFill>
                      <a:srgbClr val="FF0000"/>
                    </a:solidFill>
                  </a:rPr>
                  <a:t>is an extraneous solution</a:t>
                </a:r>
              </a:p>
            </p:txBody>
          </p:sp>
        </mc:Choice>
        <mc:Fallback xmlns="">
          <p:sp>
            <p:nvSpPr>
              <p:cNvPr id="7" name="TextBox 6">
                <a:extLst>
                  <a:ext uri="{FF2B5EF4-FFF2-40B4-BE49-F238E27FC236}">
                    <a16:creationId xmlns:a16="http://schemas.microsoft.com/office/drawing/2014/main" id="{DA0C9EB5-0A4C-52F8-7BD0-EFF595360E34}"/>
                  </a:ext>
                </a:extLst>
              </p:cNvPr>
              <p:cNvSpPr txBox="1">
                <a:spLocks noRot="1" noChangeAspect="1" noMove="1" noResize="1" noEditPoints="1" noAdjustHandles="1" noChangeArrowheads="1" noChangeShapeType="1" noTextEdit="1"/>
              </p:cNvSpPr>
              <p:nvPr/>
            </p:nvSpPr>
            <p:spPr>
              <a:xfrm>
                <a:off x="1441173" y="2201807"/>
                <a:ext cx="9847311" cy="652551"/>
              </a:xfrm>
              <a:prstGeom prst="rect">
                <a:avLst/>
              </a:prstGeom>
              <a:blipFill>
                <a:blip r:embed="rId3"/>
                <a:stretch>
                  <a:fillRect b="-14019"/>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5FD47DBE-451D-A03A-9227-042A50023DE1}"/>
              </a:ext>
            </a:extLst>
          </p:cNvPr>
          <p:cNvSpPr txBox="1"/>
          <p:nvPr/>
        </p:nvSpPr>
        <p:spPr>
          <a:xfrm>
            <a:off x="5357191" y="2971800"/>
            <a:ext cx="530915" cy="369332"/>
          </a:xfrm>
          <a:prstGeom prst="rect">
            <a:avLst/>
          </a:prstGeom>
          <a:noFill/>
        </p:spPr>
        <p:txBody>
          <a:bodyPr wrap="none" rtlCol="0">
            <a:spAutoFit/>
          </a:bodyPr>
          <a:lstStyle/>
          <a:p>
            <a:r>
              <a:rPr lang="en-US" sz="1800" b="1" dirty="0"/>
              <a:t>OR</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BEE7222-6B5B-AABE-F1EF-55594DD46DBF}"/>
                  </a:ext>
                </a:extLst>
              </p:cNvPr>
              <p:cNvSpPr txBox="1"/>
              <p:nvPr/>
            </p:nvSpPr>
            <p:spPr>
              <a:xfrm>
                <a:off x="1514850" y="3458574"/>
                <a:ext cx="10557760" cy="929550"/>
              </a:xfrm>
              <a:prstGeom prst="rect">
                <a:avLst/>
              </a:prstGeom>
              <a:noFill/>
            </p:spPr>
            <p:txBody>
              <a:bodyPr wrap="square" rtlCol="0">
                <a:spAutoFit/>
              </a:bodyPr>
              <a:lstStyle/>
              <a:p>
                <a:r>
                  <a:rPr lang="en-US" sz="1800" b="1" dirty="0">
                    <a:solidFill>
                      <a:srgbClr val="FF0000"/>
                    </a:solidFill>
                  </a:rPr>
                  <a:t>Let </a:t>
                </a:r>
                <a14:m>
                  <m:oMath xmlns:m="http://schemas.openxmlformats.org/officeDocument/2006/math">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𝒖</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   </m:t>
                    </m:r>
                    <m:r>
                      <a:rPr lang="en-US" sz="1800" b="1" i="1">
                        <a:solidFill>
                          <a:srgbClr val="FF0000"/>
                        </a:solidFill>
                        <a:latin typeface="Cambria Math" panose="02040503050406030204" pitchFamily="18" charset="0"/>
                      </a:rPr>
                      <m:t>→</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𝒖</m:t>
                        </m:r>
                      </m:e>
                      <m:sup>
                        <m:r>
                          <a:rPr lang="en-US" sz="1800" b="1" i="1" smtClean="0">
                            <a:solidFill>
                              <a:srgbClr val="FF0000"/>
                            </a:solidFill>
                            <a:latin typeface="Cambria Math" panose="02040503050406030204" pitchFamily="18" charset="0"/>
                          </a:rPr>
                          <m:t>𝟐</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𝒖</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𝟏𝟐</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r>
                      <a:rPr lang="en-US" sz="1800" b="1" i="1" smtClean="0">
                        <a:solidFill>
                          <a:srgbClr val="FF0000"/>
                        </a:solidFill>
                        <a:latin typeface="Cambria Math" panose="02040503050406030204" pitchFamily="18" charset="0"/>
                      </a:rPr>
                      <m:t> →</m:t>
                    </m:r>
                    <m:d>
                      <m:dPr>
                        <m:ctrlPr>
                          <a:rPr lang="en-US" sz="1800" b="1" i="1" smtClean="0">
                            <a:solidFill>
                              <a:srgbClr val="FF0000"/>
                            </a:solidFill>
                            <a:latin typeface="Cambria Math" panose="02040503050406030204" pitchFamily="18" charset="0"/>
                          </a:rPr>
                        </m:ctrlPr>
                      </m:dPr>
                      <m:e>
                        <m:r>
                          <a:rPr lang="en-US" sz="1800" b="1" i="1" smtClean="0">
                            <a:solidFill>
                              <a:srgbClr val="FF0000"/>
                            </a:solidFill>
                            <a:latin typeface="Cambria Math" panose="02040503050406030204" pitchFamily="18" charset="0"/>
                          </a:rPr>
                          <m:t>𝒖</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𝟒</m:t>
                        </m:r>
                      </m:e>
                    </m:d>
                    <m:d>
                      <m:dPr>
                        <m:ctrlPr>
                          <a:rPr lang="en-US" sz="1800" b="1" i="1" smtClean="0">
                            <a:solidFill>
                              <a:srgbClr val="FF0000"/>
                            </a:solidFill>
                            <a:latin typeface="Cambria Math" panose="02040503050406030204" pitchFamily="18" charset="0"/>
                          </a:rPr>
                        </m:ctrlPr>
                      </m:dPr>
                      <m:e>
                        <m:r>
                          <a:rPr lang="en-US" sz="1800" b="1" i="1" smtClean="0">
                            <a:solidFill>
                              <a:srgbClr val="FF0000"/>
                            </a:solidFill>
                            <a:latin typeface="Cambria Math" panose="02040503050406030204" pitchFamily="18" charset="0"/>
                          </a:rPr>
                          <m:t>𝒖</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𝟑</m:t>
                        </m:r>
                      </m:e>
                    </m:d>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𝒖</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𝟒</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𝒖</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𝟑</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r>
                      <a:rPr lang="en-US" sz="1800" b="1" i="1" smtClean="0">
                        <a:solidFill>
                          <a:srgbClr val="FF0000"/>
                        </a:solidFill>
                        <a:latin typeface="Cambria Math" panose="02040503050406030204" pitchFamily="18" charset="0"/>
                      </a:rPr>
                      <m:t> →</m:t>
                    </m:r>
                  </m:oMath>
                </a14:m>
                <a:endParaRPr lang="en-US" sz="1800" b="1" i="1" dirty="0">
                  <a:solidFill>
                    <a:srgbClr val="FF0000"/>
                  </a:solidFill>
                  <a:latin typeface="Cambria Math" panose="02040503050406030204" pitchFamily="18" charset="0"/>
                </a:endParaRPr>
              </a:p>
              <a:p>
                <a:pPr/>
                <a14:m>
                  <m:oMathPara xmlns:m="http://schemas.openxmlformats.org/officeDocument/2006/math">
                    <m:oMathParaPr>
                      <m:jc m:val="left"/>
                    </m:oMathParaPr>
                    <m:oMath xmlns:m="http://schemas.openxmlformats.org/officeDocument/2006/math">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𝟒</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r>
                        <a:rPr lang="en-US" sz="1800" b="1" i="1" smtClean="0">
                          <a:solidFill>
                            <a:srgbClr val="FF0000"/>
                          </a:solidFill>
                          <a:latin typeface="Cambria Math" panose="02040503050406030204" pitchFamily="18" charset="0"/>
                        </a:rPr>
                        <m:t> , </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𝟑</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𝟎</m:t>
                      </m:r>
                      <m:r>
                        <a:rPr lang="en-US" sz="1800" b="1" i="1" smtClean="0">
                          <a:solidFill>
                            <a:srgbClr val="FF0000"/>
                          </a:solidFill>
                          <a:latin typeface="Cambria Math" panose="02040503050406030204" pitchFamily="18" charset="0"/>
                        </a:rPr>
                        <m:t> →</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𝟒</m:t>
                      </m:r>
                      <m:r>
                        <a:rPr lang="en-US" sz="1800" b="1" i="1" smtClean="0">
                          <a:solidFill>
                            <a:srgbClr val="FF0000"/>
                          </a:solidFill>
                          <a:latin typeface="Cambria Math" panose="02040503050406030204" pitchFamily="18" charset="0"/>
                        </a:rPr>
                        <m:t> →</m:t>
                      </m:r>
                      <m:sSup>
                        <m:sSupPr>
                          <m:ctrlPr>
                            <a:rPr lang="en-US" sz="1800" b="1" i="1" smtClean="0">
                              <a:solidFill>
                                <a:srgbClr val="FF0000"/>
                              </a:solidFill>
                              <a:latin typeface="Cambria Math" panose="02040503050406030204" pitchFamily="18" charset="0"/>
                            </a:rPr>
                          </m:ctrlPr>
                        </m:sSupPr>
                        <m:e>
                          <m:r>
                            <a:rPr lang="en-US" sz="1800" b="1" i="1" smtClean="0">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𝒙</m:t>
                          </m:r>
                        </m:sup>
                      </m:sSup>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𝟑</m:t>
                      </m:r>
                      <m:r>
                        <a:rPr lang="en-US" sz="1800" b="1" i="1" smtClean="0">
                          <a:solidFill>
                            <a:srgbClr val="FF0000"/>
                          </a:solidFill>
                          <a:latin typeface="Cambria Math" panose="02040503050406030204" pitchFamily="18" charset="0"/>
                        </a:rPr>
                        <m:t> →</m:t>
                      </m:r>
                    </m:oMath>
                  </m:oMathPara>
                </a14:m>
                <a:endParaRPr lang="en-US" sz="1800" b="1" i="1" dirty="0">
                  <a:solidFill>
                    <a:srgbClr val="FF0000"/>
                  </a:solidFill>
                  <a:latin typeface="Cambria Math" panose="02040503050406030204" pitchFamily="18" charset="0"/>
                </a:endParaRPr>
              </a:p>
              <a:p>
                <a14:m>
                  <m:oMath xmlns:m="http://schemas.openxmlformats.org/officeDocument/2006/math">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𝒍𝒏</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𝟒</m:t>
                    </m:r>
                  </m:oMath>
                </a14:m>
                <a:r>
                  <a:rPr lang="en-US" sz="1800" b="1" dirty="0">
                    <a:solidFill>
                      <a:srgbClr val="FF0000"/>
                    </a:solidFill>
                  </a:rPr>
                  <a:t> </a:t>
                </a:r>
                <a:r>
                  <a:rPr lang="en-US" sz="1600" b="1" dirty="0">
                    <a:solidFill>
                      <a:srgbClr val="FF0000"/>
                    </a:solidFill>
                  </a:rPr>
                  <a:t>ONLY</a:t>
                </a:r>
                <a:r>
                  <a:rPr lang="en-US" sz="1800" b="1" dirty="0">
                    <a:solidFill>
                      <a:srgbClr val="FF0000"/>
                    </a:solidFill>
                  </a:rPr>
                  <a:t>, as </a:t>
                </a:r>
                <a14:m>
                  <m:oMath xmlns:m="http://schemas.openxmlformats.org/officeDocument/2006/math">
                    <m:r>
                      <a:rPr lang="en-US" sz="1800" b="1" i="1" smtClean="0">
                        <a:solidFill>
                          <a:srgbClr val="FF0000"/>
                        </a:solidFill>
                        <a:latin typeface="Cambria Math" panose="02040503050406030204" pitchFamily="18" charset="0"/>
                      </a:rPr>
                      <m:t>𝒙</m:t>
                    </m:r>
                    <m:r>
                      <a:rPr lang="en-US" sz="1800" b="1" i="1" smtClean="0">
                        <a:solidFill>
                          <a:srgbClr val="FF0000"/>
                        </a:solidFill>
                        <a:latin typeface="Cambria Math" panose="02040503050406030204" pitchFamily="18" charset="0"/>
                      </a:rPr>
                      <m:t>=</m:t>
                    </m:r>
                    <m:r>
                      <a:rPr lang="en-US" sz="1800" b="1" i="1" smtClean="0">
                        <a:solidFill>
                          <a:srgbClr val="FF0000"/>
                        </a:solidFill>
                        <a:latin typeface="Cambria Math" panose="02040503050406030204" pitchFamily="18" charset="0"/>
                      </a:rPr>
                      <m:t>𝒍𝒏</m:t>
                    </m:r>
                    <m:r>
                      <a:rPr lang="en-US" sz="1800" b="1" i="1" smtClean="0">
                        <a:solidFill>
                          <a:srgbClr val="FF0000"/>
                        </a:solidFill>
                        <a:latin typeface="Cambria Math" panose="02040503050406030204" pitchFamily="18" charset="0"/>
                      </a:rPr>
                      <m:t> (−</m:t>
                    </m:r>
                    <m:r>
                      <a:rPr lang="en-US" sz="1800" b="1" i="1" smtClean="0">
                        <a:solidFill>
                          <a:srgbClr val="FF0000"/>
                        </a:solidFill>
                        <a:latin typeface="Cambria Math" panose="02040503050406030204" pitchFamily="18" charset="0"/>
                      </a:rPr>
                      <m:t>𝟑</m:t>
                    </m:r>
                    <m:r>
                      <a:rPr lang="en-US" sz="1800" b="1" i="1" smtClean="0">
                        <a:solidFill>
                          <a:srgbClr val="FF0000"/>
                        </a:solidFill>
                        <a:latin typeface="Cambria Math" panose="02040503050406030204" pitchFamily="18" charset="0"/>
                      </a:rPr>
                      <m:t>)</m:t>
                    </m:r>
                  </m:oMath>
                </a14:m>
                <a:r>
                  <a:rPr lang="en-US" sz="1800" b="1" dirty="0">
                    <a:solidFill>
                      <a:srgbClr val="FF0000"/>
                    </a:solidFill>
                  </a:rPr>
                  <a:t> </a:t>
                </a:r>
                <a:r>
                  <a:rPr lang="en-US" sz="1600" b="1" dirty="0">
                    <a:solidFill>
                      <a:srgbClr val="FF0000"/>
                    </a:solidFill>
                  </a:rPr>
                  <a:t>is an extraneous solution</a:t>
                </a:r>
              </a:p>
            </p:txBody>
          </p:sp>
        </mc:Choice>
        <mc:Fallback xmlns="">
          <p:sp>
            <p:nvSpPr>
              <p:cNvPr id="11" name="TextBox 10">
                <a:extLst>
                  <a:ext uri="{FF2B5EF4-FFF2-40B4-BE49-F238E27FC236}">
                    <a16:creationId xmlns:a16="http://schemas.microsoft.com/office/drawing/2014/main" id="{2BEE7222-6B5B-AABE-F1EF-55594DD46DBF}"/>
                  </a:ext>
                </a:extLst>
              </p:cNvPr>
              <p:cNvSpPr txBox="1">
                <a:spLocks noRot="1" noChangeAspect="1" noMove="1" noResize="1" noEditPoints="1" noAdjustHandles="1" noChangeArrowheads="1" noChangeShapeType="1" noTextEdit="1"/>
              </p:cNvSpPr>
              <p:nvPr/>
            </p:nvSpPr>
            <p:spPr>
              <a:xfrm>
                <a:off x="1514850" y="3458574"/>
                <a:ext cx="10557760" cy="929550"/>
              </a:xfrm>
              <a:prstGeom prst="rect">
                <a:avLst/>
              </a:prstGeom>
              <a:blipFill>
                <a:blip r:embed="rId4"/>
                <a:stretch>
                  <a:fillRect l="-462" t="-1961" b="-9150"/>
                </a:stretch>
              </a:blipFill>
            </p:spPr>
            <p:txBody>
              <a:bodyPr/>
              <a:lstStyle/>
              <a:p>
                <a:r>
                  <a:rPr lang="en-US">
                    <a:noFill/>
                  </a:rPr>
                  <a:t> </a:t>
                </a:r>
              </a:p>
            </p:txBody>
          </p:sp>
        </mc:Fallback>
      </mc:AlternateContent>
    </p:spTree>
    <p:extLst>
      <p:ext uri="{BB962C8B-B14F-4D97-AF65-F5344CB8AC3E}">
        <p14:creationId xmlns:p14="http://schemas.microsoft.com/office/powerpoint/2010/main" val="177416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EFE6D-FF3F-E504-16CD-594001F709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37A482-780C-19CE-BFBF-9FD49E180128}"/>
              </a:ext>
            </a:extLst>
          </p:cNvPr>
          <p:cNvSpPr>
            <a:spLocks noGrp="1"/>
          </p:cNvSpPr>
          <p:nvPr>
            <p:ph type="title"/>
          </p:nvPr>
        </p:nvSpPr>
        <p:spPr/>
        <p:txBody>
          <a:bodyPr/>
          <a:lstStyle/>
          <a:p>
            <a:pPr algn="ctr"/>
            <a:r>
              <a:rPr lang="en-US" b="1" dirty="0"/>
              <a:t>Comparisons FRQ 4 </a:t>
            </a:r>
            <a:r>
              <a:rPr lang="en-US" b="1" dirty="0">
                <a:solidFill>
                  <a:schemeClr val="bg2"/>
                </a:solidFill>
              </a:rPr>
              <a:t>2025</a:t>
            </a:r>
            <a:r>
              <a:rPr lang="en-US" b="1" dirty="0"/>
              <a:t> to </a:t>
            </a:r>
            <a:r>
              <a:rPr lang="en-US" b="1" dirty="0">
                <a:solidFill>
                  <a:schemeClr val="bg2"/>
                </a:solidFill>
              </a:rPr>
              <a:t>2024</a:t>
            </a:r>
          </a:p>
        </p:txBody>
      </p:sp>
      <p:graphicFrame>
        <p:nvGraphicFramePr>
          <p:cNvPr id="8" name="Table 7">
            <a:extLst>
              <a:ext uri="{FF2B5EF4-FFF2-40B4-BE49-F238E27FC236}">
                <a16:creationId xmlns:a16="http://schemas.microsoft.com/office/drawing/2014/main" id="{53170390-107A-D91E-CA33-7DF00655815B}"/>
              </a:ext>
            </a:extLst>
          </p:cNvPr>
          <p:cNvGraphicFramePr>
            <a:graphicFrameLocks noGrp="1"/>
          </p:cNvGraphicFramePr>
          <p:nvPr>
            <p:extLst>
              <p:ext uri="{D42A27DB-BD31-4B8C-83A1-F6EECF244321}">
                <p14:modId xmlns:p14="http://schemas.microsoft.com/office/powerpoint/2010/main" val="675085525"/>
              </p:ext>
            </p:extLst>
          </p:nvPr>
        </p:nvGraphicFramePr>
        <p:xfrm>
          <a:off x="777240" y="2137370"/>
          <a:ext cx="10637520" cy="1218666"/>
        </p:xfrm>
        <a:graphic>
          <a:graphicData uri="http://schemas.openxmlformats.org/drawingml/2006/table">
            <a:tbl>
              <a:tblPr firstRow="1" bandRow="1">
                <a:tableStyleId>{5C22544A-7EE6-4342-B048-85BDC9FD1C3A}</a:tableStyleId>
              </a:tblPr>
              <a:tblGrid>
                <a:gridCol w="2127504">
                  <a:extLst>
                    <a:ext uri="{9D8B030D-6E8A-4147-A177-3AD203B41FA5}">
                      <a16:colId xmlns:a16="http://schemas.microsoft.com/office/drawing/2014/main" val="2139048143"/>
                    </a:ext>
                  </a:extLst>
                </a:gridCol>
                <a:gridCol w="900340">
                  <a:extLst>
                    <a:ext uri="{9D8B030D-6E8A-4147-A177-3AD203B41FA5}">
                      <a16:colId xmlns:a16="http://schemas.microsoft.com/office/drawing/2014/main" val="2861038197"/>
                    </a:ext>
                  </a:extLst>
                </a:gridCol>
                <a:gridCol w="993058">
                  <a:extLst>
                    <a:ext uri="{9D8B030D-6E8A-4147-A177-3AD203B41FA5}">
                      <a16:colId xmlns:a16="http://schemas.microsoft.com/office/drawing/2014/main" val="3474642883"/>
                    </a:ext>
                  </a:extLst>
                </a:gridCol>
                <a:gridCol w="1012723">
                  <a:extLst>
                    <a:ext uri="{9D8B030D-6E8A-4147-A177-3AD203B41FA5}">
                      <a16:colId xmlns:a16="http://schemas.microsoft.com/office/drawing/2014/main" val="64962866"/>
                    </a:ext>
                  </a:extLst>
                </a:gridCol>
                <a:gridCol w="1052051">
                  <a:extLst>
                    <a:ext uri="{9D8B030D-6E8A-4147-A177-3AD203B41FA5}">
                      <a16:colId xmlns:a16="http://schemas.microsoft.com/office/drawing/2014/main" val="847276033"/>
                    </a:ext>
                  </a:extLst>
                </a:gridCol>
                <a:gridCol w="1052052">
                  <a:extLst>
                    <a:ext uri="{9D8B030D-6E8A-4147-A177-3AD203B41FA5}">
                      <a16:colId xmlns:a16="http://schemas.microsoft.com/office/drawing/2014/main" val="4112453005"/>
                    </a:ext>
                  </a:extLst>
                </a:gridCol>
                <a:gridCol w="1052051">
                  <a:extLst>
                    <a:ext uri="{9D8B030D-6E8A-4147-A177-3AD203B41FA5}">
                      <a16:colId xmlns:a16="http://schemas.microsoft.com/office/drawing/2014/main" val="3304020562"/>
                    </a:ext>
                  </a:extLst>
                </a:gridCol>
                <a:gridCol w="953729">
                  <a:extLst>
                    <a:ext uri="{9D8B030D-6E8A-4147-A177-3AD203B41FA5}">
                      <a16:colId xmlns:a16="http://schemas.microsoft.com/office/drawing/2014/main" val="2331050182"/>
                    </a:ext>
                  </a:extLst>
                </a:gridCol>
                <a:gridCol w="1494012">
                  <a:extLst>
                    <a:ext uri="{9D8B030D-6E8A-4147-A177-3AD203B41FA5}">
                      <a16:colId xmlns:a16="http://schemas.microsoft.com/office/drawing/2014/main" val="155394132"/>
                    </a:ext>
                  </a:extLst>
                </a:gridCol>
              </a:tblGrid>
              <a:tr h="279400">
                <a:tc>
                  <a:txBody>
                    <a:bodyPr/>
                    <a:lstStyle/>
                    <a:p>
                      <a:pPr algn="ctr"/>
                      <a:endParaRPr lang="en-US" sz="2000" b="1" dirty="0"/>
                    </a:p>
                  </a:txBody>
                  <a:tcPr/>
                </a:tc>
                <a:tc>
                  <a:txBody>
                    <a:bodyPr/>
                    <a:lstStyle/>
                    <a:p>
                      <a:pPr algn="ctr"/>
                      <a:r>
                        <a:rPr lang="en-US" sz="2000" b="1" dirty="0"/>
                        <a:t>3A (</a:t>
                      </a:r>
                      <a:r>
                        <a:rPr lang="en-US" sz="2000" b="1" dirty="0" err="1"/>
                        <a:t>i</a:t>
                      </a:r>
                      <a:r>
                        <a:rPr lang="en-US" sz="2000" b="1" dirty="0"/>
                        <a:t>)</a:t>
                      </a:r>
                    </a:p>
                  </a:txBody>
                  <a:tcPr/>
                </a:tc>
                <a:tc>
                  <a:txBody>
                    <a:bodyPr/>
                    <a:lstStyle/>
                    <a:p>
                      <a:pPr algn="ctr"/>
                      <a:r>
                        <a:rPr lang="en-US" sz="2000" b="1" dirty="0"/>
                        <a:t>3A (ii)</a:t>
                      </a:r>
                    </a:p>
                  </a:txBody>
                  <a:tcPr/>
                </a:tc>
                <a:tc>
                  <a:txBody>
                    <a:bodyPr/>
                    <a:lstStyle/>
                    <a:p>
                      <a:pPr algn="ctr"/>
                      <a:r>
                        <a:rPr lang="en-US" sz="2000" b="1" dirty="0"/>
                        <a:t>3B (</a:t>
                      </a:r>
                      <a:r>
                        <a:rPr lang="en-US" sz="2000" b="1" dirty="0" err="1"/>
                        <a:t>i</a:t>
                      </a:r>
                      <a:r>
                        <a:rPr lang="en-US" sz="2000" b="1" dirty="0"/>
                        <a:t>)</a:t>
                      </a:r>
                    </a:p>
                  </a:txBody>
                  <a:tcPr/>
                </a:tc>
                <a:tc>
                  <a:txBody>
                    <a:bodyPr/>
                    <a:lstStyle/>
                    <a:p>
                      <a:pPr algn="ctr"/>
                      <a:r>
                        <a:rPr lang="en-US" sz="2000" b="1" dirty="0"/>
                        <a:t>3B (ii)</a:t>
                      </a:r>
                    </a:p>
                  </a:txBody>
                  <a:tcPr/>
                </a:tc>
                <a:tc>
                  <a:txBody>
                    <a:bodyPr/>
                    <a:lstStyle/>
                    <a:p>
                      <a:pPr algn="ctr"/>
                      <a:r>
                        <a:rPr lang="en-US" sz="2000" b="1" dirty="0"/>
                        <a:t>3C (</a:t>
                      </a:r>
                      <a:r>
                        <a:rPr lang="en-US" sz="2000" b="1" dirty="0" err="1"/>
                        <a:t>i</a:t>
                      </a:r>
                      <a:r>
                        <a:rPr lang="en-US" sz="2000" b="1" dirty="0"/>
                        <a:t>)</a:t>
                      </a:r>
                    </a:p>
                  </a:txBody>
                  <a:tcPr/>
                </a:tc>
                <a:tc>
                  <a:txBody>
                    <a:bodyPr/>
                    <a:lstStyle/>
                    <a:p>
                      <a:pPr algn="ctr"/>
                      <a:r>
                        <a:rPr lang="en-US" sz="2000" b="1" dirty="0"/>
                        <a:t>3C (ii)</a:t>
                      </a:r>
                    </a:p>
                  </a:txBody>
                  <a:tcPr/>
                </a:tc>
                <a:tc>
                  <a:txBody>
                    <a:bodyPr/>
                    <a:lstStyle/>
                    <a:p>
                      <a:pPr algn="ctr"/>
                      <a:r>
                        <a:rPr lang="en-US" sz="2000" b="1" dirty="0"/>
                        <a:t>Total</a:t>
                      </a:r>
                    </a:p>
                  </a:txBody>
                  <a:tcPr/>
                </a:tc>
                <a:tc>
                  <a:txBody>
                    <a:bodyPr/>
                    <a:lstStyle/>
                    <a:p>
                      <a:pPr algn="ctr"/>
                      <a:r>
                        <a:rPr lang="en-US" sz="2000" b="1" dirty="0"/>
                        <a:t>Stand Dev</a:t>
                      </a:r>
                    </a:p>
                  </a:txBody>
                  <a:tcPr/>
                </a:tc>
                <a:extLst>
                  <a:ext uri="{0D108BD9-81ED-4DB2-BD59-A6C34878D82A}">
                    <a16:rowId xmlns:a16="http://schemas.microsoft.com/office/drawing/2014/main" val="1073326465"/>
                  </a:ext>
                </a:extLst>
              </a:tr>
              <a:tr h="411213">
                <a:tc>
                  <a:txBody>
                    <a:bodyPr/>
                    <a:lstStyle/>
                    <a:p>
                      <a:pPr algn="ctr"/>
                      <a:r>
                        <a:rPr lang="en-US" sz="2000" b="1" dirty="0">
                          <a:solidFill>
                            <a:srgbClr val="00B050"/>
                          </a:solidFill>
                        </a:rPr>
                        <a:t>2025</a:t>
                      </a:r>
                    </a:p>
                  </a:txBody>
                  <a:tcPr/>
                </a:tc>
                <a:tc>
                  <a:txBody>
                    <a:bodyPr/>
                    <a:lstStyle/>
                    <a:p>
                      <a:pPr algn="ctr"/>
                      <a:r>
                        <a:rPr lang="en-US" sz="2000" b="1" dirty="0">
                          <a:solidFill>
                            <a:srgbClr val="00B050"/>
                          </a:solidFill>
                        </a:rPr>
                        <a:t>0.5</a:t>
                      </a:r>
                    </a:p>
                  </a:txBody>
                  <a:tcPr/>
                </a:tc>
                <a:tc>
                  <a:txBody>
                    <a:bodyPr/>
                    <a:lstStyle/>
                    <a:p>
                      <a:pPr algn="ctr"/>
                      <a:r>
                        <a:rPr lang="en-US" sz="2000" b="1" dirty="0">
                          <a:solidFill>
                            <a:srgbClr val="00B050"/>
                          </a:solidFill>
                        </a:rPr>
                        <a:t>0.4</a:t>
                      </a:r>
                    </a:p>
                  </a:txBody>
                  <a:tcPr/>
                </a:tc>
                <a:tc>
                  <a:txBody>
                    <a:bodyPr/>
                    <a:lstStyle/>
                    <a:p>
                      <a:pPr algn="ctr"/>
                      <a:r>
                        <a:rPr lang="en-US" sz="2000" b="1" dirty="0">
                          <a:solidFill>
                            <a:srgbClr val="00B050"/>
                          </a:solidFill>
                        </a:rPr>
                        <a:t>0.4</a:t>
                      </a:r>
                    </a:p>
                  </a:txBody>
                  <a:tcPr/>
                </a:tc>
                <a:tc>
                  <a:txBody>
                    <a:bodyPr/>
                    <a:lstStyle/>
                    <a:p>
                      <a:pPr algn="ctr"/>
                      <a:r>
                        <a:rPr lang="en-US" sz="2000" b="1" dirty="0">
                          <a:solidFill>
                            <a:srgbClr val="00B050"/>
                          </a:solidFill>
                        </a:rPr>
                        <a:t>0.3</a:t>
                      </a:r>
                    </a:p>
                  </a:txBody>
                  <a:tcPr/>
                </a:tc>
                <a:tc>
                  <a:txBody>
                    <a:bodyPr/>
                    <a:lstStyle/>
                    <a:p>
                      <a:pPr algn="ctr"/>
                      <a:r>
                        <a:rPr lang="en-US" sz="2000" b="1" dirty="0">
                          <a:solidFill>
                            <a:srgbClr val="00B050"/>
                          </a:solidFill>
                        </a:rPr>
                        <a:t>0.1</a:t>
                      </a:r>
                    </a:p>
                  </a:txBody>
                  <a:tcPr/>
                </a:tc>
                <a:tc>
                  <a:txBody>
                    <a:bodyPr/>
                    <a:lstStyle/>
                    <a:p>
                      <a:pPr algn="ctr"/>
                      <a:r>
                        <a:rPr lang="en-US" sz="2000" b="1" dirty="0">
                          <a:solidFill>
                            <a:srgbClr val="00B050"/>
                          </a:solidFill>
                        </a:rPr>
                        <a:t>0.1</a:t>
                      </a:r>
                    </a:p>
                  </a:txBody>
                  <a:tcPr/>
                </a:tc>
                <a:tc>
                  <a:txBody>
                    <a:bodyPr/>
                    <a:lstStyle/>
                    <a:p>
                      <a:pPr algn="ctr"/>
                      <a:r>
                        <a:rPr lang="en-US" sz="2000" b="1" dirty="0">
                          <a:solidFill>
                            <a:srgbClr val="00B050"/>
                          </a:solidFill>
                        </a:rPr>
                        <a:t>1.9</a:t>
                      </a:r>
                    </a:p>
                  </a:txBody>
                  <a:tcPr/>
                </a:tc>
                <a:tc>
                  <a:txBody>
                    <a:bodyPr/>
                    <a:lstStyle/>
                    <a:p>
                      <a:pPr algn="ctr"/>
                      <a:endParaRPr lang="en-US" sz="2000" b="1">
                        <a:solidFill>
                          <a:schemeClr val="bg2"/>
                        </a:solidFill>
                      </a:endParaRPr>
                    </a:p>
                  </a:txBody>
                  <a:tcPr/>
                </a:tc>
                <a:extLst>
                  <a:ext uri="{0D108BD9-81ED-4DB2-BD59-A6C34878D82A}">
                    <a16:rowId xmlns:a16="http://schemas.microsoft.com/office/drawing/2014/main" val="62584386"/>
                  </a:ext>
                </a:extLst>
              </a:tr>
              <a:tr h="411213">
                <a:tc>
                  <a:txBody>
                    <a:bodyPr/>
                    <a:lstStyle/>
                    <a:p>
                      <a:pPr algn="ctr"/>
                      <a:r>
                        <a:rPr lang="en-US" sz="2000" b="1" dirty="0">
                          <a:solidFill>
                            <a:srgbClr val="7030A0"/>
                          </a:solidFill>
                        </a:rPr>
                        <a:t>2024</a:t>
                      </a:r>
                    </a:p>
                  </a:txBody>
                  <a:tcPr/>
                </a:tc>
                <a:tc>
                  <a:txBody>
                    <a:bodyPr/>
                    <a:lstStyle/>
                    <a:p>
                      <a:pPr algn="ctr"/>
                      <a:r>
                        <a:rPr lang="en-US" sz="2000" b="1" dirty="0">
                          <a:solidFill>
                            <a:srgbClr val="7030A0"/>
                          </a:solidFill>
                        </a:rPr>
                        <a:t>0.37</a:t>
                      </a:r>
                    </a:p>
                  </a:txBody>
                  <a:tcPr/>
                </a:tc>
                <a:tc>
                  <a:txBody>
                    <a:bodyPr/>
                    <a:lstStyle/>
                    <a:p>
                      <a:pPr algn="ctr"/>
                      <a:r>
                        <a:rPr lang="en-US" sz="2000" b="1" dirty="0">
                          <a:solidFill>
                            <a:srgbClr val="7030A0"/>
                          </a:solidFill>
                        </a:rPr>
                        <a:t>0.33</a:t>
                      </a:r>
                    </a:p>
                  </a:txBody>
                  <a:tcPr/>
                </a:tc>
                <a:tc>
                  <a:txBody>
                    <a:bodyPr/>
                    <a:lstStyle/>
                    <a:p>
                      <a:pPr algn="ctr"/>
                      <a:r>
                        <a:rPr lang="en-US" sz="2000" b="1" dirty="0">
                          <a:solidFill>
                            <a:srgbClr val="7030A0"/>
                          </a:solidFill>
                        </a:rPr>
                        <a:t>0.16</a:t>
                      </a:r>
                    </a:p>
                  </a:txBody>
                  <a:tcPr/>
                </a:tc>
                <a:tc>
                  <a:txBody>
                    <a:bodyPr/>
                    <a:lstStyle/>
                    <a:p>
                      <a:pPr algn="ctr"/>
                      <a:r>
                        <a:rPr lang="en-US" sz="2000" b="1" dirty="0">
                          <a:solidFill>
                            <a:srgbClr val="7030A0"/>
                          </a:solidFill>
                        </a:rPr>
                        <a:t>0.24</a:t>
                      </a:r>
                    </a:p>
                  </a:txBody>
                  <a:tcPr/>
                </a:tc>
                <a:tc>
                  <a:txBody>
                    <a:bodyPr/>
                    <a:lstStyle/>
                    <a:p>
                      <a:pPr algn="ctr"/>
                      <a:r>
                        <a:rPr lang="en-US" sz="2000" b="1" dirty="0">
                          <a:solidFill>
                            <a:srgbClr val="7030A0"/>
                          </a:solidFill>
                        </a:rPr>
                        <a:t>0.15</a:t>
                      </a:r>
                    </a:p>
                  </a:txBody>
                  <a:tcPr/>
                </a:tc>
                <a:tc>
                  <a:txBody>
                    <a:bodyPr/>
                    <a:lstStyle/>
                    <a:p>
                      <a:pPr algn="ctr"/>
                      <a:r>
                        <a:rPr lang="en-US" sz="2000" b="1" dirty="0">
                          <a:solidFill>
                            <a:srgbClr val="7030A0"/>
                          </a:solidFill>
                        </a:rPr>
                        <a:t>0.04</a:t>
                      </a:r>
                    </a:p>
                  </a:txBody>
                  <a:tcPr/>
                </a:tc>
                <a:tc>
                  <a:txBody>
                    <a:bodyPr/>
                    <a:lstStyle/>
                    <a:p>
                      <a:pPr algn="ctr"/>
                      <a:r>
                        <a:rPr lang="en-US" sz="2000" b="1" dirty="0">
                          <a:solidFill>
                            <a:srgbClr val="7030A0"/>
                          </a:solidFill>
                        </a:rPr>
                        <a:t>1.28</a:t>
                      </a:r>
                    </a:p>
                  </a:txBody>
                  <a:tcPr/>
                </a:tc>
                <a:tc>
                  <a:txBody>
                    <a:bodyPr/>
                    <a:lstStyle/>
                    <a:p>
                      <a:pPr algn="ctr"/>
                      <a:r>
                        <a:rPr lang="en-US" sz="2000" b="1" dirty="0">
                          <a:solidFill>
                            <a:srgbClr val="7030A0"/>
                          </a:solidFill>
                        </a:rPr>
                        <a:t>1.60</a:t>
                      </a:r>
                    </a:p>
                  </a:txBody>
                  <a:tcPr/>
                </a:tc>
                <a:extLst>
                  <a:ext uri="{0D108BD9-81ED-4DB2-BD59-A6C34878D82A}">
                    <a16:rowId xmlns:a16="http://schemas.microsoft.com/office/drawing/2014/main" val="2150835671"/>
                  </a:ext>
                </a:extLst>
              </a:tr>
            </a:tbl>
          </a:graphicData>
        </a:graphic>
      </p:graphicFrame>
    </p:spTree>
    <p:extLst>
      <p:ext uri="{BB962C8B-B14F-4D97-AF65-F5344CB8AC3E}">
        <p14:creationId xmlns:p14="http://schemas.microsoft.com/office/powerpoint/2010/main" val="2062029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7F3D8-D309-6DA9-A0E6-EDFF497B53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779209-F442-93DB-19F9-284E1C2DCD17}"/>
              </a:ext>
            </a:extLst>
          </p:cNvPr>
          <p:cNvSpPr>
            <a:spLocks noGrp="1"/>
          </p:cNvSpPr>
          <p:nvPr>
            <p:ph type="title"/>
          </p:nvPr>
        </p:nvSpPr>
        <p:spPr>
          <a:xfrm>
            <a:off x="383458" y="0"/>
            <a:ext cx="10972800" cy="1143000"/>
          </a:xfrm>
        </p:spPr>
        <p:txBody>
          <a:bodyPr/>
          <a:lstStyle/>
          <a:p>
            <a:r>
              <a:rPr lang="en-US" b="1" dirty="0"/>
              <a:t>        2025 FRQ 4 = Observations</a:t>
            </a:r>
          </a:p>
        </p:txBody>
      </p:sp>
      <p:sp>
        <p:nvSpPr>
          <p:cNvPr id="3" name="TextBox 2">
            <a:extLst>
              <a:ext uri="{FF2B5EF4-FFF2-40B4-BE49-F238E27FC236}">
                <a16:creationId xmlns:a16="http://schemas.microsoft.com/office/drawing/2014/main" id="{57DCE39A-87F0-649D-4DF8-5C49102B0E8B}"/>
              </a:ext>
            </a:extLst>
          </p:cNvPr>
          <p:cNvSpPr txBox="1"/>
          <p:nvPr/>
        </p:nvSpPr>
        <p:spPr>
          <a:xfrm>
            <a:off x="1395383" y="1368477"/>
            <a:ext cx="8914620" cy="338554"/>
          </a:xfrm>
          <a:prstGeom prst="rect">
            <a:avLst/>
          </a:prstGeom>
          <a:noFill/>
        </p:spPr>
        <p:txBody>
          <a:bodyPr wrap="none" rtlCol="0">
            <a:spAutoFit/>
          </a:bodyPr>
          <a:lstStyle/>
          <a:p>
            <a:pPr marL="285750" indent="-285750">
              <a:buFont typeface="Arial" panose="020B0604020202020204" pitchFamily="34" charset="0"/>
              <a:buChar char="•"/>
            </a:pPr>
            <a:r>
              <a:rPr lang="en-US" sz="1600" b="1" dirty="0"/>
              <a:t>Supporting work, meaning at least one intermediate step, needs to </a:t>
            </a:r>
            <a:r>
              <a:rPr lang="en-US" sz="1600" b="1" dirty="0">
                <a:solidFill>
                  <a:srgbClr val="FF0000"/>
                </a:solidFill>
              </a:rPr>
              <a:t>ALWAYS</a:t>
            </a:r>
            <a:r>
              <a:rPr lang="en-US" sz="1600" b="1" dirty="0"/>
              <a:t> be shown.</a:t>
            </a:r>
          </a:p>
        </p:txBody>
      </p:sp>
      <p:sp>
        <p:nvSpPr>
          <p:cNvPr id="5" name="TextBox 4">
            <a:extLst>
              <a:ext uri="{FF2B5EF4-FFF2-40B4-BE49-F238E27FC236}">
                <a16:creationId xmlns:a16="http://schemas.microsoft.com/office/drawing/2014/main" id="{5CC54121-0582-D7AC-4969-063962A325D0}"/>
              </a:ext>
            </a:extLst>
          </p:cNvPr>
          <p:cNvSpPr txBox="1"/>
          <p:nvPr/>
        </p:nvSpPr>
        <p:spPr>
          <a:xfrm>
            <a:off x="1386216" y="1804833"/>
            <a:ext cx="7521611" cy="338554"/>
          </a:xfrm>
          <a:prstGeom prst="rect">
            <a:avLst/>
          </a:prstGeom>
          <a:noFill/>
        </p:spPr>
        <p:txBody>
          <a:bodyPr wrap="none" rtlCol="0">
            <a:spAutoFit/>
          </a:bodyPr>
          <a:lstStyle/>
          <a:p>
            <a:pPr marL="285750" indent="-285750">
              <a:buFont typeface="Arial" panose="020B0604020202020204" pitchFamily="34" charset="0"/>
              <a:buChar char="•"/>
            </a:pPr>
            <a:r>
              <a:rPr lang="en-US" sz="1600" b="1" dirty="0"/>
              <a:t>Correct mathematical </a:t>
            </a:r>
            <a:r>
              <a:rPr lang="en-US" sz="1600" b="1" dirty="0">
                <a:solidFill>
                  <a:srgbClr val="FF0000"/>
                </a:solidFill>
              </a:rPr>
              <a:t>NOTATION</a:t>
            </a:r>
            <a:r>
              <a:rPr lang="en-US" sz="1600" b="1" dirty="0">
                <a:solidFill>
                  <a:schemeClr val="bg2"/>
                </a:solidFill>
              </a:rPr>
              <a:t> needs to be emphasized and practiced.</a:t>
            </a:r>
            <a:endParaRPr lang="en-US" sz="1600" b="1" dirty="0"/>
          </a:p>
        </p:txBody>
      </p:sp>
      <p:sp>
        <p:nvSpPr>
          <p:cNvPr id="7" name="TextBox 6">
            <a:extLst>
              <a:ext uri="{FF2B5EF4-FFF2-40B4-BE49-F238E27FC236}">
                <a16:creationId xmlns:a16="http://schemas.microsoft.com/office/drawing/2014/main" id="{80C39FB0-3D69-1233-B672-8F3445FBFAB4}"/>
              </a:ext>
            </a:extLst>
          </p:cNvPr>
          <p:cNvSpPr txBox="1"/>
          <p:nvPr/>
        </p:nvSpPr>
        <p:spPr>
          <a:xfrm>
            <a:off x="1386216" y="2244875"/>
            <a:ext cx="7627409" cy="338554"/>
          </a:xfrm>
          <a:prstGeom prst="rect">
            <a:avLst/>
          </a:prstGeom>
          <a:noFill/>
        </p:spPr>
        <p:txBody>
          <a:bodyPr wrap="none" rtlCol="0">
            <a:spAutoFit/>
          </a:bodyPr>
          <a:lstStyle/>
          <a:p>
            <a:pPr marL="285750" indent="-285750">
              <a:buFont typeface="Arial" panose="020B0604020202020204" pitchFamily="34" charset="0"/>
              <a:buChar char="•"/>
            </a:pPr>
            <a:r>
              <a:rPr lang="en-US" sz="1600" b="1" dirty="0"/>
              <a:t>Proper usage of </a:t>
            </a:r>
            <a:r>
              <a:rPr lang="en-US" sz="1600" b="1" dirty="0">
                <a:solidFill>
                  <a:srgbClr val="FF0000"/>
                </a:solidFill>
              </a:rPr>
              <a:t>PARENTHESES</a:t>
            </a:r>
            <a:r>
              <a:rPr lang="en-US" sz="1600" b="1" dirty="0"/>
              <a:t> needs to be emphasized and practiced.</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0936764-D0EA-A136-A2D8-E488BE4F372E}"/>
                  </a:ext>
                </a:extLst>
              </p:cNvPr>
              <p:cNvSpPr txBox="1"/>
              <p:nvPr/>
            </p:nvSpPr>
            <p:spPr>
              <a:xfrm>
                <a:off x="1386216" y="2681231"/>
                <a:ext cx="10134506" cy="1443985"/>
              </a:xfrm>
              <a:prstGeom prst="rect">
                <a:avLst/>
              </a:prstGeom>
              <a:noFill/>
            </p:spPr>
            <p:txBody>
              <a:bodyPr wrap="none" rtlCol="0">
                <a:spAutoFit/>
              </a:bodyPr>
              <a:lstStyle/>
              <a:p>
                <a:pPr marL="285750" indent="-285750">
                  <a:buFont typeface="Arial" panose="020B0604020202020204" pitchFamily="34" charset="0"/>
                  <a:buChar char="•"/>
                </a:pPr>
                <a:r>
                  <a:rPr lang="en-US" sz="1600" b="1" dirty="0"/>
                  <a:t>Students need to know the </a:t>
                </a:r>
                <a:r>
                  <a:rPr lang="en-US" sz="1600" b="1" dirty="0">
                    <a:solidFill>
                      <a:srgbClr val="FF0000"/>
                    </a:solidFill>
                  </a:rPr>
                  <a:t>DIFFERENCE</a:t>
                </a:r>
                <a:r>
                  <a:rPr lang="en-US" sz="1600" b="1" dirty="0"/>
                  <a:t> between </a:t>
                </a:r>
                <a:r>
                  <a:rPr lang="en-US" sz="1600" b="1" dirty="0">
                    <a:solidFill>
                      <a:srgbClr val="FF0000"/>
                    </a:solidFill>
                  </a:rPr>
                  <a:t>RECIPROCAL</a:t>
                </a:r>
                <a:r>
                  <a:rPr lang="en-US" sz="1600" b="1" dirty="0"/>
                  <a:t> functions and </a:t>
                </a:r>
                <a:r>
                  <a:rPr lang="en-US" sz="1600" b="1" dirty="0">
                    <a:solidFill>
                      <a:srgbClr val="FF0000"/>
                    </a:solidFill>
                  </a:rPr>
                  <a:t>INVERSE</a:t>
                </a:r>
                <a:r>
                  <a:rPr lang="en-US" sz="1600" b="1" dirty="0"/>
                  <a:t> functions.</a:t>
                </a:r>
              </a:p>
              <a:p>
                <a:r>
                  <a:rPr lang="en-US" sz="1600" b="1" dirty="0"/>
                  <a:t>     For example, </a:t>
                </a:r>
                <a14:m>
                  <m:oMath xmlns:m="http://schemas.openxmlformats.org/officeDocument/2006/math">
                    <m:r>
                      <a:rPr lang="en-US" sz="1600" b="1" i="1" smtClean="0">
                        <a:latin typeface="Cambria Math" panose="02040503050406030204" pitchFamily="18" charset="0"/>
                      </a:rPr>
                      <m:t>𝒉</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r>
                      <a:rPr lang="en-US" sz="1600" b="1" i="1" smtClean="0">
                        <a:latin typeface="Cambria Math" panose="02040503050406030204" pitchFamily="18" charset="0"/>
                      </a:rPr>
                      <m:t>𝒄𝒐𝒕</m:t>
                    </m:r>
                    <m:r>
                      <a:rPr lang="en-US" sz="1600" b="1" i="1" smtClean="0">
                        <a:latin typeface="Cambria Math" panose="02040503050406030204" pitchFamily="18" charset="0"/>
                      </a:rPr>
                      <m:t> </m:t>
                    </m:r>
                    <m:r>
                      <a:rPr lang="en-US" sz="1600" b="1" i="1" smtClean="0">
                        <a:latin typeface="Cambria Math" panose="02040503050406030204" pitchFamily="18" charset="0"/>
                      </a:rPr>
                      <m:t>𝒙</m:t>
                    </m:r>
                    <m:r>
                      <a:rPr lang="en-US" sz="1600" b="1" i="1" smtClean="0">
                        <a:latin typeface="Cambria Math" panose="02040503050406030204" pitchFamily="18" charset="0"/>
                      </a:rPr>
                      <m:t>=</m:t>
                    </m:r>
                    <m:f>
                      <m:fPr>
                        <m:ctrlPr>
                          <a:rPr lang="en-US" sz="1600" b="1" i="1" smtClean="0">
                            <a:latin typeface="Cambria Math" panose="02040503050406030204" pitchFamily="18" charset="0"/>
                          </a:rPr>
                        </m:ctrlPr>
                      </m:fPr>
                      <m:num>
                        <m:r>
                          <a:rPr lang="en-US" sz="1600" b="1" i="1" smtClean="0">
                            <a:latin typeface="Cambria Math" panose="02040503050406030204" pitchFamily="18" charset="0"/>
                          </a:rPr>
                          <m:t>𝟏</m:t>
                        </m:r>
                      </m:num>
                      <m:den>
                        <m:r>
                          <a:rPr lang="en-US" sz="1600" b="1" i="1" smtClean="0">
                            <a:latin typeface="Cambria Math" panose="02040503050406030204" pitchFamily="18" charset="0"/>
                          </a:rPr>
                          <m:t>𝒕𝒂𝒏</m:t>
                        </m:r>
                        <m:r>
                          <a:rPr lang="en-US" sz="1600" b="1" i="1" smtClean="0">
                            <a:latin typeface="Cambria Math" panose="02040503050406030204" pitchFamily="18" charset="0"/>
                          </a:rPr>
                          <m:t> </m:t>
                        </m:r>
                        <m:r>
                          <a:rPr lang="en-US" sz="1600" b="1" i="1" smtClean="0">
                            <a:latin typeface="Cambria Math" panose="02040503050406030204" pitchFamily="18" charset="0"/>
                          </a:rPr>
                          <m:t>𝒙</m:t>
                        </m:r>
                      </m:den>
                    </m:f>
                  </m:oMath>
                </a14:m>
                <a:r>
                  <a:rPr lang="en-US" sz="1600" b="1" dirty="0"/>
                  <a:t> , so </a:t>
                </a:r>
                <a14:m>
                  <m:oMath xmlns:m="http://schemas.openxmlformats.org/officeDocument/2006/math">
                    <m:r>
                      <a:rPr lang="en-US" sz="1600" b="1" i="1" smtClean="0">
                        <a:latin typeface="Cambria Math" panose="02040503050406030204" pitchFamily="18" charset="0"/>
                      </a:rPr>
                      <m:t>𝒄𝒐𝒕</m:t>
                    </m:r>
                    <m:r>
                      <a:rPr lang="en-US" sz="1600" b="1" i="1" smtClean="0">
                        <a:latin typeface="Cambria Math" panose="02040503050406030204" pitchFamily="18" charset="0"/>
                      </a:rPr>
                      <m:t> </m:t>
                    </m:r>
                    <m:r>
                      <a:rPr lang="en-US" sz="1600" b="1" i="1" smtClean="0">
                        <a:latin typeface="Cambria Math" panose="02040503050406030204" pitchFamily="18" charset="0"/>
                      </a:rPr>
                      <m:t>𝒙</m:t>
                    </m:r>
                  </m:oMath>
                </a14:m>
                <a:r>
                  <a:rPr lang="en-US" sz="1600" b="1" dirty="0"/>
                  <a:t> and </a:t>
                </a:r>
                <a14:m>
                  <m:oMath xmlns:m="http://schemas.openxmlformats.org/officeDocument/2006/math">
                    <m:r>
                      <a:rPr lang="en-US" sz="1600" b="1" i="1" smtClean="0">
                        <a:latin typeface="Cambria Math" panose="02040503050406030204" pitchFamily="18" charset="0"/>
                      </a:rPr>
                      <m:t>𝒕𝒂𝒏</m:t>
                    </m:r>
                    <m:r>
                      <a:rPr lang="en-US" sz="1600" b="1" i="1" smtClean="0">
                        <a:latin typeface="Cambria Math" panose="02040503050406030204" pitchFamily="18" charset="0"/>
                      </a:rPr>
                      <m:t> </m:t>
                    </m:r>
                    <m:r>
                      <a:rPr lang="en-US" sz="1600" b="1" i="1" smtClean="0">
                        <a:latin typeface="Cambria Math" panose="02040503050406030204" pitchFamily="18" charset="0"/>
                      </a:rPr>
                      <m:t>𝒙</m:t>
                    </m:r>
                  </m:oMath>
                </a14:m>
                <a:r>
                  <a:rPr lang="en-US" sz="1600" b="1" dirty="0"/>
                  <a:t> are </a:t>
                </a:r>
                <a:r>
                  <a:rPr lang="en-US" sz="1600" b="1" dirty="0">
                    <a:solidFill>
                      <a:srgbClr val="FF0000"/>
                    </a:solidFill>
                  </a:rPr>
                  <a:t>RECIPROCAL </a:t>
                </a:r>
                <a:r>
                  <a:rPr lang="en-US" sz="1600" b="1" dirty="0">
                    <a:solidFill>
                      <a:schemeClr val="bg2"/>
                    </a:solidFill>
                  </a:rPr>
                  <a:t>functions. </a:t>
                </a:r>
              </a:p>
              <a:p>
                <a:r>
                  <a:rPr lang="en-US" sz="1600" b="1" dirty="0">
                    <a:solidFill>
                      <a:schemeClr val="bg2"/>
                    </a:solidFill>
                  </a:rPr>
                  <a:t>     The two functions, </a:t>
                </a:r>
                <a14:m>
                  <m:oMath xmlns:m="http://schemas.openxmlformats.org/officeDocument/2006/math">
                    <m:r>
                      <a:rPr lang="en-US" sz="1600" b="1" i="1" smtClean="0">
                        <a:solidFill>
                          <a:schemeClr val="bg2"/>
                        </a:solidFill>
                        <a:latin typeface="Cambria Math" panose="02040503050406030204" pitchFamily="18" charset="0"/>
                      </a:rPr>
                      <m:t>𝒇</m:t>
                    </m:r>
                    <m:d>
                      <m:dPr>
                        <m:ctrlPr>
                          <a:rPr lang="en-US" sz="1600" b="1" i="1" smtClean="0">
                            <a:solidFill>
                              <a:schemeClr val="bg2"/>
                            </a:solidFill>
                            <a:latin typeface="Cambria Math" panose="02040503050406030204" pitchFamily="18" charset="0"/>
                          </a:rPr>
                        </m:ctrlPr>
                      </m:dPr>
                      <m:e>
                        <m:r>
                          <a:rPr lang="en-US" sz="1600" b="1" i="1" smtClean="0">
                            <a:solidFill>
                              <a:schemeClr val="bg2"/>
                            </a:solidFill>
                            <a:latin typeface="Cambria Math" panose="02040503050406030204" pitchFamily="18" charset="0"/>
                          </a:rPr>
                          <m:t>𝒙</m:t>
                        </m:r>
                      </m:e>
                    </m:d>
                    <m:r>
                      <a:rPr lang="en-US" sz="1600" b="1" i="1" smtClean="0">
                        <a:solidFill>
                          <a:schemeClr val="bg2"/>
                        </a:solidFill>
                        <a:latin typeface="Cambria Math" panose="02040503050406030204" pitchFamily="18" charset="0"/>
                      </a:rPr>
                      <m:t>=</m:t>
                    </m:r>
                    <m:r>
                      <a:rPr lang="en-US" sz="1600" b="1" i="1" smtClean="0">
                        <a:solidFill>
                          <a:schemeClr val="bg2"/>
                        </a:solidFill>
                        <a:latin typeface="Cambria Math" panose="02040503050406030204" pitchFamily="18" charset="0"/>
                      </a:rPr>
                      <m:t>𝒕𝒂𝒏</m:t>
                    </m:r>
                    <m:r>
                      <a:rPr lang="en-US" sz="1600" b="1" i="1" smtClean="0">
                        <a:solidFill>
                          <a:schemeClr val="bg2"/>
                        </a:solidFill>
                        <a:latin typeface="Cambria Math" panose="02040503050406030204" pitchFamily="18" charset="0"/>
                      </a:rPr>
                      <m:t> </m:t>
                    </m:r>
                    <m:r>
                      <a:rPr lang="en-US" sz="1600" b="1" i="1" smtClean="0">
                        <a:solidFill>
                          <a:schemeClr val="bg2"/>
                        </a:solidFill>
                        <a:latin typeface="Cambria Math" panose="02040503050406030204" pitchFamily="18" charset="0"/>
                      </a:rPr>
                      <m:t>𝒙</m:t>
                    </m:r>
                  </m:oMath>
                </a14:m>
                <a:r>
                  <a:rPr lang="en-US" sz="1600" b="1" dirty="0"/>
                  <a:t>   and   </a:t>
                </a:r>
                <a14:m>
                  <m:oMath xmlns:m="http://schemas.openxmlformats.org/officeDocument/2006/math">
                    <m:r>
                      <a:rPr lang="en-US" sz="1600" b="1" i="1" smtClean="0">
                        <a:latin typeface="Cambria Math" panose="02040503050406030204" pitchFamily="18" charset="0"/>
                      </a:rPr>
                      <m:t>𝒈</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r>
                      <a:rPr lang="en-US" sz="1600" b="1" i="1" smtClean="0">
                        <a:latin typeface="Cambria Math" panose="02040503050406030204" pitchFamily="18" charset="0"/>
                      </a:rPr>
                      <m:t>𝒕𝒂</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𝒏</m:t>
                        </m:r>
                      </m:e>
                      <m:sup>
                        <m:r>
                          <a:rPr lang="en-US" sz="1600" b="1" i="1" smtClean="0">
                            <a:latin typeface="Cambria Math" panose="02040503050406030204" pitchFamily="18" charset="0"/>
                          </a:rPr>
                          <m:t>−</m:t>
                        </m:r>
                        <m:r>
                          <a:rPr lang="en-US" sz="1600" b="1" i="1" smtClean="0">
                            <a:latin typeface="Cambria Math" panose="02040503050406030204" pitchFamily="18" charset="0"/>
                          </a:rPr>
                          <m:t>𝟏</m:t>
                        </m:r>
                      </m:sup>
                    </m:sSup>
                    <m:r>
                      <a:rPr lang="en-US" sz="1600" b="1" i="1" smtClean="0">
                        <a:latin typeface="Cambria Math" panose="02040503050406030204" pitchFamily="18" charset="0"/>
                      </a:rPr>
                      <m:t>𝒙</m:t>
                    </m:r>
                  </m:oMath>
                </a14:m>
                <a:r>
                  <a:rPr lang="en-US" sz="1600" b="1" dirty="0"/>
                  <a:t>  are </a:t>
                </a:r>
                <a:r>
                  <a:rPr lang="en-US" sz="1600" b="1" dirty="0">
                    <a:solidFill>
                      <a:srgbClr val="FF0000"/>
                    </a:solidFill>
                  </a:rPr>
                  <a:t>INVERSE</a:t>
                </a:r>
                <a:r>
                  <a:rPr lang="en-US" sz="1600" b="1" dirty="0"/>
                  <a:t> functions. </a:t>
                </a:r>
              </a:p>
              <a:p>
                <a:r>
                  <a:rPr lang="en-US" sz="1600" b="1" dirty="0"/>
                  <a:t>     Functions </a:t>
                </a:r>
                <a14:m>
                  <m:oMath xmlns:m="http://schemas.openxmlformats.org/officeDocument/2006/math">
                    <m:r>
                      <a:rPr lang="en-US" sz="1600" b="1" i="1" smtClean="0">
                        <a:latin typeface="Cambria Math" panose="02040503050406030204" pitchFamily="18" charset="0"/>
                      </a:rPr>
                      <m:t>𝒉</m:t>
                    </m:r>
                  </m:oMath>
                </a14:m>
                <a:r>
                  <a:rPr lang="en-US" sz="1600" b="1" dirty="0"/>
                  <a:t> and </a:t>
                </a:r>
                <a14:m>
                  <m:oMath xmlns:m="http://schemas.openxmlformats.org/officeDocument/2006/math">
                    <m:r>
                      <a:rPr lang="en-US" sz="1600" b="1" i="1" smtClean="0">
                        <a:latin typeface="Cambria Math" panose="02040503050406030204" pitchFamily="18" charset="0"/>
                      </a:rPr>
                      <m:t>𝒈</m:t>
                    </m:r>
                  </m:oMath>
                </a14:m>
                <a:r>
                  <a:rPr lang="en-US" sz="1600" b="1" dirty="0"/>
                  <a:t> are </a:t>
                </a:r>
                <a:r>
                  <a:rPr lang="en-US" sz="1600" b="1" dirty="0">
                    <a:solidFill>
                      <a:srgbClr val="FF0000"/>
                    </a:solidFill>
                  </a:rPr>
                  <a:t>NOT</a:t>
                </a:r>
                <a:r>
                  <a:rPr lang="en-US" sz="1600" b="1" dirty="0"/>
                  <a:t> equivalent, so </a:t>
                </a:r>
                <a14:m>
                  <m:oMath xmlns:m="http://schemas.openxmlformats.org/officeDocument/2006/math">
                    <m:r>
                      <a:rPr lang="en-US" sz="1600" b="1" i="1" smtClean="0">
                        <a:latin typeface="Cambria Math" panose="02040503050406030204" pitchFamily="18" charset="0"/>
                      </a:rPr>
                      <m:t>𝒄𝒐𝒕</m:t>
                    </m:r>
                    <m:r>
                      <a:rPr lang="en-US" sz="1600" b="1" i="1" smtClean="0">
                        <a:latin typeface="Cambria Math" panose="02040503050406030204" pitchFamily="18" charset="0"/>
                      </a:rPr>
                      <m:t> </m:t>
                    </m:r>
                    <m:r>
                      <a:rPr lang="en-US" sz="1600" b="1" i="1" smtClean="0">
                        <a:latin typeface="Cambria Math" panose="02040503050406030204" pitchFamily="18" charset="0"/>
                      </a:rPr>
                      <m:t>𝒙</m:t>
                    </m:r>
                    <m:r>
                      <a:rPr lang="en-US" sz="1600" b="1" i="1" smtClean="0">
                        <a:latin typeface="Cambria Math" panose="02040503050406030204" pitchFamily="18" charset="0"/>
                      </a:rPr>
                      <m:t> ≠</m:t>
                    </m:r>
                    <m:r>
                      <a:rPr lang="en-US" sz="1600" b="1" i="1" smtClean="0">
                        <a:latin typeface="Cambria Math" panose="02040503050406030204" pitchFamily="18" charset="0"/>
                      </a:rPr>
                      <m:t>𝒕𝒂</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𝒏</m:t>
                        </m:r>
                      </m:e>
                      <m:sup>
                        <m:r>
                          <a:rPr lang="en-US" sz="1600" b="1" i="1" smtClean="0">
                            <a:latin typeface="Cambria Math" panose="02040503050406030204" pitchFamily="18" charset="0"/>
                          </a:rPr>
                          <m:t>−</m:t>
                        </m:r>
                        <m:r>
                          <a:rPr lang="en-US" sz="1600" b="1" i="1" smtClean="0">
                            <a:latin typeface="Cambria Math" panose="02040503050406030204" pitchFamily="18" charset="0"/>
                          </a:rPr>
                          <m:t>𝟏</m:t>
                        </m:r>
                      </m:sup>
                    </m:sSup>
                  </m:oMath>
                </a14:m>
                <a:r>
                  <a:rPr lang="en-US" sz="1600" b="1" dirty="0"/>
                  <a:t>.  </a:t>
                </a:r>
              </a:p>
              <a:p>
                <a:r>
                  <a:rPr lang="en-US" sz="1600" b="1" dirty="0"/>
                  <a:t>     Let’s emphasize correct verbiage and notation!</a:t>
                </a:r>
              </a:p>
            </p:txBody>
          </p:sp>
        </mc:Choice>
        <mc:Fallback xmlns="">
          <p:sp>
            <p:nvSpPr>
              <p:cNvPr id="6" name="TextBox 5">
                <a:extLst>
                  <a:ext uri="{FF2B5EF4-FFF2-40B4-BE49-F238E27FC236}">
                    <a16:creationId xmlns:a16="http://schemas.microsoft.com/office/drawing/2014/main" id="{C0936764-D0EA-A136-A2D8-E488BE4F372E}"/>
                  </a:ext>
                </a:extLst>
              </p:cNvPr>
              <p:cNvSpPr txBox="1">
                <a:spLocks noRot="1" noChangeAspect="1" noMove="1" noResize="1" noEditPoints="1" noAdjustHandles="1" noChangeArrowheads="1" noChangeShapeType="1" noTextEdit="1"/>
              </p:cNvSpPr>
              <p:nvPr/>
            </p:nvSpPr>
            <p:spPr>
              <a:xfrm>
                <a:off x="1386216" y="2681231"/>
                <a:ext cx="10134506" cy="1443985"/>
              </a:xfrm>
              <a:prstGeom prst="rect">
                <a:avLst/>
              </a:prstGeom>
              <a:blipFill>
                <a:blip r:embed="rId2"/>
                <a:stretch>
                  <a:fillRect l="-241" t="-1266" b="-4641"/>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21C567CD-4963-59A1-ACED-80C187890AC6}"/>
              </a:ext>
            </a:extLst>
          </p:cNvPr>
          <p:cNvSpPr txBox="1"/>
          <p:nvPr/>
        </p:nvSpPr>
        <p:spPr>
          <a:xfrm>
            <a:off x="1395383" y="4905595"/>
            <a:ext cx="10549683" cy="584775"/>
          </a:xfrm>
          <a:prstGeom prst="rect">
            <a:avLst/>
          </a:prstGeom>
          <a:noFill/>
        </p:spPr>
        <p:txBody>
          <a:bodyPr wrap="none" rtlCol="0">
            <a:spAutoFit/>
          </a:bodyPr>
          <a:lstStyle/>
          <a:p>
            <a:pPr marL="285750" indent="-285750">
              <a:buFont typeface="Arial" panose="020B0604020202020204" pitchFamily="34" charset="0"/>
              <a:buChar char="•"/>
            </a:pPr>
            <a:r>
              <a:rPr lang="en-US" sz="1600" b="1" dirty="0"/>
              <a:t>When rewriting expressions, students should </a:t>
            </a:r>
            <a:r>
              <a:rPr lang="en-US" sz="1600" b="1" dirty="0">
                <a:solidFill>
                  <a:srgbClr val="FF0000"/>
                </a:solidFill>
              </a:rPr>
              <a:t>follow the instructions </a:t>
            </a:r>
            <a:r>
              <a:rPr lang="en-US" sz="1600" b="1" dirty="0"/>
              <a:t>on how the end result should look</a:t>
            </a:r>
          </a:p>
          <a:p>
            <a:r>
              <a:rPr lang="en-US" sz="1600" b="1" dirty="0"/>
              <a:t>     </a:t>
            </a:r>
            <a:r>
              <a:rPr lang="en-US" sz="1600" b="1" dirty="0">
                <a:solidFill>
                  <a:srgbClr val="FF0000"/>
                </a:solidFill>
              </a:rPr>
              <a:t>AND</a:t>
            </a:r>
            <a:r>
              <a:rPr lang="en-US" sz="1600" b="1" dirty="0"/>
              <a:t> heed any specific constraints presented. </a:t>
            </a:r>
          </a:p>
        </p:txBody>
      </p:sp>
      <p:sp>
        <p:nvSpPr>
          <p:cNvPr id="8" name="TextBox 7">
            <a:extLst>
              <a:ext uri="{FF2B5EF4-FFF2-40B4-BE49-F238E27FC236}">
                <a16:creationId xmlns:a16="http://schemas.microsoft.com/office/drawing/2014/main" id="{A1C2F7D9-AED0-4C0A-744F-978F3BC046D0}"/>
              </a:ext>
            </a:extLst>
          </p:cNvPr>
          <p:cNvSpPr txBox="1"/>
          <p:nvPr/>
        </p:nvSpPr>
        <p:spPr>
          <a:xfrm>
            <a:off x="1386216" y="4223018"/>
            <a:ext cx="10341293" cy="584775"/>
          </a:xfrm>
          <a:prstGeom prst="rect">
            <a:avLst/>
          </a:prstGeom>
          <a:noFill/>
        </p:spPr>
        <p:txBody>
          <a:bodyPr wrap="none" rtlCol="0">
            <a:spAutoFit/>
          </a:bodyPr>
          <a:lstStyle/>
          <a:p>
            <a:pPr marL="285750" indent="-285750">
              <a:buFont typeface="Arial" panose="020B0604020202020204" pitchFamily="34" charset="0"/>
              <a:buChar char="•"/>
            </a:pPr>
            <a:r>
              <a:rPr lang="en-US" sz="1600" b="1" dirty="0"/>
              <a:t>Students should practice </a:t>
            </a:r>
            <a:r>
              <a:rPr lang="en-US" sz="1600" b="1" dirty="0">
                <a:solidFill>
                  <a:srgbClr val="FF0000"/>
                </a:solidFill>
              </a:rPr>
              <a:t>FACTORING</a:t>
            </a:r>
            <a:r>
              <a:rPr lang="en-US" sz="1600" b="1" dirty="0">
                <a:solidFill>
                  <a:schemeClr val="bg2"/>
                </a:solidFill>
              </a:rPr>
              <a:t>, and specifically, </a:t>
            </a:r>
            <a:r>
              <a:rPr lang="en-US" sz="1600" b="1" dirty="0">
                <a:solidFill>
                  <a:srgbClr val="FF0000"/>
                </a:solidFill>
              </a:rPr>
              <a:t>QUADRATICS</a:t>
            </a:r>
            <a:r>
              <a:rPr lang="en-US" sz="1600" b="1" dirty="0">
                <a:solidFill>
                  <a:schemeClr val="bg2"/>
                </a:solidFill>
              </a:rPr>
              <a:t>, in a variety of function types, </a:t>
            </a:r>
          </a:p>
          <a:p>
            <a:r>
              <a:rPr lang="en-US" sz="1600" b="1" dirty="0">
                <a:solidFill>
                  <a:schemeClr val="bg2"/>
                </a:solidFill>
              </a:rPr>
              <a:t>     including polynomial, rational, exponential, logarithmic, trigonometric, and inverse trigonometric. </a:t>
            </a:r>
            <a:endParaRPr lang="en-US" sz="1600" b="1" dirty="0"/>
          </a:p>
        </p:txBody>
      </p:sp>
    </p:spTree>
    <p:extLst>
      <p:ext uri="{BB962C8B-B14F-4D97-AF65-F5344CB8AC3E}">
        <p14:creationId xmlns:p14="http://schemas.microsoft.com/office/powerpoint/2010/main" val="4029314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6" grpId="0"/>
      <p:bldP spid="4"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9BF34-B9D1-75B2-A672-177FE15BB9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EF277A-8B66-CE2E-CF35-330B5D828907}"/>
              </a:ext>
            </a:extLst>
          </p:cNvPr>
          <p:cNvSpPr>
            <a:spLocks noGrp="1"/>
          </p:cNvSpPr>
          <p:nvPr>
            <p:ph type="title"/>
          </p:nvPr>
        </p:nvSpPr>
        <p:spPr>
          <a:xfrm>
            <a:off x="383458" y="0"/>
            <a:ext cx="10972800" cy="1143000"/>
          </a:xfrm>
        </p:spPr>
        <p:txBody>
          <a:bodyPr/>
          <a:lstStyle/>
          <a:p>
            <a:r>
              <a:rPr lang="en-US" b="1" dirty="0"/>
              <a:t>        Changes to Exam and Classroom?</a:t>
            </a:r>
          </a:p>
        </p:txBody>
      </p:sp>
    </p:spTree>
    <p:extLst>
      <p:ext uri="{BB962C8B-B14F-4D97-AF65-F5344CB8AC3E}">
        <p14:creationId xmlns:p14="http://schemas.microsoft.com/office/powerpoint/2010/main" val="824454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5773F-7661-48C0-97B3-5E925184FFF4}"/>
              </a:ext>
            </a:extLst>
          </p:cNvPr>
          <p:cNvSpPr>
            <a:spLocks noGrp="1"/>
          </p:cNvSpPr>
          <p:nvPr>
            <p:ph type="title"/>
          </p:nvPr>
        </p:nvSpPr>
        <p:spPr/>
        <p:txBody>
          <a:bodyPr/>
          <a:lstStyle/>
          <a:p>
            <a:pPr algn="ctr"/>
            <a:r>
              <a:rPr lang="en-US" b="1" dirty="0"/>
              <a:t>Comparing 2025 Results to 2024 </a:t>
            </a:r>
            <a:r>
              <a:rPr lang="en-US" b="1" dirty="0">
                <a:solidFill>
                  <a:schemeClr val="bg2"/>
                </a:solidFill>
              </a:rPr>
              <a:t>Overall</a:t>
            </a:r>
          </a:p>
        </p:txBody>
      </p:sp>
      <p:graphicFrame>
        <p:nvGraphicFramePr>
          <p:cNvPr id="3" name="Table 2">
            <a:extLst>
              <a:ext uri="{FF2B5EF4-FFF2-40B4-BE49-F238E27FC236}">
                <a16:creationId xmlns:a16="http://schemas.microsoft.com/office/drawing/2014/main" id="{91318028-9882-3A8C-8A2F-5632F3C0C448}"/>
              </a:ext>
            </a:extLst>
          </p:cNvPr>
          <p:cNvGraphicFramePr>
            <a:graphicFrameLocks noGrp="1"/>
          </p:cNvGraphicFramePr>
          <p:nvPr>
            <p:extLst>
              <p:ext uri="{D42A27DB-BD31-4B8C-83A1-F6EECF244321}">
                <p14:modId xmlns:p14="http://schemas.microsoft.com/office/powerpoint/2010/main" val="2742548389"/>
              </p:ext>
            </p:extLst>
          </p:nvPr>
        </p:nvGraphicFramePr>
        <p:xfrm>
          <a:off x="914400" y="1791382"/>
          <a:ext cx="11061290" cy="1317402"/>
        </p:xfrm>
        <a:graphic>
          <a:graphicData uri="http://schemas.openxmlformats.org/drawingml/2006/table">
            <a:tbl>
              <a:tblPr firstRow="1" bandRow="1">
                <a:tableStyleId>{5C22544A-7EE6-4342-B048-85BDC9FD1C3A}</a:tableStyleId>
              </a:tblPr>
              <a:tblGrid>
                <a:gridCol w="1622323">
                  <a:extLst>
                    <a:ext uri="{9D8B030D-6E8A-4147-A177-3AD203B41FA5}">
                      <a16:colId xmlns:a16="http://schemas.microsoft.com/office/drawing/2014/main" val="1828119918"/>
                    </a:ext>
                  </a:extLst>
                </a:gridCol>
                <a:gridCol w="924233">
                  <a:extLst>
                    <a:ext uri="{9D8B030D-6E8A-4147-A177-3AD203B41FA5}">
                      <a16:colId xmlns:a16="http://schemas.microsoft.com/office/drawing/2014/main" val="752691080"/>
                    </a:ext>
                  </a:extLst>
                </a:gridCol>
                <a:gridCol w="1032387">
                  <a:extLst>
                    <a:ext uri="{9D8B030D-6E8A-4147-A177-3AD203B41FA5}">
                      <a16:colId xmlns:a16="http://schemas.microsoft.com/office/drawing/2014/main" val="2443280149"/>
                    </a:ext>
                  </a:extLst>
                </a:gridCol>
                <a:gridCol w="1061884">
                  <a:extLst>
                    <a:ext uri="{9D8B030D-6E8A-4147-A177-3AD203B41FA5}">
                      <a16:colId xmlns:a16="http://schemas.microsoft.com/office/drawing/2014/main" val="1972833152"/>
                    </a:ext>
                  </a:extLst>
                </a:gridCol>
                <a:gridCol w="1150374">
                  <a:extLst>
                    <a:ext uri="{9D8B030D-6E8A-4147-A177-3AD203B41FA5}">
                      <a16:colId xmlns:a16="http://schemas.microsoft.com/office/drawing/2014/main" val="1837288335"/>
                    </a:ext>
                  </a:extLst>
                </a:gridCol>
                <a:gridCol w="845573">
                  <a:extLst>
                    <a:ext uri="{9D8B030D-6E8A-4147-A177-3AD203B41FA5}">
                      <a16:colId xmlns:a16="http://schemas.microsoft.com/office/drawing/2014/main" val="664771630"/>
                    </a:ext>
                  </a:extLst>
                </a:gridCol>
                <a:gridCol w="1106129">
                  <a:extLst>
                    <a:ext uri="{9D8B030D-6E8A-4147-A177-3AD203B41FA5}">
                      <a16:colId xmlns:a16="http://schemas.microsoft.com/office/drawing/2014/main" val="833526272"/>
                    </a:ext>
                  </a:extLst>
                </a:gridCol>
                <a:gridCol w="1302775">
                  <a:extLst>
                    <a:ext uri="{9D8B030D-6E8A-4147-A177-3AD203B41FA5}">
                      <a16:colId xmlns:a16="http://schemas.microsoft.com/office/drawing/2014/main" val="433232576"/>
                    </a:ext>
                  </a:extLst>
                </a:gridCol>
                <a:gridCol w="909483">
                  <a:extLst>
                    <a:ext uri="{9D8B030D-6E8A-4147-A177-3AD203B41FA5}">
                      <a16:colId xmlns:a16="http://schemas.microsoft.com/office/drawing/2014/main" val="3477674316"/>
                    </a:ext>
                  </a:extLst>
                </a:gridCol>
                <a:gridCol w="1106129">
                  <a:extLst>
                    <a:ext uri="{9D8B030D-6E8A-4147-A177-3AD203B41FA5}">
                      <a16:colId xmlns:a16="http://schemas.microsoft.com/office/drawing/2014/main" val="3509298133"/>
                    </a:ext>
                  </a:extLst>
                </a:gridCol>
              </a:tblGrid>
              <a:tr h="524922">
                <a:tc>
                  <a:txBody>
                    <a:bodyPr/>
                    <a:lstStyle/>
                    <a:p>
                      <a:pPr algn="ctr"/>
                      <a:r>
                        <a:rPr lang="en-US" sz="2000" b="1" dirty="0"/>
                        <a:t>AP Score</a:t>
                      </a:r>
                    </a:p>
                  </a:txBody>
                  <a:tcPr/>
                </a:tc>
                <a:tc>
                  <a:txBody>
                    <a:bodyPr/>
                    <a:lstStyle/>
                    <a:p>
                      <a:pPr algn="ctr"/>
                      <a:r>
                        <a:rPr lang="en-US" sz="2000" b="1" dirty="0"/>
                        <a:t>5</a:t>
                      </a:r>
                    </a:p>
                  </a:txBody>
                  <a:tcPr/>
                </a:tc>
                <a:tc>
                  <a:txBody>
                    <a:bodyPr/>
                    <a:lstStyle/>
                    <a:p>
                      <a:pPr algn="ctr"/>
                      <a:r>
                        <a:rPr lang="en-US" sz="2000" b="1" dirty="0"/>
                        <a:t>4</a:t>
                      </a:r>
                    </a:p>
                  </a:txBody>
                  <a:tcPr/>
                </a:tc>
                <a:tc>
                  <a:txBody>
                    <a:bodyPr/>
                    <a:lstStyle/>
                    <a:p>
                      <a:pPr algn="ctr"/>
                      <a:r>
                        <a:rPr lang="en-US" sz="2000" b="1" dirty="0"/>
                        <a:t>3</a:t>
                      </a:r>
                    </a:p>
                  </a:txBody>
                  <a:tcPr/>
                </a:tc>
                <a:tc>
                  <a:txBody>
                    <a:bodyPr/>
                    <a:lstStyle/>
                    <a:p>
                      <a:pPr algn="ctr"/>
                      <a:r>
                        <a:rPr lang="en-US" sz="2000" b="1" dirty="0"/>
                        <a:t>2</a:t>
                      </a:r>
                    </a:p>
                  </a:txBody>
                  <a:tcPr/>
                </a:tc>
                <a:tc>
                  <a:txBody>
                    <a:bodyPr/>
                    <a:lstStyle/>
                    <a:p>
                      <a:pPr algn="ctr"/>
                      <a:r>
                        <a:rPr lang="en-US" sz="2000" b="1" dirty="0"/>
                        <a:t>1</a:t>
                      </a:r>
                    </a:p>
                  </a:txBody>
                  <a:tcPr/>
                </a:tc>
                <a:tc>
                  <a:txBody>
                    <a:bodyPr/>
                    <a:lstStyle/>
                    <a:p>
                      <a:pPr algn="ctr"/>
                      <a:r>
                        <a:rPr lang="en-US" sz="2000" b="1" dirty="0"/>
                        <a:t>TOTAL</a:t>
                      </a:r>
                    </a:p>
                  </a:txBody>
                  <a:tcPr/>
                </a:tc>
                <a:tc>
                  <a:txBody>
                    <a:bodyPr/>
                    <a:lstStyle/>
                    <a:p>
                      <a:pPr algn="ctr"/>
                      <a:r>
                        <a:rPr lang="en-US" sz="2000" b="1" dirty="0"/>
                        <a:t>% (5-4-3)</a:t>
                      </a:r>
                    </a:p>
                  </a:txBody>
                  <a:tcPr/>
                </a:tc>
                <a:tc>
                  <a:txBody>
                    <a:bodyPr/>
                    <a:lstStyle/>
                    <a:p>
                      <a:pPr algn="ctr"/>
                      <a:r>
                        <a:rPr lang="en-US" sz="2000" b="1" dirty="0"/>
                        <a:t>Mean</a:t>
                      </a:r>
                    </a:p>
                  </a:txBody>
                  <a:tcPr/>
                </a:tc>
                <a:tc>
                  <a:txBody>
                    <a:bodyPr/>
                    <a:lstStyle/>
                    <a:p>
                      <a:pPr algn="ctr"/>
                      <a:r>
                        <a:rPr lang="en-US" sz="2000" b="1" dirty="0"/>
                        <a:t>St Dev</a:t>
                      </a:r>
                    </a:p>
                  </a:txBody>
                  <a:tcPr/>
                </a:tc>
                <a:extLst>
                  <a:ext uri="{0D108BD9-81ED-4DB2-BD59-A6C34878D82A}">
                    <a16:rowId xmlns:a16="http://schemas.microsoft.com/office/drawing/2014/main" val="2335530451"/>
                  </a:ext>
                </a:extLst>
              </a:tr>
              <a:tr h="375679">
                <a:tc>
                  <a:txBody>
                    <a:bodyPr/>
                    <a:lstStyle/>
                    <a:p>
                      <a:pPr algn="ctr"/>
                      <a:r>
                        <a:rPr lang="en-US" sz="2000" b="1" dirty="0"/>
                        <a:t>2025</a:t>
                      </a:r>
                    </a:p>
                  </a:txBody>
                  <a:tcPr/>
                </a:tc>
                <a:tc>
                  <a:txBody>
                    <a:bodyPr/>
                    <a:lstStyle/>
                    <a:p>
                      <a:pPr algn="ctr"/>
                      <a:r>
                        <a:rPr lang="en-US" sz="2000" b="1" dirty="0"/>
                        <a:t>28%</a:t>
                      </a:r>
                    </a:p>
                  </a:txBody>
                  <a:tcPr/>
                </a:tc>
                <a:tc>
                  <a:txBody>
                    <a:bodyPr/>
                    <a:lstStyle/>
                    <a:p>
                      <a:pPr algn="ctr"/>
                      <a:r>
                        <a:rPr lang="en-US" sz="2000" b="1" dirty="0"/>
                        <a:t>26%</a:t>
                      </a:r>
                    </a:p>
                  </a:txBody>
                  <a:tcPr/>
                </a:tc>
                <a:tc>
                  <a:txBody>
                    <a:bodyPr/>
                    <a:lstStyle/>
                    <a:p>
                      <a:pPr algn="ctr"/>
                      <a:r>
                        <a:rPr lang="en-US" sz="2000" b="1" dirty="0"/>
                        <a:t>27%</a:t>
                      </a:r>
                    </a:p>
                  </a:txBody>
                  <a:tcPr/>
                </a:tc>
                <a:tc>
                  <a:txBody>
                    <a:bodyPr/>
                    <a:lstStyle/>
                    <a:p>
                      <a:pPr algn="ctr"/>
                      <a:r>
                        <a:rPr lang="en-US" sz="2000" b="1" dirty="0"/>
                        <a:t>11%</a:t>
                      </a:r>
                    </a:p>
                  </a:txBody>
                  <a:tcPr/>
                </a:tc>
                <a:tc>
                  <a:txBody>
                    <a:bodyPr/>
                    <a:lstStyle/>
                    <a:p>
                      <a:pPr algn="ctr"/>
                      <a:r>
                        <a:rPr lang="en-US" sz="2000" b="1" dirty="0"/>
                        <a:t>8%</a:t>
                      </a:r>
                    </a:p>
                  </a:txBody>
                  <a:tcPr/>
                </a:tc>
                <a:tc>
                  <a:txBody>
                    <a:bodyPr/>
                    <a:lstStyle/>
                    <a:p>
                      <a:pPr algn="ctr"/>
                      <a:r>
                        <a:rPr lang="en-US" sz="2000" b="1" dirty="0"/>
                        <a:t>253,131</a:t>
                      </a:r>
                    </a:p>
                  </a:txBody>
                  <a:tcPr/>
                </a:tc>
                <a:tc>
                  <a:txBody>
                    <a:bodyPr/>
                    <a:lstStyle/>
                    <a:p>
                      <a:pPr algn="ctr"/>
                      <a:r>
                        <a:rPr lang="en-US" sz="2000" b="1" dirty="0"/>
                        <a:t>80.8%</a:t>
                      </a:r>
                    </a:p>
                  </a:txBody>
                  <a:tcPr/>
                </a:tc>
                <a:tc>
                  <a:txBody>
                    <a:bodyPr/>
                    <a:lstStyle/>
                    <a:p>
                      <a:pPr algn="ctr"/>
                      <a:r>
                        <a:rPr lang="en-US" sz="2000" b="1" dirty="0"/>
                        <a:t>3.53</a:t>
                      </a:r>
                    </a:p>
                  </a:txBody>
                  <a:tcPr/>
                </a:tc>
                <a:tc>
                  <a:txBody>
                    <a:bodyPr/>
                    <a:lstStyle/>
                    <a:p>
                      <a:pPr algn="ctr"/>
                      <a:endParaRPr lang="en-US" sz="2000" b="1" dirty="0"/>
                    </a:p>
                  </a:txBody>
                  <a:tcPr/>
                </a:tc>
                <a:extLst>
                  <a:ext uri="{0D108BD9-81ED-4DB2-BD59-A6C34878D82A}">
                    <a16:rowId xmlns:a16="http://schemas.microsoft.com/office/drawing/2014/main" val="3914797085"/>
                  </a:ext>
                </a:extLst>
              </a:tr>
              <a:tr h="375679">
                <a:tc>
                  <a:txBody>
                    <a:bodyPr/>
                    <a:lstStyle/>
                    <a:p>
                      <a:pPr algn="ctr"/>
                      <a:r>
                        <a:rPr lang="en-US" sz="2000" b="1" dirty="0"/>
                        <a:t>2024</a:t>
                      </a:r>
                    </a:p>
                  </a:txBody>
                  <a:tcPr/>
                </a:tc>
                <a:tc>
                  <a:txBody>
                    <a:bodyPr/>
                    <a:lstStyle/>
                    <a:p>
                      <a:pPr algn="ctr"/>
                      <a:r>
                        <a:rPr lang="en-US" sz="2000" b="1" dirty="0"/>
                        <a:t>25.9%</a:t>
                      </a:r>
                    </a:p>
                  </a:txBody>
                  <a:tcPr/>
                </a:tc>
                <a:tc>
                  <a:txBody>
                    <a:bodyPr/>
                    <a:lstStyle/>
                    <a:p>
                      <a:pPr algn="ctr"/>
                      <a:r>
                        <a:rPr lang="en-US" sz="2000" b="1" dirty="0"/>
                        <a:t>23.9%</a:t>
                      </a:r>
                    </a:p>
                  </a:txBody>
                  <a:tcPr/>
                </a:tc>
                <a:tc>
                  <a:txBody>
                    <a:bodyPr/>
                    <a:lstStyle/>
                    <a:p>
                      <a:pPr algn="ctr"/>
                      <a:r>
                        <a:rPr lang="en-US" sz="2000" b="1" dirty="0"/>
                        <a:t>25.9%</a:t>
                      </a:r>
                    </a:p>
                  </a:txBody>
                  <a:tcPr/>
                </a:tc>
                <a:tc>
                  <a:txBody>
                    <a:bodyPr/>
                    <a:lstStyle/>
                    <a:p>
                      <a:pPr algn="ctr"/>
                      <a:r>
                        <a:rPr lang="en-US" sz="2000" b="1" dirty="0"/>
                        <a:t>14.6%</a:t>
                      </a:r>
                    </a:p>
                  </a:txBody>
                  <a:tcPr/>
                </a:tc>
                <a:tc>
                  <a:txBody>
                    <a:bodyPr/>
                    <a:lstStyle/>
                    <a:p>
                      <a:pPr algn="ctr"/>
                      <a:r>
                        <a:rPr lang="en-US" sz="2000" b="1" dirty="0"/>
                        <a:t>9.8%</a:t>
                      </a:r>
                    </a:p>
                  </a:txBody>
                  <a:tcPr/>
                </a:tc>
                <a:tc>
                  <a:txBody>
                    <a:bodyPr/>
                    <a:lstStyle/>
                    <a:p>
                      <a:pPr algn="ctr"/>
                      <a:r>
                        <a:rPr lang="en-US" sz="2000" b="1" dirty="0"/>
                        <a:t>184,394</a:t>
                      </a:r>
                    </a:p>
                  </a:txBody>
                  <a:tcPr/>
                </a:tc>
                <a:tc>
                  <a:txBody>
                    <a:bodyPr/>
                    <a:lstStyle/>
                    <a:p>
                      <a:pPr algn="ctr"/>
                      <a:r>
                        <a:rPr lang="en-US" sz="2000" b="1" dirty="0"/>
                        <a:t>75.7%</a:t>
                      </a:r>
                    </a:p>
                  </a:txBody>
                  <a:tcPr/>
                </a:tc>
                <a:tc>
                  <a:txBody>
                    <a:bodyPr/>
                    <a:lstStyle/>
                    <a:p>
                      <a:pPr algn="ctr"/>
                      <a:r>
                        <a:rPr lang="en-US" sz="2000" b="1" dirty="0"/>
                        <a:t>3.42</a:t>
                      </a:r>
                    </a:p>
                  </a:txBody>
                  <a:tcPr/>
                </a:tc>
                <a:tc>
                  <a:txBody>
                    <a:bodyPr/>
                    <a:lstStyle/>
                    <a:p>
                      <a:pPr algn="ctr"/>
                      <a:r>
                        <a:rPr lang="en-US" sz="2000" b="1" dirty="0"/>
                        <a:t>1.28</a:t>
                      </a:r>
                    </a:p>
                  </a:txBody>
                  <a:tcPr/>
                </a:tc>
                <a:extLst>
                  <a:ext uri="{0D108BD9-81ED-4DB2-BD59-A6C34878D82A}">
                    <a16:rowId xmlns:a16="http://schemas.microsoft.com/office/drawing/2014/main" val="3827354131"/>
                  </a:ext>
                </a:extLst>
              </a:tr>
            </a:tbl>
          </a:graphicData>
        </a:graphic>
      </p:graphicFrame>
    </p:spTree>
    <p:extLst>
      <p:ext uri="{BB962C8B-B14F-4D97-AF65-F5344CB8AC3E}">
        <p14:creationId xmlns:p14="http://schemas.microsoft.com/office/powerpoint/2010/main" val="11804349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4A2D2-F86D-0B2D-3352-D29847933E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F60D2D-CDF7-7047-1AB7-FF2BB224E8A1}"/>
              </a:ext>
            </a:extLst>
          </p:cNvPr>
          <p:cNvSpPr>
            <a:spLocks noGrp="1"/>
          </p:cNvSpPr>
          <p:nvPr>
            <p:ph type="title"/>
          </p:nvPr>
        </p:nvSpPr>
        <p:spPr>
          <a:xfrm>
            <a:off x="383458" y="0"/>
            <a:ext cx="10972800" cy="1143000"/>
          </a:xfrm>
        </p:spPr>
        <p:txBody>
          <a:bodyPr/>
          <a:lstStyle/>
          <a:p>
            <a:pPr algn="ctr"/>
            <a:r>
              <a:rPr lang="en-US" b="1" dirty="0"/>
              <a:t>        Questions?</a:t>
            </a:r>
          </a:p>
        </p:txBody>
      </p:sp>
    </p:spTree>
    <p:extLst>
      <p:ext uri="{BB962C8B-B14F-4D97-AF65-F5344CB8AC3E}">
        <p14:creationId xmlns:p14="http://schemas.microsoft.com/office/powerpoint/2010/main" val="828738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47DA6-4B4D-6D67-F240-D3AEED049E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5F32E5-4FAE-5444-C7E5-71F76E887B2E}"/>
              </a:ext>
            </a:extLst>
          </p:cNvPr>
          <p:cNvSpPr>
            <a:spLocks noGrp="1"/>
          </p:cNvSpPr>
          <p:nvPr>
            <p:ph type="title"/>
          </p:nvPr>
        </p:nvSpPr>
        <p:spPr>
          <a:xfrm>
            <a:off x="609600" y="13028"/>
            <a:ext cx="10952480" cy="769292"/>
          </a:xfrm>
        </p:spPr>
        <p:txBody>
          <a:bodyPr/>
          <a:lstStyle/>
          <a:p>
            <a:pPr algn="ctr"/>
            <a:r>
              <a:rPr lang="en-US" sz="3200" b="1" dirty="0"/>
              <a:t>Comparing 2025 Results to 2024 </a:t>
            </a:r>
            <a:r>
              <a:rPr lang="en-US" sz="3200" b="1" dirty="0">
                <a:solidFill>
                  <a:schemeClr val="bg2"/>
                </a:solidFill>
              </a:rPr>
              <a:t>Multiple Choice</a:t>
            </a:r>
          </a:p>
        </p:txBody>
      </p:sp>
      <p:graphicFrame>
        <p:nvGraphicFramePr>
          <p:cNvPr id="17" name="Table 16">
            <a:extLst>
              <a:ext uri="{FF2B5EF4-FFF2-40B4-BE49-F238E27FC236}">
                <a16:creationId xmlns:a16="http://schemas.microsoft.com/office/drawing/2014/main" id="{2A08C877-4F39-A7DA-9858-4E0BECEEA7C6}"/>
              </a:ext>
            </a:extLst>
          </p:cNvPr>
          <p:cNvGraphicFramePr>
            <a:graphicFrameLocks noGrp="1"/>
          </p:cNvGraphicFramePr>
          <p:nvPr>
            <p:extLst>
              <p:ext uri="{D42A27DB-BD31-4B8C-83A1-F6EECF244321}">
                <p14:modId xmlns:p14="http://schemas.microsoft.com/office/powerpoint/2010/main" val="166524961"/>
              </p:ext>
            </p:extLst>
          </p:nvPr>
        </p:nvGraphicFramePr>
        <p:xfrm>
          <a:off x="817880" y="782320"/>
          <a:ext cx="10556240" cy="5486400"/>
        </p:xfrm>
        <a:graphic>
          <a:graphicData uri="http://schemas.openxmlformats.org/drawingml/2006/table">
            <a:tbl>
              <a:tblPr firstRow="1" bandRow="1">
                <a:tableStyleId>{5C22544A-7EE6-4342-B048-85BDC9FD1C3A}</a:tableStyleId>
              </a:tblPr>
              <a:tblGrid>
                <a:gridCol w="2639060">
                  <a:extLst>
                    <a:ext uri="{9D8B030D-6E8A-4147-A177-3AD203B41FA5}">
                      <a16:colId xmlns:a16="http://schemas.microsoft.com/office/drawing/2014/main" val="3789188111"/>
                    </a:ext>
                  </a:extLst>
                </a:gridCol>
                <a:gridCol w="2639060">
                  <a:extLst>
                    <a:ext uri="{9D8B030D-6E8A-4147-A177-3AD203B41FA5}">
                      <a16:colId xmlns:a16="http://schemas.microsoft.com/office/drawing/2014/main" val="3200125658"/>
                    </a:ext>
                  </a:extLst>
                </a:gridCol>
                <a:gridCol w="1319530">
                  <a:extLst>
                    <a:ext uri="{9D8B030D-6E8A-4147-A177-3AD203B41FA5}">
                      <a16:colId xmlns:a16="http://schemas.microsoft.com/office/drawing/2014/main" val="2081613850"/>
                    </a:ext>
                  </a:extLst>
                </a:gridCol>
                <a:gridCol w="1319530">
                  <a:extLst>
                    <a:ext uri="{9D8B030D-6E8A-4147-A177-3AD203B41FA5}">
                      <a16:colId xmlns:a16="http://schemas.microsoft.com/office/drawing/2014/main" val="1120299459"/>
                    </a:ext>
                  </a:extLst>
                </a:gridCol>
                <a:gridCol w="1319530">
                  <a:extLst>
                    <a:ext uri="{9D8B030D-6E8A-4147-A177-3AD203B41FA5}">
                      <a16:colId xmlns:a16="http://schemas.microsoft.com/office/drawing/2014/main" val="559401674"/>
                    </a:ext>
                  </a:extLst>
                </a:gridCol>
                <a:gridCol w="1319530">
                  <a:extLst>
                    <a:ext uri="{9D8B030D-6E8A-4147-A177-3AD203B41FA5}">
                      <a16:colId xmlns:a16="http://schemas.microsoft.com/office/drawing/2014/main" val="949034337"/>
                    </a:ext>
                  </a:extLst>
                </a:gridCol>
              </a:tblGrid>
              <a:tr h="266260">
                <a:tc>
                  <a:txBody>
                    <a:bodyPr/>
                    <a:lstStyle/>
                    <a:p>
                      <a:pPr algn="ctr"/>
                      <a:r>
                        <a:rPr lang="en-US" b="1" dirty="0"/>
                        <a:t>Reporting Category Type</a:t>
                      </a:r>
                    </a:p>
                  </a:txBody>
                  <a:tcPr/>
                </a:tc>
                <a:tc>
                  <a:txBody>
                    <a:bodyPr/>
                    <a:lstStyle/>
                    <a:p>
                      <a:pPr algn="ctr"/>
                      <a:r>
                        <a:rPr lang="en-US" b="1" dirty="0"/>
                        <a:t>Reporting Category</a:t>
                      </a:r>
                    </a:p>
                  </a:txBody>
                  <a:tcPr/>
                </a:tc>
                <a:tc>
                  <a:txBody>
                    <a:bodyPr/>
                    <a:lstStyle/>
                    <a:p>
                      <a:pPr algn="ctr"/>
                      <a:r>
                        <a:rPr lang="en-US" b="1" dirty="0">
                          <a:solidFill>
                            <a:srgbClr val="FFFF00"/>
                          </a:solidFill>
                        </a:rPr>
                        <a:t>2025 Quest</a:t>
                      </a:r>
                    </a:p>
                  </a:txBody>
                  <a:tcPr/>
                </a:tc>
                <a:tc>
                  <a:txBody>
                    <a:bodyPr/>
                    <a:lstStyle/>
                    <a:p>
                      <a:pPr algn="ctr"/>
                      <a:r>
                        <a:rPr lang="en-US" b="1" dirty="0">
                          <a:solidFill>
                            <a:srgbClr val="66FFFF"/>
                          </a:solidFill>
                        </a:rPr>
                        <a:t>2024 Quest</a:t>
                      </a:r>
                    </a:p>
                  </a:txBody>
                  <a:tcPr/>
                </a:tc>
                <a:tc>
                  <a:txBody>
                    <a:bodyPr/>
                    <a:lstStyle/>
                    <a:p>
                      <a:pPr algn="ctr"/>
                      <a:r>
                        <a:rPr lang="en-US" b="1" dirty="0">
                          <a:solidFill>
                            <a:srgbClr val="FFFF00"/>
                          </a:solidFill>
                        </a:rPr>
                        <a:t>2025 Mean</a:t>
                      </a:r>
                    </a:p>
                  </a:txBody>
                  <a:tcPr/>
                </a:tc>
                <a:tc>
                  <a:txBody>
                    <a:bodyPr/>
                    <a:lstStyle/>
                    <a:p>
                      <a:pPr algn="ctr"/>
                      <a:r>
                        <a:rPr lang="en-US" b="1" dirty="0">
                          <a:solidFill>
                            <a:srgbClr val="66FFFF"/>
                          </a:solidFill>
                        </a:rPr>
                        <a:t>2024 Mean</a:t>
                      </a:r>
                    </a:p>
                  </a:txBody>
                  <a:tcPr/>
                </a:tc>
                <a:extLst>
                  <a:ext uri="{0D108BD9-81ED-4DB2-BD59-A6C34878D82A}">
                    <a16:rowId xmlns:a16="http://schemas.microsoft.com/office/drawing/2014/main" val="531344974"/>
                  </a:ext>
                </a:extLst>
              </a:tr>
              <a:tr h="266260">
                <a:tc rowSpan="4">
                  <a:txBody>
                    <a:bodyPr/>
                    <a:lstStyle/>
                    <a:p>
                      <a:pPr algn="ctr"/>
                      <a:endParaRPr lang="en-US" b="1" dirty="0"/>
                    </a:p>
                    <a:p>
                      <a:pPr algn="ctr"/>
                      <a:endParaRPr lang="en-US" b="1" dirty="0"/>
                    </a:p>
                    <a:p>
                      <a:pPr algn="ctr"/>
                      <a:r>
                        <a:rPr lang="en-US" b="1" dirty="0"/>
                        <a:t>Function Type</a:t>
                      </a:r>
                    </a:p>
                  </a:txBody>
                  <a:tcPr/>
                </a:tc>
                <a:tc>
                  <a:txBody>
                    <a:bodyPr/>
                    <a:lstStyle/>
                    <a:p>
                      <a:pPr algn="ctr"/>
                      <a:r>
                        <a:rPr lang="en-US" b="1" dirty="0"/>
                        <a:t>General (Non-Analytical)</a:t>
                      </a:r>
                    </a:p>
                  </a:txBody>
                  <a:tcPr/>
                </a:tc>
                <a:tc>
                  <a:txBody>
                    <a:bodyPr/>
                    <a:lstStyle/>
                    <a:p>
                      <a:pPr algn="ctr"/>
                      <a:r>
                        <a:rPr lang="en-US" sz="1400" b="1" dirty="0">
                          <a:solidFill>
                            <a:srgbClr val="00B050"/>
                          </a:solidFill>
                        </a:rPr>
                        <a:t>6</a:t>
                      </a:r>
                    </a:p>
                  </a:txBody>
                  <a:tcPr/>
                </a:tc>
                <a:tc>
                  <a:txBody>
                    <a:bodyPr/>
                    <a:lstStyle/>
                    <a:p>
                      <a:pPr algn="ctr"/>
                      <a:r>
                        <a:rPr lang="en-US" sz="1400" b="1" dirty="0">
                          <a:solidFill>
                            <a:srgbClr val="7030A0"/>
                          </a:solidFill>
                        </a:rPr>
                        <a:t>6</a:t>
                      </a:r>
                    </a:p>
                  </a:txBody>
                  <a:tcPr/>
                </a:tc>
                <a:tc>
                  <a:txBody>
                    <a:bodyPr/>
                    <a:lstStyle/>
                    <a:p>
                      <a:pPr algn="ctr"/>
                      <a:r>
                        <a:rPr lang="en-US" sz="1400" b="1" dirty="0">
                          <a:solidFill>
                            <a:srgbClr val="00B050"/>
                          </a:solidFill>
                        </a:rPr>
                        <a:t>4.3</a:t>
                      </a:r>
                    </a:p>
                  </a:txBody>
                  <a:tcPr/>
                </a:tc>
                <a:tc>
                  <a:txBody>
                    <a:bodyPr/>
                    <a:lstStyle/>
                    <a:p>
                      <a:pPr algn="ctr"/>
                      <a:r>
                        <a:rPr lang="en-US" sz="1400" b="1" dirty="0">
                          <a:solidFill>
                            <a:srgbClr val="7030A0"/>
                          </a:solidFill>
                        </a:rPr>
                        <a:t>3.8</a:t>
                      </a:r>
                    </a:p>
                  </a:txBody>
                  <a:tcPr/>
                </a:tc>
                <a:extLst>
                  <a:ext uri="{0D108BD9-81ED-4DB2-BD59-A6C34878D82A}">
                    <a16:rowId xmlns:a16="http://schemas.microsoft.com/office/drawing/2014/main" val="2585265281"/>
                  </a:ext>
                </a:extLst>
              </a:tr>
              <a:tr h="266260">
                <a:tc vMerge="1">
                  <a:txBody>
                    <a:bodyPr/>
                    <a:lstStyle/>
                    <a:p>
                      <a:endParaRPr lang="en-US"/>
                    </a:p>
                  </a:txBody>
                  <a:tcPr/>
                </a:tc>
                <a:tc>
                  <a:txBody>
                    <a:bodyPr/>
                    <a:lstStyle/>
                    <a:p>
                      <a:pPr algn="ctr"/>
                      <a:r>
                        <a:rPr lang="en-US" b="1" dirty="0"/>
                        <a:t>Polynomial, Rational</a:t>
                      </a:r>
                    </a:p>
                  </a:txBody>
                  <a:tcPr/>
                </a:tc>
                <a:tc>
                  <a:txBody>
                    <a:bodyPr/>
                    <a:lstStyle/>
                    <a:p>
                      <a:pPr algn="ctr"/>
                      <a:r>
                        <a:rPr lang="en-US" sz="1400" b="1" dirty="0">
                          <a:solidFill>
                            <a:srgbClr val="00B050"/>
                          </a:solidFill>
                        </a:rPr>
                        <a:t>10</a:t>
                      </a:r>
                    </a:p>
                  </a:txBody>
                  <a:tcPr/>
                </a:tc>
                <a:tc>
                  <a:txBody>
                    <a:bodyPr/>
                    <a:lstStyle/>
                    <a:p>
                      <a:pPr algn="ctr"/>
                      <a:r>
                        <a:rPr lang="en-US" sz="1400" b="1" dirty="0">
                          <a:solidFill>
                            <a:srgbClr val="7030A0"/>
                          </a:solidFill>
                        </a:rPr>
                        <a:t>10</a:t>
                      </a:r>
                    </a:p>
                  </a:txBody>
                  <a:tcPr/>
                </a:tc>
                <a:tc>
                  <a:txBody>
                    <a:bodyPr/>
                    <a:lstStyle/>
                    <a:p>
                      <a:pPr algn="ctr"/>
                      <a:r>
                        <a:rPr lang="en-US" sz="1400" b="1" dirty="0">
                          <a:solidFill>
                            <a:srgbClr val="00B050"/>
                          </a:solidFill>
                        </a:rPr>
                        <a:t>6.7</a:t>
                      </a:r>
                    </a:p>
                  </a:txBody>
                  <a:tcPr/>
                </a:tc>
                <a:tc>
                  <a:txBody>
                    <a:bodyPr/>
                    <a:lstStyle/>
                    <a:p>
                      <a:pPr algn="ctr"/>
                      <a:r>
                        <a:rPr lang="en-US" sz="1400" b="1" dirty="0">
                          <a:solidFill>
                            <a:srgbClr val="7030A0"/>
                          </a:solidFill>
                        </a:rPr>
                        <a:t>5.4</a:t>
                      </a:r>
                    </a:p>
                  </a:txBody>
                  <a:tcPr/>
                </a:tc>
                <a:extLst>
                  <a:ext uri="{0D108BD9-81ED-4DB2-BD59-A6C34878D82A}">
                    <a16:rowId xmlns:a16="http://schemas.microsoft.com/office/drawing/2014/main" val="2467025503"/>
                  </a:ext>
                </a:extLst>
              </a:tr>
              <a:tr h="266260">
                <a:tc vMerge="1">
                  <a:txBody>
                    <a:bodyPr/>
                    <a:lstStyle/>
                    <a:p>
                      <a:endParaRPr lang="en-US"/>
                    </a:p>
                  </a:txBody>
                  <a:tcPr/>
                </a:tc>
                <a:tc>
                  <a:txBody>
                    <a:bodyPr/>
                    <a:lstStyle/>
                    <a:p>
                      <a:pPr algn="ctr"/>
                      <a:r>
                        <a:rPr lang="en-US" b="1" dirty="0"/>
                        <a:t>Exponential, Logarithmic</a:t>
                      </a:r>
                    </a:p>
                  </a:txBody>
                  <a:tcPr/>
                </a:tc>
                <a:tc>
                  <a:txBody>
                    <a:bodyPr/>
                    <a:lstStyle/>
                    <a:p>
                      <a:pPr algn="ctr"/>
                      <a:r>
                        <a:rPr lang="en-US" sz="1400" b="1" dirty="0">
                          <a:solidFill>
                            <a:srgbClr val="00B050"/>
                          </a:solidFill>
                        </a:rPr>
                        <a:t>10</a:t>
                      </a:r>
                    </a:p>
                  </a:txBody>
                  <a:tcPr/>
                </a:tc>
                <a:tc>
                  <a:txBody>
                    <a:bodyPr/>
                    <a:lstStyle/>
                    <a:p>
                      <a:pPr algn="ctr"/>
                      <a:r>
                        <a:rPr lang="en-US" sz="1400" b="1" dirty="0">
                          <a:solidFill>
                            <a:srgbClr val="7030A0"/>
                          </a:solidFill>
                        </a:rPr>
                        <a:t>11</a:t>
                      </a:r>
                    </a:p>
                  </a:txBody>
                  <a:tcPr/>
                </a:tc>
                <a:tc>
                  <a:txBody>
                    <a:bodyPr/>
                    <a:lstStyle/>
                    <a:p>
                      <a:pPr algn="ctr"/>
                      <a:r>
                        <a:rPr lang="en-US" sz="1400" b="1" dirty="0">
                          <a:solidFill>
                            <a:srgbClr val="00B050"/>
                          </a:solidFill>
                        </a:rPr>
                        <a:t>6.6</a:t>
                      </a:r>
                    </a:p>
                  </a:txBody>
                  <a:tcPr/>
                </a:tc>
                <a:tc>
                  <a:txBody>
                    <a:bodyPr/>
                    <a:lstStyle/>
                    <a:p>
                      <a:pPr algn="ctr"/>
                      <a:r>
                        <a:rPr lang="en-US" sz="1400" b="1" dirty="0">
                          <a:solidFill>
                            <a:srgbClr val="7030A0"/>
                          </a:solidFill>
                        </a:rPr>
                        <a:t>6.5</a:t>
                      </a:r>
                    </a:p>
                  </a:txBody>
                  <a:tcPr/>
                </a:tc>
                <a:extLst>
                  <a:ext uri="{0D108BD9-81ED-4DB2-BD59-A6C34878D82A}">
                    <a16:rowId xmlns:a16="http://schemas.microsoft.com/office/drawing/2014/main" val="3520361196"/>
                  </a:ext>
                </a:extLst>
              </a:tr>
              <a:tr h="266260">
                <a:tc vMerge="1">
                  <a:txBody>
                    <a:bodyPr/>
                    <a:lstStyle/>
                    <a:p>
                      <a:endParaRPr lang="en-US"/>
                    </a:p>
                  </a:txBody>
                  <a:tcPr/>
                </a:tc>
                <a:tc>
                  <a:txBody>
                    <a:bodyPr/>
                    <a:lstStyle/>
                    <a:p>
                      <a:pPr algn="ctr"/>
                      <a:r>
                        <a:rPr lang="en-US" b="1" dirty="0"/>
                        <a:t>Trigonometric, Polar</a:t>
                      </a:r>
                    </a:p>
                  </a:txBody>
                  <a:tcPr/>
                </a:tc>
                <a:tc>
                  <a:txBody>
                    <a:bodyPr/>
                    <a:lstStyle/>
                    <a:p>
                      <a:pPr algn="ctr"/>
                      <a:r>
                        <a:rPr lang="en-US" sz="1400" b="1" dirty="0">
                          <a:solidFill>
                            <a:srgbClr val="00B050"/>
                          </a:solidFill>
                        </a:rPr>
                        <a:t>14</a:t>
                      </a:r>
                    </a:p>
                  </a:txBody>
                  <a:tcPr/>
                </a:tc>
                <a:tc>
                  <a:txBody>
                    <a:bodyPr/>
                    <a:lstStyle/>
                    <a:p>
                      <a:pPr algn="ctr"/>
                      <a:r>
                        <a:rPr lang="en-US" sz="1400" b="1" dirty="0">
                          <a:solidFill>
                            <a:srgbClr val="7030A0"/>
                          </a:solidFill>
                        </a:rPr>
                        <a:t>13</a:t>
                      </a:r>
                    </a:p>
                  </a:txBody>
                  <a:tcPr/>
                </a:tc>
                <a:tc>
                  <a:txBody>
                    <a:bodyPr/>
                    <a:lstStyle/>
                    <a:p>
                      <a:pPr algn="ctr"/>
                      <a:r>
                        <a:rPr lang="en-US" sz="1400" b="1" dirty="0">
                          <a:solidFill>
                            <a:srgbClr val="00B050"/>
                          </a:solidFill>
                        </a:rPr>
                        <a:t>7.3</a:t>
                      </a:r>
                    </a:p>
                  </a:txBody>
                  <a:tcPr/>
                </a:tc>
                <a:tc>
                  <a:txBody>
                    <a:bodyPr/>
                    <a:lstStyle/>
                    <a:p>
                      <a:pPr algn="ctr"/>
                      <a:r>
                        <a:rPr lang="en-US" sz="1400" b="1" dirty="0">
                          <a:solidFill>
                            <a:srgbClr val="7030A0"/>
                          </a:solidFill>
                        </a:rPr>
                        <a:t>7.3</a:t>
                      </a:r>
                    </a:p>
                  </a:txBody>
                  <a:tcPr/>
                </a:tc>
                <a:extLst>
                  <a:ext uri="{0D108BD9-81ED-4DB2-BD59-A6C34878D82A}">
                    <a16:rowId xmlns:a16="http://schemas.microsoft.com/office/drawing/2014/main" val="2194946300"/>
                  </a:ext>
                </a:extLst>
              </a:tr>
              <a:tr h="266260">
                <a:tc rowSpan="6">
                  <a:txBody>
                    <a:bodyPr/>
                    <a:lstStyle/>
                    <a:p>
                      <a:pPr algn="ctr"/>
                      <a:endParaRPr lang="en-US" b="1" dirty="0"/>
                    </a:p>
                    <a:p>
                      <a:pPr algn="ctr"/>
                      <a:endParaRPr lang="en-US" b="1" dirty="0"/>
                    </a:p>
                    <a:p>
                      <a:pPr algn="ctr"/>
                      <a:endParaRPr lang="en-US" b="1" dirty="0"/>
                    </a:p>
                    <a:p>
                      <a:pPr algn="ctr"/>
                      <a:r>
                        <a:rPr lang="en-US" b="1" dirty="0"/>
                        <a:t>Math Practices &amp; Skills</a:t>
                      </a:r>
                    </a:p>
                  </a:txBody>
                  <a:tcPr/>
                </a:tc>
                <a:tc>
                  <a:txBody>
                    <a:bodyPr/>
                    <a:lstStyle/>
                    <a:p>
                      <a:pPr algn="ctr"/>
                      <a:r>
                        <a:rPr lang="en-US" b="1" dirty="0"/>
                        <a:t>1A,1B</a:t>
                      </a:r>
                    </a:p>
                  </a:txBody>
                  <a:tcPr/>
                </a:tc>
                <a:tc>
                  <a:txBody>
                    <a:bodyPr/>
                    <a:lstStyle/>
                    <a:p>
                      <a:pPr algn="ctr"/>
                      <a:r>
                        <a:rPr lang="en-US" sz="1400" b="1" dirty="0">
                          <a:solidFill>
                            <a:srgbClr val="00B050"/>
                          </a:solidFill>
                        </a:rPr>
                        <a:t>7</a:t>
                      </a:r>
                    </a:p>
                  </a:txBody>
                  <a:tcPr/>
                </a:tc>
                <a:tc>
                  <a:txBody>
                    <a:bodyPr/>
                    <a:lstStyle/>
                    <a:p>
                      <a:pPr algn="ctr"/>
                      <a:r>
                        <a:rPr lang="en-US" sz="1400" b="1" dirty="0">
                          <a:solidFill>
                            <a:srgbClr val="7030A0"/>
                          </a:solidFill>
                        </a:rPr>
                        <a:t>9</a:t>
                      </a:r>
                    </a:p>
                  </a:txBody>
                  <a:tcPr/>
                </a:tc>
                <a:tc>
                  <a:txBody>
                    <a:bodyPr/>
                    <a:lstStyle/>
                    <a:p>
                      <a:pPr algn="ctr"/>
                      <a:r>
                        <a:rPr lang="en-US" sz="1400" b="1" dirty="0">
                          <a:solidFill>
                            <a:srgbClr val="00B050"/>
                          </a:solidFill>
                        </a:rPr>
                        <a:t>4.3</a:t>
                      </a:r>
                    </a:p>
                  </a:txBody>
                  <a:tcPr/>
                </a:tc>
                <a:tc>
                  <a:txBody>
                    <a:bodyPr/>
                    <a:lstStyle/>
                    <a:p>
                      <a:pPr algn="ctr"/>
                      <a:r>
                        <a:rPr lang="en-US" sz="1400" b="1" dirty="0">
                          <a:solidFill>
                            <a:srgbClr val="7030A0"/>
                          </a:solidFill>
                        </a:rPr>
                        <a:t>5.0</a:t>
                      </a:r>
                    </a:p>
                  </a:txBody>
                  <a:tcPr/>
                </a:tc>
                <a:extLst>
                  <a:ext uri="{0D108BD9-81ED-4DB2-BD59-A6C34878D82A}">
                    <a16:rowId xmlns:a16="http://schemas.microsoft.com/office/drawing/2014/main" val="67652826"/>
                  </a:ext>
                </a:extLst>
              </a:tr>
              <a:tr h="266260">
                <a:tc vMerge="1">
                  <a:txBody>
                    <a:bodyPr/>
                    <a:lstStyle/>
                    <a:p>
                      <a:endParaRPr lang="en-US"/>
                    </a:p>
                  </a:txBody>
                  <a:tcPr/>
                </a:tc>
                <a:tc>
                  <a:txBody>
                    <a:bodyPr/>
                    <a:lstStyle/>
                    <a:p>
                      <a:pPr algn="ctr"/>
                      <a:r>
                        <a:rPr lang="en-US" b="1" dirty="0"/>
                        <a:t>1C</a:t>
                      </a:r>
                    </a:p>
                  </a:txBody>
                  <a:tcPr/>
                </a:tc>
                <a:tc>
                  <a:txBody>
                    <a:bodyPr/>
                    <a:lstStyle/>
                    <a:p>
                      <a:pPr algn="ctr"/>
                      <a:r>
                        <a:rPr lang="en-US" sz="1400" b="1" dirty="0">
                          <a:solidFill>
                            <a:srgbClr val="00B050"/>
                          </a:solidFill>
                        </a:rPr>
                        <a:t>7</a:t>
                      </a:r>
                    </a:p>
                  </a:txBody>
                  <a:tcPr/>
                </a:tc>
                <a:tc>
                  <a:txBody>
                    <a:bodyPr/>
                    <a:lstStyle/>
                    <a:p>
                      <a:pPr algn="ctr"/>
                      <a:r>
                        <a:rPr lang="en-US" sz="1400" b="1" dirty="0">
                          <a:solidFill>
                            <a:srgbClr val="7030A0"/>
                          </a:solidFill>
                        </a:rPr>
                        <a:t>7</a:t>
                      </a:r>
                    </a:p>
                  </a:txBody>
                  <a:tcPr/>
                </a:tc>
                <a:tc>
                  <a:txBody>
                    <a:bodyPr/>
                    <a:lstStyle/>
                    <a:p>
                      <a:pPr algn="ctr"/>
                      <a:r>
                        <a:rPr lang="en-US" sz="1400" b="1" dirty="0">
                          <a:solidFill>
                            <a:srgbClr val="00B050"/>
                          </a:solidFill>
                        </a:rPr>
                        <a:t>4.2</a:t>
                      </a:r>
                    </a:p>
                  </a:txBody>
                  <a:tcPr/>
                </a:tc>
                <a:tc>
                  <a:txBody>
                    <a:bodyPr/>
                    <a:lstStyle/>
                    <a:p>
                      <a:pPr algn="ctr"/>
                      <a:r>
                        <a:rPr lang="en-US" sz="1400" b="1" dirty="0">
                          <a:solidFill>
                            <a:srgbClr val="7030A0"/>
                          </a:solidFill>
                        </a:rPr>
                        <a:t>4.2</a:t>
                      </a:r>
                    </a:p>
                  </a:txBody>
                  <a:tcPr/>
                </a:tc>
                <a:extLst>
                  <a:ext uri="{0D108BD9-81ED-4DB2-BD59-A6C34878D82A}">
                    <a16:rowId xmlns:a16="http://schemas.microsoft.com/office/drawing/2014/main" val="3177558409"/>
                  </a:ext>
                </a:extLst>
              </a:tr>
              <a:tr h="266260">
                <a:tc vMerge="1">
                  <a:txBody>
                    <a:bodyPr/>
                    <a:lstStyle/>
                    <a:p>
                      <a:endParaRPr lang="en-US"/>
                    </a:p>
                  </a:txBody>
                  <a:tcPr/>
                </a:tc>
                <a:tc>
                  <a:txBody>
                    <a:bodyPr/>
                    <a:lstStyle/>
                    <a:p>
                      <a:pPr algn="ctr"/>
                      <a:r>
                        <a:rPr lang="en-US" b="1" dirty="0"/>
                        <a:t>2A,2B</a:t>
                      </a:r>
                    </a:p>
                  </a:txBody>
                  <a:tcPr/>
                </a:tc>
                <a:tc>
                  <a:txBody>
                    <a:bodyPr/>
                    <a:lstStyle/>
                    <a:p>
                      <a:pPr algn="ctr"/>
                      <a:r>
                        <a:rPr lang="en-US" sz="1400" b="1" dirty="0">
                          <a:solidFill>
                            <a:srgbClr val="00B050"/>
                          </a:solidFill>
                        </a:rPr>
                        <a:t>10</a:t>
                      </a:r>
                    </a:p>
                  </a:txBody>
                  <a:tcPr/>
                </a:tc>
                <a:tc>
                  <a:txBody>
                    <a:bodyPr/>
                    <a:lstStyle/>
                    <a:p>
                      <a:pPr algn="ctr"/>
                      <a:r>
                        <a:rPr lang="en-US" sz="1400" b="1" dirty="0">
                          <a:solidFill>
                            <a:srgbClr val="7030A0"/>
                          </a:solidFill>
                        </a:rPr>
                        <a:t>9</a:t>
                      </a:r>
                    </a:p>
                  </a:txBody>
                  <a:tcPr/>
                </a:tc>
                <a:tc>
                  <a:txBody>
                    <a:bodyPr/>
                    <a:lstStyle/>
                    <a:p>
                      <a:pPr algn="ctr"/>
                      <a:r>
                        <a:rPr lang="en-US" sz="1400" b="1" dirty="0">
                          <a:solidFill>
                            <a:srgbClr val="00B050"/>
                          </a:solidFill>
                        </a:rPr>
                        <a:t>6.2</a:t>
                      </a:r>
                    </a:p>
                  </a:txBody>
                  <a:tcPr/>
                </a:tc>
                <a:tc>
                  <a:txBody>
                    <a:bodyPr/>
                    <a:lstStyle/>
                    <a:p>
                      <a:pPr algn="ctr"/>
                      <a:r>
                        <a:rPr lang="en-US" sz="1400" b="1" dirty="0">
                          <a:solidFill>
                            <a:srgbClr val="7030A0"/>
                          </a:solidFill>
                        </a:rPr>
                        <a:t>5.3</a:t>
                      </a:r>
                    </a:p>
                  </a:txBody>
                  <a:tcPr/>
                </a:tc>
                <a:extLst>
                  <a:ext uri="{0D108BD9-81ED-4DB2-BD59-A6C34878D82A}">
                    <a16:rowId xmlns:a16="http://schemas.microsoft.com/office/drawing/2014/main" val="1671186763"/>
                  </a:ext>
                </a:extLst>
              </a:tr>
              <a:tr h="266260">
                <a:tc vMerge="1">
                  <a:txBody>
                    <a:bodyPr/>
                    <a:lstStyle/>
                    <a:p>
                      <a:endParaRPr lang="en-US"/>
                    </a:p>
                  </a:txBody>
                  <a:tcPr/>
                </a:tc>
                <a:tc>
                  <a:txBody>
                    <a:bodyPr/>
                    <a:lstStyle/>
                    <a:p>
                      <a:pPr algn="ctr"/>
                      <a:r>
                        <a:rPr lang="en-US" b="1" dirty="0"/>
                        <a:t>3A</a:t>
                      </a:r>
                    </a:p>
                  </a:txBody>
                  <a:tcPr/>
                </a:tc>
                <a:tc>
                  <a:txBody>
                    <a:bodyPr/>
                    <a:lstStyle/>
                    <a:p>
                      <a:pPr algn="ctr"/>
                      <a:r>
                        <a:rPr lang="en-US" sz="1400" b="1" dirty="0">
                          <a:solidFill>
                            <a:srgbClr val="00B050"/>
                          </a:solidFill>
                        </a:rPr>
                        <a:t>5</a:t>
                      </a:r>
                    </a:p>
                  </a:txBody>
                  <a:tcPr/>
                </a:tc>
                <a:tc>
                  <a:txBody>
                    <a:bodyPr/>
                    <a:lstStyle/>
                    <a:p>
                      <a:pPr algn="ctr"/>
                      <a:r>
                        <a:rPr lang="en-US" sz="1400" b="1" dirty="0">
                          <a:solidFill>
                            <a:srgbClr val="7030A0"/>
                          </a:solidFill>
                        </a:rPr>
                        <a:t>5</a:t>
                      </a:r>
                    </a:p>
                  </a:txBody>
                  <a:tcPr/>
                </a:tc>
                <a:tc>
                  <a:txBody>
                    <a:bodyPr/>
                    <a:lstStyle/>
                    <a:p>
                      <a:pPr algn="ctr"/>
                      <a:r>
                        <a:rPr lang="en-US" sz="1400" b="1" dirty="0">
                          <a:solidFill>
                            <a:srgbClr val="00B050"/>
                          </a:solidFill>
                        </a:rPr>
                        <a:t>2.6</a:t>
                      </a:r>
                    </a:p>
                  </a:txBody>
                  <a:tcPr/>
                </a:tc>
                <a:tc>
                  <a:txBody>
                    <a:bodyPr/>
                    <a:lstStyle/>
                    <a:p>
                      <a:pPr algn="ctr"/>
                      <a:r>
                        <a:rPr lang="en-US" sz="1400" b="1" dirty="0">
                          <a:solidFill>
                            <a:srgbClr val="7030A0"/>
                          </a:solidFill>
                        </a:rPr>
                        <a:t>2.3</a:t>
                      </a:r>
                    </a:p>
                  </a:txBody>
                  <a:tcPr/>
                </a:tc>
                <a:extLst>
                  <a:ext uri="{0D108BD9-81ED-4DB2-BD59-A6C34878D82A}">
                    <a16:rowId xmlns:a16="http://schemas.microsoft.com/office/drawing/2014/main" val="758280713"/>
                  </a:ext>
                </a:extLst>
              </a:tr>
              <a:tr h="266260">
                <a:tc vMerge="1">
                  <a:txBody>
                    <a:bodyPr/>
                    <a:lstStyle/>
                    <a:p>
                      <a:endParaRPr lang="en-US"/>
                    </a:p>
                  </a:txBody>
                  <a:tcPr/>
                </a:tc>
                <a:tc>
                  <a:txBody>
                    <a:bodyPr/>
                    <a:lstStyle/>
                    <a:p>
                      <a:pPr algn="ctr"/>
                      <a:r>
                        <a:rPr lang="en-US" b="1" dirty="0"/>
                        <a:t>3B</a:t>
                      </a:r>
                    </a:p>
                  </a:txBody>
                  <a:tcPr/>
                </a:tc>
                <a:tc>
                  <a:txBody>
                    <a:bodyPr/>
                    <a:lstStyle/>
                    <a:p>
                      <a:pPr algn="ctr"/>
                      <a:r>
                        <a:rPr lang="en-US" sz="1400" b="1" dirty="0">
                          <a:solidFill>
                            <a:srgbClr val="00B050"/>
                          </a:solidFill>
                        </a:rPr>
                        <a:t>6</a:t>
                      </a:r>
                    </a:p>
                  </a:txBody>
                  <a:tcPr/>
                </a:tc>
                <a:tc>
                  <a:txBody>
                    <a:bodyPr/>
                    <a:lstStyle/>
                    <a:p>
                      <a:pPr algn="ctr"/>
                      <a:r>
                        <a:rPr lang="en-US" sz="1400" b="1" dirty="0">
                          <a:solidFill>
                            <a:srgbClr val="7030A0"/>
                          </a:solidFill>
                        </a:rPr>
                        <a:t>5</a:t>
                      </a:r>
                    </a:p>
                  </a:txBody>
                  <a:tcPr/>
                </a:tc>
                <a:tc>
                  <a:txBody>
                    <a:bodyPr/>
                    <a:lstStyle/>
                    <a:p>
                      <a:pPr algn="ctr"/>
                      <a:r>
                        <a:rPr lang="en-US" sz="1400" b="1" dirty="0">
                          <a:solidFill>
                            <a:srgbClr val="00B050"/>
                          </a:solidFill>
                        </a:rPr>
                        <a:t>4.1</a:t>
                      </a:r>
                    </a:p>
                  </a:txBody>
                  <a:tcPr/>
                </a:tc>
                <a:tc>
                  <a:txBody>
                    <a:bodyPr/>
                    <a:lstStyle/>
                    <a:p>
                      <a:pPr algn="ctr"/>
                      <a:r>
                        <a:rPr lang="en-US" sz="1400" b="1" dirty="0">
                          <a:solidFill>
                            <a:srgbClr val="7030A0"/>
                          </a:solidFill>
                        </a:rPr>
                        <a:t>2.8</a:t>
                      </a:r>
                    </a:p>
                  </a:txBody>
                  <a:tcPr/>
                </a:tc>
                <a:extLst>
                  <a:ext uri="{0D108BD9-81ED-4DB2-BD59-A6C34878D82A}">
                    <a16:rowId xmlns:a16="http://schemas.microsoft.com/office/drawing/2014/main" val="724669858"/>
                  </a:ext>
                </a:extLst>
              </a:tr>
              <a:tr h="266260">
                <a:tc vMerge="1">
                  <a:txBody>
                    <a:bodyPr/>
                    <a:lstStyle/>
                    <a:p>
                      <a:endParaRPr lang="en-US"/>
                    </a:p>
                  </a:txBody>
                  <a:tcPr/>
                </a:tc>
                <a:tc>
                  <a:txBody>
                    <a:bodyPr/>
                    <a:lstStyle/>
                    <a:p>
                      <a:pPr algn="ctr"/>
                      <a:r>
                        <a:rPr lang="en-US" b="1" dirty="0"/>
                        <a:t>3C</a:t>
                      </a:r>
                    </a:p>
                  </a:txBody>
                  <a:tcPr/>
                </a:tc>
                <a:tc>
                  <a:txBody>
                    <a:bodyPr/>
                    <a:lstStyle/>
                    <a:p>
                      <a:pPr algn="ctr"/>
                      <a:r>
                        <a:rPr lang="en-US" sz="1400" b="1" dirty="0">
                          <a:solidFill>
                            <a:srgbClr val="00B050"/>
                          </a:solidFill>
                        </a:rPr>
                        <a:t>5</a:t>
                      </a:r>
                    </a:p>
                  </a:txBody>
                  <a:tcPr/>
                </a:tc>
                <a:tc>
                  <a:txBody>
                    <a:bodyPr/>
                    <a:lstStyle/>
                    <a:p>
                      <a:pPr algn="ctr"/>
                      <a:r>
                        <a:rPr lang="en-US" sz="1400" b="1" dirty="0">
                          <a:solidFill>
                            <a:srgbClr val="7030A0"/>
                          </a:solidFill>
                        </a:rPr>
                        <a:t>5</a:t>
                      </a:r>
                    </a:p>
                  </a:txBody>
                  <a:tcPr/>
                </a:tc>
                <a:tc>
                  <a:txBody>
                    <a:bodyPr/>
                    <a:lstStyle/>
                    <a:p>
                      <a:pPr algn="ctr"/>
                      <a:r>
                        <a:rPr lang="en-US" sz="1400" b="1" dirty="0">
                          <a:solidFill>
                            <a:srgbClr val="00B050"/>
                          </a:solidFill>
                        </a:rPr>
                        <a:t>3.4</a:t>
                      </a:r>
                    </a:p>
                  </a:txBody>
                  <a:tcPr/>
                </a:tc>
                <a:tc>
                  <a:txBody>
                    <a:bodyPr/>
                    <a:lstStyle/>
                    <a:p>
                      <a:pPr algn="ctr"/>
                      <a:r>
                        <a:rPr lang="en-US" sz="1400" b="1" dirty="0">
                          <a:solidFill>
                            <a:srgbClr val="7030A0"/>
                          </a:solidFill>
                        </a:rPr>
                        <a:t>3.4</a:t>
                      </a:r>
                    </a:p>
                  </a:txBody>
                  <a:tcPr/>
                </a:tc>
                <a:extLst>
                  <a:ext uri="{0D108BD9-81ED-4DB2-BD59-A6C34878D82A}">
                    <a16:rowId xmlns:a16="http://schemas.microsoft.com/office/drawing/2014/main" val="1263008180"/>
                  </a:ext>
                </a:extLst>
              </a:tr>
              <a:tr h="266260">
                <a:tc rowSpan="3">
                  <a:txBody>
                    <a:bodyPr/>
                    <a:lstStyle/>
                    <a:p>
                      <a:pPr algn="ctr"/>
                      <a:endParaRPr lang="en-US" b="1" dirty="0"/>
                    </a:p>
                    <a:p>
                      <a:pPr algn="ctr"/>
                      <a:r>
                        <a:rPr lang="en-US" b="1" dirty="0"/>
                        <a:t>Representation &amp; Modeling</a:t>
                      </a:r>
                    </a:p>
                  </a:txBody>
                  <a:tcPr/>
                </a:tc>
                <a:tc>
                  <a:txBody>
                    <a:bodyPr/>
                    <a:lstStyle/>
                    <a:p>
                      <a:pPr algn="ctr"/>
                      <a:r>
                        <a:rPr lang="en-US" b="1" dirty="0"/>
                        <a:t>Analytical &amp; Verbal </a:t>
                      </a:r>
                      <a:r>
                        <a:rPr lang="en-US" b="1" dirty="0" err="1"/>
                        <a:t>Funct</a:t>
                      </a:r>
                      <a:endParaRPr lang="en-US" b="1" dirty="0"/>
                    </a:p>
                  </a:txBody>
                  <a:tcPr/>
                </a:tc>
                <a:tc>
                  <a:txBody>
                    <a:bodyPr/>
                    <a:lstStyle/>
                    <a:p>
                      <a:pPr algn="ctr"/>
                      <a:r>
                        <a:rPr lang="en-US" sz="1400" b="1" dirty="0">
                          <a:solidFill>
                            <a:srgbClr val="00B050"/>
                          </a:solidFill>
                        </a:rPr>
                        <a:t>25</a:t>
                      </a:r>
                    </a:p>
                  </a:txBody>
                  <a:tcPr/>
                </a:tc>
                <a:tc>
                  <a:txBody>
                    <a:bodyPr/>
                    <a:lstStyle/>
                    <a:p>
                      <a:pPr algn="ctr"/>
                      <a:r>
                        <a:rPr lang="en-US" sz="1400" b="1" dirty="0">
                          <a:solidFill>
                            <a:srgbClr val="7030A0"/>
                          </a:solidFill>
                        </a:rPr>
                        <a:t>26</a:t>
                      </a:r>
                    </a:p>
                  </a:txBody>
                  <a:tcPr/>
                </a:tc>
                <a:tc>
                  <a:txBody>
                    <a:bodyPr/>
                    <a:lstStyle/>
                    <a:p>
                      <a:pPr algn="ctr"/>
                      <a:r>
                        <a:rPr lang="en-US" sz="1400" b="1" dirty="0">
                          <a:solidFill>
                            <a:srgbClr val="00B050"/>
                          </a:solidFill>
                        </a:rPr>
                        <a:t>15.0</a:t>
                      </a:r>
                    </a:p>
                  </a:txBody>
                  <a:tcPr/>
                </a:tc>
                <a:tc>
                  <a:txBody>
                    <a:bodyPr/>
                    <a:lstStyle/>
                    <a:p>
                      <a:pPr algn="ctr"/>
                      <a:r>
                        <a:rPr lang="en-US" sz="1400" b="1" dirty="0">
                          <a:solidFill>
                            <a:srgbClr val="7030A0"/>
                          </a:solidFill>
                        </a:rPr>
                        <a:t>14.6</a:t>
                      </a:r>
                    </a:p>
                  </a:txBody>
                  <a:tcPr/>
                </a:tc>
                <a:extLst>
                  <a:ext uri="{0D108BD9-81ED-4DB2-BD59-A6C34878D82A}">
                    <a16:rowId xmlns:a16="http://schemas.microsoft.com/office/drawing/2014/main" val="3404334360"/>
                  </a:ext>
                </a:extLst>
              </a:tr>
              <a:tr h="266260">
                <a:tc vMerge="1">
                  <a:txBody>
                    <a:bodyPr/>
                    <a:lstStyle/>
                    <a:p>
                      <a:endParaRPr lang="en-US"/>
                    </a:p>
                  </a:txBody>
                  <a:tcPr/>
                </a:tc>
                <a:tc>
                  <a:txBody>
                    <a:bodyPr/>
                    <a:lstStyle/>
                    <a:p>
                      <a:pPr algn="ctr"/>
                      <a:r>
                        <a:rPr lang="en-US" b="1" dirty="0"/>
                        <a:t>Graphical &amp; Tabular </a:t>
                      </a:r>
                      <a:r>
                        <a:rPr lang="en-US" b="1" dirty="0" err="1"/>
                        <a:t>Funct</a:t>
                      </a:r>
                      <a:endParaRPr lang="en-US" b="1" dirty="0"/>
                    </a:p>
                  </a:txBody>
                  <a:tcPr/>
                </a:tc>
                <a:tc>
                  <a:txBody>
                    <a:bodyPr/>
                    <a:lstStyle/>
                    <a:p>
                      <a:pPr algn="ctr"/>
                      <a:r>
                        <a:rPr lang="en-US" sz="1400" b="1" dirty="0">
                          <a:solidFill>
                            <a:srgbClr val="00B050"/>
                          </a:solidFill>
                        </a:rPr>
                        <a:t>15</a:t>
                      </a:r>
                    </a:p>
                  </a:txBody>
                  <a:tcPr/>
                </a:tc>
                <a:tc>
                  <a:txBody>
                    <a:bodyPr/>
                    <a:lstStyle/>
                    <a:p>
                      <a:pPr algn="ctr"/>
                      <a:r>
                        <a:rPr lang="en-US" sz="1400" b="1" dirty="0">
                          <a:solidFill>
                            <a:srgbClr val="7030A0"/>
                          </a:solidFill>
                        </a:rPr>
                        <a:t>14</a:t>
                      </a:r>
                    </a:p>
                  </a:txBody>
                  <a:tcPr/>
                </a:tc>
                <a:tc>
                  <a:txBody>
                    <a:bodyPr/>
                    <a:lstStyle/>
                    <a:p>
                      <a:pPr algn="ctr"/>
                      <a:r>
                        <a:rPr lang="en-US" sz="1400" b="1" dirty="0">
                          <a:solidFill>
                            <a:srgbClr val="00B050"/>
                          </a:solidFill>
                        </a:rPr>
                        <a:t>9.8</a:t>
                      </a:r>
                    </a:p>
                  </a:txBody>
                  <a:tcPr/>
                </a:tc>
                <a:tc>
                  <a:txBody>
                    <a:bodyPr/>
                    <a:lstStyle/>
                    <a:p>
                      <a:pPr algn="ctr"/>
                      <a:r>
                        <a:rPr lang="en-US" sz="1400" b="1" dirty="0">
                          <a:solidFill>
                            <a:srgbClr val="7030A0"/>
                          </a:solidFill>
                        </a:rPr>
                        <a:t>8.5</a:t>
                      </a:r>
                    </a:p>
                  </a:txBody>
                  <a:tcPr/>
                </a:tc>
                <a:extLst>
                  <a:ext uri="{0D108BD9-81ED-4DB2-BD59-A6C34878D82A}">
                    <a16:rowId xmlns:a16="http://schemas.microsoft.com/office/drawing/2014/main" val="3026311993"/>
                  </a:ext>
                </a:extLst>
              </a:tr>
              <a:tr h="266260">
                <a:tc vMerge="1">
                  <a:txBody>
                    <a:bodyPr/>
                    <a:lstStyle/>
                    <a:p>
                      <a:endParaRPr lang="en-US"/>
                    </a:p>
                  </a:txBody>
                  <a:tcPr/>
                </a:tc>
                <a:tc>
                  <a:txBody>
                    <a:bodyPr/>
                    <a:lstStyle/>
                    <a:p>
                      <a:pPr algn="ctr"/>
                      <a:r>
                        <a:rPr lang="en-US" b="1" dirty="0"/>
                        <a:t>Modeling</a:t>
                      </a:r>
                    </a:p>
                  </a:txBody>
                  <a:tcPr/>
                </a:tc>
                <a:tc>
                  <a:txBody>
                    <a:bodyPr/>
                    <a:lstStyle/>
                    <a:p>
                      <a:pPr algn="ctr"/>
                      <a:r>
                        <a:rPr lang="en-US" sz="1400" b="1" dirty="0">
                          <a:solidFill>
                            <a:srgbClr val="00B050"/>
                          </a:solidFill>
                        </a:rPr>
                        <a:t>12</a:t>
                      </a:r>
                    </a:p>
                  </a:txBody>
                  <a:tcPr/>
                </a:tc>
                <a:tc>
                  <a:txBody>
                    <a:bodyPr/>
                    <a:lstStyle/>
                    <a:p>
                      <a:pPr algn="ctr"/>
                      <a:r>
                        <a:rPr lang="en-US" sz="1400" b="1" dirty="0">
                          <a:solidFill>
                            <a:srgbClr val="7030A0"/>
                          </a:solidFill>
                        </a:rPr>
                        <a:t>11</a:t>
                      </a:r>
                    </a:p>
                  </a:txBody>
                  <a:tcPr/>
                </a:tc>
                <a:tc>
                  <a:txBody>
                    <a:bodyPr/>
                    <a:lstStyle/>
                    <a:p>
                      <a:pPr algn="ctr"/>
                      <a:r>
                        <a:rPr lang="en-US" sz="1400" b="1" dirty="0">
                          <a:solidFill>
                            <a:srgbClr val="00B050"/>
                          </a:solidFill>
                        </a:rPr>
                        <a:t>7.4</a:t>
                      </a:r>
                    </a:p>
                  </a:txBody>
                  <a:tcPr/>
                </a:tc>
                <a:tc>
                  <a:txBody>
                    <a:bodyPr/>
                    <a:lstStyle/>
                    <a:p>
                      <a:pPr algn="ctr"/>
                      <a:r>
                        <a:rPr lang="en-US" sz="1400" b="1" dirty="0">
                          <a:solidFill>
                            <a:srgbClr val="7030A0"/>
                          </a:solidFill>
                        </a:rPr>
                        <a:t>6.7</a:t>
                      </a:r>
                    </a:p>
                  </a:txBody>
                  <a:tcPr/>
                </a:tc>
                <a:extLst>
                  <a:ext uri="{0D108BD9-81ED-4DB2-BD59-A6C34878D82A}">
                    <a16:rowId xmlns:a16="http://schemas.microsoft.com/office/drawing/2014/main" val="2042271527"/>
                  </a:ext>
                </a:extLst>
              </a:tr>
              <a:tr h="266260">
                <a:tc rowSpan="3">
                  <a:txBody>
                    <a:bodyPr/>
                    <a:lstStyle/>
                    <a:p>
                      <a:pPr algn="ctr"/>
                      <a:r>
                        <a:rPr lang="en-US" b="1" dirty="0"/>
                        <a:t>Calculator Active</a:t>
                      </a:r>
                    </a:p>
                  </a:txBody>
                  <a:tcPr/>
                </a:tc>
                <a:tc>
                  <a:txBody>
                    <a:bodyPr/>
                    <a:lstStyle/>
                    <a:p>
                      <a:pPr algn="ctr"/>
                      <a:r>
                        <a:rPr lang="en-US" b="1" dirty="0"/>
                        <a:t>A: Non-Calculator</a:t>
                      </a:r>
                    </a:p>
                  </a:txBody>
                  <a:tcPr/>
                </a:tc>
                <a:tc>
                  <a:txBody>
                    <a:bodyPr/>
                    <a:lstStyle/>
                    <a:p>
                      <a:pPr algn="ctr"/>
                      <a:r>
                        <a:rPr lang="en-US" sz="1400" b="1" dirty="0">
                          <a:solidFill>
                            <a:srgbClr val="00B050"/>
                          </a:solidFill>
                        </a:rPr>
                        <a:t>28</a:t>
                      </a:r>
                    </a:p>
                  </a:txBody>
                  <a:tcPr/>
                </a:tc>
                <a:tc>
                  <a:txBody>
                    <a:bodyPr/>
                    <a:lstStyle/>
                    <a:p>
                      <a:pPr algn="ctr"/>
                      <a:r>
                        <a:rPr lang="en-US" sz="1400" b="1" dirty="0">
                          <a:solidFill>
                            <a:srgbClr val="7030A0"/>
                          </a:solidFill>
                        </a:rPr>
                        <a:t>28</a:t>
                      </a:r>
                    </a:p>
                  </a:txBody>
                  <a:tcPr/>
                </a:tc>
                <a:tc>
                  <a:txBody>
                    <a:bodyPr/>
                    <a:lstStyle/>
                    <a:p>
                      <a:pPr algn="ctr"/>
                      <a:r>
                        <a:rPr lang="en-US" sz="1400" b="1" dirty="0">
                          <a:solidFill>
                            <a:srgbClr val="00B050"/>
                          </a:solidFill>
                        </a:rPr>
                        <a:t>16.3</a:t>
                      </a:r>
                    </a:p>
                  </a:txBody>
                  <a:tcPr/>
                </a:tc>
                <a:tc>
                  <a:txBody>
                    <a:bodyPr/>
                    <a:lstStyle/>
                    <a:p>
                      <a:pPr algn="ctr"/>
                      <a:r>
                        <a:rPr lang="en-US" sz="1400" b="1" dirty="0">
                          <a:solidFill>
                            <a:srgbClr val="7030A0"/>
                          </a:solidFill>
                        </a:rPr>
                        <a:t>15.9</a:t>
                      </a:r>
                    </a:p>
                  </a:txBody>
                  <a:tcPr/>
                </a:tc>
                <a:extLst>
                  <a:ext uri="{0D108BD9-81ED-4DB2-BD59-A6C34878D82A}">
                    <a16:rowId xmlns:a16="http://schemas.microsoft.com/office/drawing/2014/main" val="2714969834"/>
                  </a:ext>
                </a:extLst>
              </a:tr>
              <a:tr h="266260">
                <a:tc vMerge="1">
                  <a:txBody>
                    <a:bodyPr/>
                    <a:lstStyle/>
                    <a:p>
                      <a:endParaRPr lang="en-US"/>
                    </a:p>
                  </a:txBody>
                  <a:tcPr/>
                </a:tc>
                <a:tc>
                  <a:txBody>
                    <a:bodyPr/>
                    <a:lstStyle/>
                    <a:p>
                      <a:pPr algn="ctr"/>
                      <a:r>
                        <a:rPr lang="en-US" b="1" dirty="0"/>
                        <a:t>B: Calculator Allowed</a:t>
                      </a:r>
                    </a:p>
                  </a:txBody>
                  <a:tcPr/>
                </a:tc>
                <a:tc>
                  <a:txBody>
                    <a:bodyPr/>
                    <a:lstStyle/>
                    <a:p>
                      <a:pPr algn="ctr"/>
                      <a:r>
                        <a:rPr lang="en-US" sz="1400" b="1" dirty="0">
                          <a:solidFill>
                            <a:srgbClr val="00B050"/>
                          </a:solidFill>
                        </a:rPr>
                        <a:t>7</a:t>
                      </a:r>
                    </a:p>
                  </a:txBody>
                  <a:tcPr/>
                </a:tc>
                <a:tc>
                  <a:txBody>
                    <a:bodyPr/>
                    <a:lstStyle/>
                    <a:p>
                      <a:pPr algn="ctr"/>
                      <a:r>
                        <a:rPr lang="en-US" sz="1400" b="1" dirty="0">
                          <a:solidFill>
                            <a:srgbClr val="7030A0"/>
                          </a:solidFill>
                        </a:rPr>
                        <a:t>7</a:t>
                      </a:r>
                    </a:p>
                  </a:txBody>
                  <a:tcPr/>
                </a:tc>
                <a:tc>
                  <a:txBody>
                    <a:bodyPr/>
                    <a:lstStyle/>
                    <a:p>
                      <a:pPr algn="ctr"/>
                      <a:r>
                        <a:rPr lang="en-US" sz="1400" b="1" dirty="0">
                          <a:solidFill>
                            <a:srgbClr val="00B050"/>
                          </a:solidFill>
                        </a:rPr>
                        <a:t>4.7</a:t>
                      </a:r>
                    </a:p>
                  </a:txBody>
                  <a:tcPr/>
                </a:tc>
                <a:tc>
                  <a:txBody>
                    <a:bodyPr/>
                    <a:lstStyle/>
                    <a:p>
                      <a:pPr algn="ctr"/>
                      <a:r>
                        <a:rPr lang="en-US" sz="1400" b="1" dirty="0">
                          <a:solidFill>
                            <a:srgbClr val="7030A0"/>
                          </a:solidFill>
                        </a:rPr>
                        <a:t>3.8</a:t>
                      </a:r>
                    </a:p>
                  </a:txBody>
                  <a:tcPr/>
                </a:tc>
                <a:extLst>
                  <a:ext uri="{0D108BD9-81ED-4DB2-BD59-A6C34878D82A}">
                    <a16:rowId xmlns:a16="http://schemas.microsoft.com/office/drawing/2014/main" val="1827906480"/>
                  </a:ext>
                </a:extLst>
              </a:tr>
              <a:tr h="266260">
                <a:tc vMerge="1">
                  <a:txBody>
                    <a:bodyPr/>
                    <a:lstStyle/>
                    <a:p>
                      <a:endParaRPr lang="en-US"/>
                    </a:p>
                  </a:txBody>
                  <a:tcPr/>
                </a:tc>
                <a:tc>
                  <a:txBody>
                    <a:bodyPr/>
                    <a:lstStyle/>
                    <a:p>
                      <a:pPr algn="ctr"/>
                      <a:r>
                        <a:rPr lang="en-US" b="1" dirty="0"/>
                        <a:t>C: Calculator Required</a:t>
                      </a:r>
                    </a:p>
                  </a:txBody>
                  <a:tcPr/>
                </a:tc>
                <a:tc>
                  <a:txBody>
                    <a:bodyPr/>
                    <a:lstStyle/>
                    <a:p>
                      <a:pPr algn="ctr"/>
                      <a:r>
                        <a:rPr lang="en-US" sz="1400" b="1" dirty="0">
                          <a:solidFill>
                            <a:srgbClr val="00B050"/>
                          </a:solidFill>
                        </a:rPr>
                        <a:t>5</a:t>
                      </a:r>
                    </a:p>
                  </a:txBody>
                  <a:tcPr/>
                </a:tc>
                <a:tc>
                  <a:txBody>
                    <a:bodyPr/>
                    <a:lstStyle/>
                    <a:p>
                      <a:pPr algn="ctr"/>
                      <a:r>
                        <a:rPr lang="en-US" sz="1400" b="1" dirty="0">
                          <a:solidFill>
                            <a:srgbClr val="7030A0"/>
                          </a:solidFill>
                        </a:rPr>
                        <a:t>5</a:t>
                      </a:r>
                    </a:p>
                  </a:txBody>
                  <a:tcPr/>
                </a:tc>
                <a:tc>
                  <a:txBody>
                    <a:bodyPr/>
                    <a:lstStyle/>
                    <a:p>
                      <a:pPr algn="ctr"/>
                      <a:r>
                        <a:rPr lang="en-US" sz="1400" b="1" dirty="0">
                          <a:solidFill>
                            <a:srgbClr val="00B050"/>
                          </a:solidFill>
                        </a:rPr>
                        <a:t>3.8</a:t>
                      </a:r>
                    </a:p>
                  </a:txBody>
                  <a:tcPr/>
                </a:tc>
                <a:tc>
                  <a:txBody>
                    <a:bodyPr/>
                    <a:lstStyle/>
                    <a:p>
                      <a:pPr algn="ctr"/>
                      <a:r>
                        <a:rPr lang="en-US" sz="1400" b="1" dirty="0">
                          <a:solidFill>
                            <a:srgbClr val="7030A0"/>
                          </a:solidFill>
                        </a:rPr>
                        <a:t>3.4</a:t>
                      </a:r>
                    </a:p>
                  </a:txBody>
                  <a:tcPr/>
                </a:tc>
                <a:extLst>
                  <a:ext uri="{0D108BD9-81ED-4DB2-BD59-A6C34878D82A}">
                    <a16:rowId xmlns:a16="http://schemas.microsoft.com/office/drawing/2014/main" val="1281851968"/>
                  </a:ext>
                </a:extLst>
              </a:tr>
              <a:tr h="266260">
                <a:tc>
                  <a:txBody>
                    <a:bodyPr/>
                    <a:lstStyle/>
                    <a:p>
                      <a:pPr algn="ctr"/>
                      <a:r>
                        <a:rPr lang="en-US" b="1" dirty="0"/>
                        <a:t>TOTAL</a:t>
                      </a:r>
                    </a:p>
                  </a:txBody>
                  <a:tcPr/>
                </a:tc>
                <a:tc>
                  <a:txBody>
                    <a:bodyPr/>
                    <a:lstStyle/>
                    <a:p>
                      <a:pPr algn="ctr"/>
                      <a:endParaRPr lang="en-US" b="1" dirty="0"/>
                    </a:p>
                  </a:txBody>
                  <a:tcPr/>
                </a:tc>
                <a:tc>
                  <a:txBody>
                    <a:bodyPr/>
                    <a:lstStyle/>
                    <a:p>
                      <a:pPr algn="ctr"/>
                      <a:r>
                        <a:rPr lang="en-US" sz="1400" b="1" dirty="0">
                          <a:solidFill>
                            <a:srgbClr val="00B050"/>
                          </a:solidFill>
                        </a:rPr>
                        <a:t>40</a:t>
                      </a:r>
                    </a:p>
                  </a:txBody>
                  <a:tcPr/>
                </a:tc>
                <a:tc>
                  <a:txBody>
                    <a:bodyPr/>
                    <a:lstStyle/>
                    <a:p>
                      <a:pPr algn="ctr"/>
                      <a:r>
                        <a:rPr lang="en-US" sz="1400" b="1" dirty="0">
                          <a:solidFill>
                            <a:srgbClr val="7030A0"/>
                          </a:solidFill>
                        </a:rPr>
                        <a:t>40</a:t>
                      </a:r>
                    </a:p>
                  </a:txBody>
                  <a:tcPr/>
                </a:tc>
                <a:tc>
                  <a:txBody>
                    <a:bodyPr/>
                    <a:lstStyle/>
                    <a:p>
                      <a:pPr algn="ctr"/>
                      <a:r>
                        <a:rPr lang="en-US" sz="1400" b="1" dirty="0">
                          <a:solidFill>
                            <a:srgbClr val="00B050"/>
                          </a:solidFill>
                        </a:rPr>
                        <a:t>24.8</a:t>
                      </a:r>
                    </a:p>
                  </a:txBody>
                  <a:tcPr/>
                </a:tc>
                <a:tc>
                  <a:txBody>
                    <a:bodyPr/>
                    <a:lstStyle/>
                    <a:p>
                      <a:pPr algn="ctr"/>
                      <a:r>
                        <a:rPr lang="en-US" sz="1400" b="1" dirty="0">
                          <a:solidFill>
                            <a:srgbClr val="7030A0"/>
                          </a:solidFill>
                        </a:rPr>
                        <a:t>23.0</a:t>
                      </a:r>
                    </a:p>
                  </a:txBody>
                  <a:tcPr/>
                </a:tc>
                <a:extLst>
                  <a:ext uri="{0D108BD9-81ED-4DB2-BD59-A6C34878D82A}">
                    <a16:rowId xmlns:a16="http://schemas.microsoft.com/office/drawing/2014/main" val="39730492"/>
                  </a:ext>
                </a:extLst>
              </a:tr>
            </a:tbl>
          </a:graphicData>
        </a:graphic>
      </p:graphicFrame>
    </p:spTree>
    <p:extLst>
      <p:ext uri="{BB962C8B-B14F-4D97-AF65-F5344CB8AC3E}">
        <p14:creationId xmlns:p14="http://schemas.microsoft.com/office/powerpoint/2010/main" val="2518444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4954-BC24-4A00-8DBE-1BE00B68B3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C422DF-C035-DDC2-EC9E-6760108A33DB}"/>
              </a:ext>
            </a:extLst>
          </p:cNvPr>
          <p:cNvSpPr>
            <a:spLocks noGrp="1"/>
          </p:cNvSpPr>
          <p:nvPr>
            <p:ph type="title"/>
          </p:nvPr>
        </p:nvSpPr>
        <p:spPr>
          <a:xfrm>
            <a:off x="619759" y="271446"/>
            <a:ext cx="10952480" cy="769292"/>
          </a:xfrm>
        </p:spPr>
        <p:txBody>
          <a:bodyPr/>
          <a:lstStyle/>
          <a:p>
            <a:pPr algn="ctr"/>
            <a:r>
              <a:rPr lang="en-US" sz="3200" b="1" dirty="0"/>
              <a:t>Comparing 2025 Results to 2024 </a:t>
            </a:r>
            <a:r>
              <a:rPr lang="en-US" sz="3200" b="1" dirty="0">
                <a:solidFill>
                  <a:schemeClr val="bg2"/>
                </a:solidFill>
              </a:rPr>
              <a:t>Free Response</a:t>
            </a:r>
          </a:p>
        </p:txBody>
      </p:sp>
      <p:graphicFrame>
        <p:nvGraphicFramePr>
          <p:cNvPr id="3" name="Table 2">
            <a:extLst>
              <a:ext uri="{FF2B5EF4-FFF2-40B4-BE49-F238E27FC236}">
                <a16:creationId xmlns:a16="http://schemas.microsoft.com/office/drawing/2014/main" id="{04A8FAB8-4924-6E8F-C6D4-6A479CDDED9B}"/>
              </a:ext>
            </a:extLst>
          </p:cNvPr>
          <p:cNvGraphicFramePr>
            <a:graphicFrameLocks noGrp="1"/>
          </p:cNvGraphicFramePr>
          <p:nvPr>
            <p:extLst>
              <p:ext uri="{D42A27DB-BD31-4B8C-83A1-F6EECF244321}">
                <p14:modId xmlns:p14="http://schemas.microsoft.com/office/powerpoint/2010/main" val="3385875684"/>
              </p:ext>
            </p:extLst>
          </p:nvPr>
        </p:nvGraphicFramePr>
        <p:xfrm>
          <a:off x="1315884" y="1206114"/>
          <a:ext cx="9560231" cy="2163251"/>
        </p:xfrm>
        <a:graphic>
          <a:graphicData uri="http://schemas.openxmlformats.org/drawingml/2006/table">
            <a:tbl>
              <a:tblPr firstRow="1" bandRow="1">
                <a:tableStyleId>{5C22544A-7EE6-4342-B048-85BDC9FD1C3A}</a:tableStyleId>
              </a:tblPr>
              <a:tblGrid>
                <a:gridCol w="3582220">
                  <a:extLst>
                    <a:ext uri="{9D8B030D-6E8A-4147-A177-3AD203B41FA5}">
                      <a16:colId xmlns:a16="http://schemas.microsoft.com/office/drawing/2014/main" val="2276387696"/>
                    </a:ext>
                  </a:extLst>
                </a:gridCol>
                <a:gridCol w="1592825">
                  <a:extLst>
                    <a:ext uri="{9D8B030D-6E8A-4147-A177-3AD203B41FA5}">
                      <a16:colId xmlns:a16="http://schemas.microsoft.com/office/drawing/2014/main" val="1079400536"/>
                    </a:ext>
                  </a:extLst>
                </a:gridCol>
                <a:gridCol w="1198442">
                  <a:extLst>
                    <a:ext uri="{9D8B030D-6E8A-4147-A177-3AD203B41FA5}">
                      <a16:colId xmlns:a16="http://schemas.microsoft.com/office/drawing/2014/main" val="819324610"/>
                    </a:ext>
                  </a:extLst>
                </a:gridCol>
                <a:gridCol w="1593372">
                  <a:extLst>
                    <a:ext uri="{9D8B030D-6E8A-4147-A177-3AD203B41FA5}">
                      <a16:colId xmlns:a16="http://schemas.microsoft.com/office/drawing/2014/main" val="1262198717"/>
                    </a:ext>
                  </a:extLst>
                </a:gridCol>
                <a:gridCol w="1593372">
                  <a:extLst>
                    <a:ext uri="{9D8B030D-6E8A-4147-A177-3AD203B41FA5}">
                      <a16:colId xmlns:a16="http://schemas.microsoft.com/office/drawing/2014/main" val="494660998"/>
                    </a:ext>
                  </a:extLst>
                </a:gridCol>
              </a:tblGrid>
              <a:tr h="312721">
                <a:tc>
                  <a:txBody>
                    <a:bodyPr/>
                    <a:lstStyle/>
                    <a:p>
                      <a:pPr algn="ctr"/>
                      <a:r>
                        <a:rPr lang="en-US" dirty="0"/>
                        <a:t>Question</a:t>
                      </a:r>
                    </a:p>
                  </a:txBody>
                  <a:tcPr/>
                </a:tc>
                <a:tc>
                  <a:txBody>
                    <a:bodyPr/>
                    <a:lstStyle/>
                    <a:p>
                      <a:pPr algn="ctr"/>
                      <a:r>
                        <a:rPr lang="en-US" dirty="0">
                          <a:solidFill>
                            <a:srgbClr val="FFFF00"/>
                          </a:solidFill>
                        </a:rPr>
                        <a:t>2025 Mean</a:t>
                      </a:r>
                    </a:p>
                  </a:txBody>
                  <a:tcPr/>
                </a:tc>
                <a:tc>
                  <a:txBody>
                    <a:bodyPr/>
                    <a:lstStyle/>
                    <a:p>
                      <a:pPr algn="ctr"/>
                      <a:r>
                        <a:rPr lang="en-US" dirty="0">
                          <a:solidFill>
                            <a:srgbClr val="66FFFF"/>
                          </a:solidFill>
                        </a:rPr>
                        <a:t>2024 Mean</a:t>
                      </a:r>
                    </a:p>
                  </a:txBody>
                  <a:tcPr/>
                </a:tc>
                <a:tc>
                  <a:txBody>
                    <a:bodyPr/>
                    <a:lstStyle/>
                    <a:p>
                      <a:pPr algn="ctr"/>
                      <a:r>
                        <a:rPr lang="en-US" dirty="0">
                          <a:solidFill>
                            <a:srgbClr val="FFFF00"/>
                          </a:solidFill>
                        </a:rPr>
                        <a:t>2025 Stand Dev</a:t>
                      </a:r>
                    </a:p>
                  </a:txBody>
                  <a:tcPr/>
                </a:tc>
                <a:tc>
                  <a:txBody>
                    <a:bodyPr/>
                    <a:lstStyle/>
                    <a:p>
                      <a:pPr algn="ctr"/>
                      <a:r>
                        <a:rPr lang="en-US" dirty="0">
                          <a:solidFill>
                            <a:srgbClr val="66FFFF"/>
                          </a:solidFill>
                        </a:rPr>
                        <a:t>2024 Stand Dev</a:t>
                      </a:r>
                    </a:p>
                  </a:txBody>
                  <a:tcPr/>
                </a:tc>
                <a:extLst>
                  <a:ext uri="{0D108BD9-81ED-4DB2-BD59-A6C34878D82A}">
                    <a16:rowId xmlns:a16="http://schemas.microsoft.com/office/drawing/2014/main" val="102584207"/>
                  </a:ext>
                </a:extLst>
              </a:tr>
              <a:tr h="370106">
                <a:tc>
                  <a:txBody>
                    <a:bodyPr/>
                    <a:lstStyle/>
                    <a:p>
                      <a:pPr algn="ctr"/>
                      <a:r>
                        <a:rPr lang="en-US" b="1" dirty="0"/>
                        <a:t>1. Function Concepts (Calc)</a:t>
                      </a:r>
                    </a:p>
                  </a:txBody>
                  <a:tcPr/>
                </a:tc>
                <a:tc>
                  <a:txBody>
                    <a:bodyPr/>
                    <a:lstStyle/>
                    <a:p>
                      <a:pPr algn="ctr"/>
                      <a:r>
                        <a:rPr lang="en-US" sz="1800" b="1" dirty="0">
                          <a:solidFill>
                            <a:srgbClr val="00B050"/>
                          </a:solidFill>
                        </a:rPr>
                        <a:t>3.5</a:t>
                      </a:r>
                    </a:p>
                  </a:txBody>
                  <a:tcPr/>
                </a:tc>
                <a:tc>
                  <a:txBody>
                    <a:bodyPr/>
                    <a:lstStyle/>
                    <a:p>
                      <a:pPr algn="ctr"/>
                      <a:r>
                        <a:rPr lang="en-US" sz="1800" b="1" dirty="0">
                          <a:solidFill>
                            <a:srgbClr val="7030A0"/>
                          </a:solidFill>
                        </a:rPr>
                        <a:t>2.95</a:t>
                      </a:r>
                    </a:p>
                  </a:txBody>
                  <a:tcPr/>
                </a:tc>
                <a:tc>
                  <a:txBody>
                    <a:bodyPr/>
                    <a:lstStyle/>
                    <a:p>
                      <a:pPr algn="ctr"/>
                      <a:endParaRPr lang="en-US" sz="1800" b="1"/>
                    </a:p>
                  </a:txBody>
                  <a:tcPr/>
                </a:tc>
                <a:tc>
                  <a:txBody>
                    <a:bodyPr/>
                    <a:lstStyle/>
                    <a:p>
                      <a:pPr algn="ctr"/>
                      <a:r>
                        <a:rPr lang="en-US" sz="1800" b="1" dirty="0">
                          <a:solidFill>
                            <a:srgbClr val="7030A0"/>
                          </a:solidFill>
                        </a:rPr>
                        <a:t>1.98</a:t>
                      </a:r>
                    </a:p>
                  </a:txBody>
                  <a:tcPr/>
                </a:tc>
                <a:extLst>
                  <a:ext uri="{0D108BD9-81ED-4DB2-BD59-A6C34878D82A}">
                    <a16:rowId xmlns:a16="http://schemas.microsoft.com/office/drawing/2014/main" val="3927566824"/>
                  </a:ext>
                </a:extLst>
              </a:tr>
              <a:tr h="370106">
                <a:tc>
                  <a:txBody>
                    <a:bodyPr/>
                    <a:lstStyle/>
                    <a:p>
                      <a:pPr algn="ctr"/>
                      <a:r>
                        <a:rPr lang="en-US" b="1" dirty="0"/>
                        <a:t>2. Modeling Non-Periodic Context (Calc)</a:t>
                      </a:r>
                    </a:p>
                  </a:txBody>
                  <a:tcPr/>
                </a:tc>
                <a:tc>
                  <a:txBody>
                    <a:bodyPr/>
                    <a:lstStyle/>
                    <a:p>
                      <a:pPr algn="ctr"/>
                      <a:r>
                        <a:rPr lang="en-US" sz="1800" b="1" dirty="0">
                          <a:solidFill>
                            <a:srgbClr val="00B050"/>
                          </a:solidFill>
                        </a:rPr>
                        <a:t>2.2</a:t>
                      </a:r>
                    </a:p>
                  </a:txBody>
                  <a:tcPr/>
                </a:tc>
                <a:tc>
                  <a:txBody>
                    <a:bodyPr/>
                    <a:lstStyle/>
                    <a:p>
                      <a:pPr algn="ctr"/>
                      <a:r>
                        <a:rPr lang="en-US" sz="1800" b="1" dirty="0">
                          <a:solidFill>
                            <a:srgbClr val="7030A0"/>
                          </a:solidFill>
                        </a:rPr>
                        <a:t>2.03</a:t>
                      </a:r>
                    </a:p>
                  </a:txBody>
                  <a:tcPr/>
                </a:tc>
                <a:tc>
                  <a:txBody>
                    <a:bodyPr/>
                    <a:lstStyle/>
                    <a:p>
                      <a:pPr algn="ctr"/>
                      <a:endParaRPr lang="en-US" sz="1800" b="1"/>
                    </a:p>
                  </a:txBody>
                  <a:tcPr/>
                </a:tc>
                <a:tc>
                  <a:txBody>
                    <a:bodyPr/>
                    <a:lstStyle/>
                    <a:p>
                      <a:pPr algn="ctr"/>
                      <a:r>
                        <a:rPr lang="en-US" sz="1800" b="1" dirty="0">
                          <a:solidFill>
                            <a:srgbClr val="7030A0"/>
                          </a:solidFill>
                        </a:rPr>
                        <a:t>1.68</a:t>
                      </a:r>
                    </a:p>
                  </a:txBody>
                  <a:tcPr/>
                </a:tc>
                <a:extLst>
                  <a:ext uri="{0D108BD9-81ED-4DB2-BD59-A6C34878D82A}">
                    <a16:rowId xmlns:a16="http://schemas.microsoft.com/office/drawing/2014/main" val="411589430"/>
                  </a:ext>
                </a:extLst>
              </a:tr>
              <a:tr h="370106">
                <a:tc>
                  <a:txBody>
                    <a:bodyPr/>
                    <a:lstStyle/>
                    <a:p>
                      <a:pPr algn="ctr"/>
                      <a:r>
                        <a:rPr lang="en-US" b="1" dirty="0"/>
                        <a:t>3. Modeling Periodic Context (Non-Calc)</a:t>
                      </a:r>
                    </a:p>
                  </a:txBody>
                  <a:tcPr/>
                </a:tc>
                <a:tc>
                  <a:txBody>
                    <a:bodyPr/>
                    <a:lstStyle/>
                    <a:p>
                      <a:pPr algn="ctr"/>
                      <a:r>
                        <a:rPr lang="en-US" sz="1800" b="1" dirty="0">
                          <a:solidFill>
                            <a:srgbClr val="00B050"/>
                          </a:solidFill>
                        </a:rPr>
                        <a:t>3.1</a:t>
                      </a:r>
                    </a:p>
                  </a:txBody>
                  <a:tcPr/>
                </a:tc>
                <a:tc>
                  <a:txBody>
                    <a:bodyPr/>
                    <a:lstStyle/>
                    <a:p>
                      <a:pPr algn="ctr"/>
                      <a:r>
                        <a:rPr lang="en-US" sz="1800" b="1" dirty="0">
                          <a:solidFill>
                            <a:srgbClr val="7030A0"/>
                          </a:solidFill>
                        </a:rPr>
                        <a:t>2.96</a:t>
                      </a:r>
                    </a:p>
                  </a:txBody>
                  <a:tcPr/>
                </a:tc>
                <a:tc>
                  <a:txBody>
                    <a:bodyPr/>
                    <a:lstStyle/>
                    <a:p>
                      <a:pPr algn="ctr"/>
                      <a:endParaRPr lang="en-US" sz="1800" b="1" dirty="0"/>
                    </a:p>
                  </a:txBody>
                  <a:tcPr/>
                </a:tc>
                <a:tc>
                  <a:txBody>
                    <a:bodyPr/>
                    <a:lstStyle/>
                    <a:p>
                      <a:pPr algn="ctr"/>
                      <a:r>
                        <a:rPr lang="en-US" sz="1800" b="1" dirty="0">
                          <a:solidFill>
                            <a:srgbClr val="7030A0"/>
                          </a:solidFill>
                        </a:rPr>
                        <a:t>1.89</a:t>
                      </a:r>
                    </a:p>
                  </a:txBody>
                  <a:tcPr/>
                </a:tc>
                <a:extLst>
                  <a:ext uri="{0D108BD9-81ED-4DB2-BD59-A6C34878D82A}">
                    <a16:rowId xmlns:a16="http://schemas.microsoft.com/office/drawing/2014/main" val="1201864077"/>
                  </a:ext>
                </a:extLst>
              </a:tr>
              <a:tr h="370106">
                <a:tc>
                  <a:txBody>
                    <a:bodyPr/>
                    <a:lstStyle/>
                    <a:p>
                      <a:pPr algn="ctr"/>
                      <a:r>
                        <a:rPr lang="en-US" b="1" dirty="0"/>
                        <a:t>4. Symbolic Manipulation (Non-Calc)</a:t>
                      </a:r>
                    </a:p>
                  </a:txBody>
                  <a:tcPr/>
                </a:tc>
                <a:tc>
                  <a:txBody>
                    <a:bodyPr/>
                    <a:lstStyle/>
                    <a:p>
                      <a:pPr algn="ctr"/>
                      <a:r>
                        <a:rPr lang="en-US" sz="1800" b="1" dirty="0">
                          <a:solidFill>
                            <a:srgbClr val="00B050"/>
                          </a:solidFill>
                        </a:rPr>
                        <a:t>1.9</a:t>
                      </a:r>
                    </a:p>
                  </a:txBody>
                  <a:tcPr/>
                </a:tc>
                <a:tc>
                  <a:txBody>
                    <a:bodyPr/>
                    <a:lstStyle/>
                    <a:p>
                      <a:pPr algn="ctr"/>
                      <a:r>
                        <a:rPr lang="en-US" sz="1800" b="1" dirty="0">
                          <a:solidFill>
                            <a:srgbClr val="7030A0"/>
                          </a:solidFill>
                        </a:rPr>
                        <a:t>1.28</a:t>
                      </a:r>
                    </a:p>
                  </a:txBody>
                  <a:tcPr/>
                </a:tc>
                <a:tc>
                  <a:txBody>
                    <a:bodyPr/>
                    <a:lstStyle/>
                    <a:p>
                      <a:pPr algn="ctr"/>
                      <a:endParaRPr lang="en-US" sz="1800" b="1" dirty="0"/>
                    </a:p>
                  </a:txBody>
                  <a:tcPr/>
                </a:tc>
                <a:tc>
                  <a:txBody>
                    <a:bodyPr/>
                    <a:lstStyle/>
                    <a:p>
                      <a:pPr algn="ctr"/>
                      <a:r>
                        <a:rPr lang="en-US" sz="1800" b="1" dirty="0">
                          <a:solidFill>
                            <a:srgbClr val="7030A0"/>
                          </a:solidFill>
                        </a:rPr>
                        <a:t>1.60</a:t>
                      </a:r>
                    </a:p>
                  </a:txBody>
                  <a:tcPr/>
                </a:tc>
                <a:extLst>
                  <a:ext uri="{0D108BD9-81ED-4DB2-BD59-A6C34878D82A}">
                    <a16:rowId xmlns:a16="http://schemas.microsoft.com/office/drawing/2014/main" val="3765590339"/>
                  </a:ext>
                </a:extLst>
              </a:tr>
              <a:tr h="370106">
                <a:tc>
                  <a:txBody>
                    <a:bodyPr/>
                    <a:lstStyle/>
                    <a:p>
                      <a:pPr algn="ctr"/>
                      <a:r>
                        <a:rPr lang="en-US" b="1" dirty="0"/>
                        <a:t>TOTAL</a:t>
                      </a:r>
                    </a:p>
                  </a:txBody>
                  <a:tcPr/>
                </a:tc>
                <a:tc>
                  <a:txBody>
                    <a:bodyPr/>
                    <a:lstStyle/>
                    <a:p>
                      <a:pPr algn="ctr"/>
                      <a:r>
                        <a:rPr lang="en-US" sz="1800" b="1" dirty="0">
                          <a:solidFill>
                            <a:srgbClr val="00B050"/>
                          </a:solidFill>
                        </a:rPr>
                        <a:t>10.7</a:t>
                      </a:r>
                    </a:p>
                  </a:txBody>
                  <a:tcPr/>
                </a:tc>
                <a:tc>
                  <a:txBody>
                    <a:bodyPr/>
                    <a:lstStyle/>
                    <a:p>
                      <a:pPr algn="ctr"/>
                      <a:r>
                        <a:rPr lang="en-US" sz="1800" b="1" dirty="0">
                          <a:solidFill>
                            <a:srgbClr val="7030A0"/>
                          </a:solidFill>
                        </a:rPr>
                        <a:t>9.2</a:t>
                      </a:r>
                    </a:p>
                  </a:txBody>
                  <a:tcPr/>
                </a:tc>
                <a:tc>
                  <a:txBody>
                    <a:bodyPr/>
                    <a:lstStyle/>
                    <a:p>
                      <a:pPr algn="ctr"/>
                      <a:endParaRPr lang="en-US" sz="1800" b="1" dirty="0"/>
                    </a:p>
                  </a:txBody>
                  <a:tcPr/>
                </a:tc>
                <a:tc>
                  <a:txBody>
                    <a:bodyPr/>
                    <a:lstStyle/>
                    <a:p>
                      <a:pPr algn="ctr"/>
                      <a:endParaRPr lang="en-US" sz="1800" b="1" dirty="0"/>
                    </a:p>
                  </a:txBody>
                  <a:tcPr/>
                </a:tc>
                <a:extLst>
                  <a:ext uri="{0D108BD9-81ED-4DB2-BD59-A6C34878D82A}">
                    <a16:rowId xmlns:a16="http://schemas.microsoft.com/office/drawing/2014/main" val="981812080"/>
                  </a:ext>
                </a:extLst>
              </a:tr>
            </a:tbl>
          </a:graphicData>
        </a:graphic>
      </p:graphicFrame>
    </p:spTree>
    <p:extLst>
      <p:ext uri="{BB962C8B-B14F-4D97-AF65-F5344CB8AC3E}">
        <p14:creationId xmlns:p14="http://schemas.microsoft.com/office/powerpoint/2010/main" val="27990006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A12F1-054B-F06E-83EF-8AE9E18EFB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F4DDD0-6ABC-29CE-4F99-26675FF43669}"/>
              </a:ext>
            </a:extLst>
          </p:cNvPr>
          <p:cNvSpPr>
            <a:spLocks noGrp="1"/>
          </p:cNvSpPr>
          <p:nvPr>
            <p:ph type="title"/>
          </p:nvPr>
        </p:nvSpPr>
        <p:spPr/>
        <p:txBody>
          <a:bodyPr/>
          <a:lstStyle/>
          <a:p>
            <a:r>
              <a:rPr lang="en-US" b="1" dirty="0"/>
              <a:t>        2025 FRQ 1</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72585C1-C0D8-0F4D-C9FE-78193E480A3B}"/>
                  </a:ext>
                </a:extLst>
              </p:cNvPr>
              <p:cNvSpPr txBox="1"/>
              <p:nvPr/>
            </p:nvSpPr>
            <p:spPr>
              <a:xfrm>
                <a:off x="609600" y="1417638"/>
                <a:ext cx="10326866" cy="584712"/>
              </a:xfrm>
              <a:prstGeom prst="rect">
                <a:avLst/>
              </a:prstGeom>
              <a:noFill/>
            </p:spPr>
            <p:txBody>
              <a:bodyPr wrap="none" rtlCol="0">
                <a:spAutoFit/>
              </a:bodyPr>
              <a:lstStyle/>
              <a:p>
                <a:r>
                  <a:rPr lang="en-US" b="1" dirty="0"/>
                  <a:t>The function </a:t>
                </a:r>
                <a14:m>
                  <m:oMath xmlns:m="http://schemas.openxmlformats.org/officeDocument/2006/math">
                    <m:r>
                      <a:rPr lang="en-US" sz="1600" b="1" i="1" smtClean="0">
                        <a:latin typeface="Cambria Math" panose="02040503050406030204" pitchFamily="18" charset="0"/>
                      </a:rPr>
                      <m:t>𝒇</m:t>
                    </m:r>
                  </m:oMath>
                </a14:m>
                <a:r>
                  <a:rPr lang="en-US" b="1" dirty="0"/>
                  <a:t> is decreasing and is defined for all real numbers. The table gives values for </a:t>
                </a:r>
                <a14:m>
                  <m:oMath xmlns:m="http://schemas.openxmlformats.org/officeDocument/2006/math">
                    <m:r>
                      <a:rPr lang="en-US" b="1" i="1" smtClean="0">
                        <a:latin typeface="Cambria Math" panose="02040503050406030204" pitchFamily="18" charset="0"/>
                      </a:rPr>
                      <m:t>𝒇</m:t>
                    </m:r>
                    <m:r>
                      <a:rPr lang="en-US" b="1" i="1" smtClean="0">
                        <a:latin typeface="Cambria Math" panose="02040503050406030204" pitchFamily="18" charset="0"/>
                      </a:rPr>
                      <m:t>(</m:t>
                    </m:r>
                    <m:r>
                      <a:rPr lang="en-US" b="1" i="1" smtClean="0">
                        <a:latin typeface="Cambria Math" panose="02040503050406030204" pitchFamily="18" charset="0"/>
                      </a:rPr>
                      <m:t>𝒙</m:t>
                    </m:r>
                    <m:r>
                      <a:rPr lang="en-US" b="1" i="1" smtClean="0">
                        <a:latin typeface="Cambria Math" panose="02040503050406030204" pitchFamily="18" charset="0"/>
                      </a:rPr>
                      <m:t>)</m:t>
                    </m:r>
                  </m:oMath>
                </a14:m>
                <a:r>
                  <a:rPr lang="en-US" b="1" dirty="0"/>
                  <a:t> at selected values of </a:t>
                </a:r>
                <a14:m>
                  <m:oMath xmlns:m="http://schemas.openxmlformats.org/officeDocument/2006/math">
                    <m:r>
                      <a:rPr lang="en-US" sz="1600" b="1" i="1" smtClean="0">
                        <a:latin typeface="Cambria Math" panose="02040503050406030204" pitchFamily="18" charset="0"/>
                      </a:rPr>
                      <m:t>𝒙</m:t>
                    </m:r>
                  </m:oMath>
                </a14:m>
                <a:r>
                  <a:rPr lang="en-US" b="1" dirty="0"/>
                  <a:t>. </a:t>
                </a:r>
              </a:p>
              <a:p>
                <a:r>
                  <a:rPr lang="en-US" b="1" dirty="0"/>
                  <a:t>The function </a:t>
                </a:r>
                <a14:m>
                  <m:oMath xmlns:m="http://schemas.openxmlformats.org/officeDocument/2006/math">
                    <m:r>
                      <a:rPr lang="en-US" sz="1600" b="1" i="1" smtClean="0">
                        <a:latin typeface="Cambria Math" panose="02040503050406030204" pitchFamily="18" charset="0"/>
                      </a:rPr>
                      <m:t>𝒈</m:t>
                    </m:r>
                  </m:oMath>
                </a14:m>
                <a:r>
                  <a:rPr lang="en-US" b="1" dirty="0"/>
                  <a:t> is given by </a:t>
                </a:r>
                <a14:m>
                  <m:oMath xmlns:m="http://schemas.openxmlformats.org/officeDocument/2006/math">
                    <m:r>
                      <a:rPr lang="en-US" sz="1600" b="1" i="1" smtClean="0">
                        <a:latin typeface="Cambria Math" panose="02040503050406030204" pitchFamily="18" charset="0"/>
                      </a:rPr>
                      <m:t>𝒈</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r>
                      <a:rPr lang="en-US" sz="1600" b="1" i="1" smtClean="0">
                        <a:latin typeface="Cambria Math" panose="02040503050406030204" pitchFamily="18" charset="0"/>
                      </a:rPr>
                      <m:t>𝟎</m:t>
                    </m:r>
                    <m:r>
                      <a:rPr lang="en-US" sz="1600" b="1" i="1" smtClean="0">
                        <a:latin typeface="Cambria Math" panose="02040503050406030204" pitchFamily="18" charset="0"/>
                      </a:rPr>
                      <m:t>.</m:t>
                    </m:r>
                    <m:r>
                      <a:rPr lang="en-US" sz="1600" b="1" i="1" smtClean="0">
                        <a:latin typeface="Cambria Math" panose="02040503050406030204" pitchFamily="18" charset="0"/>
                      </a:rPr>
                      <m:t>𝟏𝟔𝟕</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𝒙</m:t>
                        </m:r>
                      </m:e>
                      <m:sup>
                        <m:r>
                          <a:rPr lang="en-US" sz="1600" b="1" i="1" smtClean="0">
                            <a:latin typeface="Cambria Math" panose="02040503050406030204" pitchFamily="18" charset="0"/>
                          </a:rPr>
                          <m:t>𝟑</m:t>
                        </m:r>
                      </m:sup>
                    </m:sSup>
                    <m:r>
                      <a:rPr lang="en-US" sz="1600" b="1" i="1" smtClean="0">
                        <a:latin typeface="Cambria Math" panose="02040503050406030204" pitchFamily="18" charset="0"/>
                      </a:rPr>
                      <m:t>+</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𝒙</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m:t>
                    </m:r>
                    <m:r>
                      <a:rPr lang="en-US" sz="1600" b="1" i="1" smtClean="0">
                        <a:latin typeface="Cambria Math" panose="02040503050406030204" pitchFamily="18" charset="0"/>
                      </a:rPr>
                      <m:t>𝟏</m:t>
                    </m:r>
                    <m:r>
                      <a:rPr lang="en-US" sz="1600" b="1" i="1" smtClean="0">
                        <a:latin typeface="Cambria Math" panose="02040503050406030204" pitchFamily="18" charset="0"/>
                      </a:rPr>
                      <m:t>.</m:t>
                    </m:r>
                    <m:r>
                      <a:rPr lang="en-US" sz="1600" b="1" i="1" smtClean="0">
                        <a:latin typeface="Cambria Math" panose="02040503050406030204" pitchFamily="18" charset="0"/>
                      </a:rPr>
                      <m:t>𝟖𝟑𝟒</m:t>
                    </m:r>
                  </m:oMath>
                </a14:m>
                <a:r>
                  <a:rPr lang="en-US" b="1" dirty="0"/>
                  <a:t>.  </a:t>
                </a:r>
              </a:p>
            </p:txBody>
          </p:sp>
        </mc:Choice>
        <mc:Fallback xmlns="">
          <p:sp>
            <p:nvSpPr>
              <p:cNvPr id="4" name="TextBox 3">
                <a:extLst>
                  <a:ext uri="{FF2B5EF4-FFF2-40B4-BE49-F238E27FC236}">
                    <a16:creationId xmlns:a16="http://schemas.microsoft.com/office/drawing/2014/main" id="{972585C1-C0D8-0F4D-C9FE-78193E480A3B}"/>
                  </a:ext>
                </a:extLst>
              </p:cNvPr>
              <p:cNvSpPr txBox="1">
                <a:spLocks noRot="1" noChangeAspect="1" noMove="1" noResize="1" noEditPoints="1" noAdjustHandles="1" noChangeArrowheads="1" noChangeShapeType="1" noTextEdit="1"/>
              </p:cNvSpPr>
              <p:nvPr/>
            </p:nvSpPr>
            <p:spPr>
              <a:xfrm>
                <a:off x="609600" y="1417638"/>
                <a:ext cx="10326866" cy="584712"/>
              </a:xfrm>
              <a:prstGeom prst="rect">
                <a:avLst/>
              </a:prstGeom>
              <a:blipFill>
                <a:blip r:embed="rId2"/>
                <a:stretch>
                  <a:fillRect l="-177" b="-10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BD10E772-7C5B-E315-154B-2B8E9E393184}"/>
                  </a:ext>
                </a:extLst>
              </p:cNvPr>
              <p:cNvGraphicFramePr>
                <a:graphicFrameLocks noGrp="1"/>
              </p:cNvGraphicFramePr>
              <p:nvPr/>
            </p:nvGraphicFramePr>
            <p:xfrm>
              <a:off x="6096000" y="453543"/>
              <a:ext cx="5564808" cy="785190"/>
            </p:xfrm>
            <a:graphic>
              <a:graphicData uri="http://schemas.openxmlformats.org/drawingml/2006/table">
                <a:tbl>
                  <a:tblPr firstRow="1" bandRow="1">
                    <a:tableStyleId>{F5AB1C69-6EDB-4FF4-983F-18BD219EF322}</a:tableStyleId>
                  </a:tblPr>
                  <a:tblGrid>
                    <a:gridCol w="927468">
                      <a:extLst>
                        <a:ext uri="{9D8B030D-6E8A-4147-A177-3AD203B41FA5}">
                          <a16:colId xmlns:a16="http://schemas.microsoft.com/office/drawing/2014/main" val="2758395178"/>
                        </a:ext>
                      </a:extLst>
                    </a:gridCol>
                    <a:gridCol w="927468">
                      <a:extLst>
                        <a:ext uri="{9D8B030D-6E8A-4147-A177-3AD203B41FA5}">
                          <a16:colId xmlns:a16="http://schemas.microsoft.com/office/drawing/2014/main" val="533021236"/>
                        </a:ext>
                      </a:extLst>
                    </a:gridCol>
                    <a:gridCol w="927468">
                      <a:extLst>
                        <a:ext uri="{9D8B030D-6E8A-4147-A177-3AD203B41FA5}">
                          <a16:colId xmlns:a16="http://schemas.microsoft.com/office/drawing/2014/main" val="3374080736"/>
                        </a:ext>
                      </a:extLst>
                    </a:gridCol>
                    <a:gridCol w="927468">
                      <a:extLst>
                        <a:ext uri="{9D8B030D-6E8A-4147-A177-3AD203B41FA5}">
                          <a16:colId xmlns:a16="http://schemas.microsoft.com/office/drawing/2014/main" val="257633017"/>
                        </a:ext>
                      </a:extLst>
                    </a:gridCol>
                    <a:gridCol w="927468">
                      <a:extLst>
                        <a:ext uri="{9D8B030D-6E8A-4147-A177-3AD203B41FA5}">
                          <a16:colId xmlns:a16="http://schemas.microsoft.com/office/drawing/2014/main" val="1369301327"/>
                        </a:ext>
                      </a:extLst>
                    </a:gridCol>
                    <a:gridCol w="927468">
                      <a:extLst>
                        <a:ext uri="{9D8B030D-6E8A-4147-A177-3AD203B41FA5}">
                          <a16:colId xmlns:a16="http://schemas.microsoft.com/office/drawing/2014/main" val="2166582992"/>
                        </a:ext>
                      </a:extLst>
                    </a:gridCol>
                  </a:tblGrid>
                  <a:tr h="392595">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𝒙</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smtClean="0">
                                    <a:latin typeface="Cambria Math" panose="02040503050406030204" pitchFamily="18" charset="0"/>
                                  </a:rPr>
                                  <m:t>−</m:t>
                                </m:r>
                                <m:r>
                                  <a:rPr lang="en-US" sz="1600" b="1" i="1" smtClean="0">
                                    <a:latin typeface="Cambria Math" panose="02040503050406030204" pitchFamily="18" charset="0"/>
                                  </a:rPr>
                                  <m:t>𝟐</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m:t>
                                </m:r>
                                <m:r>
                                  <a:rPr lang="en-US" sz="1600" b="1" i="1" dirty="0" smtClean="0">
                                    <a:latin typeface="Cambria Math" panose="02040503050406030204" pitchFamily="18" charset="0"/>
                                  </a:rPr>
                                  <m:t>𝟏</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smtClean="0">
                                    <a:latin typeface="Cambria Math" panose="02040503050406030204" pitchFamily="18" charset="0"/>
                                  </a:rPr>
                                  <m:t>𝟏</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𝟐</m:t>
                                </m:r>
                              </m:oMath>
                            </m:oMathPara>
                          </a14:m>
                          <a:endParaRPr/>
                        </a:p>
                      </a:txBody>
                      <a:tcPr/>
                    </a:tc>
                    <a:extLst>
                      <a:ext uri="{0D108BD9-81ED-4DB2-BD59-A6C34878D82A}">
                        <a16:rowId xmlns:a16="http://schemas.microsoft.com/office/drawing/2014/main" val="976600082"/>
                      </a:ext>
                    </a:extLst>
                  </a:tr>
                  <a:tr h="392595">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𝒇</m:t>
                                </m:r>
                                <m:r>
                                  <a:rPr lang="en-US" sz="1600" b="1" i="1" dirty="0" smtClean="0">
                                    <a:latin typeface="Cambria Math" panose="02040503050406030204" pitchFamily="18" charset="0"/>
                                  </a:rPr>
                                  <m:t>(</m:t>
                                </m:r>
                                <m:r>
                                  <a:rPr lang="en-US" sz="1600" b="1" i="1" dirty="0" smtClean="0">
                                    <a:latin typeface="Cambria Math" panose="02040503050406030204" pitchFamily="18" charset="0"/>
                                  </a:rPr>
                                  <m:t>𝒙</m:t>
                                </m:r>
                                <m:r>
                                  <a:rPr lang="en-US" sz="1600" b="1" i="1" dirty="0" smtClean="0">
                                    <a:latin typeface="Cambria Math" panose="02040503050406030204" pitchFamily="18" charset="0"/>
                                  </a:rPr>
                                  <m:t>)</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𝟏𝟒</m:t>
                                </m:r>
                              </m:oMath>
                            </m:oMathPara>
                          </a14:m>
                          <a:endParaRPr dirty="0"/>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𝟕</m:t>
                                </m:r>
                              </m:oMath>
                            </m:oMathPara>
                          </a14:m>
                          <a:endParaRPr dirty="0"/>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𝟑</m:t>
                                </m:r>
                                <m:r>
                                  <a:rPr lang="en-US" sz="1600" b="1" i="0" smtClean="0">
                                    <a:latin typeface="Cambria Math" panose="02040503050406030204" pitchFamily="18" charset="0"/>
                                  </a:rPr>
                                  <m:t>.</m:t>
                                </m:r>
                                <m:r>
                                  <a:rPr lang="en-US" sz="1600" b="1" i="0" smtClean="0">
                                    <a:latin typeface="Cambria Math" panose="02040503050406030204" pitchFamily="18" charset="0"/>
                                  </a:rPr>
                                  <m:t>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𝟏</m:t>
                                </m:r>
                                <m:r>
                                  <a:rPr lang="en-US" sz="1600" b="1" i="1" dirty="0" smtClean="0">
                                    <a:latin typeface="Cambria Math" panose="02040503050406030204" pitchFamily="18" charset="0"/>
                                  </a:rPr>
                                  <m:t>.</m:t>
                                </m:r>
                                <m:r>
                                  <a:rPr lang="en-US" sz="1600" b="1" i="1" dirty="0" smtClean="0">
                                    <a:latin typeface="Cambria Math" panose="02040503050406030204" pitchFamily="18" charset="0"/>
                                  </a:rPr>
                                  <m:t>𝟕𝟓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𝟎</m:t>
                                </m:r>
                                <m:r>
                                  <a:rPr lang="en-US" sz="1600" b="1" i="1" dirty="0" smtClean="0">
                                    <a:latin typeface="Cambria Math" panose="02040503050406030204" pitchFamily="18" charset="0"/>
                                  </a:rPr>
                                  <m:t>.</m:t>
                                </m:r>
                                <m:r>
                                  <a:rPr lang="en-US" sz="1600" b="1" i="1" dirty="0" smtClean="0">
                                    <a:latin typeface="Cambria Math" panose="02040503050406030204" pitchFamily="18" charset="0"/>
                                  </a:rPr>
                                  <m:t>𝟖𝟕𝟓</m:t>
                                </m:r>
                              </m:oMath>
                            </m:oMathPara>
                          </a14:m>
                          <a:endParaRPr dirty="0"/>
                        </a:p>
                      </a:txBody>
                      <a:tcPr/>
                    </a:tc>
                    <a:extLst>
                      <a:ext uri="{0D108BD9-81ED-4DB2-BD59-A6C34878D82A}">
                        <a16:rowId xmlns:a16="http://schemas.microsoft.com/office/drawing/2014/main" val="3929398555"/>
                      </a:ext>
                    </a:extLst>
                  </a:tr>
                </a:tbl>
              </a:graphicData>
            </a:graphic>
          </p:graphicFrame>
        </mc:Choice>
        <mc:Fallback xmlns="">
          <p:graphicFrame>
            <p:nvGraphicFramePr>
              <p:cNvPr id="5" name="Table 4">
                <a:extLst>
                  <a:ext uri="{FF2B5EF4-FFF2-40B4-BE49-F238E27FC236}">
                    <a16:creationId xmlns:a16="http://schemas.microsoft.com/office/drawing/2014/main" id="{BD10E772-7C5B-E315-154B-2B8E9E393184}"/>
                  </a:ext>
                </a:extLst>
              </p:cNvPr>
              <p:cNvGraphicFramePr>
                <a:graphicFrameLocks noGrp="1"/>
              </p:cNvGraphicFramePr>
              <p:nvPr/>
            </p:nvGraphicFramePr>
            <p:xfrm>
              <a:off x="6096000" y="453543"/>
              <a:ext cx="5564808" cy="785190"/>
            </p:xfrm>
            <a:graphic>
              <a:graphicData uri="http://schemas.openxmlformats.org/drawingml/2006/table">
                <a:tbl>
                  <a:tblPr firstRow="1" bandRow="1">
                    <a:tableStyleId>{F5AB1C69-6EDB-4FF4-983F-18BD219EF322}</a:tableStyleId>
                  </a:tblPr>
                  <a:tblGrid>
                    <a:gridCol w="927468">
                      <a:extLst>
                        <a:ext uri="{9D8B030D-6E8A-4147-A177-3AD203B41FA5}">
                          <a16:colId xmlns:a16="http://schemas.microsoft.com/office/drawing/2014/main" val="2758395178"/>
                        </a:ext>
                      </a:extLst>
                    </a:gridCol>
                    <a:gridCol w="927468">
                      <a:extLst>
                        <a:ext uri="{9D8B030D-6E8A-4147-A177-3AD203B41FA5}">
                          <a16:colId xmlns:a16="http://schemas.microsoft.com/office/drawing/2014/main" val="533021236"/>
                        </a:ext>
                      </a:extLst>
                    </a:gridCol>
                    <a:gridCol w="927468">
                      <a:extLst>
                        <a:ext uri="{9D8B030D-6E8A-4147-A177-3AD203B41FA5}">
                          <a16:colId xmlns:a16="http://schemas.microsoft.com/office/drawing/2014/main" val="3374080736"/>
                        </a:ext>
                      </a:extLst>
                    </a:gridCol>
                    <a:gridCol w="927468">
                      <a:extLst>
                        <a:ext uri="{9D8B030D-6E8A-4147-A177-3AD203B41FA5}">
                          <a16:colId xmlns:a16="http://schemas.microsoft.com/office/drawing/2014/main" val="257633017"/>
                        </a:ext>
                      </a:extLst>
                    </a:gridCol>
                    <a:gridCol w="927468">
                      <a:extLst>
                        <a:ext uri="{9D8B030D-6E8A-4147-A177-3AD203B41FA5}">
                          <a16:colId xmlns:a16="http://schemas.microsoft.com/office/drawing/2014/main" val="1369301327"/>
                        </a:ext>
                      </a:extLst>
                    </a:gridCol>
                    <a:gridCol w="927468">
                      <a:extLst>
                        <a:ext uri="{9D8B030D-6E8A-4147-A177-3AD203B41FA5}">
                          <a16:colId xmlns:a16="http://schemas.microsoft.com/office/drawing/2014/main" val="2166582992"/>
                        </a:ext>
                      </a:extLst>
                    </a:gridCol>
                  </a:tblGrid>
                  <a:tr h="392595">
                    <a:tc>
                      <a:txBody>
                        <a:bodyPr/>
                        <a:lstStyle/>
                        <a:p>
                          <a:endParaRPr lang="en-US"/>
                        </a:p>
                      </a:txBody>
                      <a:tcPr>
                        <a:blipFill>
                          <a:blip r:embed="rId3"/>
                          <a:stretch>
                            <a:fillRect l="-1316" t="-1538" r="-503947" b="-103077"/>
                          </a:stretch>
                        </a:blipFill>
                      </a:tcPr>
                    </a:tc>
                    <a:tc>
                      <a:txBody>
                        <a:bodyPr/>
                        <a:lstStyle/>
                        <a:p>
                          <a:endParaRPr lang="en-US"/>
                        </a:p>
                      </a:txBody>
                      <a:tcPr>
                        <a:blipFill>
                          <a:blip r:embed="rId3"/>
                          <a:stretch>
                            <a:fillRect l="-101316" t="-1538" r="-403947" b="-103077"/>
                          </a:stretch>
                        </a:blipFill>
                      </a:tcPr>
                    </a:tc>
                    <a:tc>
                      <a:txBody>
                        <a:bodyPr/>
                        <a:lstStyle/>
                        <a:p>
                          <a:endParaRPr lang="en-US"/>
                        </a:p>
                      </a:txBody>
                      <a:tcPr>
                        <a:blipFill>
                          <a:blip r:embed="rId3"/>
                          <a:stretch>
                            <a:fillRect l="-200000" t="-1538" r="-301307" b="-103077"/>
                          </a:stretch>
                        </a:blipFill>
                      </a:tcPr>
                    </a:tc>
                    <a:tc>
                      <a:txBody>
                        <a:bodyPr/>
                        <a:lstStyle/>
                        <a:p>
                          <a:endParaRPr lang="en-US"/>
                        </a:p>
                      </a:txBody>
                      <a:tcPr>
                        <a:blipFill>
                          <a:blip r:embed="rId3"/>
                          <a:stretch>
                            <a:fillRect l="-301974" t="-1538" r="-203289" b="-103077"/>
                          </a:stretch>
                        </a:blipFill>
                      </a:tcPr>
                    </a:tc>
                    <a:tc>
                      <a:txBody>
                        <a:bodyPr/>
                        <a:lstStyle/>
                        <a:p>
                          <a:endParaRPr lang="en-US"/>
                        </a:p>
                      </a:txBody>
                      <a:tcPr>
                        <a:blipFill>
                          <a:blip r:embed="rId3"/>
                          <a:stretch>
                            <a:fillRect l="-401974" t="-1538" r="-103289" b="-103077"/>
                          </a:stretch>
                        </a:blipFill>
                      </a:tcPr>
                    </a:tc>
                    <a:tc>
                      <a:txBody>
                        <a:bodyPr/>
                        <a:lstStyle/>
                        <a:p>
                          <a:endParaRPr lang="en-US"/>
                        </a:p>
                      </a:txBody>
                      <a:tcPr>
                        <a:blipFill>
                          <a:blip r:embed="rId3"/>
                          <a:stretch>
                            <a:fillRect l="-501974" t="-1538" r="-3289" b="-103077"/>
                          </a:stretch>
                        </a:blipFill>
                      </a:tcPr>
                    </a:tc>
                    <a:extLst>
                      <a:ext uri="{0D108BD9-81ED-4DB2-BD59-A6C34878D82A}">
                        <a16:rowId xmlns:a16="http://schemas.microsoft.com/office/drawing/2014/main" val="976600082"/>
                      </a:ext>
                    </a:extLst>
                  </a:tr>
                  <a:tr h="392595">
                    <a:tc>
                      <a:txBody>
                        <a:bodyPr/>
                        <a:lstStyle/>
                        <a:p>
                          <a:endParaRPr lang="en-US"/>
                        </a:p>
                      </a:txBody>
                      <a:tcPr>
                        <a:blipFill>
                          <a:blip r:embed="rId3"/>
                          <a:stretch>
                            <a:fillRect l="-1316" t="-101538" r="-503947" b="-3077"/>
                          </a:stretch>
                        </a:blipFill>
                      </a:tcPr>
                    </a:tc>
                    <a:tc>
                      <a:txBody>
                        <a:bodyPr/>
                        <a:lstStyle/>
                        <a:p>
                          <a:endParaRPr lang="en-US"/>
                        </a:p>
                      </a:txBody>
                      <a:tcPr>
                        <a:blipFill>
                          <a:blip r:embed="rId3"/>
                          <a:stretch>
                            <a:fillRect l="-101316" t="-101538" r="-403947" b="-3077"/>
                          </a:stretch>
                        </a:blipFill>
                      </a:tcPr>
                    </a:tc>
                    <a:tc>
                      <a:txBody>
                        <a:bodyPr/>
                        <a:lstStyle/>
                        <a:p>
                          <a:endParaRPr lang="en-US"/>
                        </a:p>
                      </a:txBody>
                      <a:tcPr>
                        <a:blipFill>
                          <a:blip r:embed="rId3"/>
                          <a:stretch>
                            <a:fillRect l="-200000" t="-101538" r="-301307" b="-3077"/>
                          </a:stretch>
                        </a:blipFill>
                      </a:tcPr>
                    </a:tc>
                    <a:tc>
                      <a:txBody>
                        <a:bodyPr/>
                        <a:lstStyle/>
                        <a:p>
                          <a:endParaRPr lang="en-US"/>
                        </a:p>
                      </a:txBody>
                      <a:tcPr>
                        <a:blipFill>
                          <a:blip r:embed="rId3"/>
                          <a:stretch>
                            <a:fillRect l="-301974" t="-101538" r="-203289" b="-3077"/>
                          </a:stretch>
                        </a:blipFill>
                      </a:tcPr>
                    </a:tc>
                    <a:tc>
                      <a:txBody>
                        <a:bodyPr/>
                        <a:lstStyle/>
                        <a:p>
                          <a:endParaRPr lang="en-US"/>
                        </a:p>
                      </a:txBody>
                      <a:tcPr>
                        <a:blipFill>
                          <a:blip r:embed="rId3"/>
                          <a:stretch>
                            <a:fillRect l="-401974" t="-101538" r="-103289" b="-3077"/>
                          </a:stretch>
                        </a:blipFill>
                      </a:tcPr>
                    </a:tc>
                    <a:tc>
                      <a:txBody>
                        <a:bodyPr/>
                        <a:lstStyle/>
                        <a:p>
                          <a:endParaRPr lang="en-US"/>
                        </a:p>
                      </a:txBody>
                      <a:tcPr>
                        <a:blipFill>
                          <a:blip r:embed="rId3"/>
                          <a:stretch>
                            <a:fillRect l="-501974" t="-101538" r="-3289" b="-3077"/>
                          </a:stretch>
                        </a:blipFill>
                      </a:tcPr>
                    </a:tc>
                    <a:extLst>
                      <a:ext uri="{0D108BD9-81ED-4DB2-BD59-A6C34878D82A}">
                        <a16:rowId xmlns:a16="http://schemas.microsoft.com/office/drawing/2014/main" val="3929398555"/>
                      </a:ext>
                    </a:extLst>
                  </a:tr>
                </a:tbl>
              </a:graphicData>
            </a:graphic>
          </p:graphicFrame>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B6E92A6-03A4-4A7E-B857-976B183CFA01}"/>
                  </a:ext>
                </a:extLst>
              </p:cNvPr>
              <p:cNvSpPr txBox="1"/>
              <p:nvPr/>
            </p:nvSpPr>
            <p:spPr>
              <a:xfrm>
                <a:off x="609600" y="2208745"/>
                <a:ext cx="11088805" cy="553998"/>
              </a:xfrm>
              <a:prstGeom prst="rect">
                <a:avLst/>
              </a:prstGeom>
              <a:noFill/>
            </p:spPr>
            <p:txBody>
              <a:bodyPr wrap="none" rtlCol="0">
                <a:spAutoFit/>
              </a:bodyPr>
              <a:lstStyle/>
              <a:p>
                <a:r>
                  <a:rPr lang="en-US" b="1" dirty="0">
                    <a:solidFill>
                      <a:srgbClr val="0070C0"/>
                    </a:solidFill>
                  </a:rPr>
                  <a:t>A.     (</a:t>
                </a:r>
                <a:r>
                  <a:rPr lang="en-US" b="1" dirty="0" err="1">
                    <a:solidFill>
                      <a:srgbClr val="0070C0"/>
                    </a:solidFill>
                  </a:rPr>
                  <a:t>i</a:t>
                </a:r>
                <a:r>
                  <a:rPr lang="en-US" b="1" dirty="0">
                    <a:solidFill>
                      <a:srgbClr val="0070C0"/>
                    </a:solidFill>
                  </a:rPr>
                  <a:t>)   The function </a:t>
                </a:r>
                <a14:m>
                  <m:oMath xmlns:m="http://schemas.openxmlformats.org/officeDocument/2006/math">
                    <m:r>
                      <a:rPr lang="en-US" sz="1600" b="1" i="1" smtClean="0">
                        <a:solidFill>
                          <a:srgbClr val="0070C0"/>
                        </a:solidFill>
                        <a:latin typeface="Cambria Math" panose="02040503050406030204" pitchFamily="18" charset="0"/>
                      </a:rPr>
                      <m:t>𝒉</m:t>
                    </m:r>
                  </m:oMath>
                </a14:m>
                <a:r>
                  <a:rPr lang="en-US" b="1" dirty="0">
                    <a:solidFill>
                      <a:srgbClr val="0070C0"/>
                    </a:solidFill>
                  </a:rPr>
                  <a:t> is defined by </a:t>
                </a:r>
                <a14:m>
                  <m:oMath xmlns:m="http://schemas.openxmlformats.org/officeDocument/2006/math">
                    <m:r>
                      <a:rPr lang="en-US" b="1" i="1" smtClean="0">
                        <a:solidFill>
                          <a:srgbClr val="0070C0"/>
                        </a:solidFill>
                        <a:latin typeface="Cambria Math" panose="02040503050406030204" pitchFamily="18" charset="0"/>
                      </a:rPr>
                      <m:t>𝒉</m:t>
                    </m:r>
                    <m:d>
                      <m:dPr>
                        <m:ctrlPr>
                          <a:rPr lang="en-US" b="1" i="1" smtClean="0">
                            <a:solidFill>
                              <a:srgbClr val="0070C0"/>
                            </a:solidFill>
                            <a:latin typeface="Cambria Math" panose="02040503050406030204" pitchFamily="18" charset="0"/>
                          </a:rPr>
                        </m:ctrlPr>
                      </m:dPr>
                      <m:e>
                        <m:r>
                          <a:rPr lang="en-US" b="1" i="1" smtClean="0">
                            <a:solidFill>
                              <a:srgbClr val="0070C0"/>
                            </a:solidFill>
                            <a:latin typeface="Cambria Math" panose="02040503050406030204" pitchFamily="18" charset="0"/>
                          </a:rPr>
                          <m:t>𝒙</m:t>
                        </m:r>
                      </m:e>
                    </m:d>
                    <m:r>
                      <a:rPr lang="en-US" b="1" i="1" smtClean="0">
                        <a:solidFill>
                          <a:srgbClr val="0070C0"/>
                        </a:solidFill>
                        <a:latin typeface="Cambria Math" panose="02040503050406030204" pitchFamily="18" charset="0"/>
                      </a:rPr>
                      <m:t>=</m:t>
                    </m:r>
                    <m:d>
                      <m:dPr>
                        <m:ctrlPr>
                          <a:rPr lang="en-US" b="1" i="1" smtClean="0">
                            <a:solidFill>
                              <a:srgbClr val="0070C0"/>
                            </a:solidFill>
                            <a:latin typeface="Cambria Math" panose="02040503050406030204" pitchFamily="18" charset="0"/>
                          </a:rPr>
                        </m:ctrlPr>
                      </m:dPr>
                      <m:e>
                        <m:r>
                          <a:rPr lang="en-US" b="1" i="1" smtClean="0">
                            <a:solidFill>
                              <a:srgbClr val="0070C0"/>
                            </a:solidFill>
                            <a:latin typeface="Cambria Math" panose="02040503050406030204" pitchFamily="18" charset="0"/>
                          </a:rPr>
                          <m:t>𝒈</m:t>
                        </m:r>
                        <m:r>
                          <a:rPr lang="en-US" b="1" i="1" smtClean="0">
                            <a:solidFill>
                              <a:srgbClr val="0070C0"/>
                            </a:solidFill>
                            <a:latin typeface="Cambria Math" panose="02040503050406030204" pitchFamily="18" charset="0"/>
                          </a:rPr>
                          <m:t> </m:t>
                        </m:r>
                        <m:r>
                          <a:rPr lang="en-US" b="1" i="1" smtClean="0">
                            <a:solidFill>
                              <a:srgbClr val="0070C0"/>
                            </a:solidFill>
                            <a:latin typeface="Cambria Math" panose="02040503050406030204" pitchFamily="18" charset="0"/>
                          </a:rPr>
                          <m:t>𝒐</m:t>
                        </m:r>
                        <m:r>
                          <a:rPr lang="en-US" b="1" i="1" smtClean="0">
                            <a:solidFill>
                              <a:srgbClr val="0070C0"/>
                            </a:solidFill>
                            <a:latin typeface="Cambria Math" panose="02040503050406030204" pitchFamily="18" charset="0"/>
                          </a:rPr>
                          <m:t> </m:t>
                        </m:r>
                        <m:r>
                          <a:rPr lang="en-US" b="1" i="1" smtClean="0">
                            <a:solidFill>
                              <a:srgbClr val="0070C0"/>
                            </a:solidFill>
                            <a:latin typeface="Cambria Math" panose="02040503050406030204" pitchFamily="18" charset="0"/>
                          </a:rPr>
                          <m:t>𝒇</m:t>
                        </m:r>
                      </m:e>
                    </m:d>
                    <m:d>
                      <m:dPr>
                        <m:ctrlPr>
                          <a:rPr lang="en-US" b="1" i="1" smtClean="0">
                            <a:solidFill>
                              <a:srgbClr val="0070C0"/>
                            </a:solidFill>
                            <a:latin typeface="Cambria Math" panose="02040503050406030204" pitchFamily="18" charset="0"/>
                          </a:rPr>
                        </m:ctrlPr>
                      </m:dPr>
                      <m:e>
                        <m:r>
                          <a:rPr lang="en-US" b="1" i="1" smtClean="0">
                            <a:solidFill>
                              <a:srgbClr val="0070C0"/>
                            </a:solidFill>
                            <a:latin typeface="Cambria Math" panose="02040503050406030204" pitchFamily="18" charset="0"/>
                          </a:rPr>
                          <m:t>𝒙</m:t>
                        </m:r>
                      </m:e>
                    </m:d>
                    <m:r>
                      <a:rPr lang="en-US" b="1" i="1" smtClean="0">
                        <a:solidFill>
                          <a:srgbClr val="0070C0"/>
                        </a:solidFill>
                        <a:latin typeface="Cambria Math" panose="02040503050406030204" pitchFamily="18" charset="0"/>
                      </a:rPr>
                      <m:t>=</m:t>
                    </m:r>
                    <m:r>
                      <a:rPr lang="en-US" b="1" i="1" smtClean="0">
                        <a:solidFill>
                          <a:srgbClr val="0070C0"/>
                        </a:solidFill>
                        <a:latin typeface="Cambria Math" panose="02040503050406030204" pitchFamily="18" charset="0"/>
                      </a:rPr>
                      <m:t>𝒈</m:t>
                    </m:r>
                    <m:r>
                      <a:rPr lang="en-US" b="1" i="1" smtClean="0">
                        <a:solidFill>
                          <a:srgbClr val="0070C0"/>
                        </a:solidFill>
                        <a:latin typeface="Cambria Math" panose="02040503050406030204" pitchFamily="18" charset="0"/>
                      </a:rPr>
                      <m:t>(</m:t>
                    </m:r>
                    <m:r>
                      <a:rPr lang="en-US" b="1" i="1" smtClean="0">
                        <a:solidFill>
                          <a:srgbClr val="0070C0"/>
                        </a:solidFill>
                        <a:latin typeface="Cambria Math" panose="02040503050406030204" pitchFamily="18" charset="0"/>
                      </a:rPr>
                      <m:t>𝒇</m:t>
                    </m:r>
                    <m:d>
                      <m:dPr>
                        <m:ctrlPr>
                          <a:rPr lang="en-US" b="1" i="1" smtClean="0">
                            <a:solidFill>
                              <a:srgbClr val="0070C0"/>
                            </a:solidFill>
                            <a:latin typeface="Cambria Math" panose="02040503050406030204" pitchFamily="18" charset="0"/>
                          </a:rPr>
                        </m:ctrlPr>
                      </m:dPr>
                      <m:e>
                        <m:r>
                          <a:rPr lang="en-US" b="1" i="1" smtClean="0">
                            <a:solidFill>
                              <a:srgbClr val="0070C0"/>
                            </a:solidFill>
                            <a:latin typeface="Cambria Math" panose="02040503050406030204" pitchFamily="18" charset="0"/>
                          </a:rPr>
                          <m:t>𝒙</m:t>
                        </m:r>
                      </m:e>
                    </m:d>
                    <m:r>
                      <a:rPr lang="en-US" b="1" i="1" smtClean="0">
                        <a:solidFill>
                          <a:srgbClr val="0070C0"/>
                        </a:solidFill>
                        <a:latin typeface="Cambria Math" panose="02040503050406030204" pitchFamily="18" charset="0"/>
                      </a:rPr>
                      <m:t>)</m:t>
                    </m:r>
                  </m:oMath>
                </a14:m>
                <a:r>
                  <a:rPr lang="en-US" b="1" dirty="0">
                    <a:solidFill>
                      <a:srgbClr val="0070C0"/>
                    </a:solidFill>
                  </a:rPr>
                  <a:t>.  Find the value of </a:t>
                </a:r>
                <a14:m>
                  <m:oMath xmlns:m="http://schemas.openxmlformats.org/officeDocument/2006/math">
                    <m:r>
                      <a:rPr lang="en-US" sz="1600" b="1" i="1" smtClean="0">
                        <a:solidFill>
                          <a:srgbClr val="0070C0"/>
                        </a:solidFill>
                        <a:latin typeface="Cambria Math" panose="02040503050406030204" pitchFamily="18" charset="0"/>
                      </a:rPr>
                      <m:t>𝒉</m:t>
                    </m:r>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𝟏</m:t>
                    </m:r>
                    <m:r>
                      <a:rPr lang="en-US" sz="1600" b="1" i="1" smtClean="0">
                        <a:solidFill>
                          <a:srgbClr val="0070C0"/>
                        </a:solidFill>
                        <a:latin typeface="Cambria Math" panose="02040503050406030204" pitchFamily="18" charset="0"/>
                      </a:rPr>
                      <m:t>)</m:t>
                    </m:r>
                  </m:oMath>
                </a14:m>
                <a:r>
                  <a:rPr lang="en-US" sz="1600" b="1" dirty="0">
                    <a:solidFill>
                      <a:srgbClr val="0070C0"/>
                    </a:solidFill>
                  </a:rPr>
                  <a:t> </a:t>
                </a:r>
                <a:r>
                  <a:rPr lang="en-US" b="1" dirty="0">
                    <a:solidFill>
                      <a:srgbClr val="0070C0"/>
                    </a:solidFill>
                  </a:rPr>
                  <a:t>as a decimal approximation, or indicate</a:t>
                </a:r>
              </a:p>
              <a:p>
                <a:r>
                  <a:rPr lang="en-US" b="1" dirty="0">
                    <a:solidFill>
                      <a:srgbClr val="0070C0"/>
                    </a:solidFill>
                  </a:rPr>
                  <a:t>                that it is not defined. Show the word that leads to your answer. </a:t>
                </a:r>
              </a:p>
            </p:txBody>
          </p:sp>
        </mc:Choice>
        <mc:Fallback xmlns="">
          <p:sp>
            <p:nvSpPr>
              <p:cNvPr id="6" name="TextBox 5">
                <a:extLst>
                  <a:ext uri="{FF2B5EF4-FFF2-40B4-BE49-F238E27FC236}">
                    <a16:creationId xmlns:a16="http://schemas.microsoft.com/office/drawing/2014/main" id="{BB6E92A6-03A4-4A7E-B857-976B183CFA01}"/>
                  </a:ext>
                </a:extLst>
              </p:cNvPr>
              <p:cNvSpPr txBox="1">
                <a:spLocks noRot="1" noChangeAspect="1" noMove="1" noResize="1" noEditPoints="1" noAdjustHandles="1" noChangeArrowheads="1" noChangeShapeType="1" noTextEdit="1"/>
              </p:cNvSpPr>
              <p:nvPr/>
            </p:nvSpPr>
            <p:spPr>
              <a:xfrm>
                <a:off x="609600" y="2208745"/>
                <a:ext cx="11088805" cy="553998"/>
              </a:xfrm>
              <a:prstGeom prst="rect">
                <a:avLst/>
              </a:prstGeom>
              <a:blipFill>
                <a:blip r:embed="rId4"/>
                <a:stretch>
                  <a:fillRect l="-165" b="-109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292F046-DAA2-3DC6-7F92-5DFE9072EC8D}"/>
                  </a:ext>
                </a:extLst>
              </p:cNvPr>
              <p:cNvSpPr txBox="1"/>
              <p:nvPr/>
            </p:nvSpPr>
            <p:spPr>
              <a:xfrm>
                <a:off x="1512572" y="2793457"/>
                <a:ext cx="10349308" cy="37029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600" b="1" i="1" smtClean="0">
                          <a:solidFill>
                            <a:srgbClr val="FF0000"/>
                          </a:solidFill>
                          <a:latin typeface="Cambria Math" panose="02040503050406030204" pitchFamily="18" charset="0"/>
                        </a:rPr>
                        <m:t>𝒉</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𝟏</m:t>
                          </m:r>
                        </m:e>
                      </m:d>
                      <m:r>
                        <a:rPr lang="en-US" sz="1600" b="1" i="1" smtClean="0">
                          <a:solidFill>
                            <a:srgbClr val="FF0000"/>
                          </a:solidFill>
                          <a:latin typeface="Cambria Math" panose="02040503050406030204" pitchFamily="18" charset="0"/>
                        </a:rPr>
                        <m:t>=</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𝒈</m:t>
                          </m:r>
                          <m:r>
                            <a:rPr lang="en-US" sz="1600" b="1" i="1" smtClean="0">
                              <a:solidFill>
                                <a:srgbClr val="FF0000"/>
                              </a:solidFill>
                              <a:latin typeface="Cambria Math" panose="02040503050406030204" pitchFamily="18" charset="0"/>
                            </a:rPr>
                            <m:t> </m:t>
                          </m:r>
                          <m:r>
                            <a:rPr lang="en-US" sz="1600" b="1" i="1" smtClean="0">
                              <a:solidFill>
                                <a:srgbClr val="FF0000"/>
                              </a:solidFill>
                              <a:latin typeface="Cambria Math" panose="02040503050406030204" pitchFamily="18" charset="0"/>
                            </a:rPr>
                            <m:t>𝒐</m:t>
                          </m:r>
                          <m:r>
                            <a:rPr lang="en-US" sz="1600" b="1" i="1" smtClean="0">
                              <a:solidFill>
                                <a:srgbClr val="FF0000"/>
                              </a:solidFill>
                              <a:latin typeface="Cambria Math" panose="02040503050406030204" pitchFamily="18" charset="0"/>
                            </a:rPr>
                            <m:t> </m:t>
                          </m:r>
                          <m:r>
                            <a:rPr lang="en-US" sz="1600" b="1" i="1" smtClean="0">
                              <a:solidFill>
                                <a:srgbClr val="FF0000"/>
                              </a:solidFill>
                              <a:latin typeface="Cambria Math" panose="02040503050406030204" pitchFamily="18" charset="0"/>
                            </a:rPr>
                            <m:t>𝒇</m:t>
                          </m:r>
                        </m:e>
                      </m:d>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𝟏</m:t>
                          </m:r>
                        </m:e>
                      </m:d>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𝒈</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𝒇</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𝟏</m:t>
                              </m:r>
                            </m:e>
                          </m:d>
                        </m:e>
                      </m:d>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𝒈</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𝟏</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𝟕𝟓</m:t>
                          </m:r>
                        </m:e>
                      </m:d>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𝒈</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𝟏</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𝟕𝟓</m:t>
                          </m:r>
                        </m:e>
                      </m:d>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𝟎</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𝟏𝟔𝟕</m:t>
                      </m:r>
                      <m:sSup>
                        <m:sSupPr>
                          <m:ctrlPr>
                            <a:rPr lang="en-US" sz="1600" b="1" i="1" smtClean="0">
                              <a:solidFill>
                                <a:srgbClr val="FF0000"/>
                              </a:solidFill>
                              <a:latin typeface="Cambria Math" panose="02040503050406030204" pitchFamily="18" charset="0"/>
                            </a:rPr>
                          </m:ctrlPr>
                        </m:sSupPr>
                        <m:e>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𝟏</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𝟕𝟓</m:t>
                              </m:r>
                            </m:e>
                          </m:d>
                        </m:e>
                        <m:sup>
                          <m:r>
                            <a:rPr lang="en-US" sz="1600" b="1" i="1" smtClean="0">
                              <a:solidFill>
                                <a:srgbClr val="FF0000"/>
                              </a:solidFill>
                              <a:latin typeface="Cambria Math" panose="02040503050406030204" pitchFamily="18" charset="0"/>
                            </a:rPr>
                            <m:t>𝟑</m:t>
                          </m:r>
                        </m:sup>
                      </m:sSup>
                      <m:r>
                        <a:rPr lang="en-US" sz="1600" b="1" i="1" smtClean="0">
                          <a:solidFill>
                            <a:srgbClr val="FF0000"/>
                          </a:solidFill>
                          <a:latin typeface="Cambria Math" panose="02040503050406030204" pitchFamily="18" charset="0"/>
                        </a:rPr>
                        <m:t>+</m:t>
                      </m:r>
                      <m:sSup>
                        <m:sSupPr>
                          <m:ctrlPr>
                            <a:rPr lang="en-US" sz="1600" b="1" i="1" smtClean="0">
                              <a:solidFill>
                                <a:srgbClr val="FF0000"/>
                              </a:solidFill>
                              <a:latin typeface="Cambria Math" panose="02040503050406030204" pitchFamily="18" charset="0"/>
                            </a:rPr>
                          </m:ctrlPr>
                        </m:sSupPr>
                        <m:e>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𝟏</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𝟕𝟓</m:t>
                              </m:r>
                            </m:e>
                          </m:d>
                        </m:e>
                        <m:sup>
                          <m:r>
                            <a:rPr lang="en-US" sz="1600" b="1" i="1" smtClean="0">
                              <a:solidFill>
                                <a:srgbClr val="FF0000"/>
                              </a:solidFill>
                              <a:latin typeface="Cambria Math" panose="02040503050406030204" pitchFamily="18" charset="0"/>
                            </a:rPr>
                            <m:t>𝟐</m:t>
                          </m:r>
                        </m:sup>
                      </m:sSup>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𝟏</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𝟖𝟑𝟒</m:t>
                      </m:r>
                      <m:r>
                        <a:rPr lang="en-US" sz="1600" b="1" i="1" smtClean="0">
                          <a:solidFill>
                            <a:srgbClr val="FF0000"/>
                          </a:solidFill>
                          <a:latin typeface="Cambria Math" panose="02040503050406030204" pitchFamily="18" charset="0"/>
                        </a:rPr>
                        <m:t> →</m:t>
                      </m:r>
                      <m:r>
                        <a:rPr lang="en-US" sz="1600" b="1" i="1" smtClean="0">
                          <a:solidFill>
                            <a:srgbClr val="FF0000"/>
                          </a:solidFill>
                          <a:latin typeface="Cambria Math" panose="02040503050406030204" pitchFamily="18" charset="0"/>
                        </a:rPr>
                        <m:t>𝒈</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𝟏</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𝟕𝟓</m:t>
                          </m:r>
                        </m:e>
                      </m:d>
                      <m:r>
                        <a:rPr lang="en-US" sz="1600" b="1" i="1" smtClean="0">
                          <a:solidFill>
                            <a:srgbClr val="FF0000"/>
                          </a:solidFill>
                          <a:latin typeface="Cambria Math" panose="02040503050406030204" pitchFamily="18" charset="0"/>
                        </a:rPr>
                        <m:t>=</m:t>
                      </m:r>
                      <m:r>
                        <a:rPr lang="en-US" sz="1600" b="1" i="0" smtClean="0">
                          <a:solidFill>
                            <a:srgbClr val="FF0000"/>
                          </a:solidFill>
                          <a:latin typeface="Cambria Math" panose="02040503050406030204" pitchFamily="18" charset="0"/>
                        </a:rPr>
                        <m:t>𝟎</m:t>
                      </m:r>
                      <m:r>
                        <a:rPr lang="en-US" sz="1600" b="1" i="0" smtClean="0">
                          <a:solidFill>
                            <a:srgbClr val="FF0000"/>
                          </a:solidFill>
                          <a:latin typeface="Cambria Math" panose="02040503050406030204" pitchFamily="18" charset="0"/>
                        </a:rPr>
                        <m:t>.</m:t>
                      </m:r>
                      <m:r>
                        <a:rPr lang="en-US" sz="1600" b="1" i="0" smtClean="0">
                          <a:solidFill>
                            <a:srgbClr val="FF0000"/>
                          </a:solidFill>
                          <a:latin typeface="Cambria Math" panose="02040503050406030204" pitchFamily="18" charset="0"/>
                        </a:rPr>
                        <m:t>𝟑𝟑𝟑</m:t>
                      </m:r>
                    </m:oMath>
                  </m:oMathPara>
                </a14:m>
                <a:endParaRPr lang="en-US" sz="1600" b="1" dirty="0">
                  <a:solidFill>
                    <a:srgbClr val="FF0000"/>
                  </a:solidFill>
                </a:endParaRPr>
              </a:p>
            </p:txBody>
          </p:sp>
        </mc:Choice>
        <mc:Fallback xmlns="">
          <p:sp>
            <p:nvSpPr>
              <p:cNvPr id="7" name="TextBox 6">
                <a:extLst>
                  <a:ext uri="{FF2B5EF4-FFF2-40B4-BE49-F238E27FC236}">
                    <a16:creationId xmlns:a16="http://schemas.microsoft.com/office/drawing/2014/main" id="{0292F046-DAA2-3DC6-7F92-5DFE9072EC8D}"/>
                  </a:ext>
                </a:extLst>
              </p:cNvPr>
              <p:cNvSpPr txBox="1">
                <a:spLocks noRot="1" noChangeAspect="1" noMove="1" noResize="1" noEditPoints="1" noAdjustHandles="1" noChangeArrowheads="1" noChangeShapeType="1" noTextEdit="1"/>
              </p:cNvSpPr>
              <p:nvPr/>
            </p:nvSpPr>
            <p:spPr>
              <a:xfrm>
                <a:off x="1512572" y="2793457"/>
                <a:ext cx="10349308" cy="370294"/>
              </a:xfrm>
              <a:prstGeom prst="rect">
                <a:avLst/>
              </a:prstGeom>
              <a:blipFill>
                <a:blip r:embed="rId5"/>
                <a:stretch>
                  <a:fillRect b="-6557"/>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AF23E3FD-5E62-92F0-F98D-418507368425}"/>
              </a:ext>
            </a:extLst>
          </p:cNvPr>
          <p:cNvSpPr txBox="1"/>
          <p:nvPr/>
        </p:nvSpPr>
        <p:spPr>
          <a:xfrm>
            <a:off x="2425148" y="3030630"/>
            <a:ext cx="585417" cy="523220"/>
          </a:xfrm>
          <a:prstGeom prst="rect">
            <a:avLst/>
          </a:prstGeom>
          <a:noFill/>
        </p:spPr>
        <p:txBody>
          <a:bodyPr wrap="none" rtlCol="0">
            <a:spAutoFit/>
          </a:bodyPr>
          <a:lstStyle/>
          <a:p>
            <a:r>
              <a:rPr lang="en-US" sz="2800" b="1" dirty="0"/>
              <a:t>84</a:t>
            </a:r>
          </a:p>
        </p:txBody>
      </p:sp>
      <p:pic>
        <p:nvPicPr>
          <p:cNvPr id="13" name="Picture 12">
            <a:extLst>
              <a:ext uri="{FF2B5EF4-FFF2-40B4-BE49-F238E27FC236}">
                <a16:creationId xmlns:a16="http://schemas.microsoft.com/office/drawing/2014/main" id="{1B763E71-3DCB-AF56-9675-57FD8EBF7C3A}"/>
              </a:ext>
            </a:extLst>
          </p:cNvPr>
          <p:cNvPicPr>
            <a:picLocks noChangeAspect="1"/>
          </p:cNvPicPr>
          <p:nvPr/>
        </p:nvPicPr>
        <p:blipFill>
          <a:blip r:embed="rId6"/>
          <a:stretch>
            <a:fillRect/>
          </a:stretch>
        </p:blipFill>
        <p:spPr>
          <a:xfrm>
            <a:off x="481192" y="3496603"/>
            <a:ext cx="4473328" cy="769687"/>
          </a:xfrm>
          <a:prstGeom prst="rect">
            <a:avLst/>
          </a:prstGeom>
        </p:spPr>
      </p:pic>
      <p:pic>
        <p:nvPicPr>
          <p:cNvPr id="15" name="Picture 14">
            <a:extLst>
              <a:ext uri="{FF2B5EF4-FFF2-40B4-BE49-F238E27FC236}">
                <a16:creationId xmlns:a16="http://schemas.microsoft.com/office/drawing/2014/main" id="{72B6C53B-013F-D577-7065-FB5BD5885683}"/>
              </a:ext>
            </a:extLst>
          </p:cNvPr>
          <p:cNvPicPr>
            <a:picLocks noChangeAspect="1"/>
          </p:cNvPicPr>
          <p:nvPr/>
        </p:nvPicPr>
        <p:blipFill>
          <a:blip r:embed="rId7"/>
          <a:stretch>
            <a:fillRect/>
          </a:stretch>
        </p:blipFill>
        <p:spPr>
          <a:xfrm>
            <a:off x="481192" y="4348305"/>
            <a:ext cx="4473328" cy="565448"/>
          </a:xfrm>
          <a:prstGeom prst="rect">
            <a:avLst/>
          </a:prstGeom>
        </p:spPr>
      </p:pic>
      <p:sp>
        <p:nvSpPr>
          <p:cNvPr id="8" name="TextBox 7">
            <a:extLst>
              <a:ext uri="{FF2B5EF4-FFF2-40B4-BE49-F238E27FC236}">
                <a16:creationId xmlns:a16="http://schemas.microsoft.com/office/drawing/2014/main" id="{F4B33336-2FDC-8CBF-C60B-1879C97EA5DB}"/>
              </a:ext>
            </a:extLst>
          </p:cNvPr>
          <p:cNvSpPr txBox="1"/>
          <p:nvPr/>
        </p:nvSpPr>
        <p:spPr>
          <a:xfrm>
            <a:off x="8118420" y="3030630"/>
            <a:ext cx="1519968" cy="523220"/>
          </a:xfrm>
          <a:prstGeom prst="rect">
            <a:avLst/>
          </a:prstGeom>
          <a:noFill/>
        </p:spPr>
        <p:txBody>
          <a:bodyPr wrap="none" rtlCol="0">
            <a:spAutoFit/>
          </a:bodyPr>
          <a:lstStyle/>
          <a:p>
            <a:r>
              <a:rPr lang="en-US" sz="2800" b="1" dirty="0"/>
              <a:t>NSPIRE</a:t>
            </a:r>
          </a:p>
        </p:txBody>
      </p:sp>
      <p:pic>
        <p:nvPicPr>
          <p:cNvPr id="11" name="Picture 10">
            <a:extLst>
              <a:ext uri="{FF2B5EF4-FFF2-40B4-BE49-F238E27FC236}">
                <a16:creationId xmlns:a16="http://schemas.microsoft.com/office/drawing/2014/main" id="{22581AB3-D27B-88BD-82F5-A41D3AA57D93}"/>
              </a:ext>
            </a:extLst>
          </p:cNvPr>
          <p:cNvPicPr>
            <a:picLocks noChangeAspect="1"/>
          </p:cNvPicPr>
          <p:nvPr/>
        </p:nvPicPr>
        <p:blipFill>
          <a:blip r:embed="rId8"/>
          <a:stretch>
            <a:fillRect/>
          </a:stretch>
        </p:blipFill>
        <p:spPr>
          <a:xfrm>
            <a:off x="6154002" y="3687120"/>
            <a:ext cx="5662151" cy="1158340"/>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8AAF53CC-FEA0-0481-3434-E21A25618B9A}"/>
                  </a:ext>
                </a:extLst>
              </p:cNvPr>
              <p:cNvSpPr txBox="1"/>
              <p:nvPr/>
            </p:nvSpPr>
            <p:spPr>
              <a:xfrm>
                <a:off x="609600" y="5117011"/>
                <a:ext cx="6161687" cy="344133"/>
              </a:xfrm>
              <a:prstGeom prst="rect">
                <a:avLst/>
              </a:prstGeom>
              <a:noFill/>
            </p:spPr>
            <p:txBody>
              <a:bodyPr wrap="none" rtlCol="0">
                <a:spAutoFit/>
              </a:bodyPr>
              <a:lstStyle/>
              <a:p>
                <a:r>
                  <a:rPr lang="en-US" b="1" dirty="0">
                    <a:solidFill>
                      <a:srgbClr val="0070C0"/>
                    </a:solidFill>
                  </a:rPr>
                  <a:t>A.     (ii)   Find the value of </a:t>
                </a:r>
                <a14:m>
                  <m:oMath xmlns:m="http://schemas.openxmlformats.org/officeDocument/2006/math">
                    <m:sSup>
                      <m:sSupPr>
                        <m:ctrlPr>
                          <a:rPr lang="en-US" sz="1600" b="1" i="1" smtClean="0">
                            <a:solidFill>
                              <a:srgbClr val="0070C0"/>
                            </a:solidFill>
                            <a:latin typeface="Cambria Math" panose="02040503050406030204" pitchFamily="18" charset="0"/>
                          </a:rPr>
                        </m:ctrlPr>
                      </m:sSupPr>
                      <m:e>
                        <m:r>
                          <a:rPr lang="en-US" sz="1600" b="1" i="1" smtClean="0">
                            <a:solidFill>
                              <a:srgbClr val="0070C0"/>
                            </a:solidFill>
                            <a:latin typeface="Cambria Math" panose="02040503050406030204" pitchFamily="18" charset="0"/>
                          </a:rPr>
                          <m:t>𝒇</m:t>
                        </m:r>
                      </m:e>
                      <m:sup>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𝟏</m:t>
                        </m:r>
                      </m:sup>
                    </m:sSup>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𝟑</m:t>
                    </m:r>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𝟓</m:t>
                    </m:r>
                    <m:r>
                      <a:rPr lang="en-US" sz="1600" b="1" i="1" smtClean="0">
                        <a:solidFill>
                          <a:srgbClr val="0070C0"/>
                        </a:solidFill>
                        <a:latin typeface="Cambria Math" panose="02040503050406030204" pitchFamily="18" charset="0"/>
                      </a:rPr>
                      <m:t>)</m:t>
                    </m:r>
                  </m:oMath>
                </a14:m>
                <a:r>
                  <a:rPr lang="en-US" b="1" dirty="0">
                    <a:solidFill>
                      <a:srgbClr val="0070C0"/>
                    </a:solidFill>
                  </a:rPr>
                  <a:t>, or indicate that it is not defined.  </a:t>
                </a:r>
              </a:p>
            </p:txBody>
          </p:sp>
        </mc:Choice>
        <mc:Fallback xmlns="">
          <p:sp>
            <p:nvSpPr>
              <p:cNvPr id="12" name="TextBox 11">
                <a:extLst>
                  <a:ext uri="{FF2B5EF4-FFF2-40B4-BE49-F238E27FC236}">
                    <a16:creationId xmlns:a16="http://schemas.microsoft.com/office/drawing/2014/main" id="{8AAF53CC-FEA0-0481-3434-E21A25618B9A}"/>
                  </a:ext>
                </a:extLst>
              </p:cNvPr>
              <p:cNvSpPr txBox="1">
                <a:spLocks noRot="1" noChangeAspect="1" noMove="1" noResize="1" noEditPoints="1" noAdjustHandles="1" noChangeArrowheads="1" noChangeShapeType="1" noTextEdit="1"/>
              </p:cNvSpPr>
              <p:nvPr/>
            </p:nvSpPr>
            <p:spPr>
              <a:xfrm>
                <a:off x="609600" y="5117011"/>
                <a:ext cx="6161687" cy="344133"/>
              </a:xfrm>
              <a:prstGeom prst="rect">
                <a:avLst/>
              </a:prstGeom>
              <a:blipFill>
                <a:blip r:embed="rId9"/>
                <a:stretch>
                  <a:fillRect l="-297" b="-175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47450B8-5763-E896-4E0A-5BE7730D3FDF}"/>
                  </a:ext>
                </a:extLst>
              </p:cNvPr>
              <p:cNvSpPr txBox="1"/>
              <p:nvPr/>
            </p:nvSpPr>
            <p:spPr>
              <a:xfrm>
                <a:off x="1512572" y="5564957"/>
                <a:ext cx="4770601" cy="34413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600" b="1" i="1" smtClean="0">
                          <a:solidFill>
                            <a:srgbClr val="FF0000"/>
                          </a:solidFill>
                          <a:latin typeface="Cambria Math" panose="02040503050406030204" pitchFamily="18" charset="0"/>
                        </a:rPr>
                        <m:t>𝒇</m:t>
                      </m:r>
                      <m:r>
                        <a:rPr lang="en-US" sz="1600" b="1" i="1" smtClean="0">
                          <a:solidFill>
                            <a:srgbClr val="FF0000"/>
                          </a:solidFill>
                          <a:latin typeface="Cambria Math" panose="02040503050406030204" pitchFamily="18" charset="0"/>
                        </a:rPr>
                        <m:t>:  </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𝟎</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𝟑</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𝟓</m:t>
                          </m:r>
                        </m:e>
                      </m:d>
                      <m:r>
                        <a:rPr lang="en-US" sz="1600" b="1" i="1" smtClean="0">
                          <a:solidFill>
                            <a:srgbClr val="FF0000"/>
                          </a:solidFill>
                          <a:latin typeface="Cambria Math" panose="02040503050406030204" pitchFamily="18" charset="0"/>
                        </a:rPr>
                        <m:t>  ,   </m:t>
                      </m:r>
                      <m:sSup>
                        <m:sSupPr>
                          <m:ctrlPr>
                            <a:rPr lang="en-US" sz="1600" b="1" i="1" smtClean="0">
                              <a:solidFill>
                                <a:srgbClr val="FF0000"/>
                              </a:solidFill>
                              <a:latin typeface="Cambria Math" panose="02040503050406030204" pitchFamily="18" charset="0"/>
                            </a:rPr>
                          </m:ctrlPr>
                        </m:sSupPr>
                        <m:e>
                          <m:r>
                            <a:rPr lang="en-US" sz="1600" b="1" i="1" smtClean="0">
                              <a:solidFill>
                                <a:srgbClr val="FF0000"/>
                              </a:solidFill>
                              <a:latin typeface="Cambria Math" panose="02040503050406030204" pitchFamily="18" charset="0"/>
                            </a:rPr>
                            <m:t>𝒇</m:t>
                          </m:r>
                        </m:e>
                        <m:sup>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𝟏</m:t>
                          </m:r>
                        </m:sup>
                      </m:sSup>
                      <m:r>
                        <a:rPr lang="en-US" sz="1600" b="1" i="1" smtClean="0">
                          <a:solidFill>
                            <a:srgbClr val="FF0000"/>
                          </a:solidFill>
                          <a:latin typeface="Cambria Math" panose="02040503050406030204" pitchFamily="18" charset="0"/>
                        </a:rPr>
                        <m:t>:   </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𝟑</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𝟓</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𝟎</m:t>
                          </m:r>
                        </m:e>
                      </m:d>
                      <m:r>
                        <a:rPr lang="en-US" sz="1600" b="1" i="1" smtClean="0">
                          <a:solidFill>
                            <a:srgbClr val="FF0000"/>
                          </a:solidFill>
                          <a:latin typeface="Cambria Math" panose="02040503050406030204" pitchFamily="18" charset="0"/>
                        </a:rPr>
                        <m:t>  →   </m:t>
                      </m:r>
                      <m:sSup>
                        <m:sSupPr>
                          <m:ctrlPr>
                            <a:rPr lang="en-US" sz="1600" b="1" i="1" smtClean="0">
                              <a:solidFill>
                                <a:srgbClr val="FF0000"/>
                              </a:solidFill>
                              <a:latin typeface="Cambria Math" panose="02040503050406030204" pitchFamily="18" charset="0"/>
                            </a:rPr>
                          </m:ctrlPr>
                        </m:sSupPr>
                        <m:e>
                          <m:r>
                            <a:rPr lang="en-US" sz="1600" b="1" i="1" smtClean="0">
                              <a:solidFill>
                                <a:srgbClr val="FF0000"/>
                              </a:solidFill>
                              <a:latin typeface="Cambria Math" panose="02040503050406030204" pitchFamily="18" charset="0"/>
                            </a:rPr>
                            <m:t>𝒇</m:t>
                          </m:r>
                        </m:e>
                        <m:sup>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𝟏</m:t>
                          </m:r>
                        </m:sup>
                      </m:sSup>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𝟑</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𝟓</m:t>
                          </m:r>
                        </m:e>
                      </m:d>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𝟎</m:t>
                      </m:r>
                    </m:oMath>
                  </m:oMathPara>
                </a14:m>
                <a:endParaRPr lang="en-US" sz="1600" b="1" dirty="0">
                  <a:solidFill>
                    <a:srgbClr val="FF0000"/>
                  </a:solidFill>
                </a:endParaRPr>
              </a:p>
            </p:txBody>
          </p:sp>
        </mc:Choice>
        <mc:Fallback xmlns="">
          <p:sp>
            <p:nvSpPr>
              <p:cNvPr id="14" name="TextBox 13">
                <a:extLst>
                  <a:ext uri="{FF2B5EF4-FFF2-40B4-BE49-F238E27FC236}">
                    <a16:creationId xmlns:a16="http://schemas.microsoft.com/office/drawing/2014/main" id="{A47450B8-5763-E896-4E0A-5BE7730D3FDF}"/>
                  </a:ext>
                </a:extLst>
              </p:cNvPr>
              <p:cNvSpPr txBox="1">
                <a:spLocks noRot="1" noChangeAspect="1" noMove="1" noResize="1" noEditPoints="1" noAdjustHandles="1" noChangeArrowheads="1" noChangeShapeType="1" noTextEdit="1"/>
              </p:cNvSpPr>
              <p:nvPr/>
            </p:nvSpPr>
            <p:spPr>
              <a:xfrm>
                <a:off x="1512572" y="5564957"/>
                <a:ext cx="4770601" cy="344133"/>
              </a:xfrm>
              <a:prstGeom prst="rect">
                <a:avLst/>
              </a:prstGeom>
              <a:blipFill>
                <a:blip r:embed="rId10"/>
                <a:stretch>
                  <a:fillRect b="-12500"/>
                </a:stretch>
              </a:blipFill>
            </p:spPr>
            <p:txBody>
              <a:bodyPr/>
              <a:lstStyle/>
              <a:p>
                <a:r>
                  <a:rPr lang="en-US">
                    <a:noFill/>
                  </a:rPr>
                  <a:t> </a:t>
                </a:r>
              </a:p>
            </p:txBody>
          </p:sp>
        </mc:Fallback>
      </mc:AlternateContent>
    </p:spTree>
    <p:extLst>
      <p:ext uri="{BB962C8B-B14F-4D97-AF65-F5344CB8AC3E}">
        <p14:creationId xmlns:p14="http://schemas.microsoft.com/office/powerpoint/2010/main" val="3790125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8" grpId="0"/>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AC89B-5369-354D-5525-36339EF0A0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8E7219-F82D-96F3-711F-54559150BD95}"/>
              </a:ext>
            </a:extLst>
          </p:cNvPr>
          <p:cNvSpPr>
            <a:spLocks noGrp="1"/>
          </p:cNvSpPr>
          <p:nvPr>
            <p:ph type="title"/>
          </p:nvPr>
        </p:nvSpPr>
        <p:spPr/>
        <p:txBody>
          <a:bodyPr/>
          <a:lstStyle/>
          <a:p>
            <a:r>
              <a:rPr lang="en-US" b="1" dirty="0"/>
              <a:t>        2025 FRQ 1</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5267F17F-16E9-402E-AC78-4DAE9FA0D253}"/>
                  </a:ext>
                </a:extLst>
              </p:cNvPr>
              <p:cNvSpPr txBox="1"/>
              <p:nvPr/>
            </p:nvSpPr>
            <p:spPr>
              <a:xfrm>
                <a:off x="609600" y="1417638"/>
                <a:ext cx="10326866" cy="584712"/>
              </a:xfrm>
              <a:prstGeom prst="rect">
                <a:avLst/>
              </a:prstGeom>
              <a:noFill/>
            </p:spPr>
            <p:txBody>
              <a:bodyPr wrap="none" rtlCol="0">
                <a:spAutoFit/>
              </a:bodyPr>
              <a:lstStyle/>
              <a:p>
                <a:r>
                  <a:rPr lang="en-US" b="1" dirty="0"/>
                  <a:t>The function </a:t>
                </a:r>
                <a14:m>
                  <m:oMath xmlns:m="http://schemas.openxmlformats.org/officeDocument/2006/math">
                    <m:r>
                      <a:rPr lang="en-US" sz="1600" b="1" i="1" smtClean="0">
                        <a:latin typeface="Cambria Math" panose="02040503050406030204" pitchFamily="18" charset="0"/>
                      </a:rPr>
                      <m:t>𝒇</m:t>
                    </m:r>
                  </m:oMath>
                </a14:m>
                <a:r>
                  <a:rPr lang="en-US" b="1" dirty="0"/>
                  <a:t> is decreasing and is defined for all real numbers. The table gives values for </a:t>
                </a:r>
                <a14:m>
                  <m:oMath xmlns:m="http://schemas.openxmlformats.org/officeDocument/2006/math">
                    <m:r>
                      <a:rPr lang="en-US" b="1" i="1" smtClean="0">
                        <a:latin typeface="Cambria Math" panose="02040503050406030204" pitchFamily="18" charset="0"/>
                      </a:rPr>
                      <m:t>𝒇</m:t>
                    </m:r>
                    <m:r>
                      <a:rPr lang="en-US" b="1" i="1" smtClean="0">
                        <a:latin typeface="Cambria Math" panose="02040503050406030204" pitchFamily="18" charset="0"/>
                      </a:rPr>
                      <m:t>(</m:t>
                    </m:r>
                    <m:r>
                      <a:rPr lang="en-US" b="1" i="1" smtClean="0">
                        <a:latin typeface="Cambria Math" panose="02040503050406030204" pitchFamily="18" charset="0"/>
                      </a:rPr>
                      <m:t>𝒙</m:t>
                    </m:r>
                    <m:r>
                      <a:rPr lang="en-US" b="1" i="1" smtClean="0">
                        <a:latin typeface="Cambria Math" panose="02040503050406030204" pitchFamily="18" charset="0"/>
                      </a:rPr>
                      <m:t>)</m:t>
                    </m:r>
                  </m:oMath>
                </a14:m>
                <a:r>
                  <a:rPr lang="en-US" b="1" dirty="0"/>
                  <a:t> at selected values of </a:t>
                </a:r>
                <a14:m>
                  <m:oMath xmlns:m="http://schemas.openxmlformats.org/officeDocument/2006/math">
                    <m:r>
                      <a:rPr lang="en-US" sz="1600" b="1" i="1" smtClean="0">
                        <a:latin typeface="Cambria Math" panose="02040503050406030204" pitchFamily="18" charset="0"/>
                      </a:rPr>
                      <m:t>𝒙</m:t>
                    </m:r>
                  </m:oMath>
                </a14:m>
                <a:r>
                  <a:rPr lang="en-US" b="1" dirty="0"/>
                  <a:t>. </a:t>
                </a:r>
              </a:p>
              <a:p>
                <a:r>
                  <a:rPr lang="en-US" b="1" dirty="0"/>
                  <a:t>The function </a:t>
                </a:r>
                <a14:m>
                  <m:oMath xmlns:m="http://schemas.openxmlformats.org/officeDocument/2006/math">
                    <m:r>
                      <a:rPr lang="en-US" sz="1600" b="1" i="1" smtClean="0">
                        <a:latin typeface="Cambria Math" panose="02040503050406030204" pitchFamily="18" charset="0"/>
                      </a:rPr>
                      <m:t>𝒈</m:t>
                    </m:r>
                  </m:oMath>
                </a14:m>
                <a:r>
                  <a:rPr lang="en-US" b="1" dirty="0"/>
                  <a:t> is given by </a:t>
                </a:r>
                <a14:m>
                  <m:oMath xmlns:m="http://schemas.openxmlformats.org/officeDocument/2006/math">
                    <m:r>
                      <a:rPr lang="en-US" sz="1600" b="1" i="1" smtClean="0">
                        <a:latin typeface="Cambria Math" panose="02040503050406030204" pitchFamily="18" charset="0"/>
                      </a:rPr>
                      <m:t>𝒈</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r>
                      <a:rPr lang="en-US" sz="1600" b="1" i="1" smtClean="0">
                        <a:latin typeface="Cambria Math" panose="02040503050406030204" pitchFamily="18" charset="0"/>
                      </a:rPr>
                      <m:t>𝟎</m:t>
                    </m:r>
                    <m:r>
                      <a:rPr lang="en-US" sz="1600" b="1" i="1" smtClean="0">
                        <a:latin typeface="Cambria Math" panose="02040503050406030204" pitchFamily="18" charset="0"/>
                      </a:rPr>
                      <m:t>.</m:t>
                    </m:r>
                    <m:r>
                      <a:rPr lang="en-US" sz="1600" b="1" i="1" smtClean="0">
                        <a:latin typeface="Cambria Math" panose="02040503050406030204" pitchFamily="18" charset="0"/>
                      </a:rPr>
                      <m:t>𝟏𝟔𝟕</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𝒙</m:t>
                        </m:r>
                      </m:e>
                      <m:sup>
                        <m:r>
                          <a:rPr lang="en-US" sz="1600" b="1" i="1" smtClean="0">
                            <a:latin typeface="Cambria Math" panose="02040503050406030204" pitchFamily="18" charset="0"/>
                          </a:rPr>
                          <m:t>𝟑</m:t>
                        </m:r>
                      </m:sup>
                    </m:sSup>
                    <m:r>
                      <a:rPr lang="en-US" sz="1600" b="1" i="1" smtClean="0">
                        <a:latin typeface="Cambria Math" panose="02040503050406030204" pitchFamily="18" charset="0"/>
                      </a:rPr>
                      <m:t>+</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𝒙</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m:t>
                    </m:r>
                    <m:r>
                      <a:rPr lang="en-US" sz="1600" b="1" i="1" smtClean="0">
                        <a:latin typeface="Cambria Math" panose="02040503050406030204" pitchFamily="18" charset="0"/>
                      </a:rPr>
                      <m:t>𝟏</m:t>
                    </m:r>
                    <m:r>
                      <a:rPr lang="en-US" sz="1600" b="1" i="1" smtClean="0">
                        <a:latin typeface="Cambria Math" panose="02040503050406030204" pitchFamily="18" charset="0"/>
                      </a:rPr>
                      <m:t>.</m:t>
                    </m:r>
                    <m:r>
                      <a:rPr lang="en-US" sz="1600" b="1" i="1" smtClean="0">
                        <a:latin typeface="Cambria Math" panose="02040503050406030204" pitchFamily="18" charset="0"/>
                      </a:rPr>
                      <m:t>𝟖𝟑𝟒</m:t>
                    </m:r>
                  </m:oMath>
                </a14:m>
                <a:r>
                  <a:rPr lang="en-US" b="1" dirty="0"/>
                  <a:t>.  </a:t>
                </a:r>
              </a:p>
            </p:txBody>
          </p:sp>
        </mc:Choice>
        <mc:Fallback xmlns="">
          <p:sp>
            <p:nvSpPr>
              <p:cNvPr id="4" name="TextBox 3">
                <a:extLst>
                  <a:ext uri="{FF2B5EF4-FFF2-40B4-BE49-F238E27FC236}">
                    <a16:creationId xmlns:a16="http://schemas.microsoft.com/office/drawing/2014/main" id="{5267F17F-16E9-402E-AC78-4DAE9FA0D253}"/>
                  </a:ext>
                </a:extLst>
              </p:cNvPr>
              <p:cNvSpPr txBox="1">
                <a:spLocks noRot="1" noChangeAspect="1" noMove="1" noResize="1" noEditPoints="1" noAdjustHandles="1" noChangeArrowheads="1" noChangeShapeType="1" noTextEdit="1"/>
              </p:cNvSpPr>
              <p:nvPr/>
            </p:nvSpPr>
            <p:spPr>
              <a:xfrm>
                <a:off x="609600" y="1417638"/>
                <a:ext cx="10326866" cy="584712"/>
              </a:xfrm>
              <a:prstGeom prst="rect">
                <a:avLst/>
              </a:prstGeom>
              <a:blipFill>
                <a:blip r:embed="rId2"/>
                <a:stretch>
                  <a:fillRect l="-177" b="-10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9B7AE1C0-AE30-78F9-ACDF-189DB889ECEB}"/>
                  </a:ext>
                </a:extLst>
              </p:cNvPr>
              <p:cNvGraphicFramePr>
                <a:graphicFrameLocks noGrp="1"/>
              </p:cNvGraphicFramePr>
              <p:nvPr>
                <p:extLst>
                  <p:ext uri="{D42A27DB-BD31-4B8C-83A1-F6EECF244321}">
                    <p14:modId xmlns:p14="http://schemas.microsoft.com/office/powerpoint/2010/main" val="2772106736"/>
                  </p:ext>
                </p:extLst>
              </p:nvPr>
            </p:nvGraphicFramePr>
            <p:xfrm>
              <a:off x="6096000" y="453543"/>
              <a:ext cx="5564808" cy="785190"/>
            </p:xfrm>
            <a:graphic>
              <a:graphicData uri="http://schemas.openxmlformats.org/drawingml/2006/table">
                <a:tbl>
                  <a:tblPr firstRow="1" bandRow="1">
                    <a:tableStyleId>{F5AB1C69-6EDB-4FF4-983F-18BD219EF322}</a:tableStyleId>
                  </a:tblPr>
                  <a:tblGrid>
                    <a:gridCol w="927468">
                      <a:extLst>
                        <a:ext uri="{9D8B030D-6E8A-4147-A177-3AD203B41FA5}">
                          <a16:colId xmlns:a16="http://schemas.microsoft.com/office/drawing/2014/main" val="2758395178"/>
                        </a:ext>
                      </a:extLst>
                    </a:gridCol>
                    <a:gridCol w="927468">
                      <a:extLst>
                        <a:ext uri="{9D8B030D-6E8A-4147-A177-3AD203B41FA5}">
                          <a16:colId xmlns:a16="http://schemas.microsoft.com/office/drawing/2014/main" val="533021236"/>
                        </a:ext>
                      </a:extLst>
                    </a:gridCol>
                    <a:gridCol w="927468">
                      <a:extLst>
                        <a:ext uri="{9D8B030D-6E8A-4147-A177-3AD203B41FA5}">
                          <a16:colId xmlns:a16="http://schemas.microsoft.com/office/drawing/2014/main" val="3374080736"/>
                        </a:ext>
                      </a:extLst>
                    </a:gridCol>
                    <a:gridCol w="927468">
                      <a:extLst>
                        <a:ext uri="{9D8B030D-6E8A-4147-A177-3AD203B41FA5}">
                          <a16:colId xmlns:a16="http://schemas.microsoft.com/office/drawing/2014/main" val="257633017"/>
                        </a:ext>
                      </a:extLst>
                    </a:gridCol>
                    <a:gridCol w="927468">
                      <a:extLst>
                        <a:ext uri="{9D8B030D-6E8A-4147-A177-3AD203B41FA5}">
                          <a16:colId xmlns:a16="http://schemas.microsoft.com/office/drawing/2014/main" val="1369301327"/>
                        </a:ext>
                      </a:extLst>
                    </a:gridCol>
                    <a:gridCol w="927468">
                      <a:extLst>
                        <a:ext uri="{9D8B030D-6E8A-4147-A177-3AD203B41FA5}">
                          <a16:colId xmlns:a16="http://schemas.microsoft.com/office/drawing/2014/main" val="2166582992"/>
                        </a:ext>
                      </a:extLst>
                    </a:gridCol>
                  </a:tblGrid>
                  <a:tr h="392595">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𝒙</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smtClean="0">
                                    <a:latin typeface="Cambria Math" panose="02040503050406030204" pitchFamily="18" charset="0"/>
                                  </a:rPr>
                                  <m:t>−</m:t>
                                </m:r>
                                <m:r>
                                  <a:rPr lang="en-US" sz="1600" b="1" i="1" smtClean="0">
                                    <a:latin typeface="Cambria Math" panose="02040503050406030204" pitchFamily="18" charset="0"/>
                                  </a:rPr>
                                  <m:t>𝟐</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m:t>
                                </m:r>
                                <m:r>
                                  <a:rPr lang="en-US" sz="1600" b="1" i="1" dirty="0" smtClean="0">
                                    <a:latin typeface="Cambria Math" panose="02040503050406030204" pitchFamily="18" charset="0"/>
                                  </a:rPr>
                                  <m:t>𝟏</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smtClean="0">
                                    <a:latin typeface="Cambria Math" panose="02040503050406030204" pitchFamily="18" charset="0"/>
                                  </a:rPr>
                                  <m:t>𝟏</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𝟐</m:t>
                                </m:r>
                              </m:oMath>
                            </m:oMathPara>
                          </a14:m>
                          <a:endParaRPr/>
                        </a:p>
                      </a:txBody>
                      <a:tcPr/>
                    </a:tc>
                    <a:extLst>
                      <a:ext uri="{0D108BD9-81ED-4DB2-BD59-A6C34878D82A}">
                        <a16:rowId xmlns:a16="http://schemas.microsoft.com/office/drawing/2014/main" val="976600082"/>
                      </a:ext>
                    </a:extLst>
                  </a:tr>
                  <a:tr h="392595">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𝒇</m:t>
                                </m:r>
                                <m:r>
                                  <a:rPr lang="en-US" sz="1600" b="1" i="1" dirty="0" smtClean="0">
                                    <a:latin typeface="Cambria Math" panose="02040503050406030204" pitchFamily="18" charset="0"/>
                                  </a:rPr>
                                  <m:t>(</m:t>
                                </m:r>
                                <m:r>
                                  <a:rPr lang="en-US" sz="1600" b="1" i="1" dirty="0" smtClean="0">
                                    <a:latin typeface="Cambria Math" panose="02040503050406030204" pitchFamily="18" charset="0"/>
                                  </a:rPr>
                                  <m:t>𝒙</m:t>
                                </m:r>
                                <m:r>
                                  <a:rPr lang="en-US" sz="1600" b="1" i="1" dirty="0" smtClean="0">
                                    <a:latin typeface="Cambria Math" panose="02040503050406030204" pitchFamily="18" charset="0"/>
                                  </a:rPr>
                                  <m:t>)</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𝟏𝟒</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𝟕</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𝟑</m:t>
                                </m:r>
                                <m:r>
                                  <a:rPr lang="en-US" sz="1600" b="1" i="0" smtClean="0">
                                    <a:latin typeface="Cambria Math" panose="02040503050406030204" pitchFamily="18" charset="0"/>
                                  </a:rPr>
                                  <m:t>.</m:t>
                                </m:r>
                                <m:r>
                                  <a:rPr lang="en-US" sz="1600" b="1" i="0" smtClean="0">
                                    <a:latin typeface="Cambria Math" panose="02040503050406030204" pitchFamily="18" charset="0"/>
                                  </a:rPr>
                                  <m:t>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𝟏</m:t>
                                </m:r>
                                <m:r>
                                  <a:rPr lang="en-US" sz="1600" b="1" i="1" dirty="0" smtClean="0">
                                    <a:latin typeface="Cambria Math" panose="02040503050406030204" pitchFamily="18" charset="0"/>
                                  </a:rPr>
                                  <m:t>.</m:t>
                                </m:r>
                                <m:r>
                                  <a:rPr lang="en-US" sz="1600" b="1" i="1" dirty="0" smtClean="0">
                                    <a:latin typeface="Cambria Math" panose="02040503050406030204" pitchFamily="18" charset="0"/>
                                  </a:rPr>
                                  <m:t>𝟕𝟓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𝟎</m:t>
                                </m:r>
                                <m:r>
                                  <a:rPr lang="en-US" sz="1600" b="1" i="1" dirty="0" smtClean="0">
                                    <a:latin typeface="Cambria Math" panose="02040503050406030204" pitchFamily="18" charset="0"/>
                                  </a:rPr>
                                  <m:t>.</m:t>
                                </m:r>
                                <m:r>
                                  <a:rPr lang="en-US" sz="1600" b="1" i="1" dirty="0" smtClean="0">
                                    <a:latin typeface="Cambria Math" panose="02040503050406030204" pitchFamily="18" charset="0"/>
                                  </a:rPr>
                                  <m:t>𝟖𝟕𝟓</m:t>
                                </m:r>
                              </m:oMath>
                            </m:oMathPara>
                          </a14:m>
                          <a:endParaRPr/>
                        </a:p>
                      </a:txBody>
                      <a:tcPr/>
                    </a:tc>
                    <a:extLst>
                      <a:ext uri="{0D108BD9-81ED-4DB2-BD59-A6C34878D82A}">
                        <a16:rowId xmlns:a16="http://schemas.microsoft.com/office/drawing/2014/main" val="3929398555"/>
                      </a:ext>
                    </a:extLst>
                  </a:tr>
                </a:tbl>
              </a:graphicData>
            </a:graphic>
          </p:graphicFrame>
        </mc:Choice>
        <mc:Fallback xmlns="">
          <p:graphicFrame>
            <p:nvGraphicFramePr>
              <p:cNvPr id="5" name="Table 4">
                <a:extLst>
                  <a:ext uri="{FF2B5EF4-FFF2-40B4-BE49-F238E27FC236}">
                    <a16:creationId xmlns:a16="http://schemas.microsoft.com/office/drawing/2014/main" id="{9B7AE1C0-AE30-78F9-ACDF-189DB889ECEB}"/>
                  </a:ext>
                </a:extLst>
              </p:cNvPr>
              <p:cNvGraphicFramePr>
                <a:graphicFrameLocks noGrp="1"/>
              </p:cNvGraphicFramePr>
              <p:nvPr>
                <p:extLst>
                  <p:ext uri="{D42A27DB-BD31-4B8C-83A1-F6EECF244321}">
                    <p14:modId xmlns:p14="http://schemas.microsoft.com/office/powerpoint/2010/main" val="2772106736"/>
                  </p:ext>
                </p:extLst>
              </p:nvPr>
            </p:nvGraphicFramePr>
            <p:xfrm>
              <a:off x="6096000" y="453543"/>
              <a:ext cx="5564808" cy="785190"/>
            </p:xfrm>
            <a:graphic>
              <a:graphicData uri="http://schemas.openxmlformats.org/drawingml/2006/table">
                <a:tbl>
                  <a:tblPr firstRow="1" bandRow="1">
                    <a:tableStyleId>{F5AB1C69-6EDB-4FF4-983F-18BD219EF322}</a:tableStyleId>
                  </a:tblPr>
                  <a:tblGrid>
                    <a:gridCol w="927468">
                      <a:extLst>
                        <a:ext uri="{9D8B030D-6E8A-4147-A177-3AD203B41FA5}">
                          <a16:colId xmlns:a16="http://schemas.microsoft.com/office/drawing/2014/main" val="2758395178"/>
                        </a:ext>
                      </a:extLst>
                    </a:gridCol>
                    <a:gridCol w="927468">
                      <a:extLst>
                        <a:ext uri="{9D8B030D-6E8A-4147-A177-3AD203B41FA5}">
                          <a16:colId xmlns:a16="http://schemas.microsoft.com/office/drawing/2014/main" val="533021236"/>
                        </a:ext>
                      </a:extLst>
                    </a:gridCol>
                    <a:gridCol w="927468">
                      <a:extLst>
                        <a:ext uri="{9D8B030D-6E8A-4147-A177-3AD203B41FA5}">
                          <a16:colId xmlns:a16="http://schemas.microsoft.com/office/drawing/2014/main" val="3374080736"/>
                        </a:ext>
                      </a:extLst>
                    </a:gridCol>
                    <a:gridCol w="927468">
                      <a:extLst>
                        <a:ext uri="{9D8B030D-6E8A-4147-A177-3AD203B41FA5}">
                          <a16:colId xmlns:a16="http://schemas.microsoft.com/office/drawing/2014/main" val="257633017"/>
                        </a:ext>
                      </a:extLst>
                    </a:gridCol>
                    <a:gridCol w="927468">
                      <a:extLst>
                        <a:ext uri="{9D8B030D-6E8A-4147-A177-3AD203B41FA5}">
                          <a16:colId xmlns:a16="http://schemas.microsoft.com/office/drawing/2014/main" val="1369301327"/>
                        </a:ext>
                      </a:extLst>
                    </a:gridCol>
                    <a:gridCol w="927468">
                      <a:extLst>
                        <a:ext uri="{9D8B030D-6E8A-4147-A177-3AD203B41FA5}">
                          <a16:colId xmlns:a16="http://schemas.microsoft.com/office/drawing/2014/main" val="2166582992"/>
                        </a:ext>
                      </a:extLst>
                    </a:gridCol>
                  </a:tblGrid>
                  <a:tr h="392595">
                    <a:tc>
                      <a:txBody>
                        <a:bodyPr/>
                        <a:lstStyle/>
                        <a:p>
                          <a:endParaRPr lang="en-US"/>
                        </a:p>
                      </a:txBody>
                      <a:tcPr>
                        <a:blipFill>
                          <a:blip r:embed="rId3"/>
                          <a:stretch>
                            <a:fillRect l="-1316" t="-6154" r="-503947" b="-103077"/>
                          </a:stretch>
                        </a:blipFill>
                      </a:tcPr>
                    </a:tc>
                    <a:tc>
                      <a:txBody>
                        <a:bodyPr/>
                        <a:lstStyle/>
                        <a:p>
                          <a:endParaRPr lang="en-US"/>
                        </a:p>
                      </a:txBody>
                      <a:tcPr>
                        <a:blipFill>
                          <a:blip r:embed="rId3"/>
                          <a:stretch>
                            <a:fillRect l="-101316" t="-6154" r="-403947" b="-103077"/>
                          </a:stretch>
                        </a:blipFill>
                      </a:tcPr>
                    </a:tc>
                    <a:tc>
                      <a:txBody>
                        <a:bodyPr/>
                        <a:lstStyle/>
                        <a:p>
                          <a:endParaRPr lang="en-US"/>
                        </a:p>
                      </a:txBody>
                      <a:tcPr>
                        <a:blipFill>
                          <a:blip r:embed="rId3"/>
                          <a:stretch>
                            <a:fillRect l="-200000" t="-6154" r="-301307" b="-103077"/>
                          </a:stretch>
                        </a:blipFill>
                      </a:tcPr>
                    </a:tc>
                    <a:tc>
                      <a:txBody>
                        <a:bodyPr/>
                        <a:lstStyle/>
                        <a:p>
                          <a:endParaRPr lang="en-US"/>
                        </a:p>
                      </a:txBody>
                      <a:tcPr>
                        <a:blipFill>
                          <a:blip r:embed="rId3"/>
                          <a:stretch>
                            <a:fillRect l="-301974" t="-6154" r="-203289" b="-103077"/>
                          </a:stretch>
                        </a:blipFill>
                      </a:tcPr>
                    </a:tc>
                    <a:tc>
                      <a:txBody>
                        <a:bodyPr/>
                        <a:lstStyle/>
                        <a:p>
                          <a:endParaRPr lang="en-US"/>
                        </a:p>
                      </a:txBody>
                      <a:tcPr>
                        <a:blipFill>
                          <a:blip r:embed="rId3"/>
                          <a:stretch>
                            <a:fillRect l="-401974" t="-6154" r="-103289" b="-103077"/>
                          </a:stretch>
                        </a:blipFill>
                      </a:tcPr>
                    </a:tc>
                    <a:tc>
                      <a:txBody>
                        <a:bodyPr/>
                        <a:lstStyle/>
                        <a:p>
                          <a:endParaRPr lang="en-US"/>
                        </a:p>
                      </a:txBody>
                      <a:tcPr>
                        <a:blipFill>
                          <a:blip r:embed="rId3"/>
                          <a:stretch>
                            <a:fillRect l="-501974" t="-6154" r="-3289" b="-103077"/>
                          </a:stretch>
                        </a:blipFill>
                      </a:tcPr>
                    </a:tc>
                    <a:extLst>
                      <a:ext uri="{0D108BD9-81ED-4DB2-BD59-A6C34878D82A}">
                        <a16:rowId xmlns:a16="http://schemas.microsoft.com/office/drawing/2014/main" val="976600082"/>
                      </a:ext>
                    </a:extLst>
                  </a:tr>
                  <a:tr h="392595">
                    <a:tc>
                      <a:txBody>
                        <a:bodyPr/>
                        <a:lstStyle/>
                        <a:p>
                          <a:endParaRPr lang="en-US"/>
                        </a:p>
                      </a:txBody>
                      <a:tcPr>
                        <a:blipFill>
                          <a:blip r:embed="rId3"/>
                          <a:stretch>
                            <a:fillRect l="-1316" t="-106154" r="-503947" b="-3077"/>
                          </a:stretch>
                        </a:blipFill>
                      </a:tcPr>
                    </a:tc>
                    <a:tc>
                      <a:txBody>
                        <a:bodyPr/>
                        <a:lstStyle/>
                        <a:p>
                          <a:endParaRPr lang="en-US"/>
                        </a:p>
                      </a:txBody>
                      <a:tcPr>
                        <a:blipFill>
                          <a:blip r:embed="rId3"/>
                          <a:stretch>
                            <a:fillRect l="-101316" t="-106154" r="-403947" b="-3077"/>
                          </a:stretch>
                        </a:blipFill>
                      </a:tcPr>
                    </a:tc>
                    <a:tc>
                      <a:txBody>
                        <a:bodyPr/>
                        <a:lstStyle/>
                        <a:p>
                          <a:endParaRPr lang="en-US"/>
                        </a:p>
                      </a:txBody>
                      <a:tcPr>
                        <a:blipFill>
                          <a:blip r:embed="rId3"/>
                          <a:stretch>
                            <a:fillRect l="-200000" t="-106154" r="-301307" b="-3077"/>
                          </a:stretch>
                        </a:blipFill>
                      </a:tcPr>
                    </a:tc>
                    <a:tc>
                      <a:txBody>
                        <a:bodyPr/>
                        <a:lstStyle/>
                        <a:p>
                          <a:endParaRPr lang="en-US"/>
                        </a:p>
                      </a:txBody>
                      <a:tcPr>
                        <a:blipFill>
                          <a:blip r:embed="rId3"/>
                          <a:stretch>
                            <a:fillRect l="-301974" t="-106154" r="-203289" b="-3077"/>
                          </a:stretch>
                        </a:blipFill>
                      </a:tcPr>
                    </a:tc>
                    <a:tc>
                      <a:txBody>
                        <a:bodyPr/>
                        <a:lstStyle/>
                        <a:p>
                          <a:endParaRPr lang="en-US"/>
                        </a:p>
                      </a:txBody>
                      <a:tcPr>
                        <a:blipFill>
                          <a:blip r:embed="rId3"/>
                          <a:stretch>
                            <a:fillRect l="-401974" t="-106154" r="-103289" b="-3077"/>
                          </a:stretch>
                        </a:blipFill>
                      </a:tcPr>
                    </a:tc>
                    <a:tc>
                      <a:txBody>
                        <a:bodyPr/>
                        <a:lstStyle/>
                        <a:p>
                          <a:endParaRPr lang="en-US"/>
                        </a:p>
                      </a:txBody>
                      <a:tcPr>
                        <a:blipFill>
                          <a:blip r:embed="rId3"/>
                          <a:stretch>
                            <a:fillRect l="-501974" t="-106154" r="-3289" b="-3077"/>
                          </a:stretch>
                        </a:blipFill>
                      </a:tcPr>
                    </a:tc>
                    <a:extLst>
                      <a:ext uri="{0D108BD9-81ED-4DB2-BD59-A6C34878D82A}">
                        <a16:rowId xmlns:a16="http://schemas.microsoft.com/office/drawing/2014/main" val="3929398555"/>
                      </a:ext>
                    </a:extLst>
                  </a:tr>
                </a:tbl>
              </a:graphicData>
            </a:graphic>
          </p:graphicFrame>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384753F-E123-27CC-CA64-9C511FC8594A}"/>
                  </a:ext>
                </a:extLst>
              </p:cNvPr>
              <p:cNvSpPr txBox="1"/>
              <p:nvPr/>
            </p:nvSpPr>
            <p:spPr>
              <a:xfrm>
                <a:off x="609600" y="2208745"/>
                <a:ext cx="10333855" cy="332912"/>
              </a:xfrm>
              <a:prstGeom prst="rect">
                <a:avLst/>
              </a:prstGeom>
              <a:noFill/>
            </p:spPr>
            <p:txBody>
              <a:bodyPr wrap="none" rtlCol="0">
                <a:spAutoFit/>
              </a:bodyPr>
              <a:lstStyle/>
              <a:p>
                <a:r>
                  <a:rPr lang="en-US" b="1" dirty="0">
                    <a:solidFill>
                      <a:srgbClr val="0070C0"/>
                    </a:solidFill>
                  </a:rPr>
                  <a:t>B.     (</a:t>
                </a:r>
                <a:r>
                  <a:rPr lang="en-US" b="1" dirty="0" err="1">
                    <a:solidFill>
                      <a:srgbClr val="0070C0"/>
                    </a:solidFill>
                  </a:rPr>
                  <a:t>i</a:t>
                </a:r>
                <a:r>
                  <a:rPr lang="en-US" b="1" dirty="0">
                    <a:solidFill>
                      <a:srgbClr val="0070C0"/>
                    </a:solidFill>
                  </a:rPr>
                  <a:t>)   Find all values of </a:t>
                </a:r>
                <a14:m>
                  <m:oMath xmlns:m="http://schemas.openxmlformats.org/officeDocument/2006/math">
                    <m:r>
                      <a:rPr lang="en-US" sz="1600" b="1" i="1" smtClean="0">
                        <a:solidFill>
                          <a:srgbClr val="0070C0"/>
                        </a:solidFill>
                        <a:latin typeface="Cambria Math" panose="02040503050406030204" pitchFamily="18" charset="0"/>
                      </a:rPr>
                      <m:t>𝒙</m:t>
                    </m:r>
                  </m:oMath>
                </a14:m>
                <a:r>
                  <a:rPr lang="en-US" b="1" dirty="0">
                    <a:solidFill>
                      <a:srgbClr val="0070C0"/>
                    </a:solidFill>
                  </a:rPr>
                  <a:t>, as decimal approximations, for which </a:t>
                </a:r>
                <a14:m>
                  <m:oMath xmlns:m="http://schemas.openxmlformats.org/officeDocument/2006/math">
                    <m:r>
                      <a:rPr lang="en-US" sz="1600" b="1" i="1" smtClean="0">
                        <a:solidFill>
                          <a:srgbClr val="0070C0"/>
                        </a:solidFill>
                        <a:latin typeface="Cambria Math" panose="02040503050406030204" pitchFamily="18" charset="0"/>
                      </a:rPr>
                      <m:t>𝒈</m:t>
                    </m:r>
                    <m:d>
                      <m:dPr>
                        <m:ctrlPr>
                          <a:rPr lang="en-US" sz="1600" b="1" i="1" smtClean="0">
                            <a:solidFill>
                              <a:srgbClr val="0070C0"/>
                            </a:solidFill>
                            <a:latin typeface="Cambria Math" panose="02040503050406030204" pitchFamily="18" charset="0"/>
                          </a:rPr>
                        </m:ctrlPr>
                      </m:dPr>
                      <m:e>
                        <m:r>
                          <a:rPr lang="en-US" sz="1600" b="1" i="1" smtClean="0">
                            <a:solidFill>
                              <a:srgbClr val="0070C0"/>
                            </a:solidFill>
                            <a:latin typeface="Cambria Math" panose="02040503050406030204" pitchFamily="18" charset="0"/>
                          </a:rPr>
                          <m:t>𝒙</m:t>
                        </m:r>
                      </m:e>
                    </m:d>
                    <m:r>
                      <a:rPr lang="en-US" sz="1600" b="1" i="1" smtClean="0">
                        <a:solidFill>
                          <a:srgbClr val="0070C0"/>
                        </a:solidFill>
                        <a:latin typeface="Cambria Math" panose="02040503050406030204" pitchFamily="18" charset="0"/>
                      </a:rPr>
                      <m:t>=</m:t>
                    </m:r>
                    <m:r>
                      <a:rPr lang="en-US" sz="1600" b="1" i="1" smtClean="0">
                        <a:solidFill>
                          <a:srgbClr val="0070C0"/>
                        </a:solidFill>
                        <a:latin typeface="Cambria Math" panose="02040503050406030204" pitchFamily="18" charset="0"/>
                      </a:rPr>
                      <m:t>𝟎</m:t>
                    </m:r>
                  </m:oMath>
                </a14:m>
                <a:r>
                  <a:rPr lang="en-US" b="1" dirty="0">
                    <a:solidFill>
                      <a:srgbClr val="0070C0"/>
                    </a:solidFill>
                  </a:rPr>
                  <a:t>, or indicate that there are no such values. </a:t>
                </a:r>
              </a:p>
            </p:txBody>
          </p:sp>
        </mc:Choice>
        <mc:Fallback xmlns="">
          <p:sp>
            <p:nvSpPr>
              <p:cNvPr id="6" name="TextBox 5">
                <a:extLst>
                  <a:ext uri="{FF2B5EF4-FFF2-40B4-BE49-F238E27FC236}">
                    <a16:creationId xmlns:a16="http://schemas.microsoft.com/office/drawing/2014/main" id="{3384753F-E123-27CC-CA64-9C511FC8594A}"/>
                  </a:ext>
                </a:extLst>
              </p:cNvPr>
              <p:cNvSpPr txBox="1">
                <a:spLocks noRot="1" noChangeAspect="1" noMove="1" noResize="1" noEditPoints="1" noAdjustHandles="1" noChangeArrowheads="1" noChangeShapeType="1" noTextEdit="1"/>
              </p:cNvSpPr>
              <p:nvPr/>
            </p:nvSpPr>
            <p:spPr>
              <a:xfrm>
                <a:off x="609600" y="2208745"/>
                <a:ext cx="10333855" cy="332912"/>
              </a:xfrm>
              <a:prstGeom prst="rect">
                <a:avLst/>
              </a:prstGeom>
              <a:blipFill>
                <a:blip r:embed="rId4"/>
                <a:stretch>
                  <a:fillRect l="-177" b="-181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EE626E9-C320-BD72-E158-94DEED6FF7A8}"/>
                  </a:ext>
                </a:extLst>
              </p:cNvPr>
              <p:cNvSpPr txBox="1"/>
              <p:nvPr/>
            </p:nvSpPr>
            <p:spPr>
              <a:xfrm>
                <a:off x="1512572" y="2602484"/>
                <a:ext cx="3793346"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600" b="1" i="1" smtClean="0">
                          <a:solidFill>
                            <a:srgbClr val="FF0000"/>
                          </a:solidFill>
                          <a:latin typeface="Cambria Math" panose="02040503050406030204" pitchFamily="18" charset="0"/>
                        </a:rPr>
                        <m:t>𝒈</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𝒙</m:t>
                          </m:r>
                        </m:e>
                      </m:d>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𝟎</m:t>
                      </m:r>
                      <m:r>
                        <a:rPr lang="en-US" sz="1600" b="1" i="1" smtClean="0">
                          <a:solidFill>
                            <a:srgbClr val="FF0000"/>
                          </a:solidFill>
                          <a:latin typeface="Cambria Math" panose="02040503050406030204" pitchFamily="18" charset="0"/>
                        </a:rPr>
                        <m:t> →</m:t>
                      </m:r>
                      <m:r>
                        <a:rPr lang="en-US" sz="1600" b="1" i="1" smtClean="0">
                          <a:solidFill>
                            <a:srgbClr val="FF0000"/>
                          </a:solidFill>
                          <a:latin typeface="Cambria Math" panose="02040503050406030204" pitchFamily="18" charset="0"/>
                        </a:rPr>
                        <m:t>𝒙</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𝟏</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𝟐𝟑𝟑</m:t>
                      </m:r>
                      <m:r>
                        <a:rPr lang="en-US" sz="1600" b="1" i="1" smtClean="0">
                          <a:solidFill>
                            <a:srgbClr val="FF0000"/>
                          </a:solidFill>
                          <a:latin typeface="Cambria Math" panose="02040503050406030204" pitchFamily="18" charset="0"/>
                        </a:rPr>
                        <m:t>, </m:t>
                      </m:r>
                      <m:r>
                        <a:rPr lang="en-US" sz="1600" b="1" i="1" smtClean="0">
                          <a:solidFill>
                            <a:srgbClr val="FF0000"/>
                          </a:solidFill>
                          <a:latin typeface="Cambria Math" panose="02040503050406030204" pitchFamily="18" charset="0"/>
                        </a:rPr>
                        <m:t>𝟏</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𝟓𝟕𝟖</m:t>
                      </m:r>
                      <m:r>
                        <a:rPr lang="en-US" sz="1600" b="1" i="1" smtClean="0">
                          <a:solidFill>
                            <a:srgbClr val="FF0000"/>
                          </a:solidFill>
                          <a:latin typeface="Cambria Math" panose="02040503050406030204" pitchFamily="18" charset="0"/>
                        </a:rPr>
                        <m:t>, </m:t>
                      </m:r>
                      <m:r>
                        <a:rPr lang="en-US" sz="1600" b="1" i="1" smtClean="0">
                          <a:solidFill>
                            <a:srgbClr val="FF0000"/>
                          </a:solidFill>
                          <a:latin typeface="Cambria Math" panose="02040503050406030204" pitchFamily="18" charset="0"/>
                        </a:rPr>
                        <m:t>𝟓</m:t>
                      </m:r>
                      <m:r>
                        <a:rPr lang="en-US" sz="1600" b="1" i="1" smtClean="0">
                          <a:solidFill>
                            <a:srgbClr val="FF0000"/>
                          </a:solidFill>
                          <a:latin typeface="Cambria Math" panose="02040503050406030204" pitchFamily="18" charset="0"/>
                        </a:rPr>
                        <m:t>.</m:t>
                      </m:r>
                      <m:r>
                        <a:rPr lang="en-US" sz="1600" b="1" i="1" smtClean="0">
                          <a:solidFill>
                            <a:srgbClr val="FF0000"/>
                          </a:solidFill>
                          <a:latin typeface="Cambria Math" panose="02040503050406030204" pitchFamily="18" charset="0"/>
                        </a:rPr>
                        <m:t>𝟔𝟒𝟑</m:t>
                      </m:r>
                    </m:oMath>
                  </m:oMathPara>
                </a14:m>
                <a:endParaRPr lang="en-US" sz="1600" b="1" dirty="0">
                  <a:solidFill>
                    <a:srgbClr val="FF0000"/>
                  </a:solidFill>
                </a:endParaRPr>
              </a:p>
            </p:txBody>
          </p:sp>
        </mc:Choice>
        <mc:Fallback xmlns="">
          <p:sp>
            <p:nvSpPr>
              <p:cNvPr id="7" name="TextBox 6">
                <a:extLst>
                  <a:ext uri="{FF2B5EF4-FFF2-40B4-BE49-F238E27FC236}">
                    <a16:creationId xmlns:a16="http://schemas.microsoft.com/office/drawing/2014/main" id="{4EE626E9-C320-BD72-E158-94DEED6FF7A8}"/>
                  </a:ext>
                </a:extLst>
              </p:cNvPr>
              <p:cNvSpPr txBox="1">
                <a:spLocks noRot="1" noChangeAspect="1" noMove="1" noResize="1" noEditPoints="1" noAdjustHandles="1" noChangeArrowheads="1" noChangeShapeType="1" noTextEdit="1"/>
              </p:cNvSpPr>
              <p:nvPr/>
            </p:nvSpPr>
            <p:spPr>
              <a:xfrm>
                <a:off x="1512572" y="2602484"/>
                <a:ext cx="3793346" cy="338554"/>
              </a:xfrm>
              <a:prstGeom prst="rect">
                <a:avLst/>
              </a:prstGeom>
              <a:blipFill>
                <a:blip r:embed="rId5"/>
                <a:stretch>
                  <a:fillRect b="-5455"/>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0A7493BB-7459-F943-E091-48DB9D0A3A2F}"/>
              </a:ext>
            </a:extLst>
          </p:cNvPr>
          <p:cNvSpPr txBox="1"/>
          <p:nvPr/>
        </p:nvSpPr>
        <p:spPr>
          <a:xfrm>
            <a:off x="2474843" y="3030630"/>
            <a:ext cx="585417" cy="523220"/>
          </a:xfrm>
          <a:prstGeom prst="rect">
            <a:avLst/>
          </a:prstGeom>
          <a:noFill/>
        </p:spPr>
        <p:txBody>
          <a:bodyPr wrap="none" rtlCol="0">
            <a:spAutoFit/>
          </a:bodyPr>
          <a:lstStyle/>
          <a:p>
            <a:r>
              <a:rPr lang="en-US" sz="2800" b="1" dirty="0"/>
              <a:t>84</a:t>
            </a:r>
          </a:p>
        </p:txBody>
      </p:sp>
      <p:sp>
        <p:nvSpPr>
          <p:cNvPr id="16" name="TextBox 15">
            <a:extLst>
              <a:ext uri="{FF2B5EF4-FFF2-40B4-BE49-F238E27FC236}">
                <a16:creationId xmlns:a16="http://schemas.microsoft.com/office/drawing/2014/main" id="{4A0C1F62-F92D-1089-1A92-BC4F08438171}"/>
              </a:ext>
            </a:extLst>
          </p:cNvPr>
          <p:cNvSpPr txBox="1"/>
          <p:nvPr/>
        </p:nvSpPr>
        <p:spPr>
          <a:xfrm>
            <a:off x="8118420" y="3030630"/>
            <a:ext cx="1519968" cy="523220"/>
          </a:xfrm>
          <a:prstGeom prst="rect">
            <a:avLst/>
          </a:prstGeom>
          <a:noFill/>
        </p:spPr>
        <p:txBody>
          <a:bodyPr wrap="none" rtlCol="0">
            <a:spAutoFit/>
          </a:bodyPr>
          <a:lstStyle/>
          <a:p>
            <a:r>
              <a:rPr lang="en-US" sz="2800" b="1" dirty="0"/>
              <a:t>NSPIRE</a:t>
            </a:r>
          </a:p>
        </p:txBody>
      </p:sp>
      <p:pic>
        <p:nvPicPr>
          <p:cNvPr id="18" name="Picture 17">
            <a:extLst>
              <a:ext uri="{FF2B5EF4-FFF2-40B4-BE49-F238E27FC236}">
                <a16:creationId xmlns:a16="http://schemas.microsoft.com/office/drawing/2014/main" id="{2C4DEDB8-1DEA-407D-E021-D574E466CE86}"/>
              </a:ext>
            </a:extLst>
          </p:cNvPr>
          <p:cNvPicPr>
            <a:picLocks noChangeAspect="1"/>
          </p:cNvPicPr>
          <p:nvPr/>
        </p:nvPicPr>
        <p:blipFill>
          <a:blip r:embed="rId6"/>
          <a:stretch>
            <a:fillRect/>
          </a:stretch>
        </p:blipFill>
        <p:spPr>
          <a:xfrm>
            <a:off x="1089247" y="3492069"/>
            <a:ext cx="2928730" cy="734698"/>
          </a:xfrm>
          <a:prstGeom prst="rect">
            <a:avLst/>
          </a:prstGeom>
        </p:spPr>
      </p:pic>
      <p:pic>
        <p:nvPicPr>
          <p:cNvPr id="20" name="Picture 19">
            <a:extLst>
              <a:ext uri="{FF2B5EF4-FFF2-40B4-BE49-F238E27FC236}">
                <a16:creationId xmlns:a16="http://schemas.microsoft.com/office/drawing/2014/main" id="{61509F9C-2D72-6779-AB5A-1A0CB3BEED6B}"/>
              </a:ext>
            </a:extLst>
          </p:cNvPr>
          <p:cNvPicPr>
            <a:picLocks noChangeAspect="1"/>
          </p:cNvPicPr>
          <p:nvPr/>
        </p:nvPicPr>
        <p:blipFill>
          <a:blip r:embed="rId7"/>
          <a:stretch>
            <a:fillRect/>
          </a:stretch>
        </p:blipFill>
        <p:spPr>
          <a:xfrm>
            <a:off x="2144696" y="4058289"/>
            <a:ext cx="2983706" cy="2237780"/>
          </a:xfrm>
          <a:prstGeom prst="rect">
            <a:avLst/>
          </a:prstGeom>
        </p:spPr>
      </p:pic>
      <p:pic>
        <p:nvPicPr>
          <p:cNvPr id="8" name="Picture 7">
            <a:extLst>
              <a:ext uri="{FF2B5EF4-FFF2-40B4-BE49-F238E27FC236}">
                <a16:creationId xmlns:a16="http://schemas.microsoft.com/office/drawing/2014/main" id="{81BC65E7-6B6E-18AD-4FE0-70BC557668FD}"/>
              </a:ext>
            </a:extLst>
          </p:cNvPr>
          <p:cNvPicPr>
            <a:picLocks noChangeAspect="1"/>
          </p:cNvPicPr>
          <p:nvPr/>
        </p:nvPicPr>
        <p:blipFill>
          <a:blip r:embed="rId8"/>
          <a:stretch>
            <a:fillRect/>
          </a:stretch>
        </p:blipFill>
        <p:spPr>
          <a:xfrm>
            <a:off x="7214200" y="3553850"/>
            <a:ext cx="3601782" cy="2401188"/>
          </a:xfrm>
          <a:prstGeom prst="rect">
            <a:avLst/>
          </a:prstGeom>
        </p:spPr>
      </p:pic>
    </p:spTree>
    <p:extLst>
      <p:ext uri="{BB962C8B-B14F-4D97-AF65-F5344CB8AC3E}">
        <p14:creationId xmlns:p14="http://schemas.microsoft.com/office/powerpoint/2010/main" val="540541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F8A52-C127-55AC-670B-5789B1098B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282819-3687-19CD-2BB4-4D63B875C2DA}"/>
              </a:ext>
            </a:extLst>
          </p:cNvPr>
          <p:cNvSpPr>
            <a:spLocks noGrp="1"/>
          </p:cNvSpPr>
          <p:nvPr>
            <p:ph type="title"/>
          </p:nvPr>
        </p:nvSpPr>
        <p:spPr/>
        <p:txBody>
          <a:bodyPr/>
          <a:lstStyle/>
          <a:p>
            <a:r>
              <a:rPr lang="en-US" b="1" dirty="0"/>
              <a:t>        2025 FRQ 1</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ADC99A8-0A88-7BB7-C8E6-8DBFC215C632}"/>
                  </a:ext>
                </a:extLst>
              </p:cNvPr>
              <p:cNvSpPr txBox="1"/>
              <p:nvPr/>
            </p:nvSpPr>
            <p:spPr>
              <a:xfrm>
                <a:off x="609600" y="1417638"/>
                <a:ext cx="10326866" cy="584712"/>
              </a:xfrm>
              <a:prstGeom prst="rect">
                <a:avLst/>
              </a:prstGeom>
              <a:noFill/>
            </p:spPr>
            <p:txBody>
              <a:bodyPr wrap="none" rtlCol="0">
                <a:spAutoFit/>
              </a:bodyPr>
              <a:lstStyle/>
              <a:p>
                <a:r>
                  <a:rPr lang="en-US" b="1" dirty="0"/>
                  <a:t>The function </a:t>
                </a:r>
                <a14:m>
                  <m:oMath xmlns:m="http://schemas.openxmlformats.org/officeDocument/2006/math">
                    <m:r>
                      <a:rPr lang="en-US" sz="1600" b="1" i="1" smtClean="0">
                        <a:latin typeface="Cambria Math" panose="02040503050406030204" pitchFamily="18" charset="0"/>
                      </a:rPr>
                      <m:t>𝒇</m:t>
                    </m:r>
                  </m:oMath>
                </a14:m>
                <a:r>
                  <a:rPr lang="en-US" b="1" dirty="0"/>
                  <a:t> is decreasing and is defined for all real numbers. The table gives values for </a:t>
                </a:r>
                <a14:m>
                  <m:oMath xmlns:m="http://schemas.openxmlformats.org/officeDocument/2006/math">
                    <m:r>
                      <a:rPr lang="en-US" b="1" i="1" smtClean="0">
                        <a:latin typeface="Cambria Math" panose="02040503050406030204" pitchFamily="18" charset="0"/>
                      </a:rPr>
                      <m:t>𝒇</m:t>
                    </m:r>
                    <m:r>
                      <a:rPr lang="en-US" b="1" i="1" smtClean="0">
                        <a:latin typeface="Cambria Math" panose="02040503050406030204" pitchFamily="18" charset="0"/>
                      </a:rPr>
                      <m:t>(</m:t>
                    </m:r>
                    <m:r>
                      <a:rPr lang="en-US" b="1" i="1" smtClean="0">
                        <a:latin typeface="Cambria Math" panose="02040503050406030204" pitchFamily="18" charset="0"/>
                      </a:rPr>
                      <m:t>𝒙</m:t>
                    </m:r>
                    <m:r>
                      <a:rPr lang="en-US" b="1" i="1" smtClean="0">
                        <a:latin typeface="Cambria Math" panose="02040503050406030204" pitchFamily="18" charset="0"/>
                      </a:rPr>
                      <m:t>)</m:t>
                    </m:r>
                  </m:oMath>
                </a14:m>
                <a:r>
                  <a:rPr lang="en-US" b="1" dirty="0"/>
                  <a:t> at selected values of </a:t>
                </a:r>
                <a14:m>
                  <m:oMath xmlns:m="http://schemas.openxmlformats.org/officeDocument/2006/math">
                    <m:r>
                      <a:rPr lang="en-US" sz="1600" b="1" i="1" smtClean="0">
                        <a:latin typeface="Cambria Math" panose="02040503050406030204" pitchFamily="18" charset="0"/>
                      </a:rPr>
                      <m:t>𝒙</m:t>
                    </m:r>
                  </m:oMath>
                </a14:m>
                <a:r>
                  <a:rPr lang="en-US" b="1" dirty="0"/>
                  <a:t>. </a:t>
                </a:r>
              </a:p>
              <a:p>
                <a:r>
                  <a:rPr lang="en-US" b="1" dirty="0"/>
                  <a:t>The function </a:t>
                </a:r>
                <a14:m>
                  <m:oMath xmlns:m="http://schemas.openxmlformats.org/officeDocument/2006/math">
                    <m:r>
                      <a:rPr lang="en-US" sz="1600" b="1" i="1" smtClean="0">
                        <a:latin typeface="Cambria Math" panose="02040503050406030204" pitchFamily="18" charset="0"/>
                      </a:rPr>
                      <m:t>𝒈</m:t>
                    </m:r>
                  </m:oMath>
                </a14:m>
                <a:r>
                  <a:rPr lang="en-US" b="1" dirty="0"/>
                  <a:t> is given by </a:t>
                </a:r>
                <a14:m>
                  <m:oMath xmlns:m="http://schemas.openxmlformats.org/officeDocument/2006/math">
                    <m:r>
                      <a:rPr lang="en-US" sz="1600" b="1" i="1" smtClean="0">
                        <a:latin typeface="Cambria Math" panose="02040503050406030204" pitchFamily="18" charset="0"/>
                      </a:rPr>
                      <m:t>𝒈</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r>
                      <a:rPr lang="en-US" sz="1600" b="1" i="1" smtClean="0">
                        <a:latin typeface="Cambria Math" panose="02040503050406030204" pitchFamily="18" charset="0"/>
                      </a:rPr>
                      <m:t>𝟎</m:t>
                    </m:r>
                    <m:r>
                      <a:rPr lang="en-US" sz="1600" b="1" i="1" smtClean="0">
                        <a:latin typeface="Cambria Math" panose="02040503050406030204" pitchFamily="18" charset="0"/>
                      </a:rPr>
                      <m:t>.</m:t>
                    </m:r>
                    <m:r>
                      <a:rPr lang="en-US" sz="1600" b="1" i="1" smtClean="0">
                        <a:latin typeface="Cambria Math" panose="02040503050406030204" pitchFamily="18" charset="0"/>
                      </a:rPr>
                      <m:t>𝟏𝟔𝟕</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𝒙</m:t>
                        </m:r>
                      </m:e>
                      <m:sup>
                        <m:r>
                          <a:rPr lang="en-US" sz="1600" b="1" i="1" smtClean="0">
                            <a:latin typeface="Cambria Math" panose="02040503050406030204" pitchFamily="18" charset="0"/>
                          </a:rPr>
                          <m:t>𝟑</m:t>
                        </m:r>
                      </m:sup>
                    </m:sSup>
                    <m:r>
                      <a:rPr lang="en-US" sz="1600" b="1" i="1" smtClean="0">
                        <a:latin typeface="Cambria Math" panose="02040503050406030204" pitchFamily="18" charset="0"/>
                      </a:rPr>
                      <m:t>+</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𝒙</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m:t>
                    </m:r>
                    <m:r>
                      <a:rPr lang="en-US" sz="1600" b="1" i="1" smtClean="0">
                        <a:latin typeface="Cambria Math" panose="02040503050406030204" pitchFamily="18" charset="0"/>
                      </a:rPr>
                      <m:t>𝟏</m:t>
                    </m:r>
                    <m:r>
                      <a:rPr lang="en-US" sz="1600" b="1" i="1" smtClean="0">
                        <a:latin typeface="Cambria Math" panose="02040503050406030204" pitchFamily="18" charset="0"/>
                      </a:rPr>
                      <m:t>.</m:t>
                    </m:r>
                    <m:r>
                      <a:rPr lang="en-US" sz="1600" b="1" i="1" smtClean="0">
                        <a:latin typeface="Cambria Math" panose="02040503050406030204" pitchFamily="18" charset="0"/>
                      </a:rPr>
                      <m:t>𝟖𝟑𝟒</m:t>
                    </m:r>
                  </m:oMath>
                </a14:m>
                <a:r>
                  <a:rPr lang="en-US" b="1" dirty="0"/>
                  <a:t>.  </a:t>
                </a:r>
              </a:p>
            </p:txBody>
          </p:sp>
        </mc:Choice>
        <mc:Fallback xmlns="">
          <p:sp>
            <p:nvSpPr>
              <p:cNvPr id="4" name="TextBox 3">
                <a:extLst>
                  <a:ext uri="{FF2B5EF4-FFF2-40B4-BE49-F238E27FC236}">
                    <a16:creationId xmlns:a16="http://schemas.microsoft.com/office/drawing/2014/main" id="{EADC99A8-0A88-7BB7-C8E6-8DBFC215C632}"/>
                  </a:ext>
                </a:extLst>
              </p:cNvPr>
              <p:cNvSpPr txBox="1">
                <a:spLocks noRot="1" noChangeAspect="1" noMove="1" noResize="1" noEditPoints="1" noAdjustHandles="1" noChangeArrowheads="1" noChangeShapeType="1" noTextEdit="1"/>
              </p:cNvSpPr>
              <p:nvPr/>
            </p:nvSpPr>
            <p:spPr>
              <a:xfrm>
                <a:off x="609600" y="1417638"/>
                <a:ext cx="10326866" cy="584712"/>
              </a:xfrm>
              <a:prstGeom prst="rect">
                <a:avLst/>
              </a:prstGeom>
              <a:blipFill>
                <a:blip r:embed="rId2"/>
                <a:stretch>
                  <a:fillRect l="-177" b="-10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8DB42489-F29C-D372-9E49-E4942FCDF05C}"/>
                  </a:ext>
                </a:extLst>
              </p:cNvPr>
              <p:cNvGraphicFramePr>
                <a:graphicFrameLocks noGrp="1"/>
              </p:cNvGraphicFramePr>
              <p:nvPr/>
            </p:nvGraphicFramePr>
            <p:xfrm>
              <a:off x="6096000" y="453543"/>
              <a:ext cx="5564808" cy="785190"/>
            </p:xfrm>
            <a:graphic>
              <a:graphicData uri="http://schemas.openxmlformats.org/drawingml/2006/table">
                <a:tbl>
                  <a:tblPr firstRow="1" bandRow="1">
                    <a:tableStyleId>{F5AB1C69-6EDB-4FF4-983F-18BD219EF322}</a:tableStyleId>
                  </a:tblPr>
                  <a:tblGrid>
                    <a:gridCol w="927468">
                      <a:extLst>
                        <a:ext uri="{9D8B030D-6E8A-4147-A177-3AD203B41FA5}">
                          <a16:colId xmlns:a16="http://schemas.microsoft.com/office/drawing/2014/main" val="2758395178"/>
                        </a:ext>
                      </a:extLst>
                    </a:gridCol>
                    <a:gridCol w="927468">
                      <a:extLst>
                        <a:ext uri="{9D8B030D-6E8A-4147-A177-3AD203B41FA5}">
                          <a16:colId xmlns:a16="http://schemas.microsoft.com/office/drawing/2014/main" val="533021236"/>
                        </a:ext>
                      </a:extLst>
                    </a:gridCol>
                    <a:gridCol w="927468">
                      <a:extLst>
                        <a:ext uri="{9D8B030D-6E8A-4147-A177-3AD203B41FA5}">
                          <a16:colId xmlns:a16="http://schemas.microsoft.com/office/drawing/2014/main" val="3374080736"/>
                        </a:ext>
                      </a:extLst>
                    </a:gridCol>
                    <a:gridCol w="927468">
                      <a:extLst>
                        <a:ext uri="{9D8B030D-6E8A-4147-A177-3AD203B41FA5}">
                          <a16:colId xmlns:a16="http://schemas.microsoft.com/office/drawing/2014/main" val="257633017"/>
                        </a:ext>
                      </a:extLst>
                    </a:gridCol>
                    <a:gridCol w="927468">
                      <a:extLst>
                        <a:ext uri="{9D8B030D-6E8A-4147-A177-3AD203B41FA5}">
                          <a16:colId xmlns:a16="http://schemas.microsoft.com/office/drawing/2014/main" val="1369301327"/>
                        </a:ext>
                      </a:extLst>
                    </a:gridCol>
                    <a:gridCol w="927468">
                      <a:extLst>
                        <a:ext uri="{9D8B030D-6E8A-4147-A177-3AD203B41FA5}">
                          <a16:colId xmlns:a16="http://schemas.microsoft.com/office/drawing/2014/main" val="2166582992"/>
                        </a:ext>
                      </a:extLst>
                    </a:gridCol>
                  </a:tblGrid>
                  <a:tr h="392595">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𝒙</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smtClean="0">
                                    <a:latin typeface="Cambria Math" panose="02040503050406030204" pitchFamily="18" charset="0"/>
                                  </a:rPr>
                                  <m:t>−</m:t>
                                </m:r>
                                <m:r>
                                  <a:rPr lang="en-US" sz="1600" b="1" i="1" smtClean="0">
                                    <a:latin typeface="Cambria Math" panose="02040503050406030204" pitchFamily="18" charset="0"/>
                                  </a:rPr>
                                  <m:t>𝟐</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m:t>
                                </m:r>
                                <m:r>
                                  <a:rPr lang="en-US" sz="1600" b="1" i="1" dirty="0" smtClean="0">
                                    <a:latin typeface="Cambria Math" panose="02040503050406030204" pitchFamily="18" charset="0"/>
                                  </a:rPr>
                                  <m:t>𝟏</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smtClean="0">
                                    <a:latin typeface="Cambria Math" panose="02040503050406030204" pitchFamily="18" charset="0"/>
                                  </a:rPr>
                                  <m:t>𝟏</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𝟐</m:t>
                                </m:r>
                              </m:oMath>
                            </m:oMathPara>
                          </a14:m>
                          <a:endParaRPr/>
                        </a:p>
                      </a:txBody>
                      <a:tcPr/>
                    </a:tc>
                    <a:extLst>
                      <a:ext uri="{0D108BD9-81ED-4DB2-BD59-A6C34878D82A}">
                        <a16:rowId xmlns:a16="http://schemas.microsoft.com/office/drawing/2014/main" val="976600082"/>
                      </a:ext>
                    </a:extLst>
                  </a:tr>
                  <a:tr h="392595">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𝒇</m:t>
                                </m:r>
                                <m:r>
                                  <a:rPr lang="en-US" sz="1600" b="1" i="1" dirty="0" smtClean="0">
                                    <a:latin typeface="Cambria Math" panose="02040503050406030204" pitchFamily="18" charset="0"/>
                                  </a:rPr>
                                  <m:t>(</m:t>
                                </m:r>
                                <m:r>
                                  <a:rPr lang="en-US" sz="1600" b="1" i="1" dirty="0" smtClean="0">
                                    <a:latin typeface="Cambria Math" panose="02040503050406030204" pitchFamily="18" charset="0"/>
                                  </a:rPr>
                                  <m:t>𝒙</m:t>
                                </m:r>
                                <m:r>
                                  <a:rPr lang="en-US" sz="1600" b="1" i="1" dirty="0" smtClean="0">
                                    <a:latin typeface="Cambria Math" panose="02040503050406030204" pitchFamily="18" charset="0"/>
                                  </a:rPr>
                                  <m:t>)</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𝟏𝟒</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𝟕</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𝟑</m:t>
                                </m:r>
                                <m:r>
                                  <a:rPr lang="en-US" sz="1600" b="1" i="0" smtClean="0">
                                    <a:latin typeface="Cambria Math" panose="02040503050406030204" pitchFamily="18" charset="0"/>
                                  </a:rPr>
                                  <m:t>.</m:t>
                                </m:r>
                                <m:r>
                                  <a:rPr lang="en-US" sz="1600" b="1" i="0" smtClean="0">
                                    <a:latin typeface="Cambria Math" panose="02040503050406030204" pitchFamily="18" charset="0"/>
                                  </a:rPr>
                                  <m:t>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𝟏</m:t>
                                </m:r>
                                <m:r>
                                  <a:rPr lang="en-US" sz="1600" b="1" i="1" dirty="0" smtClean="0">
                                    <a:latin typeface="Cambria Math" panose="02040503050406030204" pitchFamily="18" charset="0"/>
                                  </a:rPr>
                                  <m:t>.</m:t>
                                </m:r>
                                <m:r>
                                  <a:rPr lang="en-US" sz="1600" b="1" i="1" dirty="0" smtClean="0">
                                    <a:latin typeface="Cambria Math" panose="02040503050406030204" pitchFamily="18" charset="0"/>
                                  </a:rPr>
                                  <m:t>𝟕𝟓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𝟎</m:t>
                                </m:r>
                                <m:r>
                                  <a:rPr lang="en-US" sz="1600" b="1" i="1" dirty="0" smtClean="0">
                                    <a:latin typeface="Cambria Math" panose="02040503050406030204" pitchFamily="18" charset="0"/>
                                  </a:rPr>
                                  <m:t>.</m:t>
                                </m:r>
                                <m:r>
                                  <a:rPr lang="en-US" sz="1600" b="1" i="1" dirty="0" smtClean="0">
                                    <a:latin typeface="Cambria Math" panose="02040503050406030204" pitchFamily="18" charset="0"/>
                                  </a:rPr>
                                  <m:t>𝟖𝟕𝟓</m:t>
                                </m:r>
                              </m:oMath>
                            </m:oMathPara>
                          </a14:m>
                          <a:endParaRPr/>
                        </a:p>
                      </a:txBody>
                      <a:tcPr/>
                    </a:tc>
                    <a:extLst>
                      <a:ext uri="{0D108BD9-81ED-4DB2-BD59-A6C34878D82A}">
                        <a16:rowId xmlns:a16="http://schemas.microsoft.com/office/drawing/2014/main" val="3929398555"/>
                      </a:ext>
                    </a:extLst>
                  </a:tr>
                </a:tbl>
              </a:graphicData>
            </a:graphic>
          </p:graphicFrame>
        </mc:Choice>
        <mc:Fallback xmlns="">
          <p:graphicFrame>
            <p:nvGraphicFramePr>
              <p:cNvPr id="5" name="Table 4">
                <a:extLst>
                  <a:ext uri="{FF2B5EF4-FFF2-40B4-BE49-F238E27FC236}">
                    <a16:creationId xmlns:a16="http://schemas.microsoft.com/office/drawing/2014/main" id="{8DB42489-F29C-D372-9E49-E4942FCDF05C}"/>
                  </a:ext>
                </a:extLst>
              </p:cNvPr>
              <p:cNvGraphicFramePr>
                <a:graphicFrameLocks noGrp="1"/>
              </p:cNvGraphicFramePr>
              <p:nvPr/>
            </p:nvGraphicFramePr>
            <p:xfrm>
              <a:off x="6096000" y="453543"/>
              <a:ext cx="5564808" cy="785190"/>
            </p:xfrm>
            <a:graphic>
              <a:graphicData uri="http://schemas.openxmlformats.org/drawingml/2006/table">
                <a:tbl>
                  <a:tblPr firstRow="1" bandRow="1">
                    <a:tableStyleId>{F5AB1C69-6EDB-4FF4-983F-18BD219EF322}</a:tableStyleId>
                  </a:tblPr>
                  <a:tblGrid>
                    <a:gridCol w="927468">
                      <a:extLst>
                        <a:ext uri="{9D8B030D-6E8A-4147-A177-3AD203B41FA5}">
                          <a16:colId xmlns:a16="http://schemas.microsoft.com/office/drawing/2014/main" val="2758395178"/>
                        </a:ext>
                      </a:extLst>
                    </a:gridCol>
                    <a:gridCol w="927468">
                      <a:extLst>
                        <a:ext uri="{9D8B030D-6E8A-4147-A177-3AD203B41FA5}">
                          <a16:colId xmlns:a16="http://schemas.microsoft.com/office/drawing/2014/main" val="533021236"/>
                        </a:ext>
                      </a:extLst>
                    </a:gridCol>
                    <a:gridCol w="927468">
                      <a:extLst>
                        <a:ext uri="{9D8B030D-6E8A-4147-A177-3AD203B41FA5}">
                          <a16:colId xmlns:a16="http://schemas.microsoft.com/office/drawing/2014/main" val="3374080736"/>
                        </a:ext>
                      </a:extLst>
                    </a:gridCol>
                    <a:gridCol w="927468">
                      <a:extLst>
                        <a:ext uri="{9D8B030D-6E8A-4147-A177-3AD203B41FA5}">
                          <a16:colId xmlns:a16="http://schemas.microsoft.com/office/drawing/2014/main" val="257633017"/>
                        </a:ext>
                      </a:extLst>
                    </a:gridCol>
                    <a:gridCol w="927468">
                      <a:extLst>
                        <a:ext uri="{9D8B030D-6E8A-4147-A177-3AD203B41FA5}">
                          <a16:colId xmlns:a16="http://schemas.microsoft.com/office/drawing/2014/main" val="1369301327"/>
                        </a:ext>
                      </a:extLst>
                    </a:gridCol>
                    <a:gridCol w="927468">
                      <a:extLst>
                        <a:ext uri="{9D8B030D-6E8A-4147-A177-3AD203B41FA5}">
                          <a16:colId xmlns:a16="http://schemas.microsoft.com/office/drawing/2014/main" val="2166582992"/>
                        </a:ext>
                      </a:extLst>
                    </a:gridCol>
                  </a:tblGrid>
                  <a:tr h="392595">
                    <a:tc>
                      <a:txBody>
                        <a:bodyPr/>
                        <a:lstStyle/>
                        <a:p>
                          <a:endParaRPr lang="en-US"/>
                        </a:p>
                      </a:txBody>
                      <a:tcPr>
                        <a:blipFill>
                          <a:blip r:embed="rId3"/>
                          <a:stretch>
                            <a:fillRect l="-1316" t="-1538" r="-503947" b="-103077"/>
                          </a:stretch>
                        </a:blipFill>
                      </a:tcPr>
                    </a:tc>
                    <a:tc>
                      <a:txBody>
                        <a:bodyPr/>
                        <a:lstStyle/>
                        <a:p>
                          <a:endParaRPr lang="en-US"/>
                        </a:p>
                      </a:txBody>
                      <a:tcPr>
                        <a:blipFill>
                          <a:blip r:embed="rId3"/>
                          <a:stretch>
                            <a:fillRect l="-101316" t="-1538" r="-403947" b="-103077"/>
                          </a:stretch>
                        </a:blipFill>
                      </a:tcPr>
                    </a:tc>
                    <a:tc>
                      <a:txBody>
                        <a:bodyPr/>
                        <a:lstStyle/>
                        <a:p>
                          <a:endParaRPr lang="en-US"/>
                        </a:p>
                      </a:txBody>
                      <a:tcPr>
                        <a:blipFill>
                          <a:blip r:embed="rId3"/>
                          <a:stretch>
                            <a:fillRect l="-200000" t="-1538" r="-301307" b="-103077"/>
                          </a:stretch>
                        </a:blipFill>
                      </a:tcPr>
                    </a:tc>
                    <a:tc>
                      <a:txBody>
                        <a:bodyPr/>
                        <a:lstStyle/>
                        <a:p>
                          <a:endParaRPr lang="en-US"/>
                        </a:p>
                      </a:txBody>
                      <a:tcPr>
                        <a:blipFill>
                          <a:blip r:embed="rId3"/>
                          <a:stretch>
                            <a:fillRect l="-301974" t="-1538" r="-203289" b="-103077"/>
                          </a:stretch>
                        </a:blipFill>
                      </a:tcPr>
                    </a:tc>
                    <a:tc>
                      <a:txBody>
                        <a:bodyPr/>
                        <a:lstStyle/>
                        <a:p>
                          <a:endParaRPr lang="en-US"/>
                        </a:p>
                      </a:txBody>
                      <a:tcPr>
                        <a:blipFill>
                          <a:blip r:embed="rId3"/>
                          <a:stretch>
                            <a:fillRect l="-401974" t="-1538" r="-103289" b="-103077"/>
                          </a:stretch>
                        </a:blipFill>
                      </a:tcPr>
                    </a:tc>
                    <a:tc>
                      <a:txBody>
                        <a:bodyPr/>
                        <a:lstStyle/>
                        <a:p>
                          <a:endParaRPr lang="en-US"/>
                        </a:p>
                      </a:txBody>
                      <a:tcPr>
                        <a:blipFill>
                          <a:blip r:embed="rId3"/>
                          <a:stretch>
                            <a:fillRect l="-501974" t="-1538" r="-3289" b="-103077"/>
                          </a:stretch>
                        </a:blipFill>
                      </a:tcPr>
                    </a:tc>
                    <a:extLst>
                      <a:ext uri="{0D108BD9-81ED-4DB2-BD59-A6C34878D82A}">
                        <a16:rowId xmlns:a16="http://schemas.microsoft.com/office/drawing/2014/main" val="976600082"/>
                      </a:ext>
                    </a:extLst>
                  </a:tr>
                  <a:tr h="392595">
                    <a:tc>
                      <a:txBody>
                        <a:bodyPr/>
                        <a:lstStyle/>
                        <a:p>
                          <a:endParaRPr lang="en-US"/>
                        </a:p>
                      </a:txBody>
                      <a:tcPr>
                        <a:blipFill>
                          <a:blip r:embed="rId3"/>
                          <a:stretch>
                            <a:fillRect l="-1316" t="-101538" r="-503947" b="-3077"/>
                          </a:stretch>
                        </a:blipFill>
                      </a:tcPr>
                    </a:tc>
                    <a:tc>
                      <a:txBody>
                        <a:bodyPr/>
                        <a:lstStyle/>
                        <a:p>
                          <a:endParaRPr lang="en-US"/>
                        </a:p>
                      </a:txBody>
                      <a:tcPr>
                        <a:blipFill>
                          <a:blip r:embed="rId3"/>
                          <a:stretch>
                            <a:fillRect l="-101316" t="-101538" r="-403947" b="-3077"/>
                          </a:stretch>
                        </a:blipFill>
                      </a:tcPr>
                    </a:tc>
                    <a:tc>
                      <a:txBody>
                        <a:bodyPr/>
                        <a:lstStyle/>
                        <a:p>
                          <a:endParaRPr lang="en-US"/>
                        </a:p>
                      </a:txBody>
                      <a:tcPr>
                        <a:blipFill>
                          <a:blip r:embed="rId3"/>
                          <a:stretch>
                            <a:fillRect l="-200000" t="-101538" r="-301307" b="-3077"/>
                          </a:stretch>
                        </a:blipFill>
                      </a:tcPr>
                    </a:tc>
                    <a:tc>
                      <a:txBody>
                        <a:bodyPr/>
                        <a:lstStyle/>
                        <a:p>
                          <a:endParaRPr lang="en-US"/>
                        </a:p>
                      </a:txBody>
                      <a:tcPr>
                        <a:blipFill>
                          <a:blip r:embed="rId3"/>
                          <a:stretch>
                            <a:fillRect l="-301974" t="-101538" r="-203289" b="-3077"/>
                          </a:stretch>
                        </a:blipFill>
                      </a:tcPr>
                    </a:tc>
                    <a:tc>
                      <a:txBody>
                        <a:bodyPr/>
                        <a:lstStyle/>
                        <a:p>
                          <a:endParaRPr lang="en-US"/>
                        </a:p>
                      </a:txBody>
                      <a:tcPr>
                        <a:blipFill>
                          <a:blip r:embed="rId3"/>
                          <a:stretch>
                            <a:fillRect l="-401974" t="-101538" r="-103289" b="-3077"/>
                          </a:stretch>
                        </a:blipFill>
                      </a:tcPr>
                    </a:tc>
                    <a:tc>
                      <a:txBody>
                        <a:bodyPr/>
                        <a:lstStyle/>
                        <a:p>
                          <a:endParaRPr lang="en-US"/>
                        </a:p>
                      </a:txBody>
                      <a:tcPr>
                        <a:blipFill>
                          <a:blip r:embed="rId3"/>
                          <a:stretch>
                            <a:fillRect l="-501974" t="-101538" r="-3289" b="-3077"/>
                          </a:stretch>
                        </a:blipFill>
                      </a:tcPr>
                    </a:tc>
                    <a:extLst>
                      <a:ext uri="{0D108BD9-81ED-4DB2-BD59-A6C34878D82A}">
                        <a16:rowId xmlns:a16="http://schemas.microsoft.com/office/drawing/2014/main" val="3929398555"/>
                      </a:ext>
                    </a:extLst>
                  </a:tr>
                </a:tbl>
              </a:graphicData>
            </a:graphic>
          </p:graphicFrame>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E8587A0-B6C2-FA24-4DF8-8E415620B02E}"/>
                  </a:ext>
                </a:extLst>
              </p:cNvPr>
              <p:cNvSpPr txBox="1"/>
              <p:nvPr/>
            </p:nvSpPr>
            <p:spPr>
              <a:xfrm>
                <a:off x="609600" y="2208745"/>
                <a:ext cx="11891397" cy="332912"/>
              </a:xfrm>
              <a:prstGeom prst="rect">
                <a:avLst/>
              </a:prstGeom>
              <a:noFill/>
            </p:spPr>
            <p:txBody>
              <a:bodyPr wrap="none" rtlCol="0">
                <a:spAutoFit/>
              </a:bodyPr>
              <a:lstStyle/>
              <a:p>
                <a:r>
                  <a:rPr lang="en-US" b="1" dirty="0">
                    <a:solidFill>
                      <a:srgbClr val="0070C0"/>
                    </a:solidFill>
                  </a:rPr>
                  <a:t>B.  (ii)   Determine the end behavior of </a:t>
                </a:r>
                <a14:m>
                  <m:oMath xmlns:m="http://schemas.openxmlformats.org/officeDocument/2006/math">
                    <m:r>
                      <a:rPr lang="en-US" sz="1600" b="1" i="1" smtClean="0">
                        <a:solidFill>
                          <a:srgbClr val="0070C0"/>
                        </a:solidFill>
                        <a:latin typeface="Cambria Math" panose="02040503050406030204" pitchFamily="18" charset="0"/>
                      </a:rPr>
                      <m:t>𝒈</m:t>
                    </m:r>
                  </m:oMath>
                </a14:m>
                <a:r>
                  <a:rPr lang="en-US" b="1" dirty="0">
                    <a:solidFill>
                      <a:srgbClr val="0070C0"/>
                    </a:solidFill>
                  </a:rPr>
                  <a:t> as </a:t>
                </a:r>
                <a14:m>
                  <m:oMath xmlns:m="http://schemas.openxmlformats.org/officeDocument/2006/math">
                    <m:r>
                      <a:rPr lang="en-US" sz="1600" b="1" i="1" smtClean="0">
                        <a:solidFill>
                          <a:srgbClr val="0070C0"/>
                        </a:solidFill>
                        <a:latin typeface="Cambria Math" panose="02040503050406030204" pitchFamily="18" charset="0"/>
                      </a:rPr>
                      <m:t>𝒙</m:t>
                    </m:r>
                  </m:oMath>
                </a14:m>
                <a:r>
                  <a:rPr lang="en-US" b="1" dirty="0">
                    <a:solidFill>
                      <a:srgbClr val="0070C0"/>
                    </a:solidFill>
                  </a:rPr>
                  <a:t> increases without bound. Express your answer using the mathematical notation of a limit. </a:t>
                </a:r>
              </a:p>
            </p:txBody>
          </p:sp>
        </mc:Choice>
        <mc:Fallback xmlns="">
          <p:sp>
            <p:nvSpPr>
              <p:cNvPr id="6" name="TextBox 5">
                <a:extLst>
                  <a:ext uri="{FF2B5EF4-FFF2-40B4-BE49-F238E27FC236}">
                    <a16:creationId xmlns:a16="http://schemas.microsoft.com/office/drawing/2014/main" id="{CE8587A0-B6C2-FA24-4DF8-8E415620B02E}"/>
                  </a:ext>
                </a:extLst>
              </p:cNvPr>
              <p:cNvSpPr txBox="1">
                <a:spLocks noRot="1" noChangeAspect="1" noMove="1" noResize="1" noEditPoints="1" noAdjustHandles="1" noChangeArrowheads="1" noChangeShapeType="1" noTextEdit="1"/>
              </p:cNvSpPr>
              <p:nvPr/>
            </p:nvSpPr>
            <p:spPr>
              <a:xfrm>
                <a:off x="609600" y="2208745"/>
                <a:ext cx="11891397" cy="332912"/>
              </a:xfrm>
              <a:prstGeom prst="rect">
                <a:avLst/>
              </a:prstGeom>
              <a:blipFill>
                <a:blip r:embed="rId4"/>
                <a:stretch>
                  <a:fillRect l="-154" b="-181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7C3FC35-1C3F-BA04-EFD4-B1B4FC53A9FD}"/>
                  </a:ext>
                </a:extLst>
              </p:cNvPr>
              <p:cNvSpPr txBox="1"/>
              <p:nvPr/>
            </p:nvSpPr>
            <p:spPr>
              <a:xfrm>
                <a:off x="1512572" y="2602484"/>
                <a:ext cx="1650901" cy="41274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unc>
                        <m:funcPr>
                          <m:ctrlPr>
                            <a:rPr lang="pt-BR" sz="1600" b="1" i="1" smtClean="0">
                              <a:solidFill>
                                <a:srgbClr val="FF0000"/>
                              </a:solidFill>
                              <a:latin typeface="Cambria Math" panose="02040503050406030204" pitchFamily="18" charset="0"/>
                            </a:rPr>
                          </m:ctrlPr>
                        </m:funcPr>
                        <m:fName>
                          <m:limLow>
                            <m:limLowPr>
                              <m:ctrlPr>
                                <a:rPr lang="pt-BR" sz="1600" b="1" i="1" smtClean="0">
                                  <a:solidFill>
                                    <a:srgbClr val="FF0000"/>
                                  </a:solidFill>
                                  <a:latin typeface="Cambria Math" panose="02040503050406030204" pitchFamily="18" charset="0"/>
                                </a:rPr>
                              </m:ctrlPr>
                            </m:limLowPr>
                            <m:e>
                              <m:r>
                                <m:rPr>
                                  <m:sty m:val="p"/>
                                </m:rPr>
                                <a:rPr lang="pt-BR" sz="1600" b="0" i="0" smtClean="0">
                                  <a:solidFill>
                                    <a:srgbClr val="FF0000"/>
                                  </a:solidFill>
                                  <a:latin typeface="Cambria Math" panose="02040503050406030204" pitchFamily="18" charset="0"/>
                                </a:rPr>
                                <m:t>lim</m:t>
                              </m:r>
                            </m:e>
                            <m:lim>
                              <m:r>
                                <a:rPr lang="en-US" sz="1600" b="1" i="1" smtClean="0">
                                  <a:solidFill>
                                    <a:srgbClr val="FF0000"/>
                                  </a:solidFill>
                                  <a:latin typeface="Cambria Math" panose="02040503050406030204" pitchFamily="18" charset="0"/>
                                </a:rPr>
                                <m:t>𝒙</m:t>
                              </m:r>
                              <m:r>
                                <a:rPr lang="pt-BR" sz="1600" b="1" i="1" smtClean="0">
                                  <a:solidFill>
                                    <a:srgbClr val="FF0000"/>
                                  </a:solidFill>
                                  <a:latin typeface="Cambria Math" panose="02040503050406030204" pitchFamily="18" charset="0"/>
                                </a:rPr>
                                <m:t>→∞</m:t>
                              </m:r>
                            </m:lim>
                          </m:limLow>
                        </m:fName>
                        <m:e>
                          <m:r>
                            <a:rPr lang="en-US" sz="1600" b="1" i="1" smtClean="0">
                              <a:solidFill>
                                <a:srgbClr val="FF0000"/>
                              </a:solidFill>
                              <a:latin typeface="Cambria Math" panose="02040503050406030204" pitchFamily="18" charset="0"/>
                            </a:rPr>
                            <m:t>𝒈</m:t>
                          </m:r>
                          <m:d>
                            <m:dPr>
                              <m:ctrlPr>
                                <a:rPr lang="en-US" sz="1600" b="1" i="1" smtClean="0">
                                  <a:solidFill>
                                    <a:srgbClr val="FF0000"/>
                                  </a:solidFill>
                                  <a:latin typeface="Cambria Math" panose="02040503050406030204" pitchFamily="18" charset="0"/>
                                </a:rPr>
                              </m:ctrlPr>
                            </m:dPr>
                            <m:e>
                              <m:r>
                                <a:rPr lang="en-US" sz="1600" b="1" i="1" smtClean="0">
                                  <a:solidFill>
                                    <a:srgbClr val="FF0000"/>
                                  </a:solidFill>
                                  <a:latin typeface="Cambria Math" panose="02040503050406030204" pitchFamily="18" charset="0"/>
                                </a:rPr>
                                <m:t>𝒙</m:t>
                              </m:r>
                            </m:e>
                          </m:d>
                          <m:r>
                            <a:rPr lang="en-US" sz="1600" b="1" i="1" smtClean="0">
                              <a:solidFill>
                                <a:srgbClr val="FF0000"/>
                              </a:solidFill>
                              <a:latin typeface="Cambria Math" panose="02040503050406030204" pitchFamily="18" charset="0"/>
                            </a:rPr>
                            <m:t>=−∞</m:t>
                          </m:r>
                        </m:e>
                      </m:func>
                    </m:oMath>
                  </m:oMathPara>
                </a14:m>
                <a:endParaRPr lang="en-US" sz="1600" b="1" dirty="0">
                  <a:solidFill>
                    <a:srgbClr val="FF0000"/>
                  </a:solidFill>
                </a:endParaRPr>
              </a:p>
            </p:txBody>
          </p:sp>
        </mc:Choice>
        <mc:Fallback xmlns="">
          <p:sp>
            <p:nvSpPr>
              <p:cNvPr id="7" name="TextBox 6">
                <a:extLst>
                  <a:ext uri="{FF2B5EF4-FFF2-40B4-BE49-F238E27FC236}">
                    <a16:creationId xmlns:a16="http://schemas.microsoft.com/office/drawing/2014/main" id="{17C3FC35-1C3F-BA04-EFD4-B1B4FC53A9FD}"/>
                  </a:ext>
                </a:extLst>
              </p:cNvPr>
              <p:cNvSpPr txBox="1">
                <a:spLocks noRot="1" noChangeAspect="1" noMove="1" noResize="1" noEditPoints="1" noAdjustHandles="1" noChangeArrowheads="1" noChangeShapeType="1" noTextEdit="1"/>
              </p:cNvSpPr>
              <p:nvPr/>
            </p:nvSpPr>
            <p:spPr>
              <a:xfrm>
                <a:off x="1512572" y="2602484"/>
                <a:ext cx="1650901" cy="412742"/>
              </a:xfrm>
              <a:prstGeom prst="rect">
                <a:avLst/>
              </a:prstGeom>
              <a:blipFill>
                <a:blip r:embed="rId5"/>
                <a:stretch>
                  <a:fillRect/>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B597FCB7-5E53-51CD-4BF8-8EFF9F4A68A0}"/>
              </a:ext>
            </a:extLst>
          </p:cNvPr>
          <p:cNvSpPr txBox="1"/>
          <p:nvPr/>
        </p:nvSpPr>
        <p:spPr>
          <a:xfrm>
            <a:off x="2425148" y="3030630"/>
            <a:ext cx="585417" cy="523220"/>
          </a:xfrm>
          <a:prstGeom prst="rect">
            <a:avLst/>
          </a:prstGeom>
          <a:noFill/>
        </p:spPr>
        <p:txBody>
          <a:bodyPr wrap="none" rtlCol="0">
            <a:spAutoFit/>
          </a:bodyPr>
          <a:lstStyle/>
          <a:p>
            <a:r>
              <a:rPr lang="en-US" sz="2800" b="1" dirty="0"/>
              <a:t>84</a:t>
            </a:r>
          </a:p>
        </p:txBody>
      </p:sp>
      <p:sp>
        <p:nvSpPr>
          <p:cNvPr id="16" name="TextBox 15">
            <a:extLst>
              <a:ext uri="{FF2B5EF4-FFF2-40B4-BE49-F238E27FC236}">
                <a16:creationId xmlns:a16="http://schemas.microsoft.com/office/drawing/2014/main" id="{32F1ECE8-6257-8D0A-F00F-A3C405273251}"/>
              </a:ext>
            </a:extLst>
          </p:cNvPr>
          <p:cNvSpPr txBox="1"/>
          <p:nvPr/>
        </p:nvSpPr>
        <p:spPr>
          <a:xfrm>
            <a:off x="8118420" y="3030630"/>
            <a:ext cx="1519968" cy="523220"/>
          </a:xfrm>
          <a:prstGeom prst="rect">
            <a:avLst/>
          </a:prstGeom>
          <a:noFill/>
        </p:spPr>
        <p:txBody>
          <a:bodyPr wrap="none" rtlCol="0">
            <a:spAutoFit/>
          </a:bodyPr>
          <a:lstStyle/>
          <a:p>
            <a:r>
              <a:rPr lang="en-US" sz="2800" b="1" dirty="0"/>
              <a:t>NSPIRE</a:t>
            </a:r>
          </a:p>
        </p:txBody>
      </p:sp>
      <p:pic>
        <p:nvPicPr>
          <p:cNvPr id="9" name="Picture 8">
            <a:extLst>
              <a:ext uri="{FF2B5EF4-FFF2-40B4-BE49-F238E27FC236}">
                <a16:creationId xmlns:a16="http://schemas.microsoft.com/office/drawing/2014/main" id="{39542729-4770-9FE8-1E22-97FF114C4903}"/>
              </a:ext>
            </a:extLst>
          </p:cNvPr>
          <p:cNvPicPr>
            <a:picLocks noChangeAspect="1"/>
          </p:cNvPicPr>
          <p:nvPr/>
        </p:nvPicPr>
        <p:blipFill>
          <a:blip r:embed="rId6"/>
          <a:stretch>
            <a:fillRect/>
          </a:stretch>
        </p:blipFill>
        <p:spPr>
          <a:xfrm>
            <a:off x="1017493" y="3569254"/>
            <a:ext cx="2436907" cy="1512008"/>
          </a:xfrm>
          <a:prstGeom prst="rect">
            <a:avLst/>
          </a:prstGeom>
        </p:spPr>
      </p:pic>
      <p:pic>
        <p:nvPicPr>
          <p:cNvPr id="12" name="Picture 11">
            <a:extLst>
              <a:ext uri="{FF2B5EF4-FFF2-40B4-BE49-F238E27FC236}">
                <a16:creationId xmlns:a16="http://schemas.microsoft.com/office/drawing/2014/main" id="{9328CD76-C22B-9CCC-16F1-2D4643E207B1}"/>
              </a:ext>
            </a:extLst>
          </p:cNvPr>
          <p:cNvPicPr>
            <a:picLocks noChangeAspect="1"/>
          </p:cNvPicPr>
          <p:nvPr/>
        </p:nvPicPr>
        <p:blipFill>
          <a:blip r:embed="rId7"/>
          <a:stretch>
            <a:fillRect/>
          </a:stretch>
        </p:blipFill>
        <p:spPr>
          <a:xfrm>
            <a:off x="8209860" y="3569254"/>
            <a:ext cx="2428861" cy="1643499"/>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8ED0885C-D704-3758-DBDD-91027B05E1D6}"/>
                  </a:ext>
                </a:extLst>
              </p:cNvPr>
              <p:cNvSpPr txBox="1"/>
              <p:nvPr/>
            </p:nvSpPr>
            <p:spPr>
              <a:xfrm>
                <a:off x="609599" y="5302378"/>
                <a:ext cx="11750333" cy="332912"/>
              </a:xfrm>
              <a:prstGeom prst="rect">
                <a:avLst/>
              </a:prstGeom>
              <a:noFill/>
            </p:spPr>
            <p:txBody>
              <a:bodyPr wrap="none" rtlCol="0">
                <a:spAutoFit/>
              </a:bodyPr>
              <a:lstStyle/>
              <a:p>
                <a:r>
                  <a:rPr lang="en-US" b="1" dirty="0">
                    <a:solidFill>
                      <a:srgbClr val="0070C0"/>
                    </a:solidFill>
                  </a:rPr>
                  <a:t>C.  (</a:t>
                </a:r>
                <a:r>
                  <a:rPr lang="en-US" b="1" dirty="0" err="1">
                    <a:solidFill>
                      <a:srgbClr val="0070C0"/>
                    </a:solidFill>
                  </a:rPr>
                  <a:t>i</a:t>
                </a:r>
                <a:r>
                  <a:rPr lang="en-US" b="1" dirty="0">
                    <a:solidFill>
                      <a:srgbClr val="0070C0"/>
                    </a:solidFill>
                  </a:rPr>
                  <a:t>)   Based on the table, which of the following function types best models function </a:t>
                </a:r>
                <a14:m>
                  <m:oMath xmlns:m="http://schemas.openxmlformats.org/officeDocument/2006/math">
                    <m:r>
                      <a:rPr lang="en-US" sz="1600" b="1" i="1" smtClean="0">
                        <a:solidFill>
                          <a:srgbClr val="0070C0"/>
                        </a:solidFill>
                        <a:latin typeface="Cambria Math" panose="02040503050406030204" pitchFamily="18" charset="0"/>
                      </a:rPr>
                      <m:t>𝒇</m:t>
                    </m:r>
                  </m:oMath>
                </a14:m>
                <a:r>
                  <a:rPr lang="en-US" b="1" dirty="0">
                    <a:solidFill>
                      <a:srgbClr val="0070C0"/>
                    </a:solidFill>
                  </a:rPr>
                  <a:t> :   linear, quadratic, exponential, or logarithmic?  </a:t>
                </a:r>
              </a:p>
            </p:txBody>
          </p:sp>
        </mc:Choice>
        <mc:Fallback xmlns="">
          <p:sp>
            <p:nvSpPr>
              <p:cNvPr id="13" name="TextBox 12">
                <a:extLst>
                  <a:ext uri="{FF2B5EF4-FFF2-40B4-BE49-F238E27FC236}">
                    <a16:creationId xmlns:a16="http://schemas.microsoft.com/office/drawing/2014/main" id="{8ED0885C-D704-3758-DBDD-91027B05E1D6}"/>
                  </a:ext>
                </a:extLst>
              </p:cNvPr>
              <p:cNvSpPr txBox="1">
                <a:spLocks noRot="1" noChangeAspect="1" noMove="1" noResize="1" noEditPoints="1" noAdjustHandles="1" noChangeArrowheads="1" noChangeShapeType="1" noTextEdit="1"/>
              </p:cNvSpPr>
              <p:nvPr/>
            </p:nvSpPr>
            <p:spPr>
              <a:xfrm>
                <a:off x="609599" y="5302378"/>
                <a:ext cx="11750333" cy="332912"/>
              </a:xfrm>
              <a:prstGeom prst="rect">
                <a:avLst/>
              </a:prstGeom>
              <a:blipFill>
                <a:blip r:embed="rId8"/>
                <a:stretch>
                  <a:fillRect l="-156" r="-104" b="-18519"/>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66A91E56-6100-A6D8-E59A-02F6987A4ACE}"/>
              </a:ext>
            </a:extLst>
          </p:cNvPr>
          <p:cNvSpPr txBox="1"/>
          <p:nvPr/>
        </p:nvSpPr>
        <p:spPr>
          <a:xfrm>
            <a:off x="1464977" y="5696117"/>
            <a:ext cx="1324402" cy="338554"/>
          </a:xfrm>
          <a:prstGeom prst="rect">
            <a:avLst/>
          </a:prstGeom>
          <a:noFill/>
        </p:spPr>
        <p:txBody>
          <a:bodyPr wrap="none" rtlCol="0">
            <a:spAutoFit/>
          </a:bodyPr>
          <a:lstStyle/>
          <a:p>
            <a:r>
              <a:rPr lang="en-US" sz="1600" b="1" dirty="0">
                <a:solidFill>
                  <a:srgbClr val="FF0000"/>
                </a:solidFill>
              </a:rPr>
              <a:t>exponential</a:t>
            </a:r>
          </a:p>
        </p:txBody>
      </p:sp>
    </p:spTree>
    <p:extLst>
      <p:ext uri="{BB962C8B-B14F-4D97-AF65-F5344CB8AC3E}">
        <p14:creationId xmlns:p14="http://schemas.microsoft.com/office/powerpoint/2010/main" val="189885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6"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13298-2BA0-096B-4970-7A7A262A7B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BCA2E3-702C-DECA-0E90-29B179B32E74}"/>
              </a:ext>
            </a:extLst>
          </p:cNvPr>
          <p:cNvSpPr>
            <a:spLocks noGrp="1"/>
          </p:cNvSpPr>
          <p:nvPr>
            <p:ph type="title"/>
          </p:nvPr>
        </p:nvSpPr>
        <p:spPr/>
        <p:txBody>
          <a:bodyPr/>
          <a:lstStyle/>
          <a:p>
            <a:r>
              <a:rPr lang="en-US" b="1" dirty="0"/>
              <a:t>        2025 FRQ 1</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1163096-7740-DB65-A979-7E5F5E87DFB6}"/>
                  </a:ext>
                </a:extLst>
              </p:cNvPr>
              <p:cNvSpPr txBox="1"/>
              <p:nvPr/>
            </p:nvSpPr>
            <p:spPr>
              <a:xfrm>
                <a:off x="609600" y="1417638"/>
                <a:ext cx="10326866" cy="584712"/>
              </a:xfrm>
              <a:prstGeom prst="rect">
                <a:avLst/>
              </a:prstGeom>
              <a:noFill/>
            </p:spPr>
            <p:txBody>
              <a:bodyPr wrap="none" rtlCol="0">
                <a:spAutoFit/>
              </a:bodyPr>
              <a:lstStyle/>
              <a:p>
                <a:r>
                  <a:rPr lang="en-US" b="1" dirty="0"/>
                  <a:t>The function </a:t>
                </a:r>
                <a14:m>
                  <m:oMath xmlns:m="http://schemas.openxmlformats.org/officeDocument/2006/math">
                    <m:r>
                      <a:rPr lang="en-US" sz="1600" b="1" i="1" smtClean="0">
                        <a:latin typeface="Cambria Math" panose="02040503050406030204" pitchFamily="18" charset="0"/>
                      </a:rPr>
                      <m:t>𝒇</m:t>
                    </m:r>
                  </m:oMath>
                </a14:m>
                <a:r>
                  <a:rPr lang="en-US" b="1" dirty="0"/>
                  <a:t> is decreasing and is defined for all real numbers. The table gives values for </a:t>
                </a:r>
                <a14:m>
                  <m:oMath xmlns:m="http://schemas.openxmlformats.org/officeDocument/2006/math">
                    <m:r>
                      <a:rPr lang="en-US" b="1" i="1" smtClean="0">
                        <a:latin typeface="Cambria Math" panose="02040503050406030204" pitchFamily="18" charset="0"/>
                      </a:rPr>
                      <m:t>𝒇</m:t>
                    </m:r>
                    <m:r>
                      <a:rPr lang="en-US" b="1" i="1" smtClean="0">
                        <a:latin typeface="Cambria Math" panose="02040503050406030204" pitchFamily="18" charset="0"/>
                      </a:rPr>
                      <m:t>(</m:t>
                    </m:r>
                    <m:r>
                      <a:rPr lang="en-US" b="1" i="1" smtClean="0">
                        <a:latin typeface="Cambria Math" panose="02040503050406030204" pitchFamily="18" charset="0"/>
                      </a:rPr>
                      <m:t>𝒙</m:t>
                    </m:r>
                    <m:r>
                      <a:rPr lang="en-US" b="1" i="1" smtClean="0">
                        <a:latin typeface="Cambria Math" panose="02040503050406030204" pitchFamily="18" charset="0"/>
                      </a:rPr>
                      <m:t>)</m:t>
                    </m:r>
                  </m:oMath>
                </a14:m>
                <a:r>
                  <a:rPr lang="en-US" b="1" dirty="0"/>
                  <a:t> at selected values of </a:t>
                </a:r>
                <a14:m>
                  <m:oMath xmlns:m="http://schemas.openxmlformats.org/officeDocument/2006/math">
                    <m:r>
                      <a:rPr lang="en-US" sz="1600" b="1" i="1" smtClean="0">
                        <a:latin typeface="Cambria Math" panose="02040503050406030204" pitchFamily="18" charset="0"/>
                      </a:rPr>
                      <m:t>𝒙</m:t>
                    </m:r>
                  </m:oMath>
                </a14:m>
                <a:r>
                  <a:rPr lang="en-US" b="1" dirty="0"/>
                  <a:t>. </a:t>
                </a:r>
              </a:p>
              <a:p>
                <a:r>
                  <a:rPr lang="en-US" b="1" dirty="0"/>
                  <a:t>The function </a:t>
                </a:r>
                <a14:m>
                  <m:oMath xmlns:m="http://schemas.openxmlformats.org/officeDocument/2006/math">
                    <m:r>
                      <a:rPr lang="en-US" sz="1600" b="1" i="1" smtClean="0">
                        <a:latin typeface="Cambria Math" panose="02040503050406030204" pitchFamily="18" charset="0"/>
                      </a:rPr>
                      <m:t>𝒈</m:t>
                    </m:r>
                  </m:oMath>
                </a14:m>
                <a:r>
                  <a:rPr lang="en-US" b="1" dirty="0"/>
                  <a:t> is given by </a:t>
                </a:r>
                <a14:m>
                  <m:oMath xmlns:m="http://schemas.openxmlformats.org/officeDocument/2006/math">
                    <m:r>
                      <a:rPr lang="en-US" sz="1600" b="1" i="1" smtClean="0">
                        <a:latin typeface="Cambria Math" panose="02040503050406030204" pitchFamily="18" charset="0"/>
                      </a:rPr>
                      <m:t>𝒈</m:t>
                    </m:r>
                    <m:d>
                      <m:dPr>
                        <m:ctrlPr>
                          <a:rPr lang="en-US" sz="1600" b="1" i="1" smtClean="0">
                            <a:latin typeface="Cambria Math" panose="02040503050406030204" pitchFamily="18" charset="0"/>
                          </a:rPr>
                        </m:ctrlPr>
                      </m:dPr>
                      <m:e>
                        <m:r>
                          <a:rPr lang="en-US" sz="1600" b="1" i="1" smtClean="0">
                            <a:latin typeface="Cambria Math" panose="02040503050406030204" pitchFamily="18" charset="0"/>
                          </a:rPr>
                          <m:t>𝒙</m:t>
                        </m:r>
                      </m:e>
                    </m:d>
                    <m:r>
                      <a:rPr lang="en-US" sz="1600" b="1" i="1" smtClean="0">
                        <a:latin typeface="Cambria Math" panose="02040503050406030204" pitchFamily="18" charset="0"/>
                      </a:rPr>
                      <m:t>=−</m:t>
                    </m:r>
                    <m:r>
                      <a:rPr lang="en-US" sz="1600" b="1" i="1" smtClean="0">
                        <a:latin typeface="Cambria Math" panose="02040503050406030204" pitchFamily="18" charset="0"/>
                      </a:rPr>
                      <m:t>𝟎</m:t>
                    </m:r>
                    <m:r>
                      <a:rPr lang="en-US" sz="1600" b="1" i="1" smtClean="0">
                        <a:latin typeface="Cambria Math" panose="02040503050406030204" pitchFamily="18" charset="0"/>
                      </a:rPr>
                      <m:t>.</m:t>
                    </m:r>
                    <m:r>
                      <a:rPr lang="en-US" sz="1600" b="1" i="1" smtClean="0">
                        <a:latin typeface="Cambria Math" panose="02040503050406030204" pitchFamily="18" charset="0"/>
                      </a:rPr>
                      <m:t>𝟏𝟔𝟕</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𝒙</m:t>
                        </m:r>
                      </m:e>
                      <m:sup>
                        <m:r>
                          <a:rPr lang="en-US" sz="1600" b="1" i="1" smtClean="0">
                            <a:latin typeface="Cambria Math" panose="02040503050406030204" pitchFamily="18" charset="0"/>
                          </a:rPr>
                          <m:t>𝟑</m:t>
                        </m:r>
                      </m:sup>
                    </m:sSup>
                    <m:r>
                      <a:rPr lang="en-US" sz="1600" b="1" i="1" smtClean="0">
                        <a:latin typeface="Cambria Math" panose="02040503050406030204" pitchFamily="18" charset="0"/>
                      </a:rPr>
                      <m:t>+</m:t>
                    </m:r>
                    <m:sSup>
                      <m:sSupPr>
                        <m:ctrlPr>
                          <a:rPr lang="en-US" sz="1600" b="1" i="1" smtClean="0">
                            <a:latin typeface="Cambria Math" panose="02040503050406030204" pitchFamily="18" charset="0"/>
                          </a:rPr>
                        </m:ctrlPr>
                      </m:sSupPr>
                      <m:e>
                        <m:r>
                          <a:rPr lang="en-US" sz="1600" b="1" i="1" smtClean="0">
                            <a:latin typeface="Cambria Math" panose="02040503050406030204" pitchFamily="18" charset="0"/>
                          </a:rPr>
                          <m:t>𝒙</m:t>
                        </m:r>
                      </m:e>
                      <m:sup>
                        <m:r>
                          <a:rPr lang="en-US" sz="1600" b="1" i="1" smtClean="0">
                            <a:latin typeface="Cambria Math" panose="02040503050406030204" pitchFamily="18" charset="0"/>
                          </a:rPr>
                          <m:t>𝟐</m:t>
                        </m:r>
                      </m:sup>
                    </m:sSup>
                    <m:r>
                      <a:rPr lang="en-US" sz="1600" b="1" i="1" smtClean="0">
                        <a:latin typeface="Cambria Math" panose="02040503050406030204" pitchFamily="18" charset="0"/>
                      </a:rPr>
                      <m:t>−</m:t>
                    </m:r>
                    <m:r>
                      <a:rPr lang="en-US" sz="1600" b="1" i="1" smtClean="0">
                        <a:latin typeface="Cambria Math" panose="02040503050406030204" pitchFamily="18" charset="0"/>
                      </a:rPr>
                      <m:t>𝟏</m:t>
                    </m:r>
                    <m:r>
                      <a:rPr lang="en-US" sz="1600" b="1" i="1" smtClean="0">
                        <a:latin typeface="Cambria Math" panose="02040503050406030204" pitchFamily="18" charset="0"/>
                      </a:rPr>
                      <m:t>.</m:t>
                    </m:r>
                    <m:r>
                      <a:rPr lang="en-US" sz="1600" b="1" i="1" smtClean="0">
                        <a:latin typeface="Cambria Math" panose="02040503050406030204" pitchFamily="18" charset="0"/>
                      </a:rPr>
                      <m:t>𝟖𝟑𝟒</m:t>
                    </m:r>
                  </m:oMath>
                </a14:m>
                <a:r>
                  <a:rPr lang="en-US" b="1" dirty="0"/>
                  <a:t>.  </a:t>
                </a:r>
              </a:p>
            </p:txBody>
          </p:sp>
        </mc:Choice>
        <mc:Fallback xmlns="">
          <p:sp>
            <p:nvSpPr>
              <p:cNvPr id="4" name="TextBox 3">
                <a:extLst>
                  <a:ext uri="{FF2B5EF4-FFF2-40B4-BE49-F238E27FC236}">
                    <a16:creationId xmlns:a16="http://schemas.microsoft.com/office/drawing/2014/main" id="{31163096-7740-DB65-A979-7E5F5E87DFB6}"/>
                  </a:ext>
                </a:extLst>
              </p:cNvPr>
              <p:cNvSpPr txBox="1">
                <a:spLocks noRot="1" noChangeAspect="1" noMove="1" noResize="1" noEditPoints="1" noAdjustHandles="1" noChangeArrowheads="1" noChangeShapeType="1" noTextEdit="1"/>
              </p:cNvSpPr>
              <p:nvPr/>
            </p:nvSpPr>
            <p:spPr>
              <a:xfrm>
                <a:off x="609600" y="1417638"/>
                <a:ext cx="10326866" cy="584712"/>
              </a:xfrm>
              <a:prstGeom prst="rect">
                <a:avLst/>
              </a:prstGeom>
              <a:blipFill>
                <a:blip r:embed="rId2"/>
                <a:stretch>
                  <a:fillRect l="-177" b="-10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561E2A0F-55EE-6659-646F-58037ED454B1}"/>
                  </a:ext>
                </a:extLst>
              </p:cNvPr>
              <p:cNvGraphicFramePr>
                <a:graphicFrameLocks noGrp="1"/>
              </p:cNvGraphicFramePr>
              <p:nvPr/>
            </p:nvGraphicFramePr>
            <p:xfrm>
              <a:off x="6096000" y="453543"/>
              <a:ext cx="5564808" cy="785190"/>
            </p:xfrm>
            <a:graphic>
              <a:graphicData uri="http://schemas.openxmlformats.org/drawingml/2006/table">
                <a:tbl>
                  <a:tblPr firstRow="1" bandRow="1">
                    <a:tableStyleId>{F5AB1C69-6EDB-4FF4-983F-18BD219EF322}</a:tableStyleId>
                  </a:tblPr>
                  <a:tblGrid>
                    <a:gridCol w="927468">
                      <a:extLst>
                        <a:ext uri="{9D8B030D-6E8A-4147-A177-3AD203B41FA5}">
                          <a16:colId xmlns:a16="http://schemas.microsoft.com/office/drawing/2014/main" val="2758395178"/>
                        </a:ext>
                      </a:extLst>
                    </a:gridCol>
                    <a:gridCol w="927468">
                      <a:extLst>
                        <a:ext uri="{9D8B030D-6E8A-4147-A177-3AD203B41FA5}">
                          <a16:colId xmlns:a16="http://schemas.microsoft.com/office/drawing/2014/main" val="533021236"/>
                        </a:ext>
                      </a:extLst>
                    </a:gridCol>
                    <a:gridCol w="927468">
                      <a:extLst>
                        <a:ext uri="{9D8B030D-6E8A-4147-A177-3AD203B41FA5}">
                          <a16:colId xmlns:a16="http://schemas.microsoft.com/office/drawing/2014/main" val="3374080736"/>
                        </a:ext>
                      </a:extLst>
                    </a:gridCol>
                    <a:gridCol w="927468">
                      <a:extLst>
                        <a:ext uri="{9D8B030D-6E8A-4147-A177-3AD203B41FA5}">
                          <a16:colId xmlns:a16="http://schemas.microsoft.com/office/drawing/2014/main" val="257633017"/>
                        </a:ext>
                      </a:extLst>
                    </a:gridCol>
                    <a:gridCol w="927468">
                      <a:extLst>
                        <a:ext uri="{9D8B030D-6E8A-4147-A177-3AD203B41FA5}">
                          <a16:colId xmlns:a16="http://schemas.microsoft.com/office/drawing/2014/main" val="1369301327"/>
                        </a:ext>
                      </a:extLst>
                    </a:gridCol>
                    <a:gridCol w="927468">
                      <a:extLst>
                        <a:ext uri="{9D8B030D-6E8A-4147-A177-3AD203B41FA5}">
                          <a16:colId xmlns:a16="http://schemas.microsoft.com/office/drawing/2014/main" val="2166582992"/>
                        </a:ext>
                      </a:extLst>
                    </a:gridCol>
                  </a:tblGrid>
                  <a:tr h="392595">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𝒙</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smtClean="0">
                                    <a:latin typeface="Cambria Math" panose="02040503050406030204" pitchFamily="18" charset="0"/>
                                  </a:rPr>
                                  <m:t>−</m:t>
                                </m:r>
                                <m:r>
                                  <a:rPr lang="en-US" sz="1600" b="1" i="1" smtClean="0">
                                    <a:latin typeface="Cambria Math" panose="02040503050406030204" pitchFamily="18" charset="0"/>
                                  </a:rPr>
                                  <m:t>𝟐</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m:t>
                                </m:r>
                                <m:r>
                                  <a:rPr lang="en-US" sz="1600" b="1" i="1" dirty="0" smtClean="0">
                                    <a:latin typeface="Cambria Math" panose="02040503050406030204" pitchFamily="18" charset="0"/>
                                  </a:rPr>
                                  <m:t>𝟏</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𝟎</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smtClean="0">
                                    <a:latin typeface="Cambria Math" panose="02040503050406030204" pitchFamily="18" charset="0"/>
                                  </a:rPr>
                                  <m:t>𝟏</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𝟐</m:t>
                                </m:r>
                              </m:oMath>
                            </m:oMathPara>
                          </a14:m>
                          <a:endParaRPr/>
                        </a:p>
                      </a:txBody>
                      <a:tcPr/>
                    </a:tc>
                    <a:extLst>
                      <a:ext uri="{0D108BD9-81ED-4DB2-BD59-A6C34878D82A}">
                        <a16:rowId xmlns:a16="http://schemas.microsoft.com/office/drawing/2014/main" val="976600082"/>
                      </a:ext>
                    </a:extLst>
                  </a:tr>
                  <a:tr h="392595">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𝒇</m:t>
                                </m:r>
                                <m:r>
                                  <a:rPr lang="en-US" sz="1600" b="1" i="1" dirty="0" smtClean="0">
                                    <a:latin typeface="Cambria Math" panose="02040503050406030204" pitchFamily="18" charset="0"/>
                                  </a:rPr>
                                  <m:t>(</m:t>
                                </m:r>
                                <m:r>
                                  <a:rPr lang="en-US" sz="1600" b="1" i="1" dirty="0" smtClean="0">
                                    <a:latin typeface="Cambria Math" panose="02040503050406030204" pitchFamily="18" charset="0"/>
                                  </a:rPr>
                                  <m:t>𝒙</m:t>
                                </m:r>
                                <m:r>
                                  <a:rPr lang="en-US" sz="1600" b="1" i="1" dirty="0" smtClean="0">
                                    <a:latin typeface="Cambria Math" panose="02040503050406030204" pitchFamily="18" charset="0"/>
                                  </a:rPr>
                                  <m:t>)</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𝟏𝟒</m:t>
                                </m:r>
                              </m:oMath>
                            </m:oMathPara>
                          </a14:m>
                          <a:endParaRPr dirty="0"/>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𝟕</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𝟑</m:t>
                                </m:r>
                                <m:r>
                                  <a:rPr lang="en-US" sz="1600" b="1" i="0" smtClean="0">
                                    <a:latin typeface="Cambria Math" panose="02040503050406030204" pitchFamily="18" charset="0"/>
                                  </a:rPr>
                                  <m:t>.</m:t>
                                </m:r>
                                <m:r>
                                  <a:rPr lang="en-US" sz="1600" b="1" i="0" smtClean="0">
                                    <a:latin typeface="Cambria Math" panose="02040503050406030204" pitchFamily="18" charset="0"/>
                                  </a:rPr>
                                  <m:t>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𝟏</m:t>
                                </m:r>
                                <m:r>
                                  <a:rPr lang="en-US" sz="1600" b="1" i="1" dirty="0" smtClean="0">
                                    <a:latin typeface="Cambria Math" panose="02040503050406030204" pitchFamily="18" charset="0"/>
                                  </a:rPr>
                                  <m:t>.</m:t>
                                </m:r>
                                <m:r>
                                  <a:rPr lang="en-US" sz="1600" b="1" i="1" dirty="0" smtClean="0">
                                    <a:latin typeface="Cambria Math" panose="02040503050406030204" pitchFamily="18" charset="0"/>
                                  </a:rPr>
                                  <m:t>𝟕𝟓</m:t>
                                </m:r>
                              </m:oMath>
                            </m:oMathPara>
                          </a14:m>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1600" b="1" i="1" dirty="0" smtClean="0">
                                    <a:latin typeface="Cambria Math" panose="02040503050406030204" pitchFamily="18" charset="0"/>
                                  </a:rPr>
                                  <m:t>𝟎</m:t>
                                </m:r>
                                <m:r>
                                  <a:rPr lang="en-US" sz="1600" b="1" i="1" dirty="0" smtClean="0">
                                    <a:latin typeface="Cambria Math" panose="02040503050406030204" pitchFamily="18" charset="0"/>
                                  </a:rPr>
                                  <m:t>.</m:t>
                                </m:r>
                                <m:r>
                                  <a:rPr lang="en-US" sz="1600" b="1" i="1" dirty="0" smtClean="0">
                                    <a:latin typeface="Cambria Math" panose="02040503050406030204" pitchFamily="18" charset="0"/>
                                  </a:rPr>
                                  <m:t>𝟖𝟕𝟓</m:t>
                                </m:r>
                              </m:oMath>
                            </m:oMathPara>
                          </a14:m>
                          <a:endParaRPr dirty="0"/>
                        </a:p>
                      </a:txBody>
                      <a:tcPr/>
                    </a:tc>
                    <a:extLst>
                      <a:ext uri="{0D108BD9-81ED-4DB2-BD59-A6C34878D82A}">
                        <a16:rowId xmlns:a16="http://schemas.microsoft.com/office/drawing/2014/main" val="3929398555"/>
                      </a:ext>
                    </a:extLst>
                  </a:tr>
                </a:tbl>
              </a:graphicData>
            </a:graphic>
          </p:graphicFrame>
        </mc:Choice>
        <mc:Fallback xmlns="">
          <p:graphicFrame>
            <p:nvGraphicFramePr>
              <p:cNvPr id="5" name="Table 4">
                <a:extLst>
                  <a:ext uri="{FF2B5EF4-FFF2-40B4-BE49-F238E27FC236}">
                    <a16:creationId xmlns:a16="http://schemas.microsoft.com/office/drawing/2014/main" id="{561E2A0F-55EE-6659-646F-58037ED454B1}"/>
                  </a:ext>
                </a:extLst>
              </p:cNvPr>
              <p:cNvGraphicFramePr>
                <a:graphicFrameLocks noGrp="1"/>
              </p:cNvGraphicFramePr>
              <p:nvPr/>
            </p:nvGraphicFramePr>
            <p:xfrm>
              <a:off x="6096000" y="453543"/>
              <a:ext cx="5564808" cy="785190"/>
            </p:xfrm>
            <a:graphic>
              <a:graphicData uri="http://schemas.openxmlformats.org/drawingml/2006/table">
                <a:tbl>
                  <a:tblPr firstRow="1" bandRow="1">
                    <a:tableStyleId>{F5AB1C69-6EDB-4FF4-983F-18BD219EF322}</a:tableStyleId>
                  </a:tblPr>
                  <a:tblGrid>
                    <a:gridCol w="927468">
                      <a:extLst>
                        <a:ext uri="{9D8B030D-6E8A-4147-A177-3AD203B41FA5}">
                          <a16:colId xmlns:a16="http://schemas.microsoft.com/office/drawing/2014/main" val="2758395178"/>
                        </a:ext>
                      </a:extLst>
                    </a:gridCol>
                    <a:gridCol w="927468">
                      <a:extLst>
                        <a:ext uri="{9D8B030D-6E8A-4147-A177-3AD203B41FA5}">
                          <a16:colId xmlns:a16="http://schemas.microsoft.com/office/drawing/2014/main" val="533021236"/>
                        </a:ext>
                      </a:extLst>
                    </a:gridCol>
                    <a:gridCol w="927468">
                      <a:extLst>
                        <a:ext uri="{9D8B030D-6E8A-4147-A177-3AD203B41FA5}">
                          <a16:colId xmlns:a16="http://schemas.microsoft.com/office/drawing/2014/main" val="3374080736"/>
                        </a:ext>
                      </a:extLst>
                    </a:gridCol>
                    <a:gridCol w="927468">
                      <a:extLst>
                        <a:ext uri="{9D8B030D-6E8A-4147-A177-3AD203B41FA5}">
                          <a16:colId xmlns:a16="http://schemas.microsoft.com/office/drawing/2014/main" val="257633017"/>
                        </a:ext>
                      </a:extLst>
                    </a:gridCol>
                    <a:gridCol w="927468">
                      <a:extLst>
                        <a:ext uri="{9D8B030D-6E8A-4147-A177-3AD203B41FA5}">
                          <a16:colId xmlns:a16="http://schemas.microsoft.com/office/drawing/2014/main" val="1369301327"/>
                        </a:ext>
                      </a:extLst>
                    </a:gridCol>
                    <a:gridCol w="927468">
                      <a:extLst>
                        <a:ext uri="{9D8B030D-6E8A-4147-A177-3AD203B41FA5}">
                          <a16:colId xmlns:a16="http://schemas.microsoft.com/office/drawing/2014/main" val="2166582992"/>
                        </a:ext>
                      </a:extLst>
                    </a:gridCol>
                  </a:tblGrid>
                  <a:tr h="392595">
                    <a:tc>
                      <a:txBody>
                        <a:bodyPr/>
                        <a:lstStyle/>
                        <a:p>
                          <a:endParaRPr lang="en-US"/>
                        </a:p>
                      </a:txBody>
                      <a:tcPr>
                        <a:blipFill>
                          <a:blip r:embed="rId3"/>
                          <a:stretch>
                            <a:fillRect l="-1316" t="-1538" r="-503947" b="-103077"/>
                          </a:stretch>
                        </a:blipFill>
                      </a:tcPr>
                    </a:tc>
                    <a:tc>
                      <a:txBody>
                        <a:bodyPr/>
                        <a:lstStyle/>
                        <a:p>
                          <a:endParaRPr lang="en-US"/>
                        </a:p>
                      </a:txBody>
                      <a:tcPr>
                        <a:blipFill>
                          <a:blip r:embed="rId3"/>
                          <a:stretch>
                            <a:fillRect l="-101316" t="-1538" r="-403947" b="-103077"/>
                          </a:stretch>
                        </a:blipFill>
                      </a:tcPr>
                    </a:tc>
                    <a:tc>
                      <a:txBody>
                        <a:bodyPr/>
                        <a:lstStyle/>
                        <a:p>
                          <a:endParaRPr lang="en-US"/>
                        </a:p>
                      </a:txBody>
                      <a:tcPr>
                        <a:blipFill>
                          <a:blip r:embed="rId3"/>
                          <a:stretch>
                            <a:fillRect l="-200000" t="-1538" r="-301307" b="-103077"/>
                          </a:stretch>
                        </a:blipFill>
                      </a:tcPr>
                    </a:tc>
                    <a:tc>
                      <a:txBody>
                        <a:bodyPr/>
                        <a:lstStyle/>
                        <a:p>
                          <a:endParaRPr lang="en-US"/>
                        </a:p>
                      </a:txBody>
                      <a:tcPr>
                        <a:blipFill>
                          <a:blip r:embed="rId3"/>
                          <a:stretch>
                            <a:fillRect l="-301974" t="-1538" r="-203289" b="-103077"/>
                          </a:stretch>
                        </a:blipFill>
                      </a:tcPr>
                    </a:tc>
                    <a:tc>
                      <a:txBody>
                        <a:bodyPr/>
                        <a:lstStyle/>
                        <a:p>
                          <a:endParaRPr lang="en-US"/>
                        </a:p>
                      </a:txBody>
                      <a:tcPr>
                        <a:blipFill>
                          <a:blip r:embed="rId3"/>
                          <a:stretch>
                            <a:fillRect l="-401974" t="-1538" r="-103289" b="-103077"/>
                          </a:stretch>
                        </a:blipFill>
                      </a:tcPr>
                    </a:tc>
                    <a:tc>
                      <a:txBody>
                        <a:bodyPr/>
                        <a:lstStyle/>
                        <a:p>
                          <a:endParaRPr lang="en-US"/>
                        </a:p>
                      </a:txBody>
                      <a:tcPr>
                        <a:blipFill>
                          <a:blip r:embed="rId3"/>
                          <a:stretch>
                            <a:fillRect l="-501974" t="-1538" r="-3289" b="-103077"/>
                          </a:stretch>
                        </a:blipFill>
                      </a:tcPr>
                    </a:tc>
                    <a:extLst>
                      <a:ext uri="{0D108BD9-81ED-4DB2-BD59-A6C34878D82A}">
                        <a16:rowId xmlns:a16="http://schemas.microsoft.com/office/drawing/2014/main" val="976600082"/>
                      </a:ext>
                    </a:extLst>
                  </a:tr>
                  <a:tr h="392595">
                    <a:tc>
                      <a:txBody>
                        <a:bodyPr/>
                        <a:lstStyle/>
                        <a:p>
                          <a:endParaRPr lang="en-US"/>
                        </a:p>
                      </a:txBody>
                      <a:tcPr>
                        <a:blipFill>
                          <a:blip r:embed="rId3"/>
                          <a:stretch>
                            <a:fillRect l="-1316" t="-101538" r="-503947" b="-3077"/>
                          </a:stretch>
                        </a:blipFill>
                      </a:tcPr>
                    </a:tc>
                    <a:tc>
                      <a:txBody>
                        <a:bodyPr/>
                        <a:lstStyle/>
                        <a:p>
                          <a:endParaRPr lang="en-US"/>
                        </a:p>
                      </a:txBody>
                      <a:tcPr>
                        <a:blipFill>
                          <a:blip r:embed="rId3"/>
                          <a:stretch>
                            <a:fillRect l="-101316" t="-101538" r="-403947" b="-3077"/>
                          </a:stretch>
                        </a:blipFill>
                      </a:tcPr>
                    </a:tc>
                    <a:tc>
                      <a:txBody>
                        <a:bodyPr/>
                        <a:lstStyle/>
                        <a:p>
                          <a:endParaRPr lang="en-US"/>
                        </a:p>
                      </a:txBody>
                      <a:tcPr>
                        <a:blipFill>
                          <a:blip r:embed="rId3"/>
                          <a:stretch>
                            <a:fillRect l="-200000" t="-101538" r="-301307" b="-3077"/>
                          </a:stretch>
                        </a:blipFill>
                      </a:tcPr>
                    </a:tc>
                    <a:tc>
                      <a:txBody>
                        <a:bodyPr/>
                        <a:lstStyle/>
                        <a:p>
                          <a:endParaRPr lang="en-US"/>
                        </a:p>
                      </a:txBody>
                      <a:tcPr>
                        <a:blipFill>
                          <a:blip r:embed="rId3"/>
                          <a:stretch>
                            <a:fillRect l="-301974" t="-101538" r="-203289" b="-3077"/>
                          </a:stretch>
                        </a:blipFill>
                      </a:tcPr>
                    </a:tc>
                    <a:tc>
                      <a:txBody>
                        <a:bodyPr/>
                        <a:lstStyle/>
                        <a:p>
                          <a:endParaRPr lang="en-US"/>
                        </a:p>
                      </a:txBody>
                      <a:tcPr>
                        <a:blipFill>
                          <a:blip r:embed="rId3"/>
                          <a:stretch>
                            <a:fillRect l="-401974" t="-101538" r="-103289" b="-3077"/>
                          </a:stretch>
                        </a:blipFill>
                      </a:tcPr>
                    </a:tc>
                    <a:tc>
                      <a:txBody>
                        <a:bodyPr/>
                        <a:lstStyle/>
                        <a:p>
                          <a:endParaRPr lang="en-US"/>
                        </a:p>
                      </a:txBody>
                      <a:tcPr>
                        <a:blipFill>
                          <a:blip r:embed="rId3"/>
                          <a:stretch>
                            <a:fillRect l="-501974" t="-101538" r="-3289" b="-3077"/>
                          </a:stretch>
                        </a:blipFill>
                      </a:tcPr>
                    </a:tc>
                    <a:extLst>
                      <a:ext uri="{0D108BD9-81ED-4DB2-BD59-A6C34878D82A}">
                        <a16:rowId xmlns:a16="http://schemas.microsoft.com/office/drawing/2014/main" val="3929398555"/>
                      </a:ext>
                    </a:extLst>
                  </a:tr>
                </a:tbl>
              </a:graphicData>
            </a:graphic>
          </p:graphicFrame>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2BF29C2-B304-F3A5-92D6-17432887794F}"/>
                  </a:ext>
                </a:extLst>
              </p:cNvPr>
              <p:cNvSpPr txBox="1"/>
              <p:nvPr/>
            </p:nvSpPr>
            <p:spPr>
              <a:xfrm>
                <a:off x="609600" y="2208745"/>
                <a:ext cx="11657358" cy="579133"/>
              </a:xfrm>
              <a:prstGeom prst="rect">
                <a:avLst/>
              </a:prstGeom>
              <a:noFill/>
            </p:spPr>
            <p:txBody>
              <a:bodyPr wrap="none" rtlCol="0">
                <a:spAutoFit/>
              </a:bodyPr>
              <a:lstStyle/>
              <a:p>
                <a:r>
                  <a:rPr lang="en-US" b="1" dirty="0">
                    <a:solidFill>
                      <a:srgbClr val="0070C0"/>
                    </a:solidFill>
                  </a:rPr>
                  <a:t>C. (ii)   Give a reason for your answer in C (</a:t>
                </a:r>
                <a:r>
                  <a:rPr lang="en-US" b="1" dirty="0" err="1">
                    <a:solidFill>
                      <a:srgbClr val="0070C0"/>
                    </a:solidFill>
                  </a:rPr>
                  <a:t>i</a:t>
                </a:r>
                <a:r>
                  <a:rPr lang="en-US" b="1" dirty="0">
                    <a:solidFill>
                      <a:srgbClr val="0070C0"/>
                    </a:solidFill>
                  </a:rPr>
                  <a:t>) based on the relationship between the change in the output values of </a:t>
                </a:r>
                <a14:m>
                  <m:oMath xmlns:m="http://schemas.openxmlformats.org/officeDocument/2006/math">
                    <m:r>
                      <a:rPr lang="en-US" sz="1600" b="1" i="1" smtClean="0">
                        <a:solidFill>
                          <a:srgbClr val="0070C0"/>
                        </a:solidFill>
                        <a:latin typeface="Cambria Math" panose="02040503050406030204" pitchFamily="18" charset="0"/>
                      </a:rPr>
                      <m:t>𝒇</m:t>
                    </m:r>
                  </m:oMath>
                </a14:m>
                <a:r>
                  <a:rPr lang="en-US" sz="1600" b="1" dirty="0">
                    <a:solidFill>
                      <a:srgbClr val="0070C0"/>
                    </a:solidFill>
                  </a:rPr>
                  <a:t> </a:t>
                </a:r>
                <a:r>
                  <a:rPr lang="en-US" b="1" dirty="0">
                    <a:solidFill>
                      <a:srgbClr val="0070C0"/>
                    </a:solidFill>
                  </a:rPr>
                  <a:t>and the change</a:t>
                </a:r>
              </a:p>
              <a:p>
                <a:r>
                  <a:rPr lang="en-US" b="1" dirty="0">
                    <a:solidFill>
                      <a:srgbClr val="0070C0"/>
                    </a:solidFill>
                  </a:rPr>
                  <a:t>               in the input values of </a:t>
                </a:r>
                <a14:m>
                  <m:oMath xmlns:m="http://schemas.openxmlformats.org/officeDocument/2006/math">
                    <m:r>
                      <a:rPr lang="en-US" sz="1600" b="1" i="1" smtClean="0">
                        <a:solidFill>
                          <a:srgbClr val="0070C0"/>
                        </a:solidFill>
                        <a:latin typeface="Cambria Math" panose="02040503050406030204" pitchFamily="18" charset="0"/>
                      </a:rPr>
                      <m:t>𝒇</m:t>
                    </m:r>
                  </m:oMath>
                </a14:m>
                <a:r>
                  <a:rPr lang="en-US" b="1" dirty="0">
                    <a:solidFill>
                      <a:srgbClr val="0070C0"/>
                    </a:solidFill>
                  </a:rPr>
                  <a:t>.  Refer to the values in the table in your reasoning.   </a:t>
                </a:r>
              </a:p>
            </p:txBody>
          </p:sp>
        </mc:Choice>
        <mc:Fallback xmlns="">
          <p:sp>
            <p:nvSpPr>
              <p:cNvPr id="6" name="TextBox 5">
                <a:extLst>
                  <a:ext uri="{FF2B5EF4-FFF2-40B4-BE49-F238E27FC236}">
                    <a16:creationId xmlns:a16="http://schemas.microsoft.com/office/drawing/2014/main" id="{F2BF29C2-B304-F3A5-92D6-17432887794F}"/>
                  </a:ext>
                </a:extLst>
              </p:cNvPr>
              <p:cNvSpPr txBox="1">
                <a:spLocks noRot="1" noChangeAspect="1" noMove="1" noResize="1" noEditPoints="1" noAdjustHandles="1" noChangeArrowheads="1" noChangeShapeType="1" noTextEdit="1"/>
              </p:cNvSpPr>
              <p:nvPr/>
            </p:nvSpPr>
            <p:spPr>
              <a:xfrm>
                <a:off x="609600" y="2208745"/>
                <a:ext cx="11657358" cy="579133"/>
              </a:xfrm>
              <a:prstGeom prst="rect">
                <a:avLst/>
              </a:prstGeom>
              <a:blipFill>
                <a:blip r:embed="rId4"/>
                <a:stretch>
                  <a:fillRect l="-157" b="-10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72BE036B-3482-E8FF-D8BC-0714FB71CE08}"/>
                  </a:ext>
                </a:extLst>
              </p:cNvPr>
              <p:cNvSpPr txBox="1"/>
              <p:nvPr/>
            </p:nvSpPr>
            <p:spPr>
              <a:xfrm>
                <a:off x="1492252" y="2765991"/>
                <a:ext cx="9884437" cy="693010"/>
              </a:xfrm>
              <a:prstGeom prst="rect">
                <a:avLst/>
              </a:prstGeom>
              <a:noFill/>
            </p:spPr>
            <p:txBody>
              <a:bodyPr wrap="none" rtlCol="0">
                <a:spAutoFit/>
              </a:bodyPr>
              <a:lstStyle/>
              <a:p>
                <a:r>
                  <a:rPr lang="en-US" sz="1600" b="1" dirty="0">
                    <a:solidFill>
                      <a:srgbClr val="FF0000"/>
                    </a:solidFill>
                  </a:rPr>
                  <a:t>The input values are all equal-length intervals of width </a:t>
                </a:r>
                <a14:m>
                  <m:oMath xmlns:m="http://schemas.openxmlformats.org/officeDocument/2006/math">
                    <m:r>
                      <a:rPr lang="en-US" sz="1600" b="1" i="1" dirty="0" smtClean="0">
                        <a:solidFill>
                          <a:srgbClr val="FF0000"/>
                        </a:solidFill>
                        <a:latin typeface="Cambria Math" panose="02040503050406030204" pitchFamily="18" charset="0"/>
                      </a:rPr>
                      <m:t>𝟏</m:t>
                    </m:r>
                  </m:oMath>
                </a14:m>
                <a:r>
                  <a:rPr lang="en-US" sz="1600" b="1" dirty="0">
                    <a:solidFill>
                      <a:srgbClr val="FF0000"/>
                    </a:solidFill>
                  </a:rPr>
                  <a:t> unit and the consecutive output values all</a:t>
                </a:r>
              </a:p>
              <a:p>
                <a:r>
                  <a:rPr lang="en-US" sz="1600" b="1" dirty="0">
                    <a:solidFill>
                      <a:srgbClr val="FF0000"/>
                    </a:solidFill>
                  </a:rPr>
                  <a:t>have a common ratio of </a:t>
                </a:r>
                <a14:m>
                  <m:oMath xmlns:m="http://schemas.openxmlformats.org/officeDocument/2006/math">
                    <m:f>
                      <m:fPr>
                        <m:ctrlPr>
                          <a:rPr lang="en-US" sz="1600" b="1" i="1" smtClean="0">
                            <a:solidFill>
                              <a:srgbClr val="FF0000"/>
                            </a:solidFill>
                            <a:latin typeface="Cambria Math" panose="02040503050406030204" pitchFamily="18" charset="0"/>
                          </a:rPr>
                        </m:ctrlPr>
                      </m:fPr>
                      <m:num>
                        <m:r>
                          <a:rPr lang="en-US" sz="1600" b="1" i="1" smtClean="0">
                            <a:solidFill>
                              <a:srgbClr val="FF0000"/>
                            </a:solidFill>
                            <a:latin typeface="Cambria Math" panose="02040503050406030204" pitchFamily="18" charset="0"/>
                          </a:rPr>
                          <m:t>𝟏</m:t>
                        </m:r>
                      </m:num>
                      <m:den>
                        <m:r>
                          <a:rPr lang="en-US" sz="1600" b="1" i="1" smtClean="0">
                            <a:solidFill>
                              <a:srgbClr val="FF0000"/>
                            </a:solidFill>
                            <a:latin typeface="Cambria Math" panose="02040503050406030204" pitchFamily="18" charset="0"/>
                          </a:rPr>
                          <m:t>𝟐</m:t>
                        </m:r>
                      </m:den>
                    </m:f>
                  </m:oMath>
                </a14:m>
                <a:r>
                  <a:rPr lang="en-US" sz="1600" b="1" dirty="0">
                    <a:solidFill>
                      <a:srgbClr val="FF0000"/>
                    </a:solidFill>
                  </a:rPr>
                  <a:t> (are proportional), so </a:t>
                </a:r>
                <a14:m>
                  <m:oMath xmlns:m="http://schemas.openxmlformats.org/officeDocument/2006/math">
                    <m:r>
                      <a:rPr lang="en-US" sz="1600" b="1" i="1" smtClean="0">
                        <a:solidFill>
                          <a:srgbClr val="FF0000"/>
                        </a:solidFill>
                        <a:latin typeface="Cambria Math" panose="02040503050406030204" pitchFamily="18" charset="0"/>
                      </a:rPr>
                      <m:t>𝒇</m:t>
                    </m:r>
                  </m:oMath>
                </a14:m>
                <a:r>
                  <a:rPr lang="en-US" sz="1600" b="1" dirty="0">
                    <a:solidFill>
                      <a:srgbClr val="FF0000"/>
                    </a:solidFill>
                  </a:rPr>
                  <a:t> is an exponential function.</a:t>
                </a:r>
              </a:p>
            </p:txBody>
          </p:sp>
        </mc:Choice>
        <mc:Fallback xmlns="">
          <p:sp>
            <p:nvSpPr>
              <p:cNvPr id="7" name="TextBox 6">
                <a:extLst>
                  <a:ext uri="{FF2B5EF4-FFF2-40B4-BE49-F238E27FC236}">
                    <a16:creationId xmlns:a16="http://schemas.microsoft.com/office/drawing/2014/main" id="{72BE036B-3482-E8FF-D8BC-0714FB71CE08}"/>
                  </a:ext>
                </a:extLst>
              </p:cNvPr>
              <p:cNvSpPr txBox="1">
                <a:spLocks noRot="1" noChangeAspect="1" noMove="1" noResize="1" noEditPoints="1" noAdjustHandles="1" noChangeArrowheads="1" noChangeShapeType="1" noTextEdit="1"/>
              </p:cNvSpPr>
              <p:nvPr/>
            </p:nvSpPr>
            <p:spPr>
              <a:xfrm>
                <a:off x="1492252" y="2765991"/>
                <a:ext cx="9884437" cy="693010"/>
              </a:xfrm>
              <a:prstGeom prst="rect">
                <a:avLst/>
              </a:prstGeom>
              <a:blipFill>
                <a:blip r:embed="rId5"/>
                <a:stretch>
                  <a:fillRect l="-370" t="-2655" b="-3540"/>
                </a:stretch>
              </a:blipFill>
            </p:spPr>
            <p:txBody>
              <a:bodyPr/>
              <a:lstStyle/>
              <a:p>
                <a:r>
                  <a:rPr lang="en-US">
                    <a:noFill/>
                  </a:rPr>
                  <a:t> </a:t>
                </a:r>
              </a:p>
            </p:txBody>
          </p:sp>
        </mc:Fallback>
      </mc:AlternateContent>
    </p:spTree>
    <p:extLst>
      <p:ext uri="{BB962C8B-B14F-4D97-AF65-F5344CB8AC3E}">
        <p14:creationId xmlns:p14="http://schemas.microsoft.com/office/powerpoint/2010/main" val="78968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theme1.xml><?xml version="1.0" encoding="utf-8"?>
<a:theme xmlns:a="http://schemas.openxmlformats.org/drawingml/2006/main" name="ET_new">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46249</TotalTime>
  <Words>5009</Words>
  <Application>Microsoft Office PowerPoint</Application>
  <PresentationFormat>Widescreen</PresentationFormat>
  <Paragraphs>585</Paragraphs>
  <Slides>30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Cambria Math</vt:lpstr>
      <vt:lpstr>Lato-Bold</vt:lpstr>
      <vt:lpstr>Merriweather Sans</vt:lpstr>
      <vt:lpstr>Roboto</vt:lpstr>
      <vt:lpstr>ET_new</vt:lpstr>
      <vt:lpstr>PowerPoint Presentation</vt:lpstr>
      <vt:lpstr>Objectives</vt:lpstr>
      <vt:lpstr>Comparing 2025 Results to 2024 Overall</vt:lpstr>
      <vt:lpstr>Comparing 2025 Results to 2024 Multiple Choice</vt:lpstr>
      <vt:lpstr>Comparing 2025 Results to 2024 Free Response</vt:lpstr>
      <vt:lpstr>        2025 FRQ 1</vt:lpstr>
      <vt:lpstr>        2025 FRQ 1</vt:lpstr>
      <vt:lpstr>        2025 FRQ 1</vt:lpstr>
      <vt:lpstr>        2025 FRQ 1</vt:lpstr>
      <vt:lpstr>Comparisons FRQ 1 2025 to 2024</vt:lpstr>
      <vt:lpstr>        2025 FRQ 1 = Observations</vt:lpstr>
      <vt:lpstr>  2025 FRQ 2</vt:lpstr>
      <vt:lpstr>  2025 FRQ 2</vt:lpstr>
      <vt:lpstr>  2025 FRQ 2</vt:lpstr>
      <vt:lpstr>  2025 FRQ 2</vt:lpstr>
      <vt:lpstr>Comparisons FRQ 2 2025 to 2024</vt:lpstr>
      <vt:lpstr>        2025 FRQ 2 = Observations</vt:lpstr>
      <vt:lpstr>       2025 FRQ 3</vt:lpstr>
      <vt:lpstr>           2025 FRQ 3</vt:lpstr>
      <vt:lpstr>             2025 FRQ 3</vt:lpstr>
      <vt:lpstr>Comparisons FRQ 3 2025 to 2024</vt:lpstr>
      <vt:lpstr>        2025 FRQ 3 = Observations</vt:lpstr>
      <vt:lpstr>Directions for FRQ 4</vt:lpstr>
      <vt:lpstr>       2025 FRQ 4</vt:lpstr>
      <vt:lpstr>       2025 FRQ 4</vt:lpstr>
      <vt:lpstr>       2025 FRQ 4</vt:lpstr>
      <vt:lpstr>Comparisons FRQ 4 2025 to 2024</vt:lpstr>
      <vt:lpstr>        2025 FRQ 4 = Observations</vt:lpstr>
      <vt:lpstr>        Changes to Exam and Classroom?</vt:lpstr>
      <vt:lpstr>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rebecca892</dc:creator>
  <cp:lastModifiedBy>Daniel Wilkie</cp:lastModifiedBy>
  <cp:revision>193</cp:revision>
  <cp:lastPrinted>2019-10-01T10:42:04Z</cp:lastPrinted>
  <dcterms:modified xsi:type="dcterms:W3CDTF">2025-08-08T17:24:06Z</dcterms:modified>
</cp:coreProperties>
</file>