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7" r:id="rId3"/>
    <p:sldId id="271" r:id="rId4"/>
    <p:sldId id="279" r:id="rId5"/>
    <p:sldId id="260" r:id="rId6"/>
    <p:sldId id="276" r:id="rId7"/>
    <p:sldId id="261" r:id="rId8"/>
    <p:sldId id="262" r:id="rId9"/>
    <p:sldId id="263" r:id="rId10"/>
    <p:sldId id="264" r:id="rId11"/>
    <p:sldId id="266" r:id="rId12"/>
    <p:sldId id="269" r:id="rId13"/>
    <p:sldId id="265" r:id="rId14"/>
    <p:sldId id="275" r:id="rId15"/>
    <p:sldId id="268" r:id="rId16"/>
    <p:sldId id="270" r:id="rId17"/>
    <p:sldId id="27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7D4A6-091A-4841-AA1A-672478991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751C88-E0E7-4BEC-A487-0AA3A8C7A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667E6-23C3-4765-AD3E-73A5B73F7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E35F1-9505-499F-B722-99DFC607C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05C21-50C4-484B-AEC7-05215C7A1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24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5E4B1-3564-45DD-9F08-9A3B095D4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EB2E65-2208-476C-BCC0-41BD672DAD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96E145-D146-4C0D-B707-2C50ECAE4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C6D8C-47FD-4D64-A41A-0222ECD8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DEDB0-D203-40F7-BFCC-3CAC09EAA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25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409CCA-2A28-447C-80E1-452BC2AFEB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991184-AF7B-42FE-86EA-CCB6940B81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E25A4-7883-4C4F-9AC3-5AC76DEEC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E53790-1A14-4ADF-B44A-9C603B934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4EC4E-17A7-4D2F-85B7-A912C1E3C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01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98C7E-1D07-41CF-83AF-B973D6B7D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B3AF4-92A0-4EF3-80E0-2581B33AD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014E76-9F42-4963-A32D-44E9D37E2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41705-A3C3-46D5-B89A-75392E010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71DF4-08B6-47F9-987E-D99FB802C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622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B846A-6E52-43D5-9546-296025A07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6DCE16-334C-4A16-A3FF-70F038883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C03C4-3D29-49D8-86BD-CFB6F57DD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A7160B-5A0D-4FB6-A538-319BCD24E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A95EE-D72F-4E46-ABDA-9C45F9A78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653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C07F4-82DE-4D98-8F69-E7C95B315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D2CD08-F85A-42B3-B87C-6848AB037A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AEDB16-42EB-4A73-A1A0-B08C73099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A38DAA-60CC-400F-9C1B-F331D3637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D4DCB0-89C3-4E80-A323-73AA7B334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0CFBB-CB73-4123-A13F-78D24C545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544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08C0A-9544-4CFB-9471-F3D7C75C8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FE36A9-9597-4B27-84E4-F70EF9437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E5B65C-AE81-4369-A66D-463511008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0F3132-D2E8-4CDE-BE61-433513B69F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E3BB37-9269-45C6-AFCD-FC9C869FD5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29BE10-4583-48A1-873C-D22041ACB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8342CE-D7AD-47BE-A4A7-8608216AC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60692E-F50F-44F1-B04A-581C0BA0F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049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1C1AF-237F-4A2A-AE68-28BFE0EFF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D9DC27-8D2F-48E7-A94E-3F8F4CFA3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B776BC-E96D-4AFC-B2C3-7B0E4F224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63A06F-2ED8-4C66-B6C5-53271A5CA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497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13FDF8-75EE-4507-8478-B236E7D91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3DA282-EAD5-4836-B739-111475B8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E193E3-CD7F-4BE6-A98A-EDA5C4E53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011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C5C6A-44D2-43A1-8563-B92BAC990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CC1132-9902-4C13-A33D-244D240C7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47AA3B-6D17-4AC7-9F25-62232173DE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EDE867-55A7-4682-8265-DC8231970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B90DBA-4813-4645-8027-428615083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3FF2A-A810-4632-8B53-98C447758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7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C3D3C-B0FF-4EDF-9793-8BE2EC192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67300E-CAB3-44E1-8FD3-CD50B2EE2B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6535A5-F5AE-439D-8C13-0F08491C09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1D575E-B175-46F4-809E-5B07F69CA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3A1D81-80BF-4E3D-98B1-120A900B4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45A60D-4BFD-4BD3-BB35-9FF75DE83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47141D-5D70-4EA5-8832-FF282A8C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B437-D488-4B44-9DBE-AC23FD82C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7835E-271A-4910-9D6F-6F6A5E009D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DCDE7-C37A-4CCC-AA75-D5B85F533D3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B59878-6C0A-4504-8B27-F04DD140E9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6E8BFC-0105-4A0D-BC8C-FC4B34E4B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95F50-47E0-439A-BC90-9658507CA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707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79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90.png"/><Relationship Id="rId4" Type="http://schemas.openxmlformats.org/officeDocument/2006/relationships/image" Target="../media/image8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360.png"/><Relationship Id="rId7" Type="http://schemas.openxmlformats.org/officeDocument/2006/relationships/image" Target="../media/image40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0.png"/><Relationship Id="rId7" Type="http://schemas.openxmlformats.org/officeDocument/2006/relationships/image" Target="../media/image64.png"/><Relationship Id="rId2" Type="http://schemas.openxmlformats.org/officeDocument/2006/relationships/image" Target="../media/image5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0.png"/><Relationship Id="rId7" Type="http://schemas.openxmlformats.org/officeDocument/2006/relationships/image" Target="../media/image15.png"/><Relationship Id="rId2" Type="http://schemas.openxmlformats.org/officeDocument/2006/relationships/image" Target="../media/image6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CAD688-1327-4B11-8C17-C9FD88210148}"/>
              </a:ext>
            </a:extLst>
          </p:cNvPr>
          <p:cNvSpPr txBox="1"/>
          <p:nvPr/>
        </p:nvSpPr>
        <p:spPr>
          <a:xfrm rot="20420286">
            <a:off x="2124308" y="-416406"/>
            <a:ext cx="9686925" cy="800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5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Equivalence</a:t>
            </a:r>
            <a:endParaRPr lang="en-US" sz="4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3A5851-1A4E-4CD0-8A50-9DC524576BB4}"/>
              </a:ext>
            </a:extLst>
          </p:cNvPr>
          <p:cNvSpPr txBox="1"/>
          <p:nvPr/>
        </p:nvSpPr>
        <p:spPr>
          <a:xfrm rot="20164322">
            <a:off x="4337138" y="1266457"/>
            <a:ext cx="9686925" cy="800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5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Efficiency</a:t>
            </a:r>
            <a:endParaRPr lang="en-US" sz="4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691048-CF2F-46E7-A25E-3527492B8436}"/>
              </a:ext>
            </a:extLst>
          </p:cNvPr>
          <p:cNvSpPr txBox="1"/>
          <p:nvPr/>
        </p:nvSpPr>
        <p:spPr>
          <a:xfrm rot="20247391">
            <a:off x="7134289" y="3454584"/>
            <a:ext cx="9686925" cy="800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5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Effective</a:t>
            </a:r>
            <a:endParaRPr lang="en-US" sz="4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AB6F2EC-1986-4D65-803C-7B1A1C1FE585}"/>
              </a:ext>
            </a:extLst>
          </p:cNvPr>
          <p:cNvCxnSpPr>
            <a:cxnSpLocks/>
          </p:cNvCxnSpPr>
          <p:nvPr/>
        </p:nvCxnSpPr>
        <p:spPr>
          <a:xfrm>
            <a:off x="4276823" y="1628254"/>
            <a:ext cx="1175934" cy="1175934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CC83C6F-2B99-4AB6-8A9E-4CE8B3A8351E}"/>
              </a:ext>
            </a:extLst>
          </p:cNvPr>
          <p:cNvCxnSpPr>
            <a:cxnSpLocks/>
          </p:cNvCxnSpPr>
          <p:nvPr/>
        </p:nvCxnSpPr>
        <p:spPr>
          <a:xfrm>
            <a:off x="6832943" y="3625085"/>
            <a:ext cx="1218578" cy="1218578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033458B7-9C6E-47FE-B8AD-5C138D04C26D}"/>
              </a:ext>
            </a:extLst>
          </p:cNvPr>
          <p:cNvGrpSpPr/>
          <p:nvPr/>
        </p:nvGrpSpPr>
        <p:grpSpPr>
          <a:xfrm>
            <a:off x="689309" y="2427937"/>
            <a:ext cx="6143634" cy="3797399"/>
            <a:chOff x="689309" y="2427937"/>
            <a:chExt cx="6143634" cy="379739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23EC5DE-B0D9-4F80-98AB-9236A26AECA3}"/>
                </a:ext>
              </a:extLst>
            </p:cNvPr>
            <p:cNvSpPr txBox="1"/>
            <p:nvPr/>
          </p:nvSpPr>
          <p:spPr>
            <a:xfrm>
              <a:off x="689309" y="5346249"/>
              <a:ext cx="6143634" cy="879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50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Simplifyin</a:t>
              </a:r>
              <a:r>
                <a:rPr lang="en-US" sz="5000" b="1" dirty="0">
                  <a:solidFill>
                    <a:srgbClr val="FF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g Equations</a:t>
              </a:r>
              <a:endParaRPr lang="en-US" sz="5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028" name="Picture 4" descr="Amazon.com : Texas Instruments TI-Nspire CX II CAS Color Graphing  Calculator with Student Software (PC/Mac) : Office Products">
              <a:extLst>
                <a:ext uri="{FF2B5EF4-FFF2-40B4-BE49-F238E27FC236}">
                  <a16:creationId xmlns:a16="http://schemas.microsoft.com/office/drawing/2014/main" id="{16B632EE-B1A0-48E0-8AB6-143035DA05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2052" y="2427937"/>
              <a:ext cx="1261986" cy="2668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00EAA6A-72D5-4D46-A53B-D67FE6BD59BD}"/>
              </a:ext>
            </a:extLst>
          </p:cNvPr>
          <p:cNvGrpSpPr/>
          <p:nvPr/>
        </p:nvGrpSpPr>
        <p:grpSpPr>
          <a:xfrm>
            <a:off x="7862887" y="656369"/>
            <a:ext cx="9686925" cy="3733461"/>
            <a:chOff x="7862887" y="656369"/>
            <a:chExt cx="9686925" cy="373346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9FAC9F6-AC5F-40C1-B23B-717238A2D368}"/>
                </a:ext>
              </a:extLst>
            </p:cNvPr>
            <p:cNvSpPr txBox="1"/>
            <p:nvPr/>
          </p:nvSpPr>
          <p:spPr>
            <a:xfrm>
              <a:off x="7862887" y="656369"/>
              <a:ext cx="9686925" cy="879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50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Factoring</a:t>
              </a:r>
              <a:endParaRPr lang="en-US" sz="5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026" name="Picture 2" descr="Amazon.com : Texas Instruments TI-84 Plus CE Color Graphing Calculator,  Bionic Blue : Office Products">
              <a:extLst>
                <a:ext uri="{FF2B5EF4-FFF2-40B4-BE49-F238E27FC236}">
                  <a16:creationId xmlns:a16="http://schemas.microsoft.com/office/drawing/2014/main" id="{FE0798DF-5209-4FE9-80DD-CD50211F9F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609" y="1666663"/>
              <a:ext cx="1261986" cy="27231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5238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1ED9E5-E569-4D20-AABB-48B7848B6FD8}"/>
              </a:ext>
            </a:extLst>
          </p:cNvPr>
          <p:cNvSpPr txBox="1"/>
          <p:nvPr/>
        </p:nvSpPr>
        <p:spPr>
          <a:xfrm>
            <a:off x="2209799" y="564699"/>
            <a:ext cx="9686925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Factoring from Algebra to Calculus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ACFD07A-E531-4FC1-A459-6ACB3ACA5E64}"/>
                  </a:ext>
                </a:extLst>
              </p:cNvPr>
              <p:cNvSpPr txBox="1"/>
              <p:nvPr/>
            </p:nvSpPr>
            <p:spPr>
              <a:xfrm>
                <a:off x="-1552575" y="1657910"/>
                <a:ext cx="7105650" cy="13274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d>
                        <m:d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−6</m:t>
                              </m:r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−7</m:t>
                              </m:r>
                            </m:num>
                            <m:den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3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ACFD07A-E531-4FC1-A459-6ACB3ACA5E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552575" y="1657910"/>
                <a:ext cx="7105650" cy="13274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65D3B03-08BB-4D9E-8D68-C9E5C41DD304}"/>
                  </a:ext>
                </a:extLst>
              </p:cNvPr>
              <p:cNvSpPr txBox="1"/>
              <p:nvPr/>
            </p:nvSpPr>
            <p:spPr>
              <a:xfrm>
                <a:off x="2116932" y="1792982"/>
                <a:ext cx="6872286" cy="11296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3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d>
                        <m:dPr>
                          <m:ctrlPr>
                            <a:rPr lang="en-US" sz="3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ctrlPr>
                                    <a:rPr lang="en-US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3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−7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3000" i="1" strike="dblStrike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000" i="1" strike="dblStrike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3000" i="0" strike="dblStrike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sz="3000" i="1" strike="dblStrike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3000" i="0" strike="dblStrike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65D3B03-08BB-4D9E-8D68-C9E5C41DD3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6932" y="1792982"/>
                <a:ext cx="6872286" cy="112966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C257C4A-2E91-42B5-954A-DF3B05139072}"/>
                  </a:ext>
                </a:extLst>
              </p:cNvPr>
              <p:cNvSpPr txBox="1"/>
              <p:nvPr/>
            </p:nvSpPr>
            <p:spPr>
              <a:xfrm>
                <a:off x="3333750" y="3120397"/>
                <a:ext cx="2917030" cy="9688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3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d>
                        <m:dPr>
                          <m:ctrlPr>
                            <a:rPr lang="en-US" sz="3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0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−7</m:t>
                          </m:r>
                        </m:e>
                      </m:d>
                    </m:oMath>
                  </m:oMathPara>
                </a14:m>
                <a:endParaRPr lang="en-US" sz="3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C257C4A-2E91-42B5-954A-DF3B051390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3750" y="3120397"/>
                <a:ext cx="2917030" cy="96885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334F4F5-38D5-48B1-A631-5E448846F9D1}"/>
                  </a:ext>
                </a:extLst>
              </p:cNvPr>
              <p:cNvSpPr txBox="1"/>
              <p:nvPr/>
            </p:nvSpPr>
            <p:spPr>
              <a:xfrm>
                <a:off x="5882878" y="3327825"/>
                <a:ext cx="735804" cy="553998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prstDash val="sysDash"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000" i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334F4F5-38D5-48B1-A631-5E448846F9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2878" y="3327825"/>
                <a:ext cx="735804" cy="553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solidFill>
                  <a:srgbClr val="FF0000"/>
                </a:solidFill>
                <a:prstDash val="sys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647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C86EB17-6611-4471-9AE9-3E55889B5D58}"/>
                  </a:ext>
                </a:extLst>
              </p:cNvPr>
              <p:cNvSpPr txBox="1"/>
              <p:nvPr/>
            </p:nvSpPr>
            <p:spPr>
              <a:xfrm>
                <a:off x="670476" y="1239637"/>
                <a:ext cx="10925175" cy="7175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Find the zeros of the function  </a:t>
                </a:r>
                <a14:m>
                  <m:oMath xmlns:m="http://schemas.openxmlformats.org/officeDocument/2006/math"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−8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−24.</m:t>
                    </m:r>
                  </m:oMath>
                </a14:m>
                <a:r>
                  <a:rPr lang="en-US" sz="4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4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C86EB17-6611-4471-9AE9-3E55889B5D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476" y="1239637"/>
                <a:ext cx="10925175" cy="717569"/>
              </a:xfrm>
              <a:prstGeom prst="rect">
                <a:avLst/>
              </a:prstGeom>
              <a:blipFill>
                <a:blip r:embed="rId2"/>
                <a:stretch>
                  <a:fillRect l="-2009" t="-13559" b="-35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FEFBE0-7977-4426-B5AC-1CDD09065A39}"/>
                  </a:ext>
                </a:extLst>
              </p:cNvPr>
              <p:cNvSpPr txBox="1"/>
              <p:nvPr/>
            </p:nvSpPr>
            <p:spPr>
              <a:xfrm>
                <a:off x="-114404" y="2918121"/>
                <a:ext cx="6096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±??</m:t>
                          </m:r>
                        </m:e>
                      </m:d>
                      <m:d>
                        <m:dPr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±??</m:t>
                          </m:r>
                        </m:e>
                      </m:d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FEFBE0-7977-4426-B5AC-1CDD09065A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4404" y="2918121"/>
                <a:ext cx="609600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ADF7DAA-4E7C-404F-ACE0-C1E60A8C61C0}"/>
                  </a:ext>
                </a:extLst>
              </p:cNvPr>
              <p:cNvSpPr txBox="1"/>
              <p:nvPr/>
            </p:nvSpPr>
            <p:spPr>
              <a:xfrm>
                <a:off x="5616903" y="2295726"/>
                <a:ext cx="6306378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i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−12=0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ADF7DAA-4E7C-404F-ACE0-C1E60A8C61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6903" y="2295726"/>
                <a:ext cx="6306378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EE93290-7559-4AA4-8A47-568A623EB55E}"/>
                  </a:ext>
                </a:extLst>
              </p:cNvPr>
              <p:cNvSpPr txBox="1"/>
              <p:nvPr/>
            </p:nvSpPr>
            <p:spPr>
              <a:xfrm>
                <a:off x="5676899" y="3210654"/>
                <a:ext cx="6306378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+6)(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−2)=0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EE93290-7559-4AA4-8A47-568A623EB5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6899" y="3210654"/>
                <a:ext cx="6306378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5A246F1-2021-4693-9F57-8B200A2E1370}"/>
                  </a:ext>
                </a:extLst>
              </p:cNvPr>
              <p:cNvSpPr txBox="1"/>
              <p:nvPr/>
            </p:nvSpPr>
            <p:spPr>
              <a:xfrm>
                <a:off x="6693175" y="4192082"/>
                <a:ext cx="4273825" cy="707886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prstDash val="sysDash"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=−6 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US" sz="4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5A246F1-2021-4693-9F57-8B200A2E13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3175" y="4192082"/>
                <a:ext cx="4273825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28575">
                <a:solidFill>
                  <a:srgbClr val="FF0000"/>
                </a:solidFill>
                <a:prstDash val="sys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74FFC07-003F-43B9-A3B5-7E8D0591FEF7}"/>
              </a:ext>
            </a:extLst>
          </p:cNvPr>
          <p:cNvCxnSpPr>
            <a:cxnSpLocks/>
          </p:cNvCxnSpPr>
          <p:nvPr/>
        </p:nvCxnSpPr>
        <p:spPr>
          <a:xfrm>
            <a:off x="5914403" y="2544727"/>
            <a:ext cx="0" cy="3294710"/>
          </a:xfrm>
          <a:prstGeom prst="line">
            <a:avLst/>
          </a:prstGeom>
          <a:ln w="381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18A5F72-5EB3-4BC7-A43E-DA7AE8316F0C}"/>
              </a:ext>
            </a:extLst>
          </p:cNvPr>
          <p:cNvSpPr txBox="1"/>
          <p:nvPr/>
        </p:nvSpPr>
        <p:spPr>
          <a:xfrm>
            <a:off x="1057275" y="468540"/>
            <a:ext cx="10458450" cy="146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Simplifying Equations </a:t>
            </a:r>
            <a:r>
              <a:rPr lang="en-US" sz="4000" b="1" u="sng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Algebra to Calculus</a:t>
            </a:r>
            <a:endParaRPr lang="en-US" sz="40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54E4424-A6C9-4855-BDEE-AAAEB9DBE85A}"/>
                  </a:ext>
                </a:extLst>
              </p:cNvPr>
              <p:cNvSpPr txBox="1"/>
              <p:nvPr/>
            </p:nvSpPr>
            <p:spPr>
              <a:xfrm>
                <a:off x="-114404" y="2190784"/>
                <a:ext cx="6096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−8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−24=0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54E4424-A6C9-4855-BDEE-AAAEB9DBE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4404" y="2190784"/>
                <a:ext cx="6096000" cy="7078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D7A0B0EF-53F6-4EE0-8E7E-1129074A013B}"/>
              </a:ext>
            </a:extLst>
          </p:cNvPr>
          <p:cNvGrpSpPr/>
          <p:nvPr/>
        </p:nvGrpSpPr>
        <p:grpSpPr>
          <a:xfrm>
            <a:off x="4857750" y="2074811"/>
            <a:ext cx="2476497" cy="469916"/>
            <a:chOff x="4857750" y="2074811"/>
            <a:chExt cx="2476497" cy="469916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BF6A98CE-DD63-40B1-9307-B289E8A84F25}"/>
                </a:ext>
              </a:extLst>
            </p:cNvPr>
            <p:cNvCxnSpPr>
              <a:cxnSpLocks/>
            </p:cNvCxnSpPr>
            <p:nvPr/>
          </p:nvCxnSpPr>
          <p:spPr>
            <a:xfrm>
              <a:off x="5118652" y="2544727"/>
              <a:ext cx="1574523" cy="0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52E35FF-B3E2-4BFD-A4C5-38CD238928E1}"/>
                </a:ext>
              </a:extLst>
            </p:cNvPr>
            <p:cNvSpPr txBox="1"/>
            <p:nvPr/>
          </p:nvSpPr>
          <p:spPr>
            <a:xfrm>
              <a:off x="4857750" y="2074811"/>
              <a:ext cx="24764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7030A0"/>
                  </a:solidFill>
                </a:rPr>
                <a:t>divide both sides by 2!!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51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C86EB17-6611-4471-9AE9-3E55889B5D58}"/>
                  </a:ext>
                </a:extLst>
              </p:cNvPr>
              <p:cNvSpPr txBox="1"/>
              <p:nvPr/>
            </p:nvSpPr>
            <p:spPr>
              <a:xfrm>
                <a:off x="633412" y="1489554"/>
                <a:ext cx="10925175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4000" dirty="0"/>
                  <a:t>The recent SAT:  If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4000" dirty="0"/>
                  <a:t> satisfies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+3=30</m:t>
                    </m:r>
                  </m:oMath>
                </a14:m>
                <a:r>
                  <a:rPr lang="en-US" sz="4000" dirty="0"/>
                  <a:t>, then what is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sz="4000" dirty="0"/>
                  <a:t>?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C86EB17-6611-4471-9AE9-3E55889B5D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412" y="1489554"/>
                <a:ext cx="10925175" cy="1323439"/>
              </a:xfrm>
              <a:prstGeom prst="rect">
                <a:avLst/>
              </a:prstGeom>
              <a:blipFill>
                <a:blip r:embed="rId2"/>
                <a:stretch>
                  <a:fillRect l="-2009" t="-8295" b="-188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BDA785C-E011-4A4B-AD5D-6D927585A245}"/>
                  </a:ext>
                </a:extLst>
              </p:cNvPr>
              <p:cNvSpPr txBox="1"/>
              <p:nvPr/>
            </p:nvSpPr>
            <p:spPr>
              <a:xfrm>
                <a:off x="-885826" y="3091303"/>
                <a:ext cx="6096000" cy="6309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500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35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500" i="0">
                          <a:latin typeface="Cambria Math" panose="02040503050406030204" pitchFamily="18" charset="0"/>
                        </a:rPr>
                        <m:t>=27</m:t>
                      </m:r>
                    </m:oMath>
                  </m:oMathPara>
                </a14:m>
                <a:endParaRPr lang="en-US" sz="35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BDA785C-E011-4A4B-AD5D-6D927585A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885826" y="3091303"/>
                <a:ext cx="6096000" cy="63094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C1456B9-8110-45A7-BE58-17097EC77196}"/>
                  </a:ext>
                </a:extLst>
              </p:cNvPr>
              <p:cNvSpPr txBox="1"/>
              <p:nvPr/>
            </p:nvSpPr>
            <p:spPr>
              <a:xfrm>
                <a:off x="-1107282" y="3806231"/>
                <a:ext cx="6538912" cy="11006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5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5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5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500" i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3500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5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C1456B9-8110-45A7-BE58-17097EC771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07282" y="3806231"/>
                <a:ext cx="6538912" cy="1100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16F6F31-C5A7-4C3A-BDC1-95404F2047A3}"/>
                  </a:ext>
                </a:extLst>
              </p:cNvPr>
              <p:cNvSpPr txBox="1"/>
              <p:nvPr/>
            </p:nvSpPr>
            <p:spPr>
              <a:xfrm>
                <a:off x="-1695450" y="4929034"/>
                <a:ext cx="6648450" cy="13025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5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3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5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5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en-US" sz="35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35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US" sz="35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16F6F31-C5A7-4C3A-BDC1-95404F2047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695450" y="4929034"/>
                <a:ext cx="6648450" cy="13025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CB90AE3-1937-40AA-AF5A-49D45A96207A}"/>
                  </a:ext>
                </a:extLst>
              </p:cNvPr>
              <p:cNvSpPr txBox="1"/>
              <p:nvPr/>
            </p:nvSpPr>
            <p:spPr>
              <a:xfrm>
                <a:off x="2667000" y="5216869"/>
                <a:ext cx="1152526" cy="630942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prstDash val="sysDash"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5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500" i="0"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US" sz="35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CB90AE3-1937-40AA-AF5A-49D45A962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5216869"/>
                <a:ext cx="1152526" cy="6309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28575">
                <a:solidFill>
                  <a:srgbClr val="FF0000"/>
                </a:solidFill>
                <a:prstDash val="sys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D3AEB70-20A1-465C-9BA2-4E4BB487758C}"/>
                  </a:ext>
                </a:extLst>
              </p:cNvPr>
              <p:cNvSpPr txBox="1"/>
              <p:nvPr/>
            </p:nvSpPr>
            <p:spPr>
              <a:xfrm>
                <a:off x="6867525" y="3275567"/>
                <a:ext cx="2709862" cy="630942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prstDash val="sysDash"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50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5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500" i="0">
                          <a:latin typeface="Cambria Math" panose="02040503050406030204" pitchFamily="18" charset="0"/>
                        </a:rPr>
                        <m:t>+1=10</m:t>
                      </m:r>
                    </m:oMath>
                  </m:oMathPara>
                </a14:m>
                <a:endParaRPr lang="en-US" sz="35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D3AEB70-20A1-465C-9BA2-4E4BB48775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7525" y="3275567"/>
                <a:ext cx="2709862" cy="63094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 w="28575">
                <a:solidFill>
                  <a:srgbClr val="FF0000"/>
                </a:solidFill>
                <a:prstDash val="sys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9F06B7F-1334-4B42-9847-C024C22F6826}"/>
              </a:ext>
            </a:extLst>
          </p:cNvPr>
          <p:cNvCxnSpPr>
            <a:cxnSpLocks/>
          </p:cNvCxnSpPr>
          <p:nvPr/>
        </p:nvCxnSpPr>
        <p:spPr>
          <a:xfrm>
            <a:off x="5646046" y="2265975"/>
            <a:ext cx="0" cy="3294710"/>
          </a:xfrm>
          <a:prstGeom prst="line">
            <a:avLst/>
          </a:prstGeom>
          <a:ln w="381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55FF3FAC-DB08-41DC-A83C-3BE02186F86C}"/>
              </a:ext>
            </a:extLst>
          </p:cNvPr>
          <p:cNvSpPr txBox="1"/>
          <p:nvPr/>
        </p:nvSpPr>
        <p:spPr>
          <a:xfrm>
            <a:off x="1057275" y="468540"/>
            <a:ext cx="10458450" cy="146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Simplifying Equations </a:t>
            </a:r>
            <a:r>
              <a:rPr lang="en-US" sz="4000" b="1" u="sng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Algebra to Calculus</a:t>
            </a:r>
            <a:endParaRPr lang="en-US" sz="40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40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097E4BD-D5A2-4691-B8CF-008F34EB51A8}"/>
              </a:ext>
            </a:extLst>
          </p:cNvPr>
          <p:cNvGrpSpPr/>
          <p:nvPr/>
        </p:nvGrpSpPr>
        <p:grpSpPr>
          <a:xfrm>
            <a:off x="6357938" y="2152650"/>
            <a:ext cx="2476497" cy="1028700"/>
            <a:chOff x="6357938" y="2152650"/>
            <a:chExt cx="2476497" cy="1028700"/>
          </a:xfrm>
        </p:grpSpPr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A9AD211A-6F7E-40FF-8724-FA30204DBD25}"/>
                </a:ext>
              </a:extLst>
            </p:cNvPr>
            <p:cNvCxnSpPr>
              <a:cxnSpLocks/>
            </p:cNvCxnSpPr>
            <p:nvPr/>
          </p:nvCxnSpPr>
          <p:spPr>
            <a:xfrm>
              <a:off x="7381875" y="2152650"/>
              <a:ext cx="428625" cy="1028700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FBEF7B5-CB61-46D3-939C-DBB70119C337}"/>
                </a:ext>
              </a:extLst>
            </p:cNvPr>
            <p:cNvSpPr txBox="1"/>
            <p:nvPr/>
          </p:nvSpPr>
          <p:spPr>
            <a:xfrm>
              <a:off x="6357938" y="2306104"/>
              <a:ext cx="24764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7030A0"/>
                  </a:solidFill>
                </a:rPr>
                <a:t>divide both sides by 3!!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205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20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0E80553-FDBD-49C2-B3D0-15D5009D3F81}"/>
              </a:ext>
            </a:extLst>
          </p:cNvPr>
          <p:cNvSpPr txBox="1"/>
          <p:nvPr/>
        </p:nvSpPr>
        <p:spPr>
          <a:xfrm>
            <a:off x="1057275" y="468540"/>
            <a:ext cx="10458450" cy="146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Simplifying Equations </a:t>
            </a:r>
            <a:r>
              <a:rPr lang="en-US" sz="4000" b="1" u="sng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Algebra to Calculus</a:t>
            </a:r>
            <a:endParaRPr lang="en-US" sz="40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77564B9-4F41-4E3D-8F15-DA087878D720}"/>
                  </a:ext>
                </a:extLst>
              </p:cNvPr>
              <p:cNvSpPr txBox="1"/>
              <p:nvPr/>
            </p:nvSpPr>
            <p:spPr>
              <a:xfrm>
                <a:off x="352425" y="1490831"/>
                <a:ext cx="6096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smtClean="0"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16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77564B9-4F41-4E3D-8F15-DA087878D7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425" y="1490831"/>
                <a:ext cx="6096000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AAF09C1-D57C-400B-AAE2-BAEB6BAA6494}"/>
                  </a:ext>
                </a:extLst>
              </p:cNvPr>
              <p:cNvSpPr txBox="1"/>
              <p:nvPr/>
            </p:nvSpPr>
            <p:spPr>
              <a:xfrm>
                <a:off x="352425" y="2415659"/>
                <a:ext cx="6096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AAF09C1-D57C-400B-AAE2-BAEB6BAA64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425" y="2415659"/>
                <a:ext cx="609600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7A2F2FC-D651-4E1F-8CE1-F05A816E7CC3}"/>
                  </a:ext>
                </a:extLst>
              </p:cNvPr>
              <p:cNvSpPr txBox="1"/>
              <p:nvPr/>
            </p:nvSpPr>
            <p:spPr>
              <a:xfrm>
                <a:off x="457200" y="3295717"/>
                <a:ext cx="6096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40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7A2F2FC-D651-4E1F-8CE1-F05A816E7C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295717"/>
                <a:ext cx="6096000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6A26C3E-3AD4-425C-BC3C-C04B06E331A3}"/>
                  </a:ext>
                </a:extLst>
              </p:cNvPr>
              <p:cNvSpPr txBox="1"/>
              <p:nvPr/>
            </p:nvSpPr>
            <p:spPr>
              <a:xfrm>
                <a:off x="8096249" y="2707898"/>
                <a:ext cx="1719261" cy="707886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prstDash val="sysDash"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6A26C3E-3AD4-425C-BC3C-C04B06E331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6249" y="2707898"/>
                <a:ext cx="1719261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solidFill>
                  <a:srgbClr val="FF0000"/>
                </a:solidFill>
                <a:prstDash val="sys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75CC2A97-021B-440E-8804-0C60328804FB}"/>
              </a:ext>
            </a:extLst>
          </p:cNvPr>
          <p:cNvSpPr txBox="1"/>
          <p:nvPr/>
        </p:nvSpPr>
        <p:spPr>
          <a:xfrm>
            <a:off x="2091929" y="4130745"/>
            <a:ext cx="2616991" cy="70788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7CB77C5-C182-4105-8969-0C8C0F650502}"/>
                  </a:ext>
                </a:extLst>
              </p:cNvPr>
              <p:cNvSpPr txBox="1"/>
              <p:nvPr/>
            </p:nvSpPr>
            <p:spPr>
              <a:xfrm>
                <a:off x="352425" y="4067174"/>
                <a:ext cx="6096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7CB77C5-C182-4105-8969-0C8C0F650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425" y="4067174"/>
                <a:ext cx="6096000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id="{1F6B59AA-D71D-4B5A-B41A-2C3F4236B358}"/>
              </a:ext>
            </a:extLst>
          </p:cNvPr>
          <p:cNvGrpSpPr/>
          <p:nvPr/>
        </p:nvGrpSpPr>
        <p:grpSpPr>
          <a:xfrm>
            <a:off x="4914900" y="1844774"/>
            <a:ext cx="3028950" cy="2680505"/>
            <a:chOff x="4914900" y="1844774"/>
            <a:chExt cx="3028950" cy="2680505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2F21549-8A01-4089-B2A2-DC43264DA834}"/>
                </a:ext>
              </a:extLst>
            </p:cNvPr>
            <p:cNvGrpSpPr/>
            <p:nvPr/>
          </p:nvGrpSpPr>
          <p:grpSpPr>
            <a:xfrm>
              <a:off x="4914900" y="1844774"/>
              <a:ext cx="3028950" cy="1889682"/>
              <a:chOff x="4914900" y="1844774"/>
              <a:chExt cx="3028950" cy="1889682"/>
            </a:xfrm>
          </p:grpSpPr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F3F239D5-01E6-4C12-BCB5-D657436464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33950" y="1844774"/>
                <a:ext cx="3009900" cy="1022251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4786D4EB-7EEF-4B75-B348-F8BCBA56759B}"/>
                  </a:ext>
                </a:extLst>
              </p:cNvPr>
              <p:cNvCxnSpPr/>
              <p:nvPr/>
            </p:nvCxnSpPr>
            <p:spPr>
              <a:xfrm>
                <a:off x="4914900" y="2769602"/>
                <a:ext cx="2886075" cy="443178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id="{AB6030F5-D63C-4D9C-BDB8-1C33047F3C2A}"/>
                  </a:ext>
                </a:extLst>
              </p:cNvPr>
              <p:cNvCxnSpPr/>
              <p:nvPr/>
            </p:nvCxnSpPr>
            <p:spPr>
              <a:xfrm flipV="1">
                <a:off x="4933950" y="3450456"/>
                <a:ext cx="2705100" cy="28400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52F44442-992E-4F40-A5EA-FC8A383B0B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05387" y="3694430"/>
              <a:ext cx="2728913" cy="830849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736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9" grpId="0" animBg="1"/>
      <p:bldP spid="14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2AC1323-CFF9-460A-89C8-15635719B666}"/>
              </a:ext>
            </a:extLst>
          </p:cNvPr>
          <p:cNvSpPr txBox="1"/>
          <p:nvPr/>
        </p:nvSpPr>
        <p:spPr>
          <a:xfrm>
            <a:off x="971550" y="316140"/>
            <a:ext cx="10458450" cy="146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Simplifying Equations </a:t>
            </a:r>
            <a:r>
              <a:rPr lang="en-US" sz="4000" b="1" u="sng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Algebra to Calculus</a:t>
            </a:r>
            <a:endParaRPr lang="en-US" sz="40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8263F2-027D-4BE6-BD03-484DE6C03275}"/>
              </a:ext>
            </a:extLst>
          </p:cNvPr>
          <p:cNvSpPr txBox="1"/>
          <p:nvPr/>
        </p:nvSpPr>
        <p:spPr>
          <a:xfrm>
            <a:off x="700087" y="1273393"/>
            <a:ext cx="11001375" cy="1055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following table contains points from a quadratic function.  Determine the quadratic function using the most appropriate form.</a:t>
            </a:r>
            <a:r>
              <a:rPr lang="en-US" sz="3000" i="1" dirty="0"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endParaRPr lang="en-US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E445B-C4AD-4661-AFF3-0ACC275A2227}"/>
              </a:ext>
            </a:extLst>
          </p:cNvPr>
          <p:cNvSpPr txBox="1"/>
          <p:nvPr/>
        </p:nvSpPr>
        <p:spPr>
          <a:xfrm>
            <a:off x="2743203" y="3938980"/>
            <a:ext cx="2476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y-intercept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91D87F0-5EB9-453B-A6C7-55F16EDA6676}"/>
              </a:ext>
            </a:extLst>
          </p:cNvPr>
          <p:cNvCxnSpPr/>
          <p:nvPr/>
        </p:nvCxnSpPr>
        <p:spPr>
          <a:xfrm flipH="1">
            <a:off x="2447925" y="4333875"/>
            <a:ext cx="1428750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AC1DC79-529A-4450-8BC1-81E10F365029}"/>
                  </a:ext>
                </a:extLst>
              </p:cNvPr>
              <p:cNvSpPr txBox="1"/>
              <p:nvPr/>
            </p:nvSpPr>
            <p:spPr>
              <a:xfrm>
                <a:off x="5495925" y="2631051"/>
                <a:ext cx="6096000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+5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AC1DC79-529A-4450-8BC1-81E10F3650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5925" y="2631051"/>
                <a:ext cx="6096000" cy="55399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EDC9380-B476-42FD-8ED3-CC56A52393AC}"/>
                  </a:ext>
                </a:extLst>
              </p:cNvPr>
              <p:cNvSpPr txBox="1"/>
              <p:nvPr/>
            </p:nvSpPr>
            <p:spPr>
              <a:xfrm>
                <a:off x="4733928" y="3661981"/>
                <a:ext cx="1238250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(2, 15)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EDC9380-B476-42FD-8ED3-CC56A52393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3928" y="3661981"/>
                <a:ext cx="1238250" cy="553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E36A9F7-07F0-44DA-8407-90E9085B1A0A}"/>
              </a:ext>
            </a:extLst>
          </p:cNvPr>
          <p:cNvCxnSpPr>
            <a:cxnSpLocks/>
          </p:cNvCxnSpPr>
          <p:nvPr/>
        </p:nvCxnSpPr>
        <p:spPr>
          <a:xfrm>
            <a:off x="5934075" y="3958030"/>
            <a:ext cx="857250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D8AFAB2-AEAD-4D01-8E05-D041A60555D3}"/>
                  </a:ext>
                </a:extLst>
              </p:cNvPr>
              <p:cNvSpPr txBox="1"/>
              <p:nvPr/>
            </p:nvSpPr>
            <p:spPr>
              <a:xfrm>
                <a:off x="5843591" y="4206226"/>
                <a:ext cx="6096000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6=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d>
                        </m:e>
                        <m:sup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+5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D8AFAB2-AEAD-4D01-8E05-D041A60555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3591" y="4206226"/>
                <a:ext cx="6096000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76CA07E-7BE2-47A5-8E5A-298AE86BE0C7}"/>
                  </a:ext>
                </a:extLst>
              </p:cNvPr>
              <p:cNvSpPr txBox="1"/>
              <p:nvPr/>
            </p:nvSpPr>
            <p:spPr>
              <a:xfrm>
                <a:off x="4743457" y="4235029"/>
                <a:ext cx="1238250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(3, 26)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76CA07E-7BE2-47A5-8E5A-298AE86BE0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457" y="4235029"/>
                <a:ext cx="1238250" cy="553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9D9A778-1F63-429B-AA73-80455766CE59}"/>
                  </a:ext>
                </a:extLst>
              </p:cNvPr>
              <p:cNvSpPr txBox="1"/>
              <p:nvPr/>
            </p:nvSpPr>
            <p:spPr>
              <a:xfrm>
                <a:off x="5843591" y="3631469"/>
                <a:ext cx="6096000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5=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e>
                        <m:sup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+5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9D9A778-1F63-429B-AA73-80455766CE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3591" y="3631469"/>
                <a:ext cx="6096000" cy="55399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9CF30AA-55B1-4750-A76D-54923A67BB98}"/>
              </a:ext>
            </a:extLst>
          </p:cNvPr>
          <p:cNvCxnSpPr>
            <a:cxnSpLocks/>
          </p:cNvCxnSpPr>
          <p:nvPr/>
        </p:nvCxnSpPr>
        <p:spPr>
          <a:xfrm>
            <a:off x="5981707" y="4488608"/>
            <a:ext cx="857250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0C2741D5-1DC8-481F-83AF-7AA7C1BCA94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288" t="3422" r="5288" b="9139"/>
          <a:stretch/>
        </p:blipFill>
        <p:spPr>
          <a:xfrm>
            <a:off x="425044" y="3229913"/>
            <a:ext cx="2022881" cy="19526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FFA1214-250B-45D6-96CB-AC0A82DD14E0}"/>
                  </a:ext>
                </a:extLst>
              </p:cNvPr>
              <p:cNvSpPr txBox="1"/>
              <p:nvPr/>
            </p:nvSpPr>
            <p:spPr>
              <a:xfrm>
                <a:off x="4167191" y="5366506"/>
                <a:ext cx="6096000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=10</m:t>
                      </m:r>
                    </m:oMath>
                  </m:oMathPara>
                </a14:m>
                <a:endParaRPr lang="en-US" sz="3000" b="0" dirty="0"/>
              </a:p>
              <a:p>
                <a:endParaRPr lang="en-US" sz="3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FFA1214-250B-45D6-96CB-AC0A82DD14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191" y="5366506"/>
                <a:ext cx="6096000" cy="101566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28A2619-552E-48BE-A2E1-0A78B8E9BD7E}"/>
                  </a:ext>
                </a:extLst>
              </p:cNvPr>
              <p:cNvSpPr txBox="1"/>
              <p:nvPr/>
            </p:nvSpPr>
            <p:spPr>
              <a:xfrm>
                <a:off x="4167191" y="5842337"/>
                <a:ext cx="6096000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latin typeface="Cambria Math" panose="02040503050406030204" pitchFamily="18" charset="0"/>
                        </a:rPr>
                        <m:t>9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=21</m:t>
                      </m:r>
                    </m:oMath>
                  </m:oMathPara>
                </a14:m>
                <a:endParaRPr lang="en-US" sz="3000" b="0" dirty="0"/>
              </a:p>
              <a:p>
                <a:endParaRPr lang="en-US" sz="3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28A2619-552E-48BE-A2E1-0A78B8E9BD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191" y="5842337"/>
                <a:ext cx="6096000" cy="101566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693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  <p:bldP spid="13" grpId="0"/>
      <p:bldP spid="14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DBB8E6F-5E77-4322-9325-C881AA18543F}"/>
                  </a:ext>
                </a:extLst>
              </p:cNvPr>
              <p:cNvSpPr txBox="1"/>
              <p:nvPr/>
            </p:nvSpPr>
            <p:spPr>
              <a:xfrm>
                <a:off x="895350" y="1369565"/>
                <a:ext cx="9715500" cy="11579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3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Solve the following system of equations:	</a:t>
                </a:r>
                <a14:m>
                  <m:oMath xmlns:m="http://schemas.openxmlformats.org/officeDocument/2006/math">
                    <m:r>
                      <a:rPr lang="en-US" sz="3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=10</m:t>
                    </m:r>
                  </m:oMath>
                </a14:m>
                <a:endParaRPr lang="en-US" sz="3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3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3000" i="1" dirty="0"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sz="3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9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=21</m:t>
                    </m:r>
                  </m:oMath>
                </a14:m>
                <a:endParaRPr lang="en-US" sz="3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DBB8E6F-5E77-4322-9325-C881AA1854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350" y="1369565"/>
                <a:ext cx="9715500" cy="1157946"/>
              </a:xfrm>
              <a:prstGeom prst="rect">
                <a:avLst/>
              </a:prstGeom>
              <a:blipFill>
                <a:blip r:embed="rId2"/>
                <a:stretch>
                  <a:fillRect l="-1506" t="-5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2A5E7CF-5CA3-46D3-A5FA-F99158443E30}"/>
                  </a:ext>
                </a:extLst>
              </p:cNvPr>
              <p:cNvSpPr txBox="1"/>
              <p:nvPr/>
            </p:nvSpPr>
            <p:spPr>
              <a:xfrm>
                <a:off x="-945356" y="2208974"/>
                <a:ext cx="6096000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3000" i="0"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3000" i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2A5E7CF-5CA3-46D3-A5FA-F99158443E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45356" y="2208974"/>
                <a:ext cx="6096000" cy="553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6BFA736-34E0-41EE-88EB-0609F7DB3FFE}"/>
                  </a:ext>
                </a:extLst>
              </p:cNvPr>
              <p:cNvSpPr txBox="1"/>
              <p:nvPr/>
            </p:nvSpPr>
            <p:spPr>
              <a:xfrm>
                <a:off x="-1166812" y="2734513"/>
                <a:ext cx="6538912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30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3000" i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6BFA736-34E0-41EE-88EB-0609F7DB3F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66812" y="2734513"/>
                <a:ext cx="6538912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8FA0C4B-C8A8-4ED0-B455-8CA737577385}"/>
                  </a:ext>
                </a:extLst>
              </p:cNvPr>
              <p:cNvSpPr txBox="1"/>
              <p:nvPr/>
            </p:nvSpPr>
            <p:spPr>
              <a:xfrm>
                <a:off x="-1090612" y="3287679"/>
                <a:ext cx="6677024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smtClean="0">
                          <a:latin typeface="Cambria Math" panose="02040503050406030204" pitchFamily="18" charset="0"/>
                        </a:rPr>
                        <m:t>9</m:t>
                      </m:r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+3(5−2</m:t>
                      </m:r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)=21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8FA0C4B-C8A8-4ED0-B455-8CA7375773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90612" y="3287679"/>
                <a:ext cx="6677024" cy="553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BD1801A-07EE-4D2F-B93C-9AB695F98ADB}"/>
                  </a:ext>
                </a:extLst>
              </p:cNvPr>
              <p:cNvSpPr txBox="1"/>
              <p:nvPr/>
            </p:nvSpPr>
            <p:spPr>
              <a:xfrm>
                <a:off x="-1090612" y="4003475"/>
                <a:ext cx="6677024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smtClean="0">
                          <a:latin typeface="Cambria Math" panose="02040503050406030204" pitchFamily="18" charset="0"/>
                        </a:rPr>
                        <m:t>9</m:t>
                      </m:r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+15−6</m:t>
                      </m:r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30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21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BD1801A-07EE-4D2F-B93C-9AB695F98A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90612" y="4003475"/>
                <a:ext cx="6677024" cy="55399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6F2B7BC-8ABA-4434-9D10-F884CD2F54E7}"/>
                  </a:ext>
                </a:extLst>
              </p:cNvPr>
              <p:cNvSpPr txBox="1"/>
              <p:nvPr/>
            </p:nvSpPr>
            <p:spPr>
              <a:xfrm>
                <a:off x="-1235868" y="4787384"/>
                <a:ext cx="6677024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6F2B7BC-8ABA-4434-9D10-F884CD2F54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235868" y="4787384"/>
                <a:ext cx="6677024" cy="55399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FAB5038-E04A-42EB-AA0D-4954F18297EE}"/>
                  </a:ext>
                </a:extLst>
              </p:cNvPr>
              <p:cNvSpPr txBox="1"/>
              <p:nvPr/>
            </p:nvSpPr>
            <p:spPr>
              <a:xfrm>
                <a:off x="-1235868" y="5352110"/>
                <a:ext cx="6715124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30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FAB5038-E04A-42EB-AA0D-4954F18297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235868" y="5352110"/>
                <a:ext cx="6715124" cy="55399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6774138-F0C6-4BDB-AB74-D0E82984F209}"/>
                  </a:ext>
                </a:extLst>
              </p:cNvPr>
              <p:cNvSpPr txBox="1"/>
              <p:nvPr/>
            </p:nvSpPr>
            <p:spPr>
              <a:xfrm>
                <a:off x="-1090612" y="6052419"/>
                <a:ext cx="6715124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30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5−2</m:t>
                      </m:r>
                      <m:d>
                        <m:d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0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6774138-F0C6-4BDB-AB74-D0E82984F2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90612" y="6052419"/>
                <a:ext cx="6715124" cy="55399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C2D39B0C-614A-4866-90DE-FB15DDA4BEA9}"/>
                  </a:ext>
                </a:extLst>
              </p:cNvPr>
              <p:cNvSpPr txBox="1"/>
              <p:nvPr/>
            </p:nvSpPr>
            <p:spPr>
              <a:xfrm>
                <a:off x="5338762" y="2834801"/>
                <a:ext cx="6715124" cy="11579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=5</m:t>
                      </m:r>
                    </m:oMath>
                  </m:oMathPara>
                </a14:m>
                <a:endParaRPr lang="en-US" sz="3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3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3000" i="1" dirty="0"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sz="3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=7</m:t>
                    </m:r>
                  </m:oMath>
                </a14:m>
                <a:endParaRPr lang="en-US" sz="3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C2D39B0C-614A-4866-90DE-FB15DDA4BE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8762" y="2834801"/>
                <a:ext cx="6715124" cy="115794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B891223-3924-4174-BF30-A5043A355611}"/>
                  </a:ext>
                </a:extLst>
              </p:cNvPr>
              <p:cNvSpPr txBox="1"/>
              <p:nvPr/>
            </p:nvSpPr>
            <p:spPr>
              <a:xfrm>
                <a:off x="5150644" y="4261845"/>
                <a:ext cx="6715124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00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B891223-3924-4174-BF30-A5043A355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0644" y="4261845"/>
                <a:ext cx="6715124" cy="55399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6C24FE3-7BDC-4D40-8D9A-95C06F3E0457}"/>
                  </a:ext>
                </a:extLst>
              </p:cNvPr>
              <p:cNvSpPr txBox="1"/>
              <p:nvPr/>
            </p:nvSpPr>
            <p:spPr>
              <a:xfrm>
                <a:off x="5150644" y="5000873"/>
                <a:ext cx="6715124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000" b="0" i="0" smtClean="0"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30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6C24FE3-7BDC-4D40-8D9A-95C06F3E04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0644" y="5000873"/>
                <a:ext cx="6715124" cy="55399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37BB68D-83F6-49E5-B6AB-C8735DC16595}"/>
                  </a:ext>
                </a:extLst>
              </p:cNvPr>
              <p:cNvSpPr txBox="1"/>
              <p:nvPr/>
            </p:nvSpPr>
            <p:spPr>
              <a:xfrm>
                <a:off x="5072063" y="5957911"/>
                <a:ext cx="6715124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=2</m:t>
                      </m:r>
                      <m:sSup>
                        <m:sSup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+5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37BB68D-83F6-49E5-B6AB-C8735DC165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63" y="5957911"/>
                <a:ext cx="6715124" cy="55399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C46107F-63DF-46FB-8A1A-D007FAA6E48B}"/>
              </a:ext>
            </a:extLst>
          </p:cNvPr>
          <p:cNvCxnSpPr>
            <a:cxnSpLocks/>
          </p:cNvCxnSpPr>
          <p:nvPr/>
        </p:nvCxnSpPr>
        <p:spPr>
          <a:xfrm>
            <a:off x="5586412" y="2057400"/>
            <a:ext cx="0" cy="4272018"/>
          </a:xfrm>
          <a:prstGeom prst="line">
            <a:avLst/>
          </a:prstGeom>
          <a:ln w="381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FADA158-FD28-4437-87AB-2185E47A1374}"/>
              </a:ext>
            </a:extLst>
          </p:cNvPr>
          <p:cNvSpPr txBox="1"/>
          <p:nvPr/>
        </p:nvSpPr>
        <p:spPr>
          <a:xfrm>
            <a:off x="1057275" y="358422"/>
            <a:ext cx="10458450" cy="146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Simplifying Equations </a:t>
            </a:r>
            <a:r>
              <a:rPr lang="en-US" sz="4000" b="1" u="sng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Algebra to Calculus</a:t>
            </a:r>
            <a:endParaRPr lang="en-US" sz="40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4000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32F64DB-5B3D-4E60-B6C9-0F2FC500566F}"/>
              </a:ext>
            </a:extLst>
          </p:cNvPr>
          <p:cNvGrpSpPr/>
          <p:nvPr/>
        </p:nvGrpSpPr>
        <p:grpSpPr>
          <a:xfrm>
            <a:off x="9305932" y="1752599"/>
            <a:ext cx="2578892" cy="1946231"/>
            <a:chOff x="9284385" y="1724629"/>
            <a:chExt cx="2598143" cy="1974202"/>
          </a:xfrm>
        </p:grpSpPr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BD913C00-980D-407F-AB4D-8E80A69D85C1}"/>
                </a:ext>
              </a:extLst>
            </p:cNvPr>
            <p:cNvCxnSpPr>
              <a:cxnSpLocks/>
            </p:cNvCxnSpPr>
            <p:nvPr/>
          </p:nvCxnSpPr>
          <p:spPr>
            <a:xfrm>
              <a:off x="9620251" y="1724629"/>
              <a:ext cx="1228724" cy="569921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68D893F0-362A-4303-AB88-89E800A889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20251" y="2824073"/>
              <a:ext cx="1228724" cy="874758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38FE839-F3B3-414C-A03C-5D8181D408C4}"/>
                </a:ext>
              </a:extLst>
            </p:cNvPr>
            <p:cNvSpPr txBox="1"/>
            <p:nvPr/>
          </p:nvSpPr>
          <p:spPr>
            <a:xfrm>
              <a:off x="9284385" y="2374883"/>
              <a:ext cx="2598143" cy="37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7030A0"/>
                  </a:solidFill>
                </a:rPr>
                <a:t>divide both sides by 2/3!!</a:t>
              </a: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5F049B6C-A7DA-41EE-B24E-077F0C9CF4FA}"/>
              </a:ext>
            </a:extLst>
          </p:cNvPr>
          <p:cNvSpPr txBox="1"/>
          <p:nvPr/>
        </p:nvSpPr>
        <p:spPr>
          <a:xfrm>
            <a:off x="5619750" y="3261452"/>
            <a:ext cx="2352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‘subtract’ equations!!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B3D83C9-3058-4595-BE54-3F78302A665C}"/>
              </a:ext>
            </a:extLst>
          </p:cNvPr>
          <p:cNvCxnSpPr>
            <a:cxnSpLocks/>
          </p:cNvCxnSpPr>
          <p:nvPr/>
        </p:nvCxnSpPr>
        <p:spPr>
          <a:xfrm>
            <a:off x="6896310" y="3602642"/>
            <a:ext cx="1076113" cy="816756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48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  <p:bldP spid="18" grpId="0"/>
      <p:bldP spid="21" grpId="0"/>
      <p:bldP spid="24" grpId="0"/>
      <p:bldP spid="27" grpId="0"/>
      <p:bldP spid="32" grpId="0"/>
      <p:bldP spid="35" grpId="0"/>
      <p:bldP spid="36" grpId="0"/>
      <p:bldP spid="37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9F06B7F-1334-4B42-9847-C024C22F6826}"/>
              </a:ext>
            </a:extLst>
          </p:cNvPr>
          <p:cNvCxnSpPr>
            <a:cxnSpLocks/>
          </p:cNvCxnSpPr>
          <p:nvPr/>
        </p:nvCxnSpPr>
        <p:spPr>
          <a:xfrm>
            <a:off x="6198496" y="2930009"/>
            <a:ext cx="0" cy="3294710"/>
          </a:xfrm>
          <a:prstGeom prst="line">
            <a:avLst/>
          </a:prstGeom>
          <a:ln w="381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55FF3FAC-DB08-41DC-A83C-3BE02186F86C}"/>
              </a:ext>
            </a:extLst>
          </p:cNvPr>
          <p:cNvSpPr txBox="1"/>
          <p:nvPr/>
        </p:nvSpPr>
        <p:spPr>
          <a:xfrm>
            <a:off x="1057275" y="468540"/>
            <a:ext cx="10458450" cy="146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Simplifying Equations </a:t>
            </a:r>
            <a:r>
              <a:rPr lang="en-US" sz="4000" b="1" u="sng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Algebra to Calculus</a:t>
            </a:r>
            <a:endParaRPr lang="en-US" sz="40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467F862-7FD4-41CF-A4B4-AAE396FAA451}"/>
                  </a:ext>
                </a:extLst>
              </p:cNvPr>
              <p:cNvSpPr txBox="1"/>
              <p:nvPr/>
            </p:nvSpPr>
            <p:spPr>
              <a:xfrm>
                <a:off x="1057275" y="1278505"/>
                <a:ext cx="9801223" cy="13183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35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Find the x-value for the local minimum of </a:t>
                </a: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35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f(x)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5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5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5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35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−9</m:t>
                    </m:r>
                    <m:sSup>
                      <m:sSupPr>
                        <m:ctrlPr>
                          <a:rPr lang="en-US" sz="35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5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5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5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−120</m:t>
                    </m:r>
                    <m:r>
                      <a:rPr lang="en-US" sz="35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5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+6</m:t>
                    </m:r>
                  </m:oMath>
                </a14:m>
                <a:endParaRPr lang="en-US" sz="35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467F862-7FD4-41CF-A4B4-AAE396FAA4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275" y="1278505"/>
                <a:ext cx="9801223" cy="1318310"/>
              </a:xfrm>
              <a:prstGeom prst="rect">
                <a:avLst/>
              </a:prstGeom>
              <a:blipFill>
                <a:blip r:embed="rId2"/>
                <a:stretch>
                  <a:fillRect l="-1803" t="-6019" b="-171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54B2AF0-54AD-4181-9E9D-AA19D3F97C07}"/>
                  </a:ext>
                </a:extLst>
              </p:cNvPr>
              <p:cNvSpPr txBox="1"/>
              <p:nvPr/>
            </p:nvSpPr>
            <p:spPr>
              <a:xfrm>
                <a:off x="411855" y="2930009"/>
                <a:ext cx="6096000" cy="6309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5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5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3500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35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5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3500" i="0">
                          <a:latin typeface="Cambria Math" panose="020405030504060302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sz="35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5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5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500" i="0">
                          <a:latin typeface="Cambria Math" panose="02040503050406030204" pitchFamily="18" charset="0"/>
                        </a:rPr>
                        <m:t>−18</m:t>
                      </m:r>
                      <m:r>
                        <a:rPr lang="en-US" sz="35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500" i="0">
                          <a:latin typeface="Cambria Math" panose="02040503050406030204" pitchFamily="18" charset="0"/>
                        </a:rPr>
                        <m:t>−120</m:t>
                      </m:r>
                    </m:oMath>
                  </m:oMathPara>
                </a14:m>
                <a:endParaRPr lang="en-US" sz="35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54B2AF0-54AD-4181-9E9D-AA19D3F97C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855" y="2930009"/>
                <a:ext cx="6096000" cy="63094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538D0EC-1A22-48C9-915A-6FE4ACB2DA82}"/>
                  </a:ext>
                </a:extLst>
              </p:cNvPr>
              <p:cNvSpPr txBox="1"/>
              <p:nvPr/>
            </p:nvSpPr>
            <p:spPr>
              <a:xfrm>
                <a:off x="411855" y="3922358"/>
                <a:ext cx="6096000" cy="6309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5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sz="3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5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5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−18</m:t>
                      </m:r>
                      <m:r>
                        <a:rPr lang="en-US" sz="35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5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−120=0</m:t>
                      </m:r>
                    </m:oMath>
                  </m:oMathPara>
                </a14:m>
                <a:endParaRPr lang="en-US" sz="35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538D0EC-1A22-48C9-915A-6FE4ACB2D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855" y="3922358"/>
                <a:ext cx="6096000" cy="6309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5F54FFC-EEA1-4FD7-BFF5-0B32E800C95F}"/>
                  </a:ext>
                </a:extLst>
              </p:cNvPr>
              <p:cNvSpPr txBox="1"/>
              <p:nvPr/>
            </p:nvSpPr>
            <p:spPr>
              <a:xfrm>
                <a:off x="188844" y="5085570"/>
                <a:ext cx="6097656" cy="6309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35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5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3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5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−??</m:t>
                          </m:r>
                        </m:e>
                      </m:d>
                      <m:d>
                        <m:dPr>
                          <m:ctrlPr>
                            <a:rPr lang="en-US" sz="3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5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−??</m:t>
                          </m:r>
                        </m:e>
                      </m:d>
                      <m:r>
                        <a:rPr lang="en-US" sz="35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35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5F54FFC-EEA1-4FD7-BFF5-0B32E800C9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844" y="5085570"/>
                <a:ext cx="6097656" cy="63094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A226A8B-0EAC-4BAC-8AFA-B528C2D0ACF7}"/>
                  </a:ext>
                </a:extLst>
              </p:cNvPr>
              <p:cNvSpPr txBox="1"/>
              <p:nvPr/>
            </p:nvSpPr>
            <p:spPr>
              <a:xfrm>
                <a:off x="5682489" y="3945715"/>
                <a:ext cx="6097656" cy="6309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5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5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5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500" i="0"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en-US" sz="35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500" i="0">
                          <a:latin typeface="Cambria Math" panose="02040503050406030204" pitchFamily="18" charset="0"/>
                        </a:rPr>
                        <m:t>−40=0</m:t>
                      </m:r>
                    </m:oMath>
                  </m:oMathPara>
                </a14:m>
                <a:endParaRPr lang="en-US" sz="35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A226A8B-0EAC-4BAC-8AFA-B528C2D0AC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2489" y="3945715"/>
                <a:ext cx="6097656" cy="6309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DA204F5-88D9-4E13-9050-27F6F7B00659}"/>
                  </a:ext>
                </a:extLst>
              </p:cNvPr>
              <p:cNvSpPr txBox="1"/>
              <p:nvPr/>
            </p:nvSpPr>
            <p:spPr>
              <a:xfrm>
                <a:off x="5682489" y="4793456"/>
                <a:ext cx="6097656" cy="6309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35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5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−10</m:t>
                          </m:r>
                        </m:e>
                      </m:d>
                      <m:d>
                        <m:dPr>
                          <m:ctrlPr>
                            <a:rPr lang="en-US" sz="3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5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5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d>
                      <m:r>
                        <a:rPr lang="en-US" sz="35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35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DA204F5-88D9-4E13-9050-27F6F7B006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2489" y="4793456"/>
                <a:ext cx="6097656" cy="63094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2927B7B-C330-4FB7-9AA1-731368883424}"/>
                  </a:ext>
                </a:extLst>
              </p:cNvPr>
              <p:cNvSpPr txBox="1"/>
              <p:nvPr/>
            </p:nvSpPr>
            <p:spPr>
              <a:xfrm>
                <a:off x="5682489" y="5713855"/>
                <a:ext cx="6097656" cy="6309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5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500" i="0">
                          <a:latin typeface="Cambria Math" panose="02040503050406030204" pitchFamily="18" charset="0"/>
                        </a:rPr>
                        <m:t> =−</m:t>
                      </m:r>
                      <m:r>
                        <a:rPr lang="en-US" sz="3500" b="0" i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3500" i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3500" i="1">
                          <a:latin typeface="Cambria Math" panose="02040503050406030204" pitchFamily="18" charset="0"/>
                        </a:rPr>
                        <m:t>𝑜𝑟</m:t>
                      </m:r>
                      <m:r>
                        <a:rPr lang="en-US" sz="3500" i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35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500" i="0">
                          <a:latin typeface="Cambria Math" panose="02040503050406030204" pitchFamily="18" charset="0"/>
                        </a:rPr>
                        <m:t> =10</m:t>
                      </m:r>
                    </m:oMath>
                  </m:oMathPara>
                </a14:m>
                <a:endParaRPr lang="en-US" sz="35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2927B7B-C330-4FB7-9AA1-7313688834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2489" y="5713855"/>
                <a:ext cx="6097656" cy="63094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8725907-840F-41B4-854C-771DD76F6BC3}"/>
              </a:ext>
            </a:extLst>
          </p:cNvPr>
          <p:cNvCxnSpPr>
            <a:cxnSpLocks/>
            <a:stCxn id="25" idx="1"/>
          </p:cNvCxnSpPr>
          <p:nvPr/>
        </p:nvCxnSpPr>
        <p:spPr>
          <a:xfrm>
            <a:off x="5682489" y="4261186"/>
            <a:ext cx="1242186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B7BFCB0A-4725-4A6C-BEA4-7C48C18F3173}"/>
              </a:ext>
            </a:extLst>
          </p:cNvPr>
          <p:cNvSpPr txBox="1"/>
          <p:nvPr/>
        </p:nvSpPr>
        <p:spPr>
          <a:xfrm>
            <a:off x="5506278" y="4405465"/>
            <a:ext cx="333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divide both sides by 3!!</a:t>
            </a:r>
          </a:p>
        </p:txBody>
      </p:sp>
    </p:spTree>
    <p:extLst>
      <p:ext uri="{BB962C8B-B14F-4D97-AF65-F5344CB8AC3E}">
        <p14:creationId xmlns:p14="http://schemas.microsoft.com/office/powerpoint/2010/main" val="94274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2" grpId="0"/>
      <p:bldP spid="25" grpId="0"/>
      <p:bldP spid="29" grpId="0"/>
      <p:bldP spid="31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CAD688-1327-4B11-8C17-C9FD88210148}"/>
              </a:ext>
            </a:extLst>
          </p:cNvPr>
          <p:cNvSpPr txBox="1"/>
          <p:nvPr/>
        </p:nvSpPr>
        <p:spPr>
          <a:xfrm>
            <a:off x="1989481" y="787576"/>
            <a:ext cx="9686925" cy="800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5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Equivalence</a:t>
            </a:r>
            <a:endParaRPr lang="en-US" sz="4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3A5851-1A4E-4CD0-8A50-9DC524576BB4}"/>
              </a:ext>
            </a:extLst>
          </p:cNvPr>
          <p:cNvSpPr txBox="1"/>
          <p:nvPr/>
        </p:nvSpPr>
        <p:spPr>
          <a:xfrm>
            <a:off x="4864790" y="2734253"/>
            <a:ext cx="9686925" cy="800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5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Efficiency</a:t>
            </a:r>
            <a:endParaRPr lang="en-US" sz="4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691048-CF2F-46E7-A25E-3527492B8436}"/>
              </a:ext>
            </a:extLst>
          </p:cNvPr>
          <p:cNvSpPr txBox="1"/>
          <p:nvPr/>
        </p:nvSpPr>
        <p:spPr>
          <a:xfrm>
            <a:off x="7598257" y="4791131"/>
            <a:ext cx="9686925" cy="800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5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Effective</a:t>
            </a:r>
            <a:endParaRPr lang="en-US" sz="4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AB6F2EC-1986-4D65-803C-7B1A1C1FE585}"/>
              </a:ext>
            </a:extLst>
          </p:cNvPr>
          <p:cNvCxnSpPr>
            <a:cxnSpLocks/>
          </p:cNvCxnSpPr>
          <p:nvPr/>
        </p:nvCxnSpPr>
        <p:spPr>
          <a:xfrm>
            <a:off x="4276823" y="1628254"/>
            <a:ext cx="1175934" cy="1175934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CC83C6F-2B99-4AB6-8A9E-4CE8B3A8351E}"/>
              </a:ext>
            </a:extLst>
          </p:cNvPr>
          <p:cNvCxnSpPr>
            <a:cxnSpLocks/>
          </p:cNvCxnSpPr>
          <p:nvPr/>
        </p:nvCxnSpPr>
        <p:spPr>
          <a:xfrm>
            <a:off x="6832943" y="3625085"/>
            <a:ext cx="1218578" cy="1218578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033458B7-9C6E-47FE-B8AD-5C138D04C26D}"/>
              </a:ext>
            </a:extLst>
          </p:cNvPr>
          <p:cNvGrpSpPr/>
          <p:nvPr/>
        </p:nvGrpSpPr>
        <p:grpSpPr>
          <a:xfrm>
            <a:off x="689309" y="2427937"/>
            <a:ext cx="6143634" cy="3797399"/>
            <a:chOff x="689309" y="2427937"/>
            <a:chExt cx="6143634" cy="379739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23EC5DE-B0D9-4F80-98AB-9236A26AECA3}"/>
                </a:ext>
              </a:extLst>
            </p:cNvPr>
            <p:cNvSpPr txBox="1"/>
            <p:nvPr/>
          </p:nvSpPr>
          <p:spPr>
            <a:xfrm>
              <a:off x="689309" y="5346249"/>
              <a:ext cx="6143634" cy="879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50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Simplifyin</a:t>
              </a:r>
              <a:r>
                <a:rPr lang="en-US" sz="5000" b="1" dirty="0">
                  <a:solidFill>
                    <a:srgbClr val="FF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g Equations</a:t>
              </a:r>
              <a:endParaRPr lang="en-US" sz="5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028" name="Picture 4" descr="Amazon.com : Texas Instruments TI-Nspire CX II CAS Color Graphing  Calculator with Student Software (PC/Mac) : Office Products">
              <a:extLst>
                <a:ext uri="{FF2B5EF4-FFF2-40B4-BE49-F238E27FC236}">
                  <a16:creationId xmlns:a16="http://schemas.microsoft.com/office/drawing/2014/main" id="{16B632EE-B1A0-48E0-8AB6-143035DA05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2052" y="2427937"/>
              <a:ext cx="1261986" cy="2668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00EAA6A-72D5-4D46-A53B-D67FE6BD59BD}"/>
              </a:ext>
            </a:extLst>
          </p:cNvPr>
          <p:cNvGrpSpPr/>
          <p:nvPr/>
        </p:nvGrpSpPr>
        <p:grpSpPr>
          <a:xfrm>
            <a:off x="7862887" y="656369"/>
            <a:ext cx="9686925" cy="3733461"/>
            <a:chOff x="7862887" y="656369"/>
            <a:chExt cx="9686925" cy="373346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9FAC9F6-AC5F-40C1-B23B-717238A2D368}"/>
                </a:ext>
              </a:extLst>
            </p:cNvPr>
            <p:cNvSpPr txBox="1"/>
            <p:nvPr/>
          </p:nvSpPr>
          <p:spPr>
            <a:xfrm>
              <a:off x="7862887" y="656369"/>
              <a:ext cx="9686925" cy="879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50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Factoring</a:t>
              </a:r>
              <a:endParaRPr lang="en-US" sz="5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026" name="Picture 2" descr="Amazon.com : Texas Instruments TI-84 Plus CE Color Graphing Calculator,  Bionic Blue : Office Products">
              <a:extLst>
                <a:ext uri="{FF2B5EF4-FFF2-40B4-BE49-F238E27FC236}">
                  <a16:creationId xmlns:a16="http://schemas.microsoft.com/office/drawing/2014/main" id="{FE0798DF-5209-4FE9-80DD-CD50211F9F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609" y="1666663"/>
              <a:ext cx="1261986" cy="27231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4929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2B7F26-35AE-46DE-8EFD-7F010B09474F}"/>
              </a:ext>
            </a:extLst>
          </p:cNvPr>
          <p:cNvSpPr txBox="1"/>
          <p:nvPr/>
        </p:nvSpPr>
        <p:spPr>
          <a:xfrm>
            <a:off x="657225" y="1367726"/>
            <a:ext cx="10648950" cy="4422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 of the following expressions is equivalent to x</a:t>
            </a:r>
            <a:r>
              <a:rPr lang="en-US" sz="4000" baseline="30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+ 6x + 8?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a)	(x + 1)(x + 8)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b)	(x + 2)(x + 4)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c)	(x + 1)(x + 6)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d)	(x + 2)(x + 3)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CAD688-1327-4B11-8C17-C9FD88210148}"/>
              </a:ext>
            </a:extLst>
          </p:cNvPr>
          <p:cNvSpPr txBox="1"/>
          <p:nvPr/>
        </p:nvSpPr>
        <p:spPr>
          <a:xfrm>
            <a:off x="2219324" y="507337"/>
            <a:ext cx="9686925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Factoring from Algebra to Calculus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274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2B7F26-35AE-46DE-8EFD-7F010B09474F}"/>
              </a:ext>
            </a:extLst>
          </p:cNvPr>
          <p:cNvSpPr txBox="1"/>
          <p:nvPr/>
        </p:nvSpPr>
        <p:spPr>
          <a:xfrm>
            <a:off x="626313" y="1154985"/>
            <a:ext cx="10648950" cy="4422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 of the following expressions is equivalent to x</a:t>
            </a:r>
            <a:r>
              <a:rPr lang="en-US" sz="4000" baseline="30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+ 6x + 8?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a)	(x + 1)(x + 8)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b)	(x + 2)(x + 4)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c)	(x + 1)(x + 6)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d)	(x + 2)(x + 3)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945822-E59F-43E4-B5D7-337DFB024084}"/>
              </a:ext>
            </a:extLst>
          </p:cNvPr>
          <p:cNvSpPr txBox="1"/>
          <p:nvPr/>
        </p:nvSpPr>
        <p:spPr>
          <a:xfrm>
            <a:off x="1200150" y="3278382"/>
            <a:ext cx="4371975" cy="81915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 descr="Chart&#10;&#10;Description automatically generated">
            <a:extLst>
              <a:ext uri="{FF2B5EF4-FFF2-40B4-BE49-F238E27FC236}">
                <a16:creationId xmlns:a16="http://schemas.microsoft.com/office/drawing/2014/main" id="{8B6E810F-5886-4702-8365-7370A1E8A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575" y="2478187"/>
            <a:ext cx="5010150" cy="3778146"/>
          </a:xfrm>
          <a:prstGeom prst="rect">
            <a:avLst/>
          </a:prstGeom>
        </p:spPr>
      </p:pic>
      <p:pic>
        <p:nvPicPr>
          <p:cNvPr id="15" name="Picture 14" descr="Table&#10;&#10;Description automatically generated with medium confidence">
            <a:extLst>
              <a:ext uri="{FF2B5EF4-FFF2-40B4-BE49-F238E27FC236}">
                <a16:creationId xmlns:a16="http://schemas.microsoft.com/office/drawing/2014/main" id="{11ED5611-45C1-41F8-A45D-481FDCA8F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911" y="2489990"/>
            <a:ext cx="5010148" cy="3778144"/>
          </a:xfrm>
          <a:prstGeom prst="rect">
            <a:avLst/>
          </a:prstGeom>
        </p:spPr>
      </p:pic>
      <p:pic>
        <p:nvPicPr>
          <p:cNvPr id="11" name="Picture 10" descr="Table&#10;&#10;Description automatically generated">
            <a:extLst>
              <a:ext uri="{FF2B5EF4-FFF2-40B4-BE49-F238E27FC236}">
                <a16:creationId xmlns:a16="http://schemas.microsoft.com/office/drawing/2014/main" id="{0BDECCD1-7666-43F7-BCC8-BC85D12AD9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006" y="2489990"/>
            <a:ext cx="5010149" cy="3778145"/>
          </a:xfrm>
          <a:prstGeom prst="rect">
            <a:avLst/>
          </a:prstGeom>
        </p:spPr>
      </p:pic>
      <p:pic>
        <p:nvPicPr>
          <p:cNvPr id="13" name="Picture 12" descr="Table&#10;&#10;Description automatically generated">
            <a:extLst>
              <a:ext uri="{FF2B5EF4-FFF2-40B4-BE49-F238E27FC236}">
                <a16:creationId xmlns:a16="http://schemas.microsoft.com/office/drawing/2014/main" id="{E63EB56F-A4C2-4A35-BF0C-4AAD68A726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913" y="2466387"/>
            <a:ext cx="5010148" cy="3778144"/>
          </a:xfrm>
          <a:prstGeom prst="rect">
            <a:avLst/>
          </a:prstGeom>
        </p:spPr>
      </p:pic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C0F1BFEC-8906-4768-B58F-3A9E29ECF3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821" y="2466387"/>
            <a:ext cx="5010147" cy="37781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6DE1EC-1650-4B4B-A314-00AB69C5BC69}"/>
              </a:ext>
            </a:extLst>
          </p:cNvPr>
          <p:cNvSpPr txBox="1"/>
          <p:nvPr/>
        </p:nvSpPr>
        <p:spPr>
          <a:xfrm>
            <a:off x="2200274" y="297493"/>
            <a:ext cx="9686925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Factoring from Algebra to Calculus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57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24579-B1F6-491C-BE46-18F0374B3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2625" y="316230"/>
            <a:ext cx="10515600" cy="1325563"/>
          </a:xfrm>
        </p:spPr>
        <p:txBody>
          <a:bodyPr/>
          <a:lstStyle/>
          <a:p>
            <a:r>
              <a:rPr lang="en-US" b="1" i="1" dirty="0">
                <a:solidFill>
                  <a:srgbClr val="0070C0"/>
                </a:solidFill>
                <a:latin typeface="+mn-lt"/>
              </a:rPr>
              <a:t>Where do your students factor??</a:t>
            </a:r>
          </a:p>
        </p:txBody>
      </p:sp>
      <p:pic>
        <p:nvPicPr>
          <p:cNvPr id="3074" name="Picture 2" descr="Things that make you go hmmm… | theoriginalmentor">
            <a:extLst>
              <a:ext uri="{FF2B5EF4-FFF2-40B4-BE49-F238E27FC236}">
                <a16:creationId xmlns:a16="http://schemas.microsoft.com/office/drawing/2014/main" id="{DD313ED1-D8F5-476D-B033-166453016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3" y="1641793"/>
            <a:ext cx="2255837" cy="4812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145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1ED9E5-E569-4D20-AABB-48B7848B6FD8}"/>
              </a:ext>
            </a:extLst>
          </p:cNvPr>
          <p:cNvSpPr txBox="1"/>
          <p:nvPr/>
        </p:nvSpPr>
        <p:spPr>
          <a:xfrm>
            <a:off x="2209799" y="564699"/>
            <a:ext cx="9686925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Factoring from Algebra to Calculus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ACFD07A-E531-4FC1-A459-6ACB3ACA5E64}"/>
                  </a:ext>
                </a:extLst>
              </p:cNvPr>
              <p:cNvSpPr txBox="1"/>
              <p:nvPr/>
            </p:nvSpPr>
            <p:spPr>
              <a:xfrm>
                <a:off x="1419225" y="1942166"/>
                <a:ext cx="7105650" cy="11195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Simplify the expression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x</m:t>
                            </m:r>
                          </m:e>
                          <m:sup>
                            <m:r>
                              <a:rPr lang="en-US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sz="40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40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x</m:t>
                            </m:r>
                          </m:e>
                          <m:sup>
                            <m:r>
                              <a:rPr lang="en-US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sz="40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40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4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ACFD07A-E531-4FC1-A459-6ACB3ACA5E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9225" y="1942166"/>
                <a:ext cx="7105650" cy="1119537"/>
              </a:xfrm>
              <a:prstGeom prst="rect">
                <a:avLst/>
              </a:prstGeom>
              <a:blipFill>
                <a:blip r:embed="rId2"/>
                <a:stretch>
                  <a:fillRect l="-3090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8FD59CB-FBD2-4E75-8D77-D412C9CDCA98}"/>
                  </a:ext>
                </a:extLst>
              </p:cNvPr>
              <p:cNvSpPr txBox="1"/>
              <p:nvPr/>
            </p:nvSpPr>
            <p:spPr>
              <a:xfrm>
                <a:off x="1647825" y="3717434"/>
                <a:ext cx="7381875" cy="14146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4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40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4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+4</m:t>
                          </m:r>
                          <m:r>
                            <m:rPr>
                              <m:sty m:val="p"/>
                            </m:rPr>
                            <a:rPr lang="en-US" sz="4000" i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−5</m:t>
                          </m:r>
                        </m:num>
                        <m:den>
                          <m:sSup>
                            <m:sSupPr>
                              <m:ctrlPr>
                                <a:rPr lang="en-US" sz="4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4000" i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4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m:rPr>
                              <m:sty m:val="p"/>
                            </m:rPr>
                            <a:rPr lang="en-US" sz="4000" i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−3</m:t>
                          </m:r>
                        </m:den>
                      </m:f>
                      <m:r>
                        <a:rPr lang="en-US" sz="40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4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0">
                                  <a:latin typeface="Cambria Math" panose="02040503050406030204" pitchFamily="18" charset="0"/>
                                </a:rPr>
                                <m:t>+5</m:t>
                              </m:r>
                            </m:e>
                          </m:d>
                          <m:d>
                            <m:dPr>
                              <m:ctrlPr>
                                <a:rPr lang="en-US" sz="4000" i="1" strike="dblStrike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4000" i="1" strike="dblStrike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0" strike="dblStrike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sz="4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0"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</m:e>
                          </m:d>
                          <m:d>
                            <m:dPr>
                              <m:ctrlPr>
                                <a:rPr lang="en-US" sz="4000" i="1" strike="dblStrike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4000" i="1" strike="dblStrike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0" strike="dblStrike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8FD59CB-FBD2-4E75-8D77-D412C9CDCA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825" y="3717434"/>
                <a:ext cx="7381875" cy="141461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1A1611F-0C57-48CB-A9E5-4F278200CB65}"/>
                  </a:ext>
                </a:extLst>
              </p:cNvPr>
              <p:cNvSpPr txBox="1"/>
              <p:nvPr/>
            </p:nvSpPr>
            <p:spPr>
              <a:xfrm>
                <a:off x="6505575" y="3788928"/>
                <a:ext cx="6096000" cy="12716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+5</m:t>
                          </m:r>
                        </m:num>
                        <m:den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+3</m:t>
                          </m:r>
                        </m:den>
                      </m:f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1A1611F-0C57-48CB-A9E5-4F278200C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5575" y="3788928"/>
                <a:ext cx="6096000" cy="1271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C76A6864-B395-456B-BECC-B246F375F8EE}"/>
              </a:ext>
            </a:extLst>
          </p:cNvPr>
          <p:cNvSpPr txBox="1"/>
          <p:nvPr/>
        </p:nvSpPr>
        <p:spPr>
          <a:xfrm>
            <a:off x="9161808" y="3788928"/>
            <a:ext cx="1382367" cy="1419169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25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1ED9E5-E569-4D20-AABB-48B7848B6FD8}"/>
              </a:ext>
            </a:extLst>
          </p:cNvPr>
          <p:cNvSpPr txBox="1"/>
          <p:nvPr/>
        </p:nvSpPr>
        <p:spPr>
          <a:xfrm>
            <a:off x="2209799" y="564699"/>
            <a:ext cx="9686925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Factoring from Algebra to Calculus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8FD59CB-FBD2-4E75-8D77-D412C9CDCA98}"/>
                  </a:ext>
                </a:extLst>
              </p:cNvPr>
              <p:cNvSpPr txBox="1"/>
              <p:nvPr/>
            </p:nvSpPr>
            <p:spPr>
              <a:xfrm>
                <a:off x="-1952625" y="2626878"/>
                <a:ext cx="7381875" cy="13378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4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40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4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+4</m:t>
                          </m:r>
                          <m:r>
                            <m:rPr>
                              <m:sty m:val="p"/>
                            </m:rPr>
                            <a:rPr lang="en-US" sz="4000" i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−5</m:t>
                          </m:r>
                        </m:num>
                        <m:den>
                          <m:sSup>
                            <m:sSupPr>
                              <m:ctrlPr>
                                <a:rPr lang="en-US" sz="4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4000" i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4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m:rPr>
                              <m:sty m:val="p"/>
                            </m:rPr>
                            <a:rPr lang="en-US" sz="4000" i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−3</m:t>
                          </m:r>
                        </m:den>
                      </m:f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8FD59CB-FBD2-4E75-8D77-D412C9CDCA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952625" y="2626878"/>
                <a:ext cx="7381875" cy="133786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1A1611F-0C57-48CB-A9E5-4F278200CB65}"/>
                  </a:ext>
                </a:extLst>
              </p:cNvPr>
              <p:cNvSpPr txBox="1"/>
              <p:nvPr/>
            </p:nvSpPr>
            <p:spPr>
              <a:xfrm>
                <a:off x="957261" y="2693115"/>
                <a:ext cx="6096000" cy="12716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+5</m:t>
                          </m:r>
                        </m:num>
                        <m:den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+3</m:t>
                          </m:r>
                        </m:den>
                      </m:f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1A1611F-0C57-48CB-A9E5-4F278200C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7261" y="2693115"/>
                <a:ext cx="6096000" cy="12716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C76A6864-B395-456B-BECC-B246F375F8EE}"/>
              </a:ext>
            </a:extLst>
          </p:cNvPr>
          <p:cNvSpPr txBox="1"/>
          <p:nvPr/>
        </p:nvSpPr>
        <p:spPr>
          <a:xfrm>
            <a:off x="3551583" y="2619345"/>
            <a:ext cx="1382367" cy="1419169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Table&#10;&#10;Description automatically generated with medium confidence">
            <a:extLst>
              <a:ext uri="{FF2B5EF4-FFF2-40B4-BE49-F238E27FC236}">
                <a16:creationId xmlns:a16="http://schemas.microsoft.com/office/drawing/2014/main" id="{CD21B963-B5C7-4471-968E-E586D6F442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304" y="2109790"/>
            <a:ext cx="4919664" cy="3709910"/>
          </a:xfrm>
          <a:prstGeom prst="rect">
            <a:avLst/>
          </a:prstGeom>
        </p:spPr>
      </p:pic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419C4B67-7209-4A58-862D-036E242D9E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304" y="2109790"/>
            <a:ext cx="4919663" cy="3709910"/>
          </a:xfrm>
          <a:prstGeom prst="rect">
            <a:avLst/>
          </a:prstGeom>
        </p:spPr>
      </p:pic>
      <p:pic>
        <p:nvPicPr>
          <p:cNvPr id="9" name="Picture 8" descr="A screenshot of a graph&#10;&#10;Description automatically generated with medium confidence">
            <a:extLst>
              <a:ext uri="{FF2B5EF4-FFF2-40B4-BE49-F238E27FC236}">
                <a16:creationId xmlns:a16="http://schemas.microsoft.com/office/drawing/2014/main" id="{34F2354C-BAA0-40CB-BC29-98DD24888C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302" y="2109790"/>
            <a:ext cx="4919663" cy="3709910"/>
          </a:xfrm>
          <a:prstGeom prst="rect">
            <a:avLst/>
          </a:prstGeom>
        </p:spPr>
      </p:pic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DFF37B7A-7A49-41C7-994C-EE029DE2BE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725" y="2109789"/>
            <a:ext cx="4919662" cy="370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96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1ED9E5-E569-4D20-AABB-48B7848B6FD8}"/>
              </a:ext>
            </a:extLst>
          </p:cNvPr>
          <p:cNvSpPr txBox="1"/>
          <p:nvPr/>
        </p:nvSpPr>
        <p:spPr>
          <a:xfrm>
            <a:off x="2209799" y="564699"/>
            <a:ext cx="9686925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Factoring from Algebra to Calculus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9F64083-10F5-4D27-AC65-88D5CCC042F2}"/>
                  </a:ext>
                </a:extLst>
              </p:cNvPr>
              <p:cNvSpPr txBox="1"/>
              <p:nvPr/>
            </p:nvSpPr>
            <p:spPr>
              <a:xfrm>
                <a:off x="1933575" y="1478679"/>
                <a:ext cx="6096000" cy="11052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4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Evaluate: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→2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40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x</m:t>
                                </m:r>
                              </m:e>
                              <m:sup>
                                <m:r>
                                  <a:rPr lang="en-US" sz="40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+4</m:t>
                            </m:r>
                            <m:r>
                              <m:rPr>
                                <m:sty m:val="p"/>
                              </m:rPr>
                              <a:rPr lang="en-US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x</m:t>
                            </m:r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40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x</m:t>
                                </m:r>
                              </m:e>
                              <m:sup>
                                <m:r>
                                  <a:rPr lang="en-US" sz="40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+2</m:t>
                            </m:r>
                            <m:r>
                              <m:rPr>
                                <m:sty m:val="p"/>
                              </m:rPr>
                              <a:rPr lang="en-US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x</m:t>
                            </m:r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e>
                    </m:func>
                  </m:oMath>
                </a14:m>
                <a:endParaRPr lang="en-US" sz="4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9F64083-10F5-4D27-AC65-88D5CCC042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3575" y="1478679"/>
                <a:ext cx="6096000" cy="1105239"/>
              </a:xfrm>
              <a:prstGeom prst="rect">
                <a:avLst/>
              </a:prstGeom>
              <a:blipFill>
                <a:blip r:embed="rId2"/>
                <a:stretch>
                  <a:fillRect l="-3500" b="-7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6C3DADC-FD95-4A23-8720-21262F367BEE}"/>
                  </a:ext>
                </a:extLst>
              </p:cNvPr>
              <p:cNvSpPr txBox="1"/>
              <p:nvPr/>
            </p:nvSpPr>
            <p:spPr>
              <a:xfrm>
                <a:off x="3448049" y="2900053"/>
                <a:ext cx="4695825" cy="13740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n-US" sz="4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sz="4000" i="0">
                              <a:latin typeface="Cambria Math" panose="02040503050406030204" pitchFamily="18" charset="0"/>
                            </a:rPr>
                            <m:t>lim</m:t>
                          </m:r>
                        </m:e>
                        <m:lim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→2</m:t>
                          </m:r>
                        </m:lim>
                      </m:limLow>
                      <m:f>
                        <m:fPr>
                          <m:ctrlPr>
                            <a:rPr lang="en-US" sz="4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4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0">
                                  <a:latin typeface="Cambria Math" panose="02040503050406030204" pitchFamily="18" charset="0"/>
                                </a:rPr>
                                <m:t>+5</m:t>
                              </m:r>
                            </m:e>
                          </m:d>
                          <m:d>
                            <m:dPr>
                              <m:ctrlPr>
                                <a:rPr lang="en-US" sz="4000" i="1" strike="dblStrike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4000" i="1" strike="dblStrike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0" strike="dblStrike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sz="4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0"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</m:e>
                          </m:d>
                          <m:d>
                            <m:dPr>
                              <m:ctrlPr>
                                <a:rPr lang="en-US" sz="4000" i="1" strike="dblStrike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4000" i="1" strike="dblStrike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0" strike="dblStrike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6C3DADC-FD95-4A23-8720-21262F367B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8049" y="2900053"/>
                <a:ext cx="4695825" cy="13740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A5BE3A9-4A98-4CF1-B592-929824DE8775}"/>
                  </a:ext>
                </a:extLst>
              </p:cNvPr>
              <p:cNvSpPr txBox="1"/>
              <p:nvPr/>
            </p:nvSpPr>
            <p:spPr>
              <a:xfrm>
                <a:off x="3200400" y="4743506"/>
                <a:ext cx="6096000" cy="12716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n-US" sz="4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sz="4000" i="0">
                              <a:latin typeface="Cambria Math" panose="02040503050406030204" pitchFamily="18" charset="0"/>
                            </a:rPr>
                            <m:t>lim</m:t>
                          </m:r>
                        </m:e>
                        <m:lim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→2</m:t>
                          </m:r>
                        </m:lim>
                      </m:limLow>
                      <m:f>
                        <m:fPr>
                          <m:ctrlPr>
                            <a:rPr lang="en-US" sz="4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+5</m:t>
                          </m:r>
                        </m:num>
                        <m:den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+3</m:t>
                          </m:r>
                        </m:den>
                      </m:f>
                      <m:r>
                        <a:rPr lang="en-US" sz="40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2+5</m:t>
                          </m:r>
                        </m:num>
                        <m:den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2+3</m:t>
                          </m:r>
                        </m:den>
                      </m:f>
                      <m:r>
                        <a:rPr lang="en-US" sz="40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4000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A5BE3A9-4A98-4CF1-B592-929824DE8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4743506"/>
                <a:ext cx="6096000" cy="1271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6ACEA1F4-7A45-4FE3-9731-F468D0DE79A8}"/>
              </a:ext>
            </a:extLst>
          </p:cNvPr>
          <p:cNvSpPr txBox="1"/>
          <p:nvPr/>
        </p:nvSpPr>
        <p:spPr>
          <a:xfrm>
            <a:off x="8505825" y="4743506"/>
            <a:ext cx="581025" cy="1419169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30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1ED9E5-E569-4D20-AABB-48B7848B6FD8}"/>
              </a:ext>
            </a:extLst>
          </p:cNvPr>
          <p:cNvSpPr txBox="1"/>
          <p:nvPr/>
        </p:nvSpPr>
        <p:spPr>
          <a:xfrm>
            <a:off x="2209799" y="564699"/>
            <a:ext cx="9686925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Factoring from Algebra to Calculus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626BE10-4295-48A4-9EAC-BD8B89ED0B43}"/>
                  </a:ext>
                </a:extLst>
              </p:cNvPr>
              <p:cNvSpPr txBox="1"/>
              <p:nvPr/>
            </p:nvSpPr>
            <p:spPr>
              <a:xfrm>
                <a:off x="800099" y="1411949"/>
                <a:ext cx="10410826" cy="16550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Let f(x)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−8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4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Find all intervals where f(x) is increasing.</a:t>
                </a:r>
                <a:endParaRPr lang="en-US" sz="4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626BE10-4295-48A4-9EAC-BD8B89ED0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099" y="1411949"/>
                <a:ext cx="10410826" cy="1655068"/>
              </a:xfrm>
              <a:prstGeom prst="rect">
                <a:avLst/>
              </a:prstGeom>
              <a:blipFill>
                <a:blip r:embed="rId2"/>
                <a:stretch>
                  <a:fillRect l="-2049" r="-2518" b="-151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513CDC8-01D1-47FE-BB24-099CA160D93E}"/>
                  </a:ext>
                </a:extLst>
              </p:cNvPr>
              <p:cNvSpPr txBox="1"/>
              <p:nvPr/>
            </p:nvSpPr>
            <p:spPr>
              <a:xfrm>
                <a:off x="1495425" y="3226918"/>
                <a:ext cx="8772525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4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400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i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−8=</m:t>
                      </m:r>
                      <m:d>
                        <m:dPr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+4</m:t>
                          </m:r>
                        </m:e>
                      </m:d>
                      <m:d>
                        <m:dPr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513CDC8-01D1-47FE-BB24-099CA160D9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5425" y="3226918"/>
                <a:ext cx="8772525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ABB58D19-7FFE-4271-A0AE-157DDA8DFA71}"/>
              </a:ext>
            </a:extLst>
          </p:cNvPr>
          <p:cNvSpPr txBox="1"/>
          <p:nvPr/>
        </p:nvSpPr>
        <p:spPr>
          <a:xfrm>
            <a:off x="1608275" y="4264792"/>
            <a:ext cx="69627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Critical values at x = -4 or x = 2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5B9368B-3EB6-4373-ACEB-08864B0C73B8}"/>
                  </a:ext>
                </a:extLst>
              </p:cNvPr>
              <p:cNvSpPr txBox="1"/>
              <p:nvPr/>
            </p:nvSpPr>
            <p:spPr>
              <a:xfrm>
                <a:off x="1608275" y="4273632"/>
                <a:ext cx="6096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4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Which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′(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 </m:t>
                    </m:r>
                  </m:oMath>
                </a14:m>
                <a:r>
                  <a:rPr lang="en-US" sz="4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 test?</a:t>
                </a:r>
                <a:endParaRPr lang="en-US" sz="4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5B9368B-3EB6-4373-ACEB-08864B0C73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8275" y="4273632"/>
                <a:ext cx="6096000" cy="707886"/>
              </a:xfrm>
              <a:prstGeom prst="rect">
                <a:avLst/>
              </a:prstGeom>
              <a:blipFill>
                <a:blip r:embed="rId4"/>
                <a:stretch>
                  <a:fillRect l="-3600" t="-15517" b="-362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A42EFA4-5C13-43BA-B997-04408C8DBFDF}"/>
                  </a:ext>
                </a:extLst>
              </p:cNvPr>
              <p:cNvSpPr txBox="1"/>
              <p:nvPr/>
            </p:nvSpPr>
            <p:spPr>
              <a:xfrm>
                <a:off x="257175" y="5316114"/>
                <a:ext cx="6096000" cy="11598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0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en-US" sz="3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+2</m:t>
                      </m:r>
                      <m:d>
                        <m:dPr>
                          <m:ctrlPr>
                            <a:rPr lang="en-US" sz="3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sz="3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−8</m:t>
                      </m:r>
                    </m:oMath>
                  </m:oMathPara>
                </a14:m>
                <a:endParaRPr lang="en-US" sz="3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3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30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 </m:t>
                    </m:r>
                    <m:r>
                      <a:rPr lang="en-US" sz="3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=25−10−8&gt;0</m:t>
                    </m:r>
                  </m:oMath>
                </a14:m>
                <a:endParaRPr lang="en-US" sz="3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A42EFA4-5C13-43BA-B997-04408C8DB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175" y="5316114"/>
                <a:ext cx="6096000" cy="115980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DEE4D4C-EC6C-46D8-8848-03882732519D}"/>
                  </a:ext>
                </a:extLst>
              </p:cNvPr>
              <p:cNvSpPr txBox="1"/>
              <p:nvPr/>
            </p:nvSpPr>
            <p:spPr>
              <a:xfrm>
                <a:off x="5417344" y="5806464"/>
                <a:ext cx="6167436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30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00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000" i="0">
                              <a:latin typeface="Cambria Math" panose="02040503050406030204" pitchFamily="18" charset="0"/>
                            </a:rPr>
                            <m:t>5+4</m:t>
                          </m:r>
                        </m:e>
                      </m:d>
                      <m:d>
                        <m:dPr>
                          <m:ctrlPr>
                            <a:rPr lang="en-US" sz="3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000" i="0">
                              <a:latin typeface="Cambria Math" panose="02040503050406030204" pitchFamily="18" charset="0"/>
                            </a:rPr>
                            <m:t>−5−2</m:t>
                          </m:r>
                        </m:e>
                      </m:d>
                      <m:r>
                        <a:rPr lang="en-US" sz="3000" i="0"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DEE4D4C-EC6C-46D8-8848-0388273251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7344" y="5806464"/>
                <a:ext cx="6167436" cy="55399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340CABA7-42DD-462D-A5CC-4E625E8DAE55}"/>
              </a:ext>
            </a:extLst>
          </p:cNvPr>
          <p:cNvSpPr txBox="1"/>
          <p:nvPr/>
        </p:nvSpPr>
        <p:spPr>
          <a:xfrm>
            <a:off x="6451737" y="5650075"/>
            <a:ext cx="4238625" cy="866775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35814F1-3DA2-4E18-9DF9-1D8FBBE0F289}"/>
              </a:ext>
            </a:extLst>
          </p:cNvPr>
          <p:cNvCxnSpPr>
            <a:cxnSpLocks/>
          </p:cNvCxnSpPr>
          <p:nvPr/>
        </p:nvCxnSpPr>
        <p:spPr>
          <a:xfrm>
            <a:off x="5881687" y="4857750"/>
            <a:ext cx="1171574" cy="783485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EB522CF-2A2C-4320-B298-7FF081514D2D}"/>
              </a:ext>
            </a:extLst>
          </p:cNvPr>
          <p:cNvGrpSpPr/>
          <p:nvPr/>
        </p:nvGrpSpPr>
        <p:grpSpPr>
          <a:xfrm>
            <a:off x="8858250" y="4552950"/>
            <a:ext cx="2819400" cy="853606"/>
            <a:chOff x="8858250" y="4552950"/>
            <a:chExt cx="2819400" cy="853606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58FDE1B-C205-4ADE-AE01-D3BF25821E85}"/>
                </a:ext>
              </a:extLst>
            </p:cNvPr>
            <p:cNvGrpSpPr/>
            <p:nvPr/>
          </p:nvGrpSpPr>
          <p:grpSpPr>
            <a:xfrm>
              <a:off x="8858250" y="4552950"/>
              <a:ext cx="2819400" cy="654543"/>
              <a:chOff x="8858250" y="4552950"/>
              <a:chExt cx="2819400" cy="654543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17B5CD52-C87A-4DEE-A37D-224BA5BD3FBE}"/>
                  </a:ext>
                </a:extLst>
              </p:cNvPr>
              <p:cNvGrpSpPr/>
              <p:nvPr/>
            </p:nvGrpSpPr>
            <p:grpSpPr>
              <a:xfrm>
                <a:off x="8858250" y="4552950"/>
                <a:ext cx="2819400" cy="654543"/>
                <a:chOff x="8858250" y="4552950"/>
                <a:chExt cx="2819400" cy="654543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1EB6B11D-3139-450D-A832-BC085E46A1AD}"/>
                    </a:ext>
                  </a:extLst>
                </p:cNvPr>
                <p:cNvSpPr txBox="1"/>
                <p:nvPr/>
              </p:nvSpPr>
              <p:spPr>
                <a:xfrm>
                  <a:off x="9539289" y="4838161"/>
                  <a:ext cx="40957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-4</a:t>
                  </a:r>
                </a:p>
              </p:txBody>
            </p:sp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E10408ED-8183-46BD-B28C-53F7DEED3383}"/>
                    </a:ext>
                  </a:extLst>
                </p:cNvPr>
                <p:cNvGrpSpPr/>
                <p:nvPr/>
              </p:nvGrpSpPr>
              <p:grpSpPr>
                <a:xfrm>
                  <a:off x="8858250" y="4552950"/>
                  <a:ext cx="2819400" cy="641866"/>
                  <a:chOff x="8858250" y="4552950"/>
                  <a:chExt cx="2819400" cy="641866"/>
                </a:xfrm>
              </p:grpSpPr>
              <p:grpSp>
                <p:nvGrpSpPr>
                  <p:cNvPr id="41" name="Group 40">
                    <a:extLst>
                      <a:ext uri="{FF2B5EF4-FFF2-40B4-BE49-F238E27FC236}">
                        <a16:creationId xmlns:a16="http://schemas.microsoft.com/office/drawing/2014/main" id="{F442CF2B-5387-41C4-8C10-AA7777A36A2C}"/>
                      </a:ext>
                    </a:extLst>
                  </p:cNvPr>
                  <p:cNvGrpSpPr/>
                  <p:nvPr/>
                </p:nvGrpSpPr>
                <p:grpSpPr>
                  <a:xfrm>
                    <a:off x="8858250" y="4552950"/>
                    <a:ext cx="2819400" cy="304800"/>
                    <a:chOff x="8858250" y="4552950"/>
                    <a:chExt cx="2819400" cy="304800"/>
                  </a:xfrm>
                </p:grpSpPr>
                <p:cxnSp>
                  <p:nvCxnSpPr>
                    <p:cNvPr id="29" name="Straight Arrow Connector 28">
                      <a:extLst>
                        <a:ext uri="{FF2B5EF4-FFF2-40B4-BE49-F238E27FC236}">
                          <a16:creationId xmlns:a16="http://schemas.microsoft.com/office/drawing/2014/main" id="{A0CF805C-5AAF-4466-B7CF-65E55FC2979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8858250" y="4705350"/>
                      <a:ext cx="2819400" cy="0"/>
                    </a:xfrm>
                    <a:prstGeom prst="straightConnector1">
                      <a:avLst/>
                    </a:prstGeom>
                    <a:ln w="28575">
                      <a:solidFill>
                        <a:srgbClr val="7030A0"/>
                      </a:solidFill>
                      <a:headEnd type="triangle"/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Straight Connector 30">
                      <a:extLst>
                        <a:ext uri="{FF2B5EF4-FFF2-40B4-BE49-F238E27FC236}">
                          <a16:creationId xmlns:a16="http://schemas.microsoft.com/office/drawing/2014/main" id="{AEE6BF88-41E5-471C-AD18-301E8644F54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744075" y="4552950"/>
                      <a:ext cx="0" cy="285750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Straight Connector 31">
                      <a:extLst>
                        <a:ext uri="{FF2B5EF4-FFF2-40B4-BE49-F238E27FC236}">
                          <a16:creationId xmlns:a16="http://schemas.microsoft.com/office/drawing/2014/main" id="{6F1726B8-1B55-4E39-987F-536F2824C6F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0801350" y="4572000"/>
                      <a:ext cx="0" cy="285750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3828525D-5324-4C4D-9CA8-36A5DCCB37BB}"/>
                      </a:ext>
                    </a:extLst>
                  </p:cNvPr>
                  <p:cNvSpPr txBox="1"/>
                  <p:nvPr/>
                </p:nvSpPr>
                <p:spPr>
                  <a:xfrm>
                    <a:off x="10658476" y="4825484"/>
                    <a:ext cx="409571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/>
                      <a:t>2</a:t>
                    </a:r>
                  </a:p>
                </p:txBody>
              </p:sp>
            </p:grpSp>
          </p:grp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FD662088-7A7D-4315-BB14-2880EFC02F02}"/>
                  </a:ext>
                </a:extLst>
              </p:cNvPr>
              <p:cNvCxnSpPr/>
              <p:nvPr/>
            </p:nvCxnSpPr>
            <p:spPr>
              <a:xfrm flipV="1">
                <a:off x="9356139" y="4728499"/>
                <a:ext cx="0" cy="351824"/>
              </a:xfrm>
              <a:prstGeom prst="straightConnector1">
                <a:avLst/>
              </a:prstGeom>
              <a:ln w="28575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CBDAFBA-0AE3-4B68-A169-2005B74667CC}"/>
                </a:ext>
              </a:extLst>
            </p:cNvPr>
            <p:cNvSpPr txBox="1"/>
            <p:nvPr/>
          </p:nvSpPr>
          <p:spPr>
            <a:xfrm>
              <a:off x="9129718" y="5037224"/>
              <a:ext cx="40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-5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6C966CE5-32CD-40ED-82B5-3A9E9FB5FFDF}"/>
              </a:ext>
            </a:extLst>
          </p:cNvPr>
          <p:cNvSpPr txBox="1"/>
          <p:nvPr/>
        </p:nvSpPr>
        <p:spPr>
          <a:xfrm>
            <a:off x="9123509" y="3950779"/>
            <a:ext cx="4095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00B050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419105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  <p:bldP spid="20" grpId="0"/>
      <p:bldP spid="23" grpId="0"/>
      <p:bldP spid="24" grpId="0" animBg="1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1ED9E5-E569-4D20-AABB-48B7848B6FD8}"/>
              </a:ext>
            </a:extLst>
          </p:cNvPr>
          <p:cNvSpPr txBox="1"/>
          <p:nvPr/>
        </p:nvSpPr>
        <p:spPr>
          <a:xfrm>
            <a:off x="2209799" y="564699"/>
            <a:ext cx="9686925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Factoring from Algebra to Calculus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ACFD07A-E531-4FC1-A459-6ACB3ACA5E64}"/>
                  </a:ext>
                </a:extLst>
              </p:cNvPr>
              <p:cNvSpPr txBox="1"/>
              <p:nvPr/>
            </p:nvSpPr>
            <p:spPr>
              <a:xfrm>
                <a:off x="-1552575" y="1657910"/>
                <a:ext cx="7105650" cy="13274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d>
                        <m:d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−6</m:t>
                              </m:r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−7</m:t>
                              </m:r>
                            </m:num>
                            <m:den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3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ACFD07A-E531-4FC1-A459-6ACB3ACA5E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552575" y="1657910"/>
                <a:ext cx="7105650" cy="13274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9F2692F-079B-4EFD-9DBA-3E980289BB5A}"/>
                  </a:ext>
                </a:extLst>
              </p:cNvPr>
              <p:cNvSpPr txBox="1"/>
              <p:nvPr/>
            </p:nvSpPr>
            <p:spPr>
              <a:xfrm>
                <a:off x="1895475" y="1779609"/>
                <a:ext cx="9282112" cy="10840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3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−6</m:t>
                              </m:r>
                            </m:e>
                          </m:d>
                          <m:d>
                            <m:dPr>
                              <m:ctrlP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3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  <m:r>
                            <a:rPr lang="en-US" sz="30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  <m:d>
                            <m:dPr>
                              <m:ctrlP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3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3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−6</m:t>
                              </m:r>
                              <m: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3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−7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3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9F2692F-079B-4EFD-9DBA-3E980289BB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475" y="1779609"/>
                <a:ext cx="9282112" cy="10840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52A60A3-C006-4544-A4FB-360E567C537A}"/>
                  </a:ext>
                </a:extLst>
              </p:cNvPr>
              <p:cNvSpPr txBox="1"/>
              <p:nvPr/>
            </p:nvSpPr>
            <p:spPr>
              <a:xfrm>
                <a:off x="2731294" y="3107024"/>
                <a:ext cx="6872286" cy="10840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3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0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−4</m:t>
                          </m:r>
                          <m:r>
                            <a:rPr lang="en-US" sz="3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0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−6−</m:t>
                          </m:r>
                          <m:sSup>
                            <m:sSupPr>
                              <m:ctrlP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3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0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+6</m:t>
                          </m:r>
                          <m:r>
                            <a:rPr lang="en-US" sz="3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0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+7</m:t>
                          </m:r>
                        </m:num>
                        <m:den>
                          <m:sSup>
                            <m:sSupPr>
                              <m:ctrlPr>
                                <a:rPr lang="en-US" sz="3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3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52A60A3-C006-4544-A4FB-360E567C5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1294" y="3107024"/>
                <a:ext cx="6872286" cy="10840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B2F3C0E-0BB4-4B73-AADB-E4F9E284C298}"/>
                  </a:ext>
                </a:extLst>
              </p:cNvPr>
              <p:cNvSpPr txBox="1"/>
              <p:nvPr/>
            </p:nvSpPr>
            <p:spPr>
              <a:xfrm>
                <a:off x="1502569" y="4563789"/>
                <a:ext cx="6872286" cy="10840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3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000" i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000" i="0">
                              <a:latin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sSup>
                            <m:sSupPr>
                              <m:ctrlPr>
                                <a:rPr lang="en-US" sz="3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0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3000" i="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B2F3C0E-0BB4-4B73-AADB-E4F9E284C2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2569" y="4563789"/>
                <a:ext cx="6872286" cy="108401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CFE8B93-D1D7-4730-B9ED-2F12FCEF871F}"/>
                  </a:ext>
                </a:extLst>
              </p:cNvPr>
              <p:cNvSpPr txBox="1"/>
              <p:nvPr/>
            </p:nvSpPr>
            <p:spPr>
              <a:xfrm>
                <a:off x="4055269" y="4563789"/>
                <a:ext cx="6872286" cy="10840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3000" i="1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30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CFE8B93-D1D7-4730-B9ED-2F12FCEF87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5269" y="4563789"/>
                <a:ext cx="6872286" cy="108401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1383334F-1042-4CCC-912D-A95CED3810E2}"/>
              </a:ext>
            </a:extLst>
          </p:cNvPr>
          <p:cNvSpPr txBox="1"/>
          <p:nvPr/>
        </p:nvSpPr>
        <p:spPr>
          <a:xfrm>
            <a:off x="8374855" y="4656131"/>
            <a:ext cx="461032" cy="899329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90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8" grpId="0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</TotalTime>
  <Words>716</Words>
  <Application>Microsoft Office PowerPoint</Application>
  <PresentationFormat>Widescreen</PresentationFormat>
  <Paragraphs>122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Where do your students factor??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Knapp</dc:creator>
  <cp:lastModifiedBy>Scott Knapp</cp:lastModifiedBy>
  <cp:revision>34</cp:revision>
  <dcterms:created xsi:type="dcterms:W3CDTF">2022-02-12T20:48:34Z</dcterms:created>
  <dcterms:modified xsi:type="dcterms:W3CDTF">2022-02-16T02:06:43Z</dcterms:modified>
</cp:coreProperties>
</file>