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76" r:id="rId4"/>
    <p:sldId id="277" r:id="rId5"/>
    <p:sldId id="278" r:id="rId6"/>
    <p:sldId id="264" r:id="rId7"/>
    <p:sldId id="265" r:id="rId8"/>
    <p:sldId id="266" r:id="rId9"/>
    <p:sldId id="267" r:id="rId10"/>
    <p:sldId id="260" r:id="rId11"/>
    <p:sldId id="268" r:id="rId12"/>
    <p:sldId id="269" r:id="rId13"/>
    <p:sldId id="270" r:id="rId14"/>
    <p:sldId id="271" r:id="rId15"/>
    <p:sldId id="272" r:id="rId16"/>
    <p:sldId id="261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736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191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552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05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9341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757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865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33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4650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77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906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1C93E-3E71-485F-9CA3-56FF76B5964C}" type="datetimeFigureOut">
              <a:rPr lang="en-AU" smtClean="0"/>
              <a:t>28/11/2025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175F6-0E73-42B5-B46E-62AD9F7A72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613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ogerdwander@gmail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C5166E0-4204-5C13-C3B5-5FEB5FEBD328}"/>
              </a:ext>
            </a:extLst>
          </p:cNvPr>
          <p:cNvSpPr/>
          <p:nvPr/>
        </p:nvSpPr>
        <p:spPr>
          <a:xfrm>
            <a:off x="304371" y="4006288"/>
            <a:ext cx="111256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AU" sz="3600" b="1" dirty="0" smtClean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Quadrilateral Games:</a:t>
            </a:r>
          </a:p>
          <a:p>
            <a:pPr lvl="0"/>
            <a:r>
              <a:rPr lang="en-AU" sz="3600" b="1" dirty="0" smtClean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Exploring measurement and geometric relationships for quadrilaterals using TI-</a:t>
            </a:r>
            <a:r>
              <a:rPr lang="en-AU" sz="3600" b="1" dirty="0" err="1" smtClean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Nspire</a:t>
            </a:r>
            <a:r>
              <a:rPr lang="en-AU" sz="3600" b="1" dirty="0" smtClean="0">
                <a:ln w="1905"/>
                <a:gradFill>
                  <a:gsLst>
                    <a:gs pos="0">
                      <a:srgbClr val="E20000">
                        <a:lumMod val="79000"/>
                      </a:srgbClr>
                    </a:gs>
                    <a:gs pos="78000">
                      <a:srgbClr val="F24522"/>
                    </a:gs>
                    <a:gs pos="100000">
                      <a:srgbClr val="FF8F8F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>
                      <a:alpha val="65000"/>
                    </a:prstClr>
                  </a:outerShdw>
                </a:effectLst>
              </a:rPr>
              <a:t> CX II CAS</a:t>
            </a:r>
            <a:endParaRPr lang="en-AU" sz="3600" b="1" dirty="0">
              <a:ln w="1905"/>
              <a:gradFill>
                <a:gsLst>
                  <a:gs pos="0">
                    <a:srgbClr val="E20000">
                      <a:lumMod val="79000"/>
                    </a:srgbClr>
                  </a:gs>
                  <a:gs pos="78000">
                    <a:srgbClr val="F24522"/>
                  </a:gs>
                  <a:gs pos="100000">
                    <a:srgbClr val="FF8F8F"/>
                  </a:gs>
                </a:gsLst>
                <a:lin ang="5400000"/>
              </a:gradFill>
              <a:effectLst>
                <a:outerShdw blurRad="38100" dist="38100" dir="2700000" algn="tl">
                  <a:prstClr val="black">
                    <a:alpha val="65000"/>
                  </a:prstClr>
                </a:outerShdw>
              </a:effectLst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5395914"/>
            <a:ext cx="12192000" cy="1022085"/>
          </a:xfrm>
        </p:spPr>
        <p:txBody>
          <a:bodyPr>
            <a:normAutofit/>
          </a:bodyPr>
          <a:lstStyle/>
          <a:p>
            <a:r>
              <a:rPr lang="en-AU" sz="3467" b="1" dirty="0" smtClean="0">
                <a:solidFill>
                  <a:srgbClr val="246EB2"/>
                </a:solidFill>
              </a:rPr>
              <a:t>Roger Wander	rogerdwander@gmail.com</a:t>
            </a:r>
            <a:endParaRPr lang="en-AU" sz="2400" b="1" dirty="0">
              <a:solidFill>
                <a:srgbClr val="246EB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2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2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0070C0"/>
                </a:solidFill>
                <a:latin typeface="+mn-lt"/>
              </a:rPr>
              <a:t>Creating the </a:t>
            </a:r>
            <a:r>
              <a:rPr lang="en-AU" sz="3200" b="1" dirty="0" err="1">
                <a:solidFill>
                  <a:srgbClr val="0070C0"/>
                </a:solidFill>
                <a:latin typeface="+mn-lt"/>
              </a:rPr>
              <a:t>Nspire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file 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QuadGamesLEC25.tns</a:t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using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>
                <a:solidFill>
                  <a:srgbClr val="0070C0"/>
                </a:solidFill>
                <a:latin typeface="+mn-lt"/>
              </a:rPr>
              <a:t>LEC25 Session 3F QuadGamesFINAL_RWander.doc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b="1" dirty="0" smtClean="0"/>
              <a:t>Problem 1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 smtClean="0"/>
              <a:t>Uses the Graphs application; starts with 3 of the 4 vertices of the outer rectangle ABCD on the coordinate axes to ensure precision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i="1" dirty="0" smtClean="0"/>
              <a:t>Start here if you want to build the whole document from the ground up…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10" name="Content Placeholder 9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053078"/>
            <a:ext cx="5181600" cy="389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5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0070C0"/>
                </a:solidFill>
                <a:latin typeface="+mn-lt"/>
              </a:rPr>
              <a:t>Creating the </a:t>
            </a:r>
            <a:r>
              <a:rPr lang="en-AU" sz="3200" b="1" dirty="0" err="1">
                <a:solidFill>
                  <a:srgbClr val="0070C0"/>
                </a:solidFill>
                <a:latin typeface="+mn-lt"/>
              </a:rPr>
              <a:t>Nspire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file 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QuadGamesLEC25.tns</a:t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using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>
                <a:solidFill>
                  <a:srgbClr val="0070C0"/>
                </a:solidFill>
                <a:latin typeface="+mn-lt"/>
              </a:rPr>
              <a:t>LEC25 Session 3F QuadGamesFINAL_RWander.doc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/>
              <a:t>Problem 2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 smtClean="0"/>
              <a:t>Builds on p1.1 using the Geometry sub-menu within the Graphs application to locate the 4</a:t>
            </a:r>
            <a:r>
              <a:rPr lang="en-AU" baseline="30000" dirty="0" smtClean="0"/>
              <a:t>th</a:t>
            </a:r>
            <a:r>
              <a:rPr lang="en-AU" dirty="0" smtClean="0"/>
              <a:t> vertex and hence build rectangle ABCD 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i="1" dirty="0" smtClean="0"/>
              <a:t>Perpendiculars to the axes at A and C are intersected to find B</a:t>
            </a: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12" name="Content Placeholder 11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053078"/>
            <a:ext cx="5181600" cy="389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4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0070C0"/>
                </a:solidFill>
                <a:latin typeface="+mn-lt"/>
              </a:rPr>
              <a:t>Creating the </a:t>
            </a:r>
            <a:r>
              <a:rPr lang="en-AU" sz="3200" b="1" dirty="0" err="1">
                <a:solidFill>
                  <a:srgbClr val="0070C0"/>
                </a:solidFill>
                <a:latin typeface="+mn-lt"/>
              </a:rPr>
              <a:t>Nspire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file 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QuadGamesLEC25.tns</a:t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using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>
                <a:solidFill>
                  <a:srgbClr val="0070C0"/>
                </a:solidFill>
                <a:latin typeface="+mn-lt"/>
              </a:rPr>
              <a:t>LEC25 Session 3F QuadGamesFINAL_RWander.doc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/>
              <a:t>Problem 3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Builds on p2.1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i="1" dirty="0"/>
              <a:t>Circles centred at K are used to locate the points P, Q, R and S on the </a:t>
            </a:r>
            <a:r>
              <a:rPr lang="en-AU" i="1" dirty="0" smtClean="0"/>
              <a:t>diagonals </a:t>
            </a:r>
            <a:endParaRPr lang="en-AU" i="1" dirty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13" name="Content Placeholder 12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1690689"/>
            <a:ext cx="5181600" cy="4486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71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0070C0"/>
                </a:solidFill>
                <a:latin typeface="+mn-lt"/>
              </a:rPr>
              <a:t>Creating the </a:t>
            </a:r>
            <a:r>
              <a:rPr lang="en-AU" sz="3200" b="1" dirty="0" err="1">
                <a:solidFill>
                  <a:srgbClr val="0070C0"/>
                </a:solidFill>
                <a:latin typeface="+mn-lt"/>
              </a:rPr>
              <a:t>Nspire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file 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QuadGamesLEC25.tns</a:t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using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>
                <a:solidFill>
                  <a:srgbClr val="0070C0"/>
                </a:solidFill>
                <a:latin typeface="+mn-lt"/>
              </a:rPr>
              <a:t>LEC25 Session 3F QuadGamesFINAL_RWander.doc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/>
              <a:t>Problem 4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Builds on p3.1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i="1" dirty="0" smtClean="0"/>
              <a:t>With quadrilateral PQRS ready for  estimation and measuring of </a:t>
            </a:r>
            <a:r>
              <a:rPr lang="en-AU" i="1" dirty="0"/>
              <a:t>area and </a:t>
            </a:r>
            <a:r>
              <a:rPr lang="en-AU" i="1" dirty="0" smtClean="0"/>
              <a:t>perimeter comparison with rectangle ABCD </a:t>
            </a:r>
            <a:endParaRPr lang="en-AU" i="1" dirty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11" name="Content Placeholder 10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053078"/>
            <a:ext cx="5181600" cy="38964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189259" y="2581835"/>
            <a:ext cx="1828800" cy="309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3459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0070C0"/>
                </a:solidFill>
                <a:latin typeface="+mn-lt"/>
              </a:rPr>
              <a:t>Creating the </a:t>
            </a:r>
            <a:r>
              <a:rPr lang="en-AU" sz="3200" b="1" dirty="0" err="1">
                <a:solidFill>
                  <a:srgbClr val="0070C0"/>
                </a:solidFill>
                <a:latin typeface="+mn-lt"/>
              </a:rPr>
              <a:t>Nspire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file 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QuadGamesLEC25.tns</a:t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using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>
                <a:solidFill>
                  <a:srgbClr val="0070C0"/>
                </a:solidFill>
                <a:latin typeface="+mn-lt"/>
              </a:rPr>
              <a:t>LEC25 Session 3F QuadGamesFINAL_RWander.doc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b="1" dirty="0" smtClean="0"/>
              <a:t>Problem 5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Builds on p4.1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i="1" dirty="0" smtClean="0"/>
              <a:t>With quadrilateral PQRS ready for gradient and angle measurement to verify its predicted shape…</a:t>
            </a:r>
            <a:endParaRPr lang="en-AU" i="1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8189259" y="2581835"/>
            <a:ext cx="1828800" cy="309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Content Placeholder 11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053078"/>
            <a:ext cx="5181600" cy="38964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189259" y="2581835"/>
            <a:ext cx="1828800" cy="309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671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0070C0"/>
                </a:solidFill>
                <a:latin typeface="+mn-lt"/>
              </a:rPr>
              <a:t>Creating the </a:t>
            </a:r>
            <a:r>
              <a:rPr lang="en-AU" sz="3200" b="1" dirty="0" err="1">
                <a:solidFill>
                  <a:srgbClr val="0070C0"/>
                </a:solidFill>
                <a:latin typeface="+mn-lt"/>
              </a:rPr>
              <a:t>Nspire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file 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>QuadGamesLEC25.tns</a:t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 smtClean="0">
                <a:solidFill>
                  <a:srgbClr val="0070C0"/>
                </a:solidFill>
                <a:latin typeface="+mn-lt"/>
              </a:rPr>
              <a:t>using</a:t>
            </a:r>
            <a:r>
              <a:rPr lang="en-AU" sz="3200" b="1" dirty="0">
                <a:solidFill>
                  <a:srgbClr val="0070C0"/>
                </a:solidFill>
                <a:latin typeface="+mn-lt"/>
              </a:rPr>
              <a:t/>
            </a:r>
            <a:br>
              <a:rPr lang="en-AU" sz="3200" b="1" dirty="0">
                <a:solidFill>
                  <a:srgbClr val="0070C0"/>
                </a:solidFill>
                <a:latin typeface="+mn-lt"/>
              </a:rPr>
            </a:br>
            <a:r>
              <a:rPr lang="en-AU" sz="3200" b="1" dirty="0">
                <a:solidFill>
                  <a:srgbClr val="0070C0"/>
                </a:solidFill>
                <a:latin typeface="+mn-lt"/>
              </a:rPr>
              <a:t>LEC25 Session 3F QuadGamesFINAL_RWander.doc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b="1" dirty="0" smtClean="0"/>
              <a:t>Problem 6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Builds on p2.1, introducing a slider (as an alternative to using circles centred at K)  to locate points P, Q, R and S using the symmetry of the outer rectangle. Re-enter the task at Problem 4… 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i="1" dirty="0" smtClean="0"/>
              <a:t>May appeal to teachers and students looking for varying values of x</a:t>
            </a:r>
            <a:endParaRPr lang="en-AU" i="1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8189259" y="2581835"/>
            <a:ext cx="1828800" cy="309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8189259" y="2581835"/>
            <a:ext cx="1828800" cy="3092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3" name="Content Placeholder 12"/>
          <p:cNvPicPr>
            <a:picLocks noGrp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2053078"/>
            <a:ext cx="5181600" cy="389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15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>
                <a:solidFill>
                  <a:srgbClr val="FF0000"/>
                </a:solidFill>
                <a:latin typeface="+mn-lt"/>
              </a:rPr>
              <a:t>Exploration and investigation…</a:t>
            </a:r>
            <a:endParaRPr lang="en-A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90128"/>
          </a:xfrm>
        </p:spPr>
        <p:txBody>
          <a:bodyPr/>
          <a:lstStyle/>
          <a:p>
            <a:pPr marL="0" indent="0">
              <a:buNone/>
            </a:pPr>
            <a:r>
              <a:rPr lang="en-AU" sz="3600" dirty="0"/>
              <a:t>The gradients of all sides of both versions of quadrilateral PQRS seen in this document are negative. Describe a value for </a:t>
            </a:r>
            <a:r>
              <a:rPr lang="en-AU" sz="3600" i="1" dirty="0"/>
              <a:t>x</a:t>
            </a:r>
            <a:r>
              <a:rPr lang="en-AU" sz="3600" dirty="0"/>
              <a:t> (if using the circle technique) </a:t>
            </a:r>
            <a:r>
              <a:rPr lang="en-AU" sz="3600" u="sng" dirty="0"/>
              <a:t>or</a:t>
            </a:r>
            <a:r>
              <a:rPr lang="en-AU" sz="3600" dirty="0"/>
              <a:t> </a:t>
            </a:r>
            <a:r>
              <a:rPr lang="en-AU" sz="3600" dirty="0" smtClean="0"/>
              <a:t>for </a:t>
            </a:r>
            <a:r>
              <a:rPr lang="en-AU" sz="3600" dirty="0"/>
              <a:t>the variable </a:t>
            </a:r>
            <a:r>
              <a:rPr lang="en-AU" sz="3600" i="1" dirty="0"/>
              <a:t>n</a:t>
            </a:r>
            <a:r>
              <a:rPr lang="en-AU" sz="3600" dirty="0"/>
              <a:t> (if using the slider technique) which would achieve positive gradients for all four sides of PQRS.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19554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>
                <a:solidFill>
                  <a:srgbClr val="FF0000"/>
                </a:solidFill>
                <a:latin typeface="+mn-lt"/>
              </a:rPr>
              <a:t>Exploration and investigation…</a:t>
            </a:r>
            <a:endParaRPr lang="en-A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90128"/>
          </a:xfrm>
        </p:spPr>
        <p:txBody>
          <a:bodyPr/>
          <a:lstStyle/>
          <a:p>
            <a:pPr marL="0" lvl="0" indent="0">
              <a:buNone/>
            </a:pPr>
            <a:r>
              <a:rPr lang="en-AU" dirty="0"/>
              <a:t>A student wished to make the inner quadrilateral become a special parallelogram. Describe the possible settings (using either technique) which would produce</a:t>
            </a:r>
          </a:p>
          <a:p>
            <a:pPr lvl="0"/>
            <a:r>
              <a:rPr lang="en-AU" dirty="0"/>
              <a:t>Square PQRS </a:t>
            </a:r>
          </a:p>
          <a:p>
            <a:pPr lvl="0"/>
            <a:r>
              <a:rPr lang="en-AU" dirty="0"/>
              <a:t>Square PQRS whose area is 25% that of rectangle ABCD</a:t>
            </a:r>
          </a:p>
          <a:p>
            <a:pPr lvl="0"/>
            <a:r>
              <a:rPr lang="en-AU" dirty="0"/>
              <a:t>Non-square rhombus PQRS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1330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>
                <a:solidFill>
                  <a:srgbClr val="FF0000"/>
                </a:solidFill>
                <a:latin typeface="+mn-lt"/>
              </a:rPr>
              <a:t>Exploration and investigation…</a:t>
            </a:r>
            <a:endParaRPr lang="en-A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901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/>
              <a:t>The side lengths of rectangle ABCD are in the ratio 4:3. Investigate inner quadrilateral constructions if the side lengths were in a larger ratio (say, 3:2) or smaller ratio (say, 1:1</a:t>
            </a:r>
            <a:r>
              <a:rPr lang="en-AU" dirty="0" smtClean="0"/>
              <a:t>).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Thanks for your interest and attendance today!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Any questions? Email </a:t>
            </a:r>
            <a:r>
              <a:rPr lang="en-AU" dirty="0" smtClean="0">
                <a:hlinkClick r:id="rId4"/>
              </a:rPr>
              <a:t>rogerdwander@gmail.com</a:t>
            </a:r>
            <a:r>
              <a:rPr lang="en-AU" dirty="0" smtClean="0"/>
              <a:t> 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3610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4800" b="1" dirty="0" smtClean="0">
                <a:latin typeface="+mn-lt"/>
              </a:rPr>
              <a:t>Overview: a by-hand drawing…</a:t>
            </a:r>
            <a:endParaRPr lang="en-AU" sz="4800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z="4400" b="1" dirty="0" smtClean="0">
                <a:solidFill>
                  <a:schemeClr val="accent5"/>
                </a:solidFill>
              </a:rPr>
              <a:t>Rectangle </a:t>
            </a:r>
            <a:r>
              <a:rPr lang="en-AU" sz="4400" b="1" dirty="0">
                <a:solidFill>
                  <a:schemeClr val="accent5"/>
                </a:solidFill>
              </a:rPr>
              <a:t>ABCD, with AB=24cm and BC=18cm, has diagonals AC and BD intersecting at point K.</a:t>
            </a:r>
          </a:p>
          <a:p>
            <a:pPr marL="0" lvl="0" indent="0">
              <a:buNone/>
            </a:pP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01395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4800" b="1" dirty="0" smtClean="0">
                <a:latin typeface="+mn-lt"/>
              </a:rPr>
              <a:t>Overview: a by-hand drawing…</a:t>
            </a:r>
            <a:endParaRPr lang="en-AU" sz="4800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b="1" dirty="0" smtClean="0">
                <a:solidFill>
                  <a:schemeClr val="accent5"/>
                </a:solidFill>
              </a:rPr>
              <a:t>Rectangle </a:t>
            </a:r>
            <a:r>
              <a:rPr lang="en-AU" b="1" dirty="0">
                <a:solidFill>
                  <a:schemeClr val="accent5"/>
                </a:solidFill>
              </a:rPr>
              <a:t>ABCD, with AB=24cm and BC=18cm, has diagonals AC and BD intersecting at point K.</a:t>
            </a:r>
          </a:p>
          <a:p>
            <a:pPr lvl="0"/>
            <a:r>
              <a:rPr lang="en-AU" sz="4400" b="1" dirty="0">
                <a:solidFill>
                  <a:srgbClr val="FF0000"/>
                </a:solidFill>
              </a:rPr>
              <a:t>Diagonal AC contains points P (between A and K) and R (between C and K); each is equidistant from K. </a:t>
            </a:r>
          </a:p>
          <a:p>
            <a:pPr marL="0" lvl="0" indent="0">
              <a:buNone/>
            </a:pP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8011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4800" b="1" dirty="0" smtClean="0">
                <a:latin typeface="+mn-lt"/>
              </a:rPr>
              <a:t>Overview: a by-hand drawing…</a:t>
            </a:r>
            <a:endParaRPr lang="en-AU" sz="4800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b="1" dirty="0" smtClean="0">
                <a:solidFill>
                  <a:schemeClr val="accent5"/>
                </a:solidFill>
              </a:rPr>
              <a:t>Rectangle </a:t>
            </a:r>
            <a:r>
              <a:rPr lang="en-AU" b="1" dirty="0">
                <a:solidFill>
                  <a:schemeClr val="accent5"/>
                </a:solidFill>
              </a:rPr>
              <a:t>ABCD, with AB=24cm and BC=18cm, has diagonals AC and BD intersecting at point K.</a:t>
            </a:r>
          </a:p>
          <a:p>
            <a:pPr lvl="0"/>
            <a:r>
              <a:rPr lang="en-AU" b="1" dirty="0">
                <a:solidFill>
                  <a:srgbClr val="FF0000"/>
                </a:solidFill>
              </a:rPr>
              <a:t>Diagonal AC contains points P (between A and K) and R (between C and K); each is equidistant from K. </a:t>
            </a:r>
          </a:p>
          <a:p>
            <a:pPr lvl="0"/>
            <a:r>
              <a:rPr lang="en-AU" sz="4400" b="1" dirty="0">
                <a:solidFill>
                  <a:schemeClr val="accent5"/>
                </a:solidFill>
              </a:rPr>
              <a:t>Similarly, diagonal BD contains points Q (between B and K) and S (between D and K); also, each is equidistant from K.</a:t>
            </a:r>
          </a:p>
          <a:p>
            <a:pPr marL="0" lvl="0" indent="0">
              <a:buNone/>
            </a:pP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0052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4800" b="1" dirty="0" smtClean="0">
                <a:latin typeface="+mn-lt"/>
              </a:rPr>
              <a:t>Overview: a by-hand drawing…</a:t>
            </a:r>
            <a:endParaRPr lang="en-AU" sz="4800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b="1" dirty="0" smtClean="0">
                <a:solidFill>
                  <a:schemeClr val="accent5"/>
                </a:solidFill>
              </a:rPr>
              <a:t>Rectangle </a:t>
            </a:r>
            <a:r>
              <a:rPr lang="en-AU" b="1" dirty="0">
                <a:solidFill>
                  <a:schemeClr val="accent5"/>
                </a:solidFill>
              </a:rPr>
              <a:t>ABCD, with AB=24cm and BC=18cm, has diagonals AC and BD intersecting at point K.</a:t>
            </a:r>
          </a:p>
          <a:p>
            <a:pPr lvl="0"/>
            <a:r>
              <a:rPr lang="en-AU" b="1" dirty="0">
                <a:solidFill>
                  <a:srgbClr val="FF0000"/>
                </a:solidFill>
              </a:rPr>
              <a:t>Diagonal AC contains points P (between A and K) and R (between C and K); each is equidistant from K. </a:t>
            </a:r>
          </a:p>
          <a:p>
            <a:pPr lvl="0"/>
            <a:r>
              <a:rPr lang="en-AU" b="1" dirty="0">
                <a:solidFill>
                  <a:schemeClr val="accent5"/>
                </a:solidFill>
              </a:rPr>
              <a:t>Similarly, diagonal BD contains points Q (between B and K) and S (between D and K); also, each is equidistant from K.</a:t>
            </a:r>
          </a:p>
          <a:p>
            <a:pPr lvl="0"/>
            <a:r>
              <a:rPr lang="en-AU" sz="4400" b="1" dirty="0">
                <a:solidFill>
                  <a:srgbClr val="FF0000"/>
                </a:solidFill>
              </a:rPr>
              <a:t>Let PK=KR=</a:t>
            </a:r>
            <a:r>
              <a:rPr lang="en-AU" sz="4400" b="1" i="1" dirty="0">
                <a:solidFill>
                  <a:srgbClr val="FF0000"/>
                </a:solidFill>
              </a:rPr>
              <a:t>x</a:t>
            </a:r>
            <a:r>
              <a:rPr lang="en-AU" sz="4400" b="1" dirty="0">
                <a:solidFill>
                  <a:srgbClr val="FF0000"/>
                </a:solidFill>
              </a:rPr>
              <a:t> cm, and </a:t>
            </a:r>
            <a:r>
              <a:rPr lang="en-AU" sz="4400" b="1" dirty="0" smtClean="0">
                <a:solidFill>
                  <a:srgbClr val="FF0000"/>
                </a:solidFill>
              </a:rPr>
              <a:t>SK=KQ=15-</a:t>
            </a:r>
            <a:r>
              <a:rPr lang="en-AU" sz="4400" b="1" i="1" dirty="0" smtClean="0">
                <a:solidFill>
                  <a:srgbClr val="FF0000"/>
                </a:solidFill>
              </a:rPr>
              <a:t>x</a:t>
            </a:r>
            <a:r>
              <a:rPr lang="en-AU" sz="4400" b="1" dirty="0" smtClean="0">
                <a:solidFill>
                  <a:srgbClr val="FF0000"/>
                </a:solidFill>
              </a:rPr>
              <a:t> </a:t>
            </a:r>
            <a:r>
              <a:rPr lang="en-AU" sz="4400" b="1" dirty="0">
                <a:solidFill>
                  <a:srgbClr val="FF0000"/>
                </a:solidFill>
              </a:rPr>
              <a:t>cm</a:t>
            </a:r>
            <a:r>
              <a:rPr lang="en-AU" sz="4400" b="1" dirty="0" smtClean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0308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>
                <a:latin typeface="+mn-lt"/>
              </a:rPr>
              <a:t>Overview: a by-hand drawing…</a:t>
            </a:r>
            <a:endParaRPr lang="en-AU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z="2000" b="1" dirty="0" smtClean="0">
                <a:solidFill>
                  <a:srgbClr val="0070C0"/>
                </a:solidFill>
              </a:rPr>
              <a:t>Rectangle </a:t>
            </a:r>
            <a:r>
              <a:rPr lang="en-AU" sz="2000" b="1" dirty="0">
                <a:solidFill>
                  <a:srgbClr val="0070C0"/>
                </a:solidFill>
              </a:rPr>
              <a:t>ABCD, with AB=24cm and BC=18cm, has diagonals AC and BD intersecting at point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Diagonal AC contains points P (between A and K) and R (between C and K); each is equidistant from K. 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Similarly, diagonal BD contains points Q (between B and K) and S (between D and K); also, each is equidistant from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Let PK=KR=</a:t>
            </a:r>
            <a:r>
              <a:rPr lang="en-AU" sz="2000" b="1" i="1" dirty="0">
                <a:solidFill>
                  <a:srgbClr val="0070C0"/>
                </a:solidFill>
              </a:rPr>
              <a:t>x</a:t>
            </a:r>
            <a:r>
              <a:rPr lang="en-AU" sz="2000" b="1" dirty="0">
                <a:solidFill>
                  <a:srgbClr val="0070C0"/>
                </a:solidFill>
              </a:rPr>
              <a:t> cm, and </a:t>
            </a:r>
            <a:r>
              <a:rPr lang="en-AU" sz="2000" b="1" dirty="0" smtClean="0">
                <a:solidFill>
                  <a:srgbClr val="0070C0"/>
                </a:solidFill>
              </a:rPr>
              <a:t>SK=KQ=15-</a:t>
            </a:r>
            <a:r>
              <a:rPr lang="en-AU" sz="2000" b="1" i="1" dirty="0" smtClean="0">
                <a:solidFill>
                  <a:srgbClr val="0070C0"/>
                </a:solidFill>
              </a:rPr>
              <a:t>x</a:t>
            </a:r>
            <a:r>
              <a:rPr lang="en-AU" sz="2000" b="1" dirty="0" smtClean="0">
                <a:solidFill>
                  <a:srgbClr val="0070C0"/>
                </a:solidFill>
              </a:rPr>
              <a:t> </a:t>
            </a:r>
            <a:r>
              <a:rPr lang="en-AU" sz="2000" b="1" dirty="0">
                <a:solidFill>
                  <a:srgbClr val="0070C0"/>
                </a:solidFill>
              </a:rPr>
              <a:t>cm</a:t>
            </a:r>
            <a:r>
              <a:rPr lang="en-AU" sz="2000" b="1" dirty="0" smtClean="0">
                <a:solidFill>
                  <a:srgbClr val="0070C0"/>
                </a:solidFill>
              </a:rPr>
              <a:t>.</a:t>
            </a:r>
          </a:p>
          <a:p>
            <a:pPr lvl="0"/>
            <a:endParaRPr lang="en-AU" sz="2000" dirty="0"/>
          </a:p>
          <a:p>
            <a:pPr marL="457200" lvl="0" indent="-457200">
              <a:buAutoNum type="arabicParenR"/>
            </a:pPr>
            <a:r>
              <a:rPr lang="en-AU" sz="3600" b="1" dirty="0" smtClean="0"/>
              <a:t>Draw a rough sketch, with the 9 points labelled</a:t>
            </a:r>
          </a:p>
          <a:p>
            <a:pPr marL="0" lvl="0" indent="0">
              <a:buNone/>
            </a:pPr>
            <a:endParaRPr lang="en-AU" dirty="0"/>
          </a:p>
          <a:p>
            <a:pPr marL="0" lv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4641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>
                <a:latin typeface="+mn-lt"/>
              </a:rPr>
              <a:t>Overview: a by-hand drawing…</a:t>
            </a:r>
            <a:endParaRPr lang="en-AU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z="2000" b="1" dirty="0" smtClean="0">
                <a:solidFill>
                  <a:srgbClr val="0070C0"/>
                </a:solidFill>
              </a:rPr>
              <a:t>Rectangle </a:t>
            </a:r>
            <a:r>
              <a:rPr lang="en-AU" sz="2000" b="1" dirty="0">
                <a:solidFill>
                  <a:srgbClr val="0070C0"/>
                </a:solidFill>
              </a:rPr>
              <a:t>ABCD, with AB=24cm and BC=18cm, has diagonals AC and BD intersecting at point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Diagonal AC contains points P (between A and K) and R (between C and K); each is equidistant from K. 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Similarly, diagonal BD contains points Q (between B and K) and S (between D and K); also, each is equidistant from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Let PK=KR=</a:t>
            </a:r>
            <a:r>
              <a:rPr lang="en-AU" sz="2000" b="1" i="1" dirty="0">
                <a:solidFill>
                  <a:srgbClr val="0070C0"/>
                </a:solidFill>
              </a:rPr>
              <a:t>x</a:t>
            </a:r>
            <a:r>
              <a:rPr lang="en-AU" sz="2000" b="1" dirty="0">
                <a:solidFill>
                  <a:srgbClr val="0070C0"/>
                </a:solidFill>
              </a:rPr>
              <a:t> cm, and </a:t>
            </a:r>
            <a:r>
              <a:rPr lang="en-AU" sz="2000" b="1" dirty="0" smtClean="0">
                <a:solidFill>
                  <a:srgbClr val="0070C0"/>
                </a:solidFill>
              </a:rPr>
              <a:t>SK=KQ=15-</a:t>
            </a:r>
            <a:r>
              <a:rPr lang="en-AU" sz="2000" b="1" i="1" dirty="0" smtClean="0">
                <a:solidFill>
                  <a:srgbClr val="0070C0"/>
                </a:solidFill>
              </a:rPr>
              <a:t>x</a:t>
            </a:r>
            <a:r>
              <a:rPr lang="en-AU" sz="2000" b="1" dirty="0" smtClean="0">
                <a:solidFill>
                  <a:srgbClr val="0070C0"/>
                </a:solidFill>
              </a:rPr>
              <a:t> </a:t>
            </a:r>
            <a:r>
              <a:rPr lang="en-AU" sz="2000" b="1" dirty="0">
                <a:solidFill>
                  <a:srgbClr val="0070C0"/>
                </a:solidFill>
              </a:rPr>
              <a:t>cm</a:t>
            </a:r>
            <a:r>
              <a:rPr lang="en-AU" sz="2000" b="1" dirty="0" smtClean="0">
                <a:solidFill>
                  <a:srgbClr val="0070C0"/>
                </a:solidFill>
              </a:rPr>
              <a:t>.</a:t>
            </a:r>
          </a:p>
          <a:p>
            <a:pPr lvl="0"/>
            <a:endParaRPr lang="en-AU" sz="2000" dirty="0"/>
          </a:p>
          <a:p>
            <a:pPr marL="0" lvl="0" indent="0">
              <a:buNone/>
            </a:pPr>
            <a:r>
              <a:rPr lang="en-AU" sz="3600" b="1" dirty="0" smtClean="0"/>
              <a:t>2) Draw a more refined sketch using a ruler and your chosen value of </a:t>
            </a:r>
            <a:r>
              <a:rPr lang="en-AU" sz="3600" b="1" i="1" dirty="0" smtClean="0"/>
              <a:t>x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518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>
                <a:latin typeface="+mn-lt"/>
              </a:rPr>
              <a:t>Overview: a by-hand drawing…</a:t>
            </a:r>
            <a:endParaRPr lang="en-AU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AU" sz="2000" b="1" dirty="0" smtClean="0">
                <a:solidFill>
                  <a:srgbClr val="0070C0"/>
                </a:solidFill>
              </a:rPr>
              <a:t>Rectangle </a:t>
            </a:r>
            <a:r>
              <a:rPr lang="en-AU" sz="2000" b="1" dirty="0">
                <a:solidFill>
                  <a:srgbClr val="0070C0"/>
                </a:solidFill>
              </a:rPr>
              <a:t>ABCD, with AB=24cm and BC=18cm, has diagonals AC and BD intersecting at point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Diagonal AC contains points P (between A and K) and R (between C and K); each is equidistant from K. 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Similarly, diagonal BD contains points Q (between B and K) and S (between D and K); also, each is equidistant from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Let PK=KR=</a:t>
            </a:r>
            <a:r>
              <a:rPr lang="en-AU" sz="2000" b="1" i="1" dirty="0">
                <a:solidFill>
                  <a:srgbClr val="0070C0"/>
                </a:solidFill>
              </a:rPr>
              <a:t>x</a:t>
            </a:r>
            <a:r>
              <a:rPr lang="en-AU" sz="2000" b="1" dirty="0">
                <a:solidFill>
                  <a:srgbClr val="0070C0"/>
                </a:solidFill>
              </a:rPr>
              <a:t> cm, and </a:t>
            </a:r>
            <a:r>
              <a:rPr lang="en-AU" sz="2000" b="1" dirty="0" smtClean="0">
                <a:solidFill>
                  <a:srgbClr val="0070C0"/>
                </a:solidFill>
              </a:rPr>
              <a:t>SK=KQ=15-</a:t>
            </a:r>
            <a:r>
              <a:rPr lang="en-AU" sz="2000" b="1" i="1" dirty="0" smtClean="0">
                <a:solidFill>
                  <a:srgbClr val="0070C0"/>
                </a:solidFill>
              </a:rPr>
              <a:t>x</a:t>
            </a:r>
            <a:r>
              <a:rPr lang="en-AU" sz="2000" b="1" dirty="0" smtClean="0">
                <a:solidFill>
                  <a:srgbClr val="0070C0"/>
                </a:solidFill>
              </a:rPr>
              <a:t> </a:t>
            </a:r>
            <a:r>
              <a:rPr lang="en-AU" sz="2000" b="1" dirty="0">
                <a:solidFill>
                  <a:srgbClr val="0070C0"/>
                </a:solidFill>
              </a:rPr>
              <a:t>cm</a:t>
            </a:r>
            <a:r>
              <a:rPr lang="en-AU" sz="2000" b="1" dirty="0" smtClean="0">
                <a:solidFill>
                  <a:srgbClr val="0070C0"/>
                </a:solidFill>
              </a:rPr>
              <a:t>.</a:t>
            </a:r>
          </a:p>
          <a:p>
            <a:pPr lvl="0"/>
            <a:endParaRPr lang="en-AU" sz="2000" dirty="0"/>
          </a:p>
          <a:p>
            <a:pPr marL="0" lvl="0" indent="0">
              <a:buNone/>
            </a:pPr>
            <a:r>
              <a:rPr lang="en-AU" sz="3600" b="1" dirty="0" smtClean="0"/>
              <a:t>3) Now draw quadrilateral PQRS; what do your eyes tell you? Can you prove what you’ve noticed? How do the perimeters and areas of the inner and outer quadrilaterals compare?</a:t>
            </a:r>
            <a:endParaRPr lang="en-AU" sz="3600" b="1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42743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/>
          </p:cNvSpPr>
          <p:nvPr/>
        </p:nvSpPr>
        <p:spPr>
          <a:xfrm>
            <a:off x="960000" y="1484785"/>
            <a:ext cx="10957984" cy="4536604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/>
          <a:p>
            <a:pPr algn="just" defTabSz="1219170">
              <a:lnSpc>
                <a:spcPts val="4800"/>
              </a:lnSpc>
              <a:spcBef>
                <a:spcPct val="20000"/>
              </a:spcBef>
              <a:defRPr/>
            </a:pPr>
            <a:endParaRPr lang="en-US" sz="4267" dirty="0"/>
          </a:p>
        </p:txBody>
      </p:sp>
      <p:grpSp>
        <p:nvGrpSpPr>
          <p:cNvPr id="17" name="Group 16"/>
          <p:cNvGrpSpPr/>
          <p:nvPr/>
        </p:nvGrpSpPr>
        <p:grpSpPr>
          <a:xfrm>
            <a:off x="2757055" y="6163781"/>
            <a:ext cx="9434945" cy="616528"/>
            <a:chOff x="1880756" y="4462898"/>
            <a:chExt cx="7076208" cy="462396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82" b="12877"/>
            <a:stretch/>
          </p:blipFill>
          <p:spPr>
            <a:xfrm>
              <a:off x="7193276" y="4462898"/>
              <a:ext cx="1763688" cy="46239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880756" y="4694096"/>
              <a:ext cx="532827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9" y="5936674"/>
            <a:ext cx="2501611" cy="73106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>
                <a:latin typeface="+mn-lt"/>
              </a:rPr>
              <a:t>Overview: a by-hand drawing…</a:t>
            </a:r>
            <a:endParaRPr lang="en-AU" b="1" dirty="0">
              <a:latin typeface="+mn-l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AU" sz="2000" b="1" dirty="0" smtClean="0">
                <a:solidFill>
                  <a:srgbClr val="0070C0"/>
                </a:solidFill>
              </a:rPr>
              <a:t>Rectangle </a:t>
            </a:r>
            <a:r>
              <a:rPr lang="en-AU" sz="2000" b="1" dirty="0">
                <a:solidFill>
                  <a:srgbClr val="0070C0"/>
                </a:solidFill>
              </a:rPr>
              <a:t>ABCD, with AB=24cm and BC=18cm, has diagonals AC and BD intersecting at point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Diagonal AC contains points P (between A and K) and R (between C and K); each is equidistant from K. 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Similarly, diagonal BD contains points Q (between B and K) and S (between D and K); also, each is equidistant from K.</a:t>
            </a:r>
          </a:p>
          <a:p>
            <a:pPr lvl="0"/>
            <a:r>
              <a:rPr lang="en-AU" sz="2000" b="1" dirty="0">
                <a:solidFill>
                  <a:srgbClr val="0070C0"/>
                </a:solidFill>
              </a:rPr>
              <a:t>Let PK=KR=</a:t>
            </a:r>
            <a:r>
              <a:rPr lang="en-AU" sz="2000" b="1" i="1" dirty="0">
                <a:solidFill>
                  <a:srgbClr val="0070C0"/>
                </a:solidFill>
              </a:rPr>
              <a:t>x</a:t>
            </a:r>
            <a:r>
              <a:rPr lang="en-AU" sz="2000" b="1" dirty="0">
                <a:solidFill>
                  <a:srgbClr val="0070C0"/>
                </a:solidFill>
              </a:rPr>
              <a:t> cm, and </a:t>
            </a:r>
            <a:r>
              <a:rPr lang="en-AU" sz="2000" b="1" dirty="0" smtClean="0">
                <a:solidFill>
                  <a:srgbClr val="0070C0"/>
                </a:solidFill>
              </a:rPr>
              <a:t>SK=KQ=15-</a:t>
            </a:r>
            <a:r>
              <a:rPr lang="en-AU" sz="2000" b="1" i="1" dirty="0" smtClean="0">
                <a:solidFill>
                  <a:srgbClr val="0070C0"/>
                </a:solidFill>
              </a:rPr>
              <a:t>x</a:t>
            </a:r>
            <a:r>
              <a:rPr lang="en-AU" sz="2000" b="1" dirty="0" smtClean="0">
                <a:solidFill>
                  <a:srgbClr val="0070C0"/>
                </a:solidFill>
              </a:rPr>
              <a:t> </a:t>
            </a:r>
            <a:r>
              <a:rPr lang="en-AU" sz="2000" b="1" dirty="0">
                <a:solidFill>
                  <a:srgbClr val="0070C0"/>
                </a:solidFill>
              </a:rPr>
              <a:t>cm</a:t>
            </a:r>
            <a:r>
              <a:rPr lang="en-AU" sz="2000" b="1" dirty="0" smtClean="0">
                <a:solidFill>
                  <a:srgbClr val="0070C0"/>
                </a:solidFill>
              </a:rPr>
              <a:t>.</a:t>
            </a:r>
          </a:p>
          <a:p>
            <a:pPr marL="0" lvl="0" indent="0">
              <a:buNone/>
            </a:pPr>
            <a:endParaRPr lang="en-AU" sz="1100" dirty="0"/>
          </a:p>
          <a:p>
            <a:pPr marL="0" lvl="0" indent="0">
              <a:buNone/>
            </a:pPr>
            <a:r>
              <a:rPr lang="en-AU" sz="3600" b="1" dirty="0" smtClean="0"/>
              <a:t>4) Four other quadrilaterals “surround” PQRS; name them and note any observations about them.</a:t>
            </a:r>
          </a:p>
          <a:p>
            <a:pPr marL="0" lvl="0" indent="0">
              <a:buNone/>
            </a:pPr>
            <a:r>
              <a:rPr lang="en-AU" sz="3600" b="1" dirty="0" smtClean="0"/>
              <a:t>5) What would happen for a </a:t>
            </a:r>
            <a:r>
              <a:rPr lang="en-AU" sz="3600" b="1" u="sng" dirty="0" smtClean="0"/>
              <a:t>different</a:t>
            </a:r>
            <a:r>
              <a:rPr lang="en-AU" sz="3600" b="1" dirty="0" smtClean="0"/>
              <a:t> value of </a:t>
            </a:r>
            <a:r>
              <a:rPr lang="en-AU" sz="3600" b="1" i="1" dirty="0" smtClean="0"/>
              <a:t>x</a:t>
            </a:r>
            <a:r>
              <a:rPr lang="en-AU" sz="3600" b="1" dirty="0" smtClean="0"/>
              <a:t>?</a:t>
            </a:r>
            <a:endParaRPr lang="en-AU" sz="3600" b="1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221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3321</TotalTime>
  <Words>1078</Words>
  <Application>Microsoft Office PowerPoint</Application>
  <PresentationFormat>Widescreen</PresentationFormat>
  <Paragraphs>100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Roger Wander rogerdwander@gmail.com</vt:lpstr>
      <vt:lpstr>Overview: a by-hand drawing…</vt:lpstr>
      <vt:lpstr>Overview: a by-hand drawing…</vt:lpstr>
      <vt:lpstr>Overview: a by-hand drawing…</vt:lpstr>
      <vt:lpstr>Overview: a by-hand drawing…</vt:lpstr>
      <vt:lpstr>Overview: a by-hand drawing…</vt:lpstr>
      <vt:lpstr>Overview: a by-hand drawing…</vt:lpstr>
      <vt:lpstr>Overview: a by-hand drawing…</vt:lpstr>
      <vt:lpstr>Overview: a by-hand drawing…</vt:lpstr>
      <vt:lpstr>Creating the Nspire file QuadGamesLEC25.tns using LEC25 Session 3F QuadGamesFINAL_RWander.doc </vt:lpstr>
      <vt:lpstr>Creating the Nspire file QuadGamesLEC25.tns using LEC25 Session 3F QuadGamesFINAL_RWander.doc </vt:lpstr>
      <vt:lpstr>Creating the Nspire file QuadGamesLEC25.tns using LEC25 Session 3F QuadGamesFINAL_RWander.doc </vt:lpstr>
      <vt:lpstr>Creating the Nspire file QuadGamesLEC25.tns using LEC25 Session 3F QuadGamesFINAL_RWander.doc </vt:lpstr>
      <vt:lpstr>Creating the Nspire file QuadGamesLEC25.tns using LEC25 Session 3F QuadGamesFINAL_RWander.doc </vt:lpstr>
      <vt:lpstr>Creating the Nspire file QuadGamesLEC25.tns using LEC25 Session 3F QuadGamesFINAL_RWander.doc </vt:lpstr>
      <vt:lpstr>Exploration and investigation…</vt:lpstr>
      <vt:lpstr>Exploration and investigation…</vt:lpstr>
      <vt:lpstr>Exploration and investigation…</vt:lpstr>
    </vt:vector>
  </TitlesOfParts>
  <Company>Department Of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Bament</dc:title>
  <dc:creator>John Bament</dc:creator>
  <cp:lastModifiedBy>Roger</cp:lastModifiedBy>
  <cp:revision>27</cp:revision>
  <dcterms:created xsi:type="dcterms:W3CDTF">2025-09-30T04:58:31Z</dcterms:created>
  <dcterms:modified xsi:type="dcterms:W3CDTF">2025-11-27T23:43:49Z</dcterms:modified>
</cp:coreProperties>
</file>