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9" r:id="rId12"/>
    <p:sldId id="268" r:id="rId13"/>
    <p:sldId id="270" r:id="rId14"/>
    <p:sldId id="267" r:id="rId15"/>
    <p:sldId id="271" r:id="rId1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FB12A86-4FEA-438B-AEAD-53EFBECBB07C}" v="85" dt="2025-12-01T10:17:00.75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93" d="100"/>
          <a:sy n="93" d="100"/>
        </p:scale>
        <p:origin x="54" y="2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microsoft.com/office/2015/10/relationships/revisionInfo" Target="revisionInfo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1C93E-3E71-485F-9CA3-56FF76B5964C}" type="datetimeFigureOut">
              <a:rPr lang="en-AU" smtClean="0"/>
              <a:t>1/12/2025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2175F6-0E73-42B5-B46E-62AD9F7A728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8617367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1C93E-3E71-485F-9CA3-56FF76B5964C}" type="datetimeFigureOut">
              <a:rPr lang="en-AU" smtClean="0"/>
              <a:t>1/12/2025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2175F6-0E73-42B5-B46E-62AD9F7A728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7061914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1C93E-3E71-485F-9CA3-56FF76B5964C}" type="datetimeFigureOut">
              <a:rPr lang="en-AU" smtClean="0"/>
              <a:t>1/12/2025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2175F6-0E73-42B5-B46E-62AD9F7A728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9165525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1C93E-3E71-485F-9CA3-56FF76B5964C}" type="datetimeFigureOut">
              <a:rPr lang="en-AU" smtClean="0"/>
              <a:t>1/12/2025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2175F6-0E73-42B5-B46E-62AD9F7A728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9230594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1C93E-3E71-485F-9CA3-56FF76B5964C}" type="datetimeFigureOut">
              <a:rPr lang="en-AU" smtClean="0"/>
              <a:t>1/12/2025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2175F6-0E73-42B5-B46E-62AD9F7A728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1693418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1C93E-3E71-485F-9CA3-56FF76B5964C}" type="datetimeFigureOut">
              <a:rPr lang="en-AU" smtClean="0"/>
              <a:t>1/12/2025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2175F6-0E73-42B5-B46E-62AD9F7A728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2875795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1C93E-3E71-485F-9CA3-56FF76B5964C}" type="datetimeFigureOut">
              <a:rPr lang="en-AU" smtClean="0"/>
              <a:t>1/12/2025</a:t>
            </a:fld>
            <a:endParaRPr lang="en-A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2175F6-0E73-42B5-B46E-62AD9F7A728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0228653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1C93E-3E71-485F-9CA3-56FF76B5964C}" type="datetimeFigureOut">
              <a:rPr lang="en-AU" smtClean="0"/>
              <a:t>1/12/2025</a:t>
            </a:fld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2175F6-0E73-42B5-B46E-62AD9F7A728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6173361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1C93E-3E71-485F-9CA3-56FF76B5964C}" type="datetimeFigureOut">
              <a:rPr lang="en-AU" smtClean="0"/>
              <a:t>1/12/2025</a:t>
            </a:fld>
            <a:endParaRPr lang="en-A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2175F6-0E73-42B5-B46E-62AD9F7A728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1246509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1C93E-3E71-485F-9CA3-56FF76B5964C}" type="datetimeFigureOut">
              <a:rPr lang="en-AU" smtClean="0"/>
              <a:t>1/12/2025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2175F6-0E73-42B5-B46E-62AD9F7A728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7927761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1C93E-3E71-485F-9CA3-56FF76B5964C}" type="datetimeFigureOut">
              <a:rPr lang="en-AU" smtClean="0"/>
              <a:t>1/12/2025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2175F6-0E73-42B5-B46E-62AD9F7A728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7009061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21C93E-3E71-485F-9CA3-56FF76B5964C}" type="datetimeFigureOut">
              <a:rPr lang="en-AU" smtClean="0"/>
              <a:t>1/12/2025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2175F6-0E73-42B5-B46E-62AD9F7A728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9916136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emf"/><Relationship Id="rId4" Type="http://schemas.openxmlformats.org/officeDocument/2006/relationships/image" Target="../media/image7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12.em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emf"/><Relationship Id="rId5" Type="http://schemas.openxmlformats.org/officeDocument/2006/relationships/image" Target="../media/image10.emf"/><Relationship Id="rId4" Type="http://schemas.openxmlformats.org/officeDocument/2006/relationships/image" Target="../media/image9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16.em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emf"/><Relationship Id="rId5" Type="http://schemas.openxmlformats.org/officeDocument/2006/relationships/image" Target="../media/image14.emf"/><Relationship Id="rId4" Type="http://schemas.openxmlformats.org/officeDocument/2006/relationships/image" Target="../media/image13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20.em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emf"/><Relationship Id="rId5" Type="http://schemas.openxmlformats.org/officeDocument/2006/relationships/image" Target="../media/image18.emf"/><Relationship Id="rId4" Type="http://schemas.openxmlformats.org/officeDocument/2006/relationships/image" Target="../media/image17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2757055" y="6163781"/>
            <a:ext cx="9434945" cy="616528"/>
            <a:chOff x="1880756" y="4462898"/>
            <a:chExt cx="7076208" cy="462396"/>
          </a:xfrm>
        </p:grpSpPr>
        <p:pic>
          <p:nvPicPr>
            <p:cNvPr id="18" name="Picture 17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7193276" y="4462898"/>
              <a:ext cx="1763688" cy="462396"/>
            </a:xfrm>
            <a:prstGeom prst="rect">
              <a:avLst/>
            </a:prstGeom>
          </p:spPr>
        </p:pic>
        <p:cxnSp>
          <p:nvCxnSpPr>
            <p:cNvPr id="19" name="Straight Connector 18"/>
            <p:cNvCxnSpPr/>
            <p:nvPr/>
          </p:nvCxnSpPr>
          <p:spPr>
            <a:xfrm>
              <a:off x="1880756" y="4694096"/>
              <a:ext cx="5328271" cy="0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9509" y="5936674"/>
            <a:ext cx="2501611" cy="731064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DC5166E0-4204-5C13-C3B5-5FEB5FEBD328}"/>
              </a:ext>
            </a:extLst>
          </p:cNvPr>
          <p:cNvSpPr/>
          <p:nvPr/>
        </p:nvSpPr>
        <p:spPr>
          <a:xfrm>
            <a:off x="304371" y="4006288"/>
            <a:ext cx="11125629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AU" sz="4800" b="1" dirty="0">
                <a:ln w="1905"/>
                <a:gradFill>
                  <a:gsLst>
                    <a:gs pos="0">
                      <a:srgbClr val="E20000">
                        <a:lumMod val="79000"/>
                      </a:srgbClr>
                    </a:gs>
                    <a:gs pos="78000">
                      <a:srgbClr val="F24522"/>
                    </a:gs>
                    <a:gs pos="100000">
                      <a:srgbClr val="FF8F8F"/>
                    </a:gs>
                  </a:gsLst>
                  <a:lin ang="5400000"/>
                </a:gradFill>
                <a:effectLst>
                  <a:outerShdw blurRad="38100" dist="38100" dir="2700000" algn="tl">
                    <a:prstClr val="black">
                      <a:alpha val="65000"/>
                    </a:prstClr>
                  </a:outerShdw>
                </a:effectLst>
              </a:rPr>
              <a:t>An </a:t>
            </a:r>
            <a:r>
              <a:rPr lang="en-AU" sz="4800" b="1" dirty="0" err="1">
                <a:ln w="1905"/>
                <a:gradFill>
                  <a:gsLst>
                    <a:gs pos="0">
                      <a:srgbClr val="E20000">
                        <a:lumMod val="79000"/>
                      </a:srgbClr>
                    </a:gs>
                    <a:gs pos="78000">
                      <a:srgbClr val="F24522"/>
                    </a:gs>
                    <a:gs pos="100000">
                      <a:srgbClr val="FF8F8F"/>
                    </a:gs>
                  </a:gsLst>
                  <a:lin ang="5400000"/>
                </a:gradFill>
                <a:effectLst>
                  <a:outerShdw blurRad="38100" dist="38100" dir="2700000" algn="tl">
                    <a:prstClr val="black">
                      <a:alpha val="65000"/>
                    </a:prstClr>
                  </a:outerShdw>
                </a:effectLst>
              </a:rPr>
              <a:t>Nspired</a:t>
            </a:r>
            <a:r>
              <a:rPr lang="en-AU" sz="4800" b="1" dirty="0">
                <a:ln w="1905"/>
                <a:gradFill>
                  <a:gsLst>
                    <a:gs pos="0">
                      <a:srgbClr val="E20000">
                        <a:lumMod val="79000"/>
                      </a:srgbClr>
                    </a:gs>
                    <a:gs pos="78000">
                      <a:srgbClr val="F24522"/>
                    </a:gs>
                    <a:gs pos="100000">
                      <a:srgbClr val="FF8F8F"/>
                    </a:gs>
                  </a:gsLst>
                  <a:lin ang="5400000"/>
                </a:gradFill>
                <a:effectLst>
                  <a:outerShdw blurRad="38100" dist="38100" dir="2700000" algn="tl">
                    <a:prstClr val="black">
                      <a:alpha val="65000"/>
                    </a:prstClr>
                  </a:outerShdw>
                </a:effectLst>
              </a:rPr>
              <a:t> Introduction to Methods using CAS</a:t>
            </a:r>
            <a:endParaRPr lang="en-AU" sz="3600" b="1" dirty="0">
              <a:ln w="1905"/>
              <a:gradFill>
                <a:gsLst>
                  <a:gs pos="0">
                    <a:srgbClr val="E20000">
                      <a:lumMod val="79000"/>
                    </a:srgbClr>
                  </a:gs>
                  <a:gs pos="78000">
                    <a:srgbClr val="F24522"/>
                  </a:gs>
                  <a:gs pos="100000">
                    <a:srgbClr val="FF8F8F"/>
                  </a:gs>
                </a:gsLst>
                <a:lin ang="5400000"/>
              </a:gradFill>
              <a:effectLst>
                <a:outerShdw blurRad="38100" dist="38100" dir="2700000" algn="tl">
                  <a:prstClr val="black">
                    <a:alpha val="65000"/>
                  </a:prstClr>
                </a:outerShdw>
              </a:effectLst>
            </a:endParaRPr>
          </a:p>
        </p:txBody>
      </p:sp>
      <p:sp>
        <p:nvSpPr>
          <p:cNvPr id="9" name="Title 1"/>
          <p:cNvSpPr>
            <a:spLocks noGrp="1"/>
          </p:cNvSpPr>
          <p:nvPr>
            <p:ph type="ctrTitle"/>
          </p:nvPr>
        </p:nvSpPr>
        <p:spPr>
          <a:xfrm>
            <a:off x="0" y="5395914"/>
            <a:ext cx="12192000" cy="1022085"/>
          </a:xfrm>
        </p:spPr>
        <p:txBody>
          <a:bodyPr>
            <a:normAutofit/>
          </a:bodyPr>
          <a:lstStyle/>
          <a:p>
            <a:r>
              <a:rPr lang="en-AU" sz="3467" b="1" dirty="0">
                <a:solidFill>
                  <a:srgbClr val="246EB2"/>
                </a:solidFill>
              </a:rPr>
              <a:t>Stephen Crouch</a:t>
            </a:r>
            <a:endParaRPr lang="en-AU" sz="2400" b="1" dirty="0">
              <a:solidFill>
                <a:srgbClr val="246EB2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3929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7512343"/>
      </p:ext>
    </p:extLst>
  </p:cSld>
  <p:clrMapOvr>
    <a:masterClrMapping/>
  </p:clrMapOvr>
  <p:transition spd="med" advTm="30000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F1D7DF5-57CD-636B-2D14-362635C8C37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B403DB1-3CE0-6D41-2B16-A3969C396791}"/>
              </a:ext>
            </a:extLst>
          </p:cNvPr>
          <p:cNvSpPr txBox="1">
            <a:spLocks/>
          </p:cNvSpPr>
          <p:nvPr/>
        </p:nvSpPr>
        <p:spPr>
          <a:xfrm>
            <a:off x="960000" y="1484785"/>
            <a:ext cx="10957984" cy="4536604"/>
          </a:xfrm>
          <a:prstGeom prst="rect">
            <a:avLst/>
          </a:prstGeom>
        </p:spPr>
        <p:txBody>
          <a:bodyPr vert="horz" lIns="121920" tIns="60960" rIns="121920" bIns="60960" rtlCol="0">
            <a:normAutofit/>
          </a:bodyPr>
          <a:lstStyle/>
          <a:p>
            <a:pPr algn="just" defTabSz="1219170">
              <a:lnSpc>
                <a:spcPts val="4800"/>
              </a:lnSpc>
              <a:spcBef>
                <a:spcPct val="20000"/>
              </a:spcBef>
              <a:defRPr/>
            </a:pPr>
            <a:endParaRPr lang="en-US" sz="4267" dirty="0"/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D3744280-A419-B268-99B1-6249D44299FB}"/>
              </a:ext>
            </a:extLst>
          </p:cNvPr>
          <p:cNvGrpSpPr/>
          <p:nvPr/>
        </p:nvGrpSpPr>
        <p:grpSpPr>
          <a:xfrm>
            <a:off x="2757055" y="6163781"/>
            <a:ext cx="9434945" cy="616528"/>
            <a:chOff x="1880756" y="4462898"/>
            <a:chExt cx="7076208" cy="462396"/>
          </a:xfrm>
        </p:grpSpPr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6C3ED45B-95AF-CED3-022D-B6B4951F6F4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7193276" y="4462898"/>
              <a:ext cx="1763688" cy="462396"/>
            </a:xfrm>
            <a:prstGeom prst="rect">
              <a:avLst/>
            </a:prstGeom>
          </p:spPr>
        </p:pic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704FEE1B-6D99-D335-B237-A32E735BD7A3}"/>
                </a:ext>
              </a:extLst>
            </p:cNvPr>
            <p:cNvCxnSpPr/>
            <p:nvPr/>
          </p:nvCxnSpPr>
          <p:spPr>
            <a:xfrm>
              <a:off x="1880756" y="4694096"/>
              <a:ext cx="5328271" cy="0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5" name="Picture 4">
            <a:extLst>
              <a:ext uri="{FF2B5EF4-FFF2-40B4-BE49-F238E27FC236}">
                <a16:creationId xmlns:a16="http://schemas.microsoft.com/office/drawing/2014/main" id="{448FFDF1-2601-0030-1A6F-C5F3EE25435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9509" y="5936674"/>
            <a:ext cx="2501611" cy="731064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B6544449-F05F-C68C-B501-2A54530FA241}"/>
              </a:ext>
            </a:extLst>
          </p:cNvPr>
          <p:cNvSpPr/>
          <p:nvPr/>
        </p:nvSpPr>
        <p:spPr>
          <a:xfrm>
            <a:off x="2022458" y="490765"/>
            <a:ext cx="9257147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lang="en-US" sz="4400" b="1" dirty="0">
                <a:solidFill>
                  <a:srgbClr val="FF0000"/>
                </a:solidFill>
                <a:latin typeface="Calibri"/>
              </a:rPr>
              <a:t>Trigonometric Equations (Domains)</a:t>
            </a:r>
            <a:endParaRPr kumimoji="0" lang="en-US" sz="4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4456E0DB-2D81-D5BE-CDF9-3E26FCA510C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91767" y="1342393"/>
            <a:ext cx="9269636" cy="42053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344352"/>
      </p:ext>
    </p:extLst>
  </p:cSld>
  <p:clrMapOvr>
    <a:masterClrMapping/>
  </p:clrMapOvr>
  <p:transition spd="med" advTm="30000"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89F423C-462D-6F37-C20F-83616E364D6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702C945-AE20-3251-0649-452B5BB3DE36}"/>
              </a:ext>
            </a:extLst>
          </p:cNvPr>
          <p:cNvSpPr txBox="1">
            <a:spLocks/>
          </p:cNvSpPr>
          <p:nvPr/>
        </p:nvSpPr>
        <p:spPr>
          <a:xfrm>
            <a:off x="960000" y="1484785"/>
            <a:ext cx="10957984" cy="4536604"/>
          </a:xfrm>
          <a:prstGeom prst="rect">
            <a:avLst/>
          </a:prstGeom>
        </p:spPr>
        <p:txBody>
          <a:bodyPr vert="horz" lIns="121920" tIns="60960" rIns="121920" bIns="60960" rtlCol="0">
            <a:normAutofit/>
          </a:bodyPr>
          <a:lstStyle/>
          <a:p>
            <a:pPr algn="just" defTabSz="1219170">
              <a:lnSpc>
                <a:spcPts val="4800"/>
              </a:lnSpc>
              <a:spcBef>
                <a:spcPct val="20000"/>
              </a:spcBef>
              <a:defRPr/>
            </a:pPr>
            <a:endParaRPr lang="en-US" sz="4267" dirty="0"/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5766D08C-9B7F-E3D7-CACC-5433AC354878}"/>
              </a:ext>
            </a:extLst>
          </p:cNvPr>
          <p:cNvGrpSpPr/>
          <p:nvPr/>
        </p:nvGrpSpPr>
        <p:grpSpPr>
          <a:xfrm>
            <a:off x="2757055" y="6163781"/>
            <a:ext cx="9434945" cy="616528"/>
            <a:chOff x="1880756" y="4462898"/>
            <a:chExt cx="7076208" cy="462396"/>
          </a:xfrm>
        </p:grpSpPr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9851A645-AD7C-74CC-27A6-39F17FB3455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7193276" y="4462898"/>
              <a:ext cx="1763688" cy="462396"/>
            </a:xfrm>
            <a:prstGeom prst="rect">
              <a:avLst/>
            </a:prstGeom>
          </p:spPr>
        </p:pic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B403E7D1-1380-5BF8-2726-6E6641AC870B}"/>
                </a:ext>
              </a:extLst>
            </p:cNvPr>
            <p:cNvCxnSpPr/>
            <p:nvPr/>
          </p:nvCxnSpPr>
          <p:spPr>
            <a:xfrm>
              <a:off x="1880756" y="4694096"/>
              <a:ext cx="5328271" cy="0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5" name="Picture 4">
            <a:extLst>
              <a:ext uri="{FF2B5EF4-FFF2-40B4-BE49-F238E27FC236}">
                <a16:creationId xmlns:a16="http://schemas.microsoft.com/office/drawing/2014/main" id="{211A2253-FB32-288F-355E-F6B511F2720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9509" y="5936674"/>
            <a:ext cx="2501611" cy="731064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C8D6B7AA-63FC-A0B3-B3DF-CA6227FD7CE3}"/>
              </a:ext>
            </a:extLst>
          </p:cNvPr>
          <p:cNvSpPr/>
          <p:nvPr/>
        </p:nvSpPr>
        <p:spPr>
          <a:xfrm>
            <a:off x="2022458" y="490765"/>
            <a:ext cx="9257147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lang="en-US" sz="4400" b="1" dirty="0">
                <a:solidFill>
                  <a:srgbClr val="FF0000"/>
                </a:solidFill>
                <a:latin typeface="Calibri"/>
              </a:rPr>
              <a:t>Using zeros and sum</a:t>
            </a:r>
            <a:endParaRPr kumimoji="0" lang="en-US" sz="4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A642225-FA05-A590-39ED-E509F64DF7C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79928" y="1237181"/>
            <a:ext cx="6554554" cy="49266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0755724"/>
      </p:ext>
    </p:extLst>
  </p:cSld>
  <p:clrMapOvr>
    <a:masterClrMapping/>
  </p:clrMapOvr>
  <p:transition spd="med" advTm="30000"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D789706-19D7-BD01-F002-216A6BCE080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7D3412A-8C82-9D03-610F-36CC2C838B0B}"/>
              </a:ext>
            </a:extLst>
          </p:cNvPr>
          <p:cNvSpPr txBox="1">
            <a:spLocks/>
          </p:cNvSpPr>
          <p:nvPr/>
        </p:nvSpPr>
        <p:spPr>
          <a:xfrm>
            <a:off x="960000" y="1484785"/>
            <a:ext cx="10957984" cy="4536604"/>
          </a:xfrm>
          <a:prstGeom prst="rect">
            <a:avLst/>
          </a:prstGeom>
        </p:spPr>
        <p:txBody>
          <a:bodyPr vert="horz" lIns="121920" tIns="60960" rIns="121920" bIns="60960" rtlCol="0">
            <a:normAutofit/>
          </a:bodyPr>
          <a:lstStyle/>
          <a:p>
            <a:pPr algn="just" defTabSz="1219170">
              <a:lnSpc>
                <a:spcPts val="4800"/>
              </a:lnSpc>
              <a:spcBef>
                <a:spcPct val="20000"/>
              </a:spcBef>
              <a:defRPr/>
            </a:pPr>
            <a:endParaRPr lang="en-US" sz="4267" dirty="0"/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AA290F61-7521-A3F7-4B1F-C8212A877153}"/>
              </a:ext>
            </a:extLst>
          </p:cNvPr>
          <p:cNvGrpSpPr/>
          <p:nvPr/>
        </p:nvGrpSpPr>
        <p:grpSpPr>
          <a:xfrm>
            <a:off x="2757055" y="6163781"/>
            <a:ext cx="9434945" cy="616528"/>
            <a:chOff x="1880756" y="4462898"/>
            <a:chExt cx="7076208" cy="462396"/>
          </a:xfrm>
        </p:grpSpPr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6C1B1254-F453-C89F-95A6-EA63258553F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7193276" y="4462898"/>
              <a:ext cx="1763688" cy="462396"/>
            </a:xfrm>
            <a:prstGeom prst="rect">
              <a:avLst/>
            </a:prstGeom>
          </p:spPr>
        </p:pic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0281AD0C-D0EE-B829-952C-5EB707D1FDF3}"/>
                </a:ext>
              </a:extLst>
            </p:cNvPr>
            <p:cNvCxnSpPr/>
            <p:nvPr/>
          </p:nvCxnSpPr>
          <p:spPr>
            <a:xfrm>
              <a:off x="1880756" y="4694096"/>
              <a:ext cx="5328271" cy="0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5" name="Picture 4">
            <a:extLst>
              <a:ext uri="{FF2B5EF4-FFF2-40B4-BE49-F238E27FC236}">
                <a16:creationId xmlns:a16="http://schemas.microsoft.com/office/drawing/2014/main" id="{9DE7C34C-1BF7-26FD-7F29-9BD84AD3947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9509" y="5936674"/>
            <a:ext cx="2501611" cy="731064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0D3F9612-4F89-2E16-56E4-907D34FF773B}"/>
              </a:ext>
            </a:extLst>
          </p:cNvPr>
          <p:cNvSpPr/>
          <p:nvPr/>
        </p:nvSpPr>
        <p:spPr>
          <a:xfrm>
            <a:off x="2022458" y="490765"/>
            <a:ext cx="925714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lang="en-US" sz="4000" b="1" dirty="0">
                <a:solidFill>
                  <a:srgbClr val="FF0000"/>
                </a:solidFill>
                <a:latin typeface="Calibri"/>
              </a:rPr>
              <a:t>Maximal/Implied Domains of Functions</a:t>
            </a:r>
            <a:endParaRPr kumimoji="0" lang="en-US" sz="4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6100FAF-700A-F8A6-7CCF-ED078867771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8513" y="1191020"/>
            <a:ext cx="6795092" cy="51074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2102626"/>
      </p:ext>
    </p:extLst>
  </p:cSld>
  <p:clrMapOvr>
    <a:masterClrMapping/>
  </p:clrMapOvr>
  <p:transition spd="med" advTm="30000">
    <p:fad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C02C03-F067-AB11-643D-365AE5B14E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C67F96E-606C-6555-1000-F6C3CB0E575F}"/>
              </a:ext>
            </a:extLst>
          </p:cNvPr>
          <p:cNvSpPr txBox="1">
            <a:spLocks/>
          </p:cNvSpPr>
          <p:nvPr/>
        </p:nvSpPr>
        <p:spPr>
          <a:xfrm>
            <a:off x="960000" y="1484785"/>
            <a:ext cx="10957984" cy="4536604"/>
          </a:xfrm>
          <a:prstGeom prst="rect">
            <a:avLst/>
          </a:prstGeom>
        </p:spPr>
        <p:txBody>
          <a:bodyPr vert="horz" lIns="121920" tIns="60960" rIns="121920" bIns="60960" rtlCol="0">
            <a:normAutofit/>
          </a:bodyPr>
          <a:lstStyle/>
          <a:p>
            <a:pPr algn="just" defTabSz="1219170">
              <a:lnSpc>
                <a:spcPts val="4800"/>
              </a:lnSpc>
              <a:spcBef>
                <a:spcPct val="20000"/>
              </a:spcBef>
              <a:defRPr/>
            </a:pPr>
            <a:endParaRPr lang="en-US" sz="4267" dirty="0"/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FDC63873-026A-E099-1DF3-CEF768E260EE}"/>
              </a:ext>
            </a:extLst>
          </p:cNvPr>
          <p:cNvGrpSpPr/>
          <p:nvPr/>
        </p:nvGrpSpPr>
        <p:grpSpPr>
          <a:xfrm>
            <a:off x="2757055" y="6163781"/>
            <a:ext cx="9434945" cy="616528"/>
            <a:chOff x="1880756" y="4462898"/>
            <a:chExt cx="7076208" cy="462396"/>
          </a:xfrm>
        </p:grpSpPr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F23D5755-B4E2-A439-1FEC-B0F32AF25CC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7193276" y="4462898"/>
              <a:ext cx="1763688" cy="462396"/>
            </a:xfrm>
            <a:prstGeom prst="rect">
              <a:avLst/>
            </a:prstGeom>
          </p:spPr>
        </p:pic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66CF11CB-C97B-0D61-19A8-0222E975F88F}"/>
                </a:ext>
              </a:extLst>
            </p:cNvPr>
            <p:cNvCxnSpPr/>
            <p:nvPr/>
          </p:nvCxnSpPr>
          <p:spPr>
            <a:xfrm>
              <a:off x="1880756" y="4694096"/>
              <a:ext cx="5328271" cy="0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5" name="Picture 4">
            <a:extLst>
              <a:ext uri="{FF2B5EF4-FFF2-40B4-BE49-F238E27FC236}">
                <a16:creationId xmlns:a16="http://schemas.microsoft.com/office/drawing/2014/main" id="{862FD67C-96A9-1C36-A703-23EA68CACB3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9509" y="5936674"/>
            <a:ext cx="2501611" cy="731064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EE581FD0-8B0E-69EC-D87B-19472A19F5FF}"/>
              </a:ext>
            </a:extLst>
          </p:cNvPr>
          <p:cNvSpPr/>
          <p:nvPr/>
        </p:nvSpPr>
        <p:spPr>
          <a:xfrm>
            <a:off x="2022458" y="490765"/>
            <a:ext cx="925714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lang="en-US" sz="4000" b="1" dirty="0">
                <a:solidFill>
                  <a:srgbClr val="FF0000"/>
                </a:solidFill>
                <a:latin typeface="Calibri"/>
              </a:rPr>
              <a:t>Tangents and Normals</a:t>
            </a:r>
            <a:endParaRPr kumimoji="0" lang="en-US" sz="4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33E41761-EA7A-AA2A-67E9-2F08AFDA048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4313" y="1113936"/>
            <a:ext cx="5556413" cy="417638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B86E9744-9096-B898-C8F9-B8A621242DE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10725" y="1113935"/>
            <a:ext cx="5556413" cy="41763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4662682"/>
      </p:ext>
    </p:extLst>
  </p:cSld>
  <p:clrMapOvr>
    <a:masterClrMapping/>
  </p:clrMapOvr>
  <p:transition spd="med" advTm="30000">
    <p:fad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D444BC2-301A-028F-23BF-F7EB24963D7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14F566D-3E4D-CF54-4E23-281BBCD89549}"/>
              </a:ext>
            </a:extLst>
          </p:cNvPr>
          <p:cNvSpPr txBox="1">
            <a:spLocks/>
          </p:cNvSpPr>
          <p:nvPr/>
        </p:nvSpPr>
        <p:spPr>
          <a:xfrm>
            <a:off x="960000" y="1484785"/>
            <a:ext cx="10957984" cy="4536604"/>
          </a:xfrm>
          <a:prstGeom prst="rect">
            <a:avLst/>
          </a:prstGeom>
        </p:spPr>
        <p:txBody>
          <a:bodyPr vert="horz" lIns="121920" tIns="60960" rIns="121920" bIns="60960" rtlCol="0">
            <a:normAutofit/>
          </a:bodyPr>
          <a:lstStyle/>
          <a:p>
            <a:pPr algn="just" defTabSz="1219170">
              <a:lnSpc>
                <a:spcPts val="4800"/>
              </a:lnSpc>
              <a:spcBef>
                <a:spcPct val="20000"/>
              </a:spcBef>
              <a:defRPr/>
            </a:pPr>
            <a:endParaRPr lang="en-US" sz="4267" dirty="0"/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DD897223-2DB6-E1BB-A0A6-CD58C8330090}"/>
              </a:ext>
            </a:extLst>
          </p:cNvPr>
          <p:cNvGrpSpPr/>
          <p:nvPr/>
        </p:nvGrpSpPr>
        <p:grpSpPr>
          <a:xfrm>
            <a:off x="2757055" y="6163781"/>
            <a:ext cx="9434945" cy="616528"/>
            <a:chOff x="1880756" y="4462898"/>
            <a:chExt cx="7076208" cy="462396"/>
          </a:xfrm>
        </p:grpSpPr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8EFFC00E-0FE4-4515-0A9B-482587D45F0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7193276" y="4462898"/>
              <a:ext cx="1763688" cy="462396"/>
            </a:xfrm>
            <a:prstGeom prst="rect">
              <a:avLst/>
            </a:prstGeom>
          </p:spPr>
        </p:pic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95EFF059-7FA6-37D1-466A-44D54C2BE188}"/>
                </a:ext>
              </a:extLst>
            </p:cNvPr>
            <p:cNvCxnSpPr/>
            <p:nvPr/>
          </p:nvCxnSpPr>
          <p:spPr>
            <a:xfrm>
              <a:off x="1880756" y="4694096"/>
              <a:ext cx="5328271" cy="0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5" name="Picture 4">
            <a:extLst>
              <a:ext uri="{FF2B5EF4-FFF2-40B4-BE49-F238E27FC236}">
                <a16:creationId xmlns:a16="http://schemas.microsoft.com/office/drawing/2014/main" id="{CCF53B53-7A91-6F77-4D10-FDD2E01551E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9509" y="5936674"/>
            <a:ext cx="2501611" cy="731064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EE8C74CC-9505-AA38-EE28-877F984E4EB1}"/>
              </a:ext>
            </a:extLst>
          </p:cNvPr>
          <p:cNvSpPr/>
          <p:nvPr/>
        </p:nvSpPr>
        <p:spPr>
          <a:xfrm>
            <a:off x="2022458" y="490765"/>
            <a:ext cx="9257147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lang="en-US" sz="4400" b="1" dirty="0">
                <a:solidFill>
                  <a:srgbClr val="FF0000"/>
                </a:solidFill>
                <a:latin typeface="Calibri"/>
              </a:rPr>
              <a:t>Some interesting Cubic properties</a:t>
            </a:r>
            <a:endParaRPr kumimoji="0" lang="en-US" sz="4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14A66231-75CA-992C-7B31-3A730551BD5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10561" y="1260206"/>
            <a:ext cx="6794570" cy="51070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7521900"/>
      </p:ext>
    </p:extLst>
  </p:cSld>
  <p:clrMapOvr>
    <a:masterClrMapping/>
  </p:clrMapOvr>
  <p:transition spd="med" advTm="30000">
    <p:fad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54FAA22-75CF-1363-2D3C-F76B590D0AD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0764F98-3732-94D4-8903-53DE96630386}"/>
              </a:ext>
            </a:extLst>
          </p:cNvPr>
          <p:cNvSpPr txBox="1">
            <a:spLocks/>
          </p:cNvSpPr>
          <p:nvPr/>
        </p:nvSpPr>
        <p:spPr>
          <a:xfrm>
            <a:off x="960000" y="1484785"/>
            <a:ext cx="10957984" cy="4536604"/>
          </a:xfrm>
          <a:prstGeom prst="rect">
            <a:avLst/>
          </a:prstGeom>
        </p:spPr>
        <p:txBody>
          <a:bodyPr vert="horz" lIns="121920" tIns="60960" rIns="121920" bIns="60960" rtlCol="0">
            <a:normAutofit/>
          </a:bodyPr>
          <a:lstStyle/>
          <a:p>
            <a:pPr algn="just" defTabSz="1219170">
              <a:lnSpc>
                <a:spcPts val="4800"/>
              </a:lnSpc>
              <a:spcBef>
                <a:spcPct val="20000"/>
              </a:spcBef>
              <a:defRPr/>
            </a:pPr>
            <a:endParaRPr lang="en-US" sz="4267" dirty="0"/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D728E805-E3B8-F4A4-4634-6E7EEFD5A6DC}"/>
              </a:ext>
            </a:extLst>
          </p:cNvPr>
          <p:cNvGrpSpPr/>
          <p:nvPr/>
        </p:nvGrpSpPr>
        <p:grpSpPr>
          <a:xfrm>
            <a:off x="2757055" y="6163781"/>
            <a:ext cx="9434945" cy="616528"/>
            <a:chOff x="1880756" y="4462898"/>
            <a:chExt cx="7076208" cy="462396"/>
          </a:xfrm>
        </p:grpSpPr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AAAEC420-C7D9-C34D-FD0E-D517BA82594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7193276" y="4462898"/>
              <a:ext cx="1763688" cy="462396"/>
            </a:xfrm>
            <a:prstGeom prst="rect">
              <a:avLst/>
            </a:prstGeom>
          </p:spPr>
        </p:pic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C63E805C-A893-0F7E-0AFA-855FC22C6FE6}"/>
                </a:ext>
              </a:extLst>
            </p:cNvPr>
            <p:cNvCxnSpPr/>
            <p:nvPr/>
          </p:nvCxnSpPr>
          <p:spPr>
            <a:xfrm>
              <a:off x="1880756" y="4694096"/>
              <a:ext cx="5328271" cy="0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5" name="Picture 4">
            <a:extLst>
              <a:ext uri="{FF2B5EF4-FFF2-40B4-BE49-F238E27FC236}">
                <a16:creationId xmlns:a16="http://schemas.microsoft.com/office/drawing/2014/main" id="{6B16E361-8520-1CB8-4735-77411C38CF9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9509" y="5936674"/>
            <a:ext cx="2501611" cy="731064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B9B68CA8-A3EF-0274-777C-C4F5A26CABD2}"/>
              </a:ext>
            </a:extLst>
          </p:cNvPr>
          <p:cNvSpPr/>
          <p:nvPr/>
        </p:nvSpPr>
        <p:spPr>
          <a:xfrm>
            <a:off x="2022458" y="490765"/>
            <a:ext cx="9257147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lang="en-US" sz="4400" b="1" dirty="0">
                <a:solidFill>
                  <a:srgbClr val="FF0000"/>
                </a:solidFill>
                <a:latin typeface="Calibri"/>
              </a:rPr>
              <a:t>Probability Commands (!, </a:t>
            </a:r>
            <a:r>
              <a:rPr lang="en-US" sz="4400" b="1" baseline="30000" dirty="0" err="1">
                <a:solidFill>
                  <a:srgbClr val="FF0000"/>
                </a:solidFill>
                <a:latin typeface="Calibri"/>
              </a:rPr>
              <a:t>n</a:t>
            </a:r>
            <a:r>
              <a:rPr lang="en-US" sz="4400" b="1" dirty="0" err="1">
                <a:solidFill>
                  <a:srgbClr val="FF0000"/>
                </a:solidFill>
                <a:latin typeface="Calibri"/>
              </a:rPr>
              <a:t>C</a:t>
            </a:r>
            <a:r>
              <a:rPr lang="en-US" sz="4400" b="1" baseline="-25000" dirty="0" err="1">
                <a:solidFill>
                  <a:srgbClr val="FF0000"/>
                </a:solidFill>
                <a:latin typeface="Calibri"/>
              </a:rPr>
              <a:t>r</a:t>
            </a:r>
            <a:r>
              <a:rPr lang="en-US" sz="4400" b="1" dirty="0">
                <a:solidFill>
                  <a:srgbClr val="FF0000"/>
                </a:solidFill>
                <a:latin typeface="Calibri"/>
              </a:rPr>
              <a:t>, </a:t>
            </a:r>
            <a:r>
              <a:rPr lang="en-US" sz="4400" b="1" dirty="0" err="1">
                <a:solidFill>
                  <a:srgbClr val="FF0000"/>
                </a:solidFill>
                <a:latin typeface="Calibri"/>
              </a:rPr>
              <a:t>etc</a:t>
            </a:r>
            <a:r>
              <a:rPr lang="en-US" sz="4400" b="1" dirty="0">
                <a:solidFill>
                  <a:srgbClr val="FF0000"/>
                </a:solidFill>
                <a:latin typeface="Calibri"/>
              </a:rPr>
              <a:t>)</a:t>
            </a:r>
            <a:endParaRPr kumimoji="0" lang="en-US" sz="4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FF7417F4-98C6-18F8-FB24-79DEAA43770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86752" y="1242309"/>
            <a:ext cx="6717776" cy="50493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5638086"/>
      </p:ext>
    </p:extLst>
  </p:cSld>
  <p:clrMapOvr>
    <a:masterClrMapping/>
  </p:clrMapOvr>
  <p:transition spd="med" advTm="30000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 txBox="1">
            <a:spLocks/>
          </p:cNvSpPr>
          <p:nvPr/>
        </p:nvSpPr>
        <p:spPr>
          <a:xfrm>
            <a:off x="960000" y="1484785"/>
            <a:ext cx="10957984" cy="4536604"/>
          </a:xfrm>
          <a:prstGeom prst="rect">
            <a:avLst/>
          </a:prstGeom>
        </p:spPr>
        <p:txBody>
          <a:bodyPr vert="horz" lIns="121920" tIns="60960" rIns="121920" bIns="60960" rtlCol="0">
            <a:normAutofit/>
          </a:bodyPr>
          <a:lstStyle/>
          <a:p>
            <a:pPr algn="just" defTabSz="1219170">
              <a:lnSpc>
                <a:spcPts val="4800"/>
              </a:lnSpc>
              <a:spcBef>
                <a:spcPct val="20000"/>
              </a:spcBef>
              <a:defRPr/>
            </a:pPr>
            <a:endParaRPr lang="en-US" sz="4267" dirty="0"/>
          </a:p>
        </p:txBody>
      </p:sp>
      <p:grpSp>
        <p:nvGrpSpPr>
          <p:cNvPr id="17" name="Group 16"/>
          <p:cNvGrpSpPr/>
          <p:nvPr/>
        </p:nvGrpSpPr>
        <p:grpSpPr>
          <a:xfrm>
            <a:off x="2757055" y="6163781"/>
            <a:ext cx="9434945" cy="616528"/>
            <a:chOff x="1880756" y="4462898"/>
            <a:chExt cx="7076208" cy="462396"/>
          </a:xfrm>
        </p:grpSpPr>
        <p:pic>
          <p:nvPicPr>
            <p:cNvPr id="18" name="Picture 17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7193276" y="4462898"/>
              <a:ext cx="1763688" cy="462396"/>
            </a:xfrm>
            <a:prstGeom prst="rect">
              <a:avLst/>
            </a:prstGeom>
          </p:spPr>
        </p:pic>
        <p:cxnSp>
          <p:nvCxnSpPr>
            <p:cNvPr id="19" name="Straight Connector 18"/>
            <p:cNvCxnSpPr/>
            <p:nvPr/>
          </p:nvCxnSpPr>
          <p:spPr>
            <a:xfrm>
              <a:off x="1880756" y="4694096"/>
              <a:ext cx="5328271" cy="0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9509" y="5936674"/>
            <a:ext cx="2501611" cy="731064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58B908E8-71E0-FCAD-17EF-3B4277392A8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24716" y="1"/>
            <a:ext cx="2947187" cy="64316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1415924"/>
      </p:ext>
    </p:extLst>
  </p:cSld>
  <p:clrMapOvr>
    <a:masterClrMapping/>
  </p:clrMapOvr>
  <p:transition spd="med" advTm="30000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95474A0-3129-536B-F6B4-BA057B034E6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7B4B2D5-1DAF-43C4-0882-CC924E518778}"/>
              </a:ext>
            </a:extLst>
          </p:cNvPr>
          <p:cNvSpPr txBox="1">
            <a:spLocks/>
          </p:cNvSpPr>
          <p:nvPr/>
        </p:nvSpPr>
        <p:spPr>
          <a:xfrm>
            <a:off x="960000" y="1484785"/>
            <a:ext cx="10957984" cy="4536604"/>
          </a:xfrm>
          <a:prstGeom prst="rect">
            <a:avLst/>
          </a:prstGeom>
        </p:spPr>
        <p:txBody>
          <a:bodyPr vert="horz" lIns="121920" tIns="60960" rIns="121920" bIns="60960" rtlCol="0">
            <a:normAutofit/>
          </a:bodyPr>
          <a:lstStyle/>
          <a:p>
            <a:pPr algn="just" defTabSz="1219170">
              <a:lnSpc>
                <a:spcPts val="4800"/>
              </a:lnSpc>
              <a:spcBef>
                <a:spcPct val="20000"/>
              </a:spcBef>
              <a:defRPr/>
            </a:pPr>
            <a:endParaRPr lang="en-US" sz="4267" dirty="0"/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3A591477-D2A8-72C6-5175-AD8E9FA9A1B0}"/>
              </a:ext>
            </a:extLst>
          </p:cNvPr>
          <p:cNvGrpSpPr/>
          <p:nvPr/>
        </p:nvGrpSpPr>
        <p:grpSpPr>
          <a:xfrm>
            <a:off x="2757055" y="6163781"/>
            <a:ext cx="9434945" cy="616528"/>
            <a:chOff x="1880756" y="4462898"/>
            <a:chExt cx="7076208" cy="462396"/>
          </a:xfrm>
        </p:grpSpPr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AFC1E8DB-CF7C-2B42-1D54-1E0E89535AD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7193276" y="4462898"/>
              <a:ext cx="1763688" cy="462396"/>
            </a:xfrm>
            <a:prstGeom prst="rect">
              <a:avLst/>
            </a:prstGeom>
          </p:spPr>
        </p:pic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FCEB26D3-8509-EF4A-BE23-904778841681}"/>
                </a:ext>
              </a:extLst>
            </p:cNvPr>
            <p:cNvCxnSpPr/>
            <p:nvPr/>
          </p:nvCxnSpPr>
          <p:spPr>
            <a:xfrm>
              <a:off x="1880756" y="4694096"/>
              <a:ext cx="5328271" cy="0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5" name="Picture 4">
            <a:extLst>
              <a:ext uri="{FF2B5EF4-FFF2-40B4-BE49-F238E27FC236}">
                <a16:creationId xmlns:a16="http://schemas.microsoft.com/office/drawing/2014/main" id="{0436CB72-40AF-8592-F4C6-7811D3C6C5D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9509" y="5936674"/>
            <a:ext cx="2501611" cy="731064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C0DF7BAC-E8CB-9256-0520-44A974FF70D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9509" y="190262"/>
            <a:ext cx="7047538" cy="265677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4A98F4AD-EED2-FD25-771F-4E663FC9177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197047" y="1730967"/>
            <a:ext cx="4845444" cy="44328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1726942"/>
      </p:ext>
    </p:extLst>
  </p:cSld>
  <p:clrMapOvr>
    <a:masterClrMapping/>
  </p:clrMapOvr>
  <p:transition spd="med" advTm="30000"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9F5B5F6-A594-0874-9A3A-47921204721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32BE334-010D-E897-5401-2175AE760E30}"/>
              </a:ext>
            </a:extLst>
          </p:cNvPr>
          <p:cNvSpPr txBox="1">
            <a:spLocks/>
          </p:cNvSpPr>
          <p:nvPr/>
        </p:nvSpPr>
        <p:spPr>
          <a:xfrm>
            <a:off x="960000" y="1484785"/>
            <a:ext cx="10957984" cy="4536604"/>
          </a:xfrm>
          <a:prstGeom prst="rect">
            <a:avLst/>
          </a:prstGeom>
        </p:spPr>
        <p:txBody>
          <a:bodyPr vert="horz" lIns="121920" tIns="60960" rIns="121920" bIns="60960" rtlCol="0">
            <a:normAutofit/>
          </a:bodyPr>
          <a:lstStyle/>
          <a:p>
            <a:pPr algn="just" defTabSz="1219170">
              <a:lnSpc>
                <a:spcPts val="4800"/>
              </a:lnSpc>
              <a:spcBef>
                <a:spcPct val="20000"/>
              </a:spcBef>
              <a:defRPr/>
            </a:pPr>
            <a:endParaRPr lang="en-US" sz="4267" dirty="0"/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A348E8D5-5F15-4D97-8EE3-6896A78AB6D0}"/>
              </a:ext>
            </a:extLst>
          </p:cNvPr>
          <p:cNvGrpSpPr/>
          <p:nvPr/>
        </p:nvGrpSpPr>
        <p:grpSpPr>
          <a:xfrm>
            <a:off x="2757055" y="6163781"/>
            <a:ext cx="9434945" cy="616528"/>
            <a:chOff x="1880756" y="4462898"/>
            <a:chExt cx="7076208" cy="462396"/>
          </a:xfrm>
        </p:grpSpPr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A70E0EFE-A25F-8D73-E90B-786BB73C30D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7193276" y="4462898"/>
              <a:ext cx="1763688" cy="462396"/>
            </a:xfrm>
            <a:prstGeom prst="rect">
              <a:avLst/>
            </a:prstGeom>
          </p:spPr>
        </p:pic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6F7B61B9-C032-8B0E-A4B6-E5622470B850}"/>
                </a:ext>
              </a:extLst>
            </p:cNvPr>
            <p:cNvCxnSpPr/>
            <p:nvPr/>
          </p:nvCxnSpPr>
          <p:spPr>
            <a:xfrm>
              <a:off x="1880756" y="4694096"/>
              <a:ext cx="5328271" cy="0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5" name="Picture 4">
            <a:extLst>
              <a:ext uri="{FF2B5EF4-FFF2-40B4-BE49-F238E27FC236}">
                <a16:creationId xmlns:a16="http://schemas.microsoft.com/office/drawing/2014/main" id="{6FED097B-6EB4-5388-84DD-6E1CE2A31E3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9509" y="5936674"/>
            <a:ext cx="2501611" cy="731064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C4511179-D8C5-7F5D-03EF-1CF7991F76E9}"/>
              </a:ext>
            </a:extLst>
          </p:cNvPr>
          <p:cNvSpPr/>
          <p:nvPr/>
        </p:nvSpPr>
        <p:spPr>
          <a:xfrm>
            <a:off x="2022458" y="490765"/>
            <a:ext cx="9257147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lang="en-US" sz="4400" b="1" dirty="0">
                <a:solidFill>
                  <a:srgbClr val="FF0000"/>
                </a:solidFill>
                <a:latin typeface="Calibri"/>
              </a:rPr>
              <a:t>CAS Settings for </a:t>
            </a:r>
            <a:r>
              <a:rPr lang="en-US" sz="4400" b="1" dirty="0" err="1">
                <a:solidFill>
                  <a:srgbClr val="FF0000"/>
                </a:solidFill>
                <a:latin typeface="Calibri"/>
              </a:rPr>
              <a:t>Maths</a:t>
            </a:r>
            <a:r>
              <a:rPr lang="en-US" sz="4400" b="1" dirty="0">
                <a:solidFill>
                  <a:srgbClr val="FF0000"/>
                </a:solidFill>
                <a:latin typeface="Calibri"/>
              </a:rPr>
              <a:t> Methods</a:t>
            </a:r>
            <a:endParaRPr kumimoji="0" lang="en-US" sz="4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57BCA44-D14D-224A-4620-1E50F2D0240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16229" y="1796624"/>
            <a:ext cx="4793008" cy="361882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998D51E-3D75-0AAC-0845-E9AF01FA615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438992" y="1796624"/>
            <a:ext cx="4793008" cy="36188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375383"/>
      </p:ext>
    </p:extLst>
  </p:cSld>
  <p:clrMapOvr>
    <a:masterClrMapping/>
  </p:clrMapOvr>
  <p:transition spd="med" advTm="30000"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970DE07-4824-E34A-069F-C61774C580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BDAB7C0-76BD-61F8-69DB-9B5BFC206552}"/>
              </a:ext>
            </a:extLst>
          </p:cNvPr>
          <p:cNvSpPr txBox="1">
            <a:spLocks/>
          </p:cNvSpPr>
          <p:nvPr/>
        </p:nvSpPr>
        <p:spPr>
          <a:xfrm>
            <a:off x="960000" y="1484785"/>
            <a:ext cx="10957984" cy="4536604"/>
          </a:xfrm>
          <a:prstGeom prst="rect">
            <a:avLst/>
          </a:prstGeom>
        </p:spPr>
        <p:txBody>
          <a:bodyPr vert="horz" lIns="121920" tIns="60960" rIns="121920" bIns="60960" rtlCol="0">
            <a:normAutofit/>
          </a:bodyPr>
          <a:lstStyle/>
          <a:p>
            <a:pPr algn="just" defTabSz="1219170">
              <a:lnSpc>
                <a:spcPts val="4800"/>
              </a:lnSpc>
              <a:spcBef>
                <a:spcPct val="20000"/>
              </a:spcBef>
              <a:defRPr/>
            </a:pPr>
            <a:endParaRPr lang="en-US" sz="4267" dirty="0"/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057A9F13-E33D-745B-2D57-DE663ECA408B}"/>
              </a:ext>
            </a:extLst>
          </p:cNvPr>
          <p:cNvGrpSpPr/>
          <p:nvPr/>
        </p:nvGrpSpPr>
        <p:grpSpPr>
          <a:xfrm>
            <a:off x="2757055" y="6163781"/>
            <a:ext cx="9434945" cy="616528"/>
            <a:chOff x="1880756" y="4462898"/>
            <a:chExt cx="7076208" cy="462396"/>
          </a:xfrm>
        </p:grpSpPr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E653B990-9CB2-9BD1-59EC-A2CB5A60887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7193276" y="4462898"/>
              <a:ext cx="1763688" cy="462396"/>
            </a:xfrm>
            <a:prstGeom prst="rect">
              <a:avLst/>
            </a:prstGeom>
          </p:spPr>
        </p:pic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88F704AC-A662-5D89-083F-E766107F966D}"/>
                </a:ext>
              </a:extLst>
            </p:cNvPr>
            <p:cNvCxnSpPr/>
            <p:nvPr/>
          </p:nvCxnSpPr>
          <p:spPr>
            <a:xfrm>
              <a:off x="1880756" y="4694096"/>
              <a:ext cx="5328271" cy="0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5" name="Picture 4">
            <a:extLst>
              <a:ext uri="{FF2B5EF4-FFF2-40B4-BE49-F238E27FC236}">
                <a16:creationId xmlns:a16="http://schemas.microsoft.com/office/drawing/2014/main" id="{0E0A4997-B6DF-B0D5-C2CE-81AB13709A1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9509" y="5936674"/>
            <a:ext cx="2501611" cy="731064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C3414B24-9C82-86A1-5F6A-3608692D6128}"/>
              </a:ext>
            </a:extLst>
          </p:cNvPr>
          <p:cNvSpPr/>
          <p:nvPr/>
        </p:nvSpPr>
        <p:spPr>
          <a:xfrm>
            <a:off x="2022458" y="490765"/>
            <a:ext cx="925714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lang="en-US" sz="4000" b="1" dirty="0">
                <a:solidFill>
                  <a:srgbClr val="FF0000"/>
                </a:solidFill>
                <a:latin typeface="Calibri"/>
              </a:rPr>
              <a:t>Some basic commands – expand &amp; factor</a:t>
            </a:r>
            <a:endParaRPr kumimoji="0" lang="en-US" sz="4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D87F26CE-6A42-34C2-A73C-B93EE188E84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16229" y="1339429"/>
            <a:ext cx="4793008" cy="1447141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23196FB7-276C-5EF4-DFFC-4DD035ACC58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438991" y="1339429"/>
            <a:ext cx="4793007" cy="1557354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7E32F8CE-510E-4BE7-F6E9-916815DB081A}"/>
              </a:ext>
            </a:extLst>
          </p:cNvPr>
          <p:cNvSpPr/>
          <p:nvPr/>
        </p:nvSpPr>
        <p:spPr>
          <a:xfrm>
            <a:off x="2022458" y="3251560"/>
            <a:ext cx="925714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lang="en-US" sz="4000" b="1" dirty="0">
                <a:solidFill>
                  <a:srgbClr val="FF0000"/>
                </a:solidFill>
                <a:latin typeface="Calibri"/>
              </a:rPr>
              <a:t>However... Caution!!</a:t>
            </a:r>
            <a:endParaRPr kumimoji="0" lang="en-US" sz="4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10B9FC5A-567D-AF57-DB90-26E50DECDE3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516228" y="4100224"/>
            <a:ext cx="4793007" cy="1378158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9F12E491-AFEB-6158-F6D7-70BE9FBE600B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438991" y="4100223"/>
            <a:ext cx="4793007" cy="19646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6673129"/>
      </p:ext>
    </p:extLst>
  </p:cSld>
  <p:clrMapOvr>
    <a:masterClrMapping/>
  </p:clrMapOvr>
  <p:transition spd="med" advTm="30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174DEC0-4702-24AE-D698-03D0A696528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88B0116-F840-6871-B6CA-7627FFE0B29A}"/>
              </a:ext>
            </a:extLst>
          </p:cNvPr>
          <p:cNvSpPr txBox="1">
            <a:spLocks/>
          </p:cNvSpPr>
          <p:nvPr/>
        </p:nvSpPr>
        <p:spPr>
          <a:xfrm>
            <a:off x="960000" y="1484785"/>
            <a:ext cx="10957984" cy="4536604"/>
          </a:xfrm>
          <a:prstGeom prst="rect">
            <a:avLst/>
          </a:prstGeom>
        </p:spPr>
        <p:txBody>
          <a:bodyPr vert="horz" lIns="121920" tIns="60960" rIns="121920" bIns="60960" rtlCol="0">
            <a:normAutofit/>
          </a:bodyPr>
          <a:lstStyle/>
          <a:p>
            <a:pPr algn="just" defTabSz="1219170">
              <a:lnSpc>
                <a:spcPts val="4800"/>
              </a:lnSpc>
              <a:spcBef>
                <a:spcPct val="20000"/>
              </a:spcBef>
              <a:defRPr/>
            </a:pPr>
            <a:endParaRPr lang="en-US" sz="4267" dirty="0"/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853F58B2-161D-F7D9-324B-16915A3CAA41}"/>
              </a:ext>
            </a:extLst>
          </p:cNvPr>
          <p:cNvGrpSpPr/>
          <p:nvPr/>
        </p:nvGrpSpPr>
        <p:grpSpPr>
          <a:xfrm>
            <a:off x="2757055" y="6163781"/>
            <a:ext cx="9434945" cy="616528"/>
            <a:chOff x="1880756" y="4462898"/>
            <a:chExt cx="7076208" cy="462396"/>
          </a:xfrm>
        </p:grpSpPr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04DE12A2-4300-EBA2-CD67-0777803F502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7193276" y="4462898"/>
              <a:ext cx="1763688" cy="462396"/>
            </a:xfrm>
            <a:prstGeom prst="rect">
              <a:avLst/>
            </a:prstGeom>
          </p:spPr>
        </p:pic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739D46E1-4550-2EF9-FEE7-C159178E8A3A}"/>
                </a:ext>
              </a:extLst>
            </p:cNvPr>
            <p:cNvCxnSpPr/>
            <p:nvPr/>
          </p:nvCxnSpPr>
          <p:spPr>
            <a:xfrm>
              <a:off x="1880756" y="4694096"/>
              <a:ext cx="5328271" cy="0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5" name="Picture 4">
            <a:extLst>
              <a:ext uri="{FF2B5EF4-FFF2-40B4-BE49-F238E27FC236}">
                <a16:creationId xmlns:a16="http://schemas.microsoft.com/office/drawing/2014/main" id="{E197D429-F56E-A8DA-0E0C-1729665E400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9509" y="5936674"/>
            <a:ext cx="2501611" cy="731064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47390C8A-0C62-8728-DCA9-AA5516465406}"/>
              </a:ext>
            </a:extLst>
          </p:cNvPr>
          <p:cNvSpPr/>
          <p:nvPr/>
        </p:nvSpPr>
        <p:spPr>
          <a:xfrm>
            <a:off x="2022458" y="490765"/>
            <a:ext cx="9257147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lang="en-US" sz="4400" b="1" dirty="0">
                <a:solidFill>
                  <a:srgbClr val="FF0000"/>
                </a:solidFill>
                <a:latin typeface="Calibri"/>
              </a:rPr>
              <a:t>The (very powerful) solve command</a:t>
            </a:r>
            <a:endParaRPr kumimoji="0" lang="en-US" sz="4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A001BF63-40FD-7B33-9077-35428FCE191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38989" y="4332514"/>
            <a:ext cx="5024063" cy="129589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5C0B0FB9-3CBC-B334-AA11-EBEB22EA477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44691" y="1454543"/>
            <a:ext cx="5535226" cy="417386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373A3DEF-A25C-8034-1A92-56CCC3F7560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438991" y="1484785"/>
            <a:ext cx="5024063" cy="944298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5863D48C-F7DB-8AA7-DE8A-BFDEE649D69F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438990" y="2555197"/>
            <a:ext cx="5024063" cy="16525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8383883"/>
      </p:ext>
    </p:extLst>
  </p:cSld>
  <p:clrMapOvr>
    <a:masterClrMapping/>
  </p:clrMapOvr>
  <p:transition spd="med" advTm="30000"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BD1D827-218C-3198-DC58-0BFBCB9E7F9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9270D18-4026-026D-D89F-48501F5621E3}"/>
              </a:ext>
            </a:extLst>
          </p:cNvPr>
          <p:cNvSpPr txBox="1">
            <a:spLocks/>
          </p:cNvSpPr>
          <p:nvPr/>
        </p:nvSpPr>
        <p:spPr>
          <a:xfrm>
            <a:off x="960000" y="1484785"/>
            <a:ext cx="10957984" cy="4536604"/>
          </a:xfrm>
          <a:prstGeom prst="rect">
            <a:avLst/>
          </a:prstGeom>
        </p:spPr>
        <p:txBody>
          <a:bodyPr vert="horz" lIns="121920" tIns="60960" rIns="121920" bIns="60960" rtlCol="0">
            <a:normAutofit/>
          </a:bodyPr>
          <a:lstStyle/>
          <a:p>
            <a:pPr algn="just" defTabSz="1219170">
              <a:lnSpc>
                <a:spcPts val="4800"/>
              </a:lnSpc>
              <a:spcBef>
                <a:spcPct val="20000"/>
              </a:spcBef>
              <a:defRPr/>
            </a:pPr>
            <a:endParaRPr lang="en-US" sz="4267" dirty="0"/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924BA9CC-51CF-3738-5F99-0C3746D9A8A6}"/>
              </a:ext>
            </a:extLst>
          </p:cNvPr>
          <p:cNvGrpSpPr/>
          <p:nvPr/>
        </p:nvGrpSpPr>
        <p:grpSpPr>
          <a:xfrm>
            <a:off x="2757055" y="6163781"/>
            <a:ext cx="9434945" cy="616528"/>
            <a:chOff x="1880756" y="4462898"/>
            <a:chExt cx="7076208" cy="462396"/>
          </a:xfrm>
        </p:grpSpPr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AF0EFB01-982E-9430-4D15-ECA0CA45391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7193276" y="4462898"/>
              <a:ext cx="1763688" cy="462396"/>
            </a:xfrm>
            <a:prstGeom prst="rect">
              <a:avLst/>
            </a:prstGeom>
          </p:spPr>
        </p:pic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A156343A-25AE-72CC-670B-78314AF66A24}"/>
                </a:ext>
              </a:extLst>
            </p:cNvPr>
            <p:cNvCxnSpPr/>
            <p:nvPr/>
          </p:nvCxnSpPr>
          <p:spPr>
            <a:xfrm>
              <a:off x="1880756" y="4694096"/>
              <a:ext cx="5328271" cy="0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5" name="Picture 4">
            <a:extLst>
              <a:ext uri="{FF2B5EF4-FFF2-40B4-BE49-F238E27FC236}">
                <a16:creationId xmlns:a16="http://schemas.microsoft.com/office/drawing/2014/main" id="{7CB972E2-A4E8-8478-8205-8B593160C42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9509" y="5936674"/>
            <a:ext cx="2501611" cy="731064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C1CFF63B-814D-D992-FF29-A62D5C4325F4}"/>
              </a:ext>
            </a:extLst>
          </p:cNvPr>
          <p:cNvSpPr/>
          <p:nvPr/>
        </p:nvSpPr>
        <p:spPr>
          <a:xfrm>
            <a:off x="2022458" y="490765"/>
            <a:ext cx="9257147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lang="en-US" sz="4400" b="1" dirty="0">
                <a:solidFill>
                  <a:srgbClr val="FF0000"/>
                </a:solidFill>
                <a:latin typeface="Calibri"/>
              </a:rPr>
              <a:t>Levelling up…  simultaneous solve</a:t>
            </a:r>
            <a:endParaRPr kumimoji="0" lang="en-US" sz="4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848B2B6-A000-B2B9-66B2-27627FA96B4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4690" y="1454543"/>
            <a:ext cx="5544315" cy="4173868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571E4128-9928-6B82-7CD7-CA3693A4A11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438988" y="1454542"/>
            <a:ext cx="2648503" cy="1993845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909993C0-517E-37F8-11A5-001730E4A67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087491" y="1454542"/>
            <a:ext cx="2648503" cy="1993845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8FFDF1E9-A8A7-C032-37DE-2A6A0E55BBDD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438988" y="3967988"/>
            <a:ext cx="5297006" cy="12833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8624021"/>
      </p:ext>
    </p:extLst>
  </p:cSld>
  <p:clrMapOvr>
    <a:masterClrMapping/>
  </p:clrMapOvr>
  <p:transition spd="med" advTm="30000"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764717E-1842-9AFD-40AF-EF85845A91E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F388A8C-27E0-EB5B-E874-46D19AF6EA35}"/>
              </a:ext>
            </a:extLst>
          </p:cNvPr>
          <p:cNvSpPr txBox="1">
            <a:spLocks/>
          </p:cNvSpPr>
          <p:nvPr/>
        </p:nvSpPr>
        <p:spPr>
          <a:xfrm>
            <a:off x="960000" y="1484785"/>
            <a:ext cx="10957984" cy="4536604"/>
          </a:xfrm>
          <a:prstGeom prst="rect">
            <a:avLst/>
          </a:prstGeom>
        </p:spPr>
        <p:txBody>
          <a:bodyPr vert="horz" lIns="121920" tIns="60960" rIns="121920" bIns="60960" rtlCol="0">
            <a:normAutofit/>
          </a:bodyPr>
          <a:lstStyle/>
          <a:p>
            <a:pPr algn="just" defTabSz="1219170">
              <a:lnSpc>
                <a:spcPts val="4800"/>
              </a:lnSpc>
              <a:spcBef>
                <a:spcPct val="20000"/>
              </a:spcBef>
              <a:defRPr/>
            </a:pPr>
            <a:endParaRPr lang="en-US" sz="4267" dirty="0"/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911AFABF-E44B-1083-DB7B-5ECB9EE74CC6}"/>
              </a:ext>
            </a:extLst>
          </p:cNvPr>
          <p:cNvGrpSpPr/>
          <p:nvPr/>
        </p:nvGrpSpPr>
        <p:grpSpPr>
          <a:xfrm>
            <a:off x="2757055" y="6163781"/>
            <a:ext cx="9434945" cy="616528"/>
            <a:chOff x="1880756" y="4462898"/>
            <a:chExt cx="7076208" cy="462396"/>
          </a:xfrm>
        </p:grpSpPr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B03516BF-3F78-54FF-420F-A2F1ACCBFD0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7193276" y="4462898"/>
              <a:ext cx="1763688" cy="462396"/>
            </a:xfrm>
            <a:prstGeom prst="rect">
              <a:avLst/>
            </a:prstGeom>
          </p:spPr>
        </p:pic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8DE287F8-A93A-2F84-3067-33587DE0C589}"/>
                </a:ext>
              </a:extLst>
            </p:cNvPr>
            <p:cNvCxnSpPr/>
            <p:nvPr/>
          </p:nvCxnSpPr>
          <p:spPr>
            <a:xfrm>
              <a:off x="1880756" y="4694096"/>
              <a:ext cx="5328271" cy="0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5" name="Picture 4">
            <a:extLst>
              <a:ext uri="{FF2B5EF4-FFF2-40B4-BE49-F238E27FC236}">
                <a16:creationId xmlns:a16="http://schemas.microsoft.com/office/drawing/2014/main" id="{3629183E-EC01-A6F6-E0EA-660FB7A251A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9509" y="5936674"/>
            <a:ext cx="2501611" cy="731064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A93C9FCD-98D5-DE66-EEFD-C8690EB261E0}"/>
              </a:ext>
            </a:extLst>
          </p:cNvPr>
          <p:cNvSpPr/>
          <p:nvPr/>
        </p:nvSpPr>
        <p:spPr>
          <a:xfrm>
            <a:off x="2022458" y="490765"/>
            <a:ext cx="9257147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lang="en-US" sz="4400" b="1" dirty="0">
                <a:solidFill>
                  <a:srgbClr val="FF0000"/>
                </a:solidFill>
                <a:latin typeface="Calibri"/>
              </a:rPr>
              <a:t>The Graphs application</a:t>
            </a:r>
            <a:endParaRPr kumimoji="0" lang="en-US" sz="4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11A6A4F1-8B96-86A2-0456-9F3557F44CD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68531" y="1330653"/>
            <a:ext cx="6471885" cy="48448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1018872"/>
      </p:ext>
    </p:extLst>
  </p:cSld>
  <p:clrMapOvr>
    <a:masterClrMapping/>
  </p:clrMapOvr>
  <p:transition spd="med" advTm="30000"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4006996-C338-0198-A496-58E7B2ACE4A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603081F-E2D0-8AF0-765C-D6A0325D95C6}"/>
              </a:ext>
            </a:extLst>
          </p:cNvPr>
          <p:cNvSpPr txBox="1">
            <a:spLocks/>
          </p:cNvSpPr>
          <p:nvPr/>
        </p:nvSpPr>
        <p:spPr>
          <a:xfrm>
            <a:off x="960000" y="1484785"/>
            <a:ext cx="10957984" cy="4536604"/>
          </a:xfrm>
          <a:prstGeom prst="rect">
            <a:avLst/>
          </a:prstGeom>
        </p:spPr>
        <p:txBody>
          <a:bodyPr vert="horz" lIns="121920" tIns="60960" rIns="121920" bIns="60960" rtlCol="0">
            <a:normAutofit/>
          </a:bodyPr>
          <a:lstStyle/>
          <a:p>
            <a:pPr algn="just" defTabSz="1219170">
              <a:lnSpc>
                <a:spcPts val="4800"/>
              </a:lnSpc>
              <a:spcBef>
                <a:spcPct val="20000"/>
              </a:spcBef>
              <a:defRPr/>
            </a:pPr>
            <a:endParaRPr lang="en-US" sz="4267" dirty="0"/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BBD870C1-698C-1411-00DE-0100588E087F}"/>
              </a:ext>
            </a:extLst>
          </p:cNvPr>
          <p:cNvGrpSpPr/>
          <p:nvPr/>
        </p:nvGrpSpPr>
        <p:grpSpPr>
          <a:xfrm>
            <a:off x="2757055" y="6163781"/>
            <a:ext cx="9434945" cy="616528"/>
            <a:chOff x="1880756" y="4462898"/>
            <a:chExt cx="7076208" cy="462396"/>
          </a:xfrm>
        </p:grpSpPr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E3EB8485-4A7C-F256-4E7A-5B33D97193D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7193276" y="4462898"/>
              <a:ext cx="1763688" cy="462396"/>
            </a:xfrm>
            <a:prstGeom prst="rect">
              <a:avLst/>
            </a:prstGeom>
          </p:spPr>
        </p:pic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D57EC1BF-92DB-AE16-3D43-1638A0D8852D}"/>
                </a:ext>
              </a:extLst>
            </p:cNvPr>
            <p:cNvCxnSpPr/>
            <p:nvPr/>
          </p:nvCxnSpPr>
          <p:spPr>
            <a:xfrm>
              <a:off x="1880756" y="4694096"/>
              <a:ext cx="5328271" cy="0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5" name="Picture 4">
            <a:extLst>
              <a:ext uri="{FF2B5EF4-FFF2-40B4-BE49-F238E27FC236}">
                <a16:creationId xmlns:a16="http://schemas.microsoft.com/office/drawing/2014/main" id="{1CF12EB6-63F9-3BD4-9033-50915B81F7E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9509" y="5936674"/>
            <a:ext cx="2501611" cy="731064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8C661D5A-25FF-40AC-A399-AC2527449B63}"/>
              </a:ext>
            </a:extLst>
          </p:cNvPr>
          <p:cNvSpPr/>
          <p:nvPr/>
        </p:nvSpPr>
        <p:spPr>
          <a:xfrm>
            <a:off x="2022458" y="490765"/>
            <a:ext cx="9257147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lang="en-US" sz="4400" b="1" dirty="0">
                <a:solidFill>
                  <a:srgbClr val="FF0000"/>
                </a:solidFill>
                <a:latin typeface="Calibri"/>
              </a:rPr>
              <a:t>Next level – Parameters and Sliders</a:t>
            </a:r>
            <a:endParaRPr kumimoji="0" lang="en-US" sz="4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7AAD827-DE19-07B9-905B-A823B880445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24389" y="1251826"/>
            <a:ext cx="6653283" cy="5002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4105161"/>
      </p:ext>
    </p:extLst>
  </p:cSld>
  <p:clrMapOvr>
    <a:masterClrMapping/>
  </p:clrMapOvr>
  <p:transition spd="med" advTm="30000">
    <p:fade/>
  </p:transition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75</Words>
  <Application>Microsoft Office PowerPoint</Application>
  <PresentationFormat>Widescreen</PresentationFormat>
  <Paragraphs>15</Paragraphs>
  <Slides>15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9" baseType="lpstr">
      <vt:lpstr>Arial</vt:lpstr>
      <vt:lpstr>Calibri</vt:lpstr>
      <vt:lpstr>Calibri Light</vt:lpstr>
      <vt:lpstr>Office Theme</vt:lpstr>
      <vt:lpstr>Stephen Crouch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2025-12-01T10:17:00Z</dcterms:created>
  <dcterms:modified xsi:type="dcterms:W3CDTF">2025-12-01T10:17:04Z</dcterms:modified>
</cp:coreProperties>
</file>