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5" r:id="rId5"/>
    <p:sldId id="262" r:id="rId6"/>
    <p:sldId id="267" r:id="rId7"/>
    <p:sldId id="260" r:id="rId8"/>
    <p:sldId id="261" r:id="rId9"/>
    <p:sldId id="266" r:id="rId10"/>
    <p:sldId id="265" r:id="rId11"/>
    <p:sldId id="264" r:id="rId12"/>
    <p:sldId id="268" r:id="rId13"/>
    <p:sldId id="269" r:id="rId14"/>
    <p:sldId id="270" r:id="rId15"/>
    <p:sldId id="273" r:id="rId16"/>
    <p:sldId id="277" r:id="rId17"/>
    <p:sldId id="272" r:id="rId18"/>
    <p:sldId id="276" r:id="rId19"/>
    <p:sldId id="274" r:id="rId20"/>
    <p:sldId id="271" r:id="rId21"/>
    <p:sldId id="27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E27A7B-BFE6-452A-964A-594EAE04663E}" v="1" dt="2025-12-01T13:45:48.7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lley Pendlebury" userId="3be99d56-329a-4ae1-ae06-a95a44ded9cb" providerId="ADAL" clId="{479F74DE-E2A9-43DE-BA7C-8CD8E6DA2AA8}"/>
    <pc:docChg chg="delSld modSld">
      <pc:chgData name="Shelley Pendlebury" userId="3be99d56-329a-4ae1-ae06-a95a44ded9cb" providerId="ADAL" clId="{479F74DE-E2A9-43DE-BA7C-8CD8E6DA2AA8}" dt="2025-12-01T13:58:17.203" v="40" actId="1076"/>
      <pc:docMkLst>
        <pc:docMk/>
      </pc:docMkLst>
      <pc:sldChg chg="addSp modSp mod">
        <pc:chgData name="Shelley Pendlebury" userId="3be99d56-329a-4ae1-ae06-a95a44ded9cb" providerId="ADAL" clId="{479F74DE-E2A9-43DE-BA7C-8CD8E6DA2AA8}" dt="2025-12-01T13:58:17.203" v="40" actId="1076"/>
        <pc:sldMkLst>
          <pc:docMk/>
          <pc:sldMk cId="3971415924" sldId="258"/>
        </pc:sldMkLst>
        <pc:spChg chg="mod">
          <ac:chgData name="Shelley Pendlebury" userId="3be99d56-329a-4ae1-ae06-a95a44ded9cb" providerId="ADAL" clId="{479F74DE-E2A9-43DE-BA7C-8CD8E6DA2AA8}" dt="2025-12-01T13:58:15.190" v="39" actId="1076"/>
          <ac:spMkLst>
            <pc:docMk/>
            <pc:sldMk cId="3971415924" sldId="258"/>
            <ac:spMk id="3" creationId="{49026449-3907-25B7-6282-B6CDFD5F3064}"/>
          </ac:spMkLst>
        </pc:spChg>
        <pc:spChg chg="add mod">
          <ac:chgData name="Shelley Pendlebury" userId="3be99d56-329a-4ae1-ae06-a95a44ded9cb" providerId="ADAL" clId="{479F74DE-E2A9-43DE-BA7C-8CD8E6DA2AA8}" dt="2025-12-01T13:56:15.851" v="30" actId="1076"/>
          <ac:spMkLst>
            <pc:docMk/>
            <pc:sldMk cId="3971415924" sldId="258"/>
            <ac:spMk id="6" creationId="{472DBAFA-1422-1D2D-56A1-818982B42731}"/>
          </ac:spMkLst>
        </pc:spChg>
        <pc:spChg chg="add mod">
          <ac:chgData name="Shelley Pendlebury" userId="3be99d56-329a-4ae1-ae06-a95a44ded9cb" providerId="ADAL" clId="{479F74DE-E2A9-43DE-BA7C-8CD8E6DA2AA8}" dt="2025-12-01T13:57:23.435" v="34" actId="113"/>
          <ac:spMkLst>
            <pc:docMk/>
            <pc:sldMk cId="3971415924" sldId="258"/>
            <ac:spMk id="8" creationId="{E61EACDB-FB97-070E-1FD8-61C568696CF2}"/>
          </ac:spMkLst>
        </pc:spChg>
        <pc:picChg chg="add mod">
          <ac:chgData name="Shelley Pendlebury" userId="3be99d56-329a-4ae1-ae06-a95a44ded9cb" providerId="ADAL" clId="{479F74DE-E2A9-43DE-BA7C-8CD8E6DA2AA8}" dt="2025-12-01T13:58:17.203" v="40" actId="1076"/>
          <ac:picMkLst>
            <pc:docMk/>
            <pc:sldMk cId="3971415924" sldId="258"/>
            <ac:picMk id="10" creationId="{8F5B83F2-60CA-F2A6-A932-124C178A3397}"/>
          </ac:picMkLst>
        </pc:picChg>
      </pc:sldChg>
      <pc:sldChg chg="del">
        <pc:chgData name="Shelley Pendlebury" userId="3be99d56-329a-4ae1-ae06-a95a44ded9cb" providerId="ADAL" clId="{479F74DE-E2A9-43DE-BA7C-8CD8E6DA2AA8}" dt="2025-12-01T13:46:10.313" v="26" actId="47"/>
        <pc:sldMkLst>
          <pc:docMk/>
          <pc:sldMk cId="2325814320" sldId="263"/>
        </pc:sldMkLst>
      </pc:sldChg>
      <pc:sldChg chg="addSp modSp mod">
        <pc:chgData name="Shelley Pendlebury" userId="3be99d56-329a-4ae1-ae06-a95a44ded9cb" providerId="ADAL" clId="{479F74DE-E2A9-43DE-BA7C-8CD8E6DA2AA8}" dt="2025-12-01T13:46:00.846" v="25" actId="113"/>
        <pc:sldMkLst>
          <pc:docMk/>
          <pc:sldMk cId="2140321788" sldId="272"/>
        </pc:sldMkLst>
        <pc:spChg chg="add mod">
          <ac:chgData name="Shelley Pendlebury" userId="3be99d56-329a-4ae1-ae06-a95a44ded9cb" providerId="ADAL" clId="{479F74DE-E2A9-43DE-BA7C-8CD8E6DA2AA8}" dt="2025-12-01T13:46:00.846" v="25" actId="113"/>
          <ac:spMkLst>
            <pc:docMk/>
            <pc:sldMk cId="2140321788" sldId="272"/>
            <ac:spMk id="11" creationId="{B8B67F2C-05A2-C7E7-36ED-52DFE567E7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2/12/2025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lazymath.github.io/downloa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3924220"/>
            <a:ext cx="11738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Mastering Matrices and Finance: </a:t>
            </a:r>
          </a:p>
          <a:p>
            <a:pPr lvl="0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Maximising CAS for success in General Maths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 fontScale="90000"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Shelley Pendlebury</a:t>
            </a:r>
            <a:br>
              <a:rPr lang="en-AU" sz="3467" b="1" dirty="0">
                <a:solidFill>
                  <a:srgbClr val="246EB2"/>
                </a:solidFill>
              </a:rPr>
            </a:br>
            <a:r>
              <a:rPr lang="en-AU" sz="3467" b="1" dirty="0">
                <a:solidFill>
                  <a:srgbClr val="246EB2"/>
                </a:solidFill>
              </a:rPr>
              <a:t>shelley.pendlebury@jpc.vic.edu.au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83C97-B7E2-3BF8-32AE-C1CD02201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B41569-D538-5E3B-1DA7-6E2EFDBA0AE3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28D13E-09C2-5CAE-9F20-D55F48CD9A95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D8B7C6F-E675-AF7F-DDBB-B5F3B90D6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E9538AC-D6FE-7AE3-9A1B-D44B34D3522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235B0D2-A4F0-A25A-21B2-2856E2214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581C00-063D-1C47-2968-11A8E4C3F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2445" y="489271"/>
            <a:ext cx="4981723" cy="523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6024"/>
      </p:ext>
    </p:extLst>
  </p:cSld>
  <p:clrMapOvr>
    <a:masterClrMapping/>
  </p:clrMapOvr>
  <p:transition spd="med" advTm="3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385CF-C536-EEBE-ED8E-566445FF4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2FA6E-8C07-35C8-9B09-A7F127CF4905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EED1FBA-3D71-C8AC-7B96-1BDE2BB6FA04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9021BA2-4ABF-8953-D4B0-123D97F74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60B227F-394B-9435-1E75-5221793EE765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3A0BD29-920C-7B17-CBB3-99543A3721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F25AF7-0987-F81D-79AE-01E51A753F60}"/>
              </a:ext>
            </a:extLst>
          </p:cNvPr>
          <p:cNvSpPr txBox="1"/>
          <p:nvPr/>
        </p:nvSpPr>
        <p:spPr>
          <a:xfrm>
            <a:off x="1111624" y="103901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b="1" dirty="0"/>
              <a:t>Communication and Dominance Matrix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E6E18-4C6F-0319-9652-59563964A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663" y="2014535"/>
            <a:ext cx="2872914" cy="29597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3226DE9-1437-7860-8F24-D27D3CE2164C}"/>
              </a:ext>
            </a:extLst>
          </p:cNvPr>
          <p:cNvSpPr txBox="1"/>
          <p:nvPr/>
        </p:nvSpPr>
        <p:spPr>
          <a:xfrm>
            <a:off x="1730188" y="1562558"/>
            <a:ext cx="1398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Receiver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10D178-0C1E-40A6-6909-5DB0525A9F0E}"/>
              </a:ext>
            </a:extLst>
          </p:cNvPr>
          <p:cNvSpPr txBox="1"/>
          <p:nvPr/>
        </p:nvSpPr>
        <p:spPr>
          <a:xfrm>
            <a:off x="367553" y="2894260"/>
            <a:ext cx="2872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Sender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F4629E-57FB-9CDB-84F3-4C8FD013F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334" y="316547"/>
            <a:ext cx="4323905" cy="25777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3930ED5-20C6-0F0B-763F-974B96CE83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4805" y="1562558"/>
            <a:ext cx="3078961" cy="217130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8249C69-BDF8-8265-B72E-5D53FD4D85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9895" y="3429000"/>
            <a:ext cx="3105770" cy="20300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007FAC9-12D3-12D6-FEF6-5D2F7BCAAA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24239" y="3983099"/>
            <a:ext cx="2209402" cy="217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9035"/>
      </p:ext>
    </p:extLst>
  </p:cSld>
  <p:clrMapOvr>
    <a:masterClrMapping/>
  </p:clrMapOvr>
  <p:transition spd="med" advTm="3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8A5C1-A625-C330-839D-D01D40E75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0F9836-14C6-DA50-4107-D1CE3B142BCD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81C5F5-43A3-D94B-01C4-B4A43EE86F0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0252410-9E37-0291-1D28-4F14AF356C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6F50C61-D5B6-DD5E-EAAD-6FF125A2798F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F9A46CF-3201-721B-75E9-388BACC78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D996B9-AF33-6471-0B61-C06E4B1F9156}"/>
              </a:ext>
            </a:extLst>
          </p:cNvPr>
          <p:cNvSpPr txBox="1"/>
          <p:nvPr/>
        </p:nvSpPr>
        <p:spPr>
          <a:xfrm>
            <a:off x="1126894" y="5519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b="1" dirty="0"/>
              <a:t>Leslie Matrix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58F2FF-3D39-8464-CE4E-C3F09B0A2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067" y="487022"/>
            <a:ext cx="5296141" cy="5449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3295B4-301C-DBD2-EA28-086EB90631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026" y="1650491"/>
            <a:ext cx="4267796" cy="19433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C99C83-6175-1E8D-788A-DA0BB5C4DA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026" y="3588245"/>
            <a:ext cx="3358784" cy="22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96729"/>
      </p:ext>
    </p:extLst>
  </p:cSld>
  <p:clrMapOvr>
    <a:masterClrMapping/>
  </p:clrMapOvr>
  <p:transition spd="med" advTm="30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DDFB1-9A8E-BF97-3EAF-9DFBBDE05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6A384E-EB64-AC8D-B2B7-097C61832908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EDC12A3-3084-378B-3C5F-47D554B6D4AE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AE03046-69FC-2F4B-06E7-140434DE95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1E6B20C-336F-71F0-6F5D-CE7C0E31550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9DA225E-5A2C-1CE6-B68D-24196B84B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62CA8D-02CB-EE8A-18AF-0A55D5104C39}"/>
              </a:ext>
            </a:extLst>
          </p:cNvPr>
          <p:cNvSpPr txBox="1"/>
          <p:nvPr/>
        </p:nvSpPr>
        <p:spPr>
          <a:xfrm>
            <a:off x="394447" y="762000"/>
            <a:ext cx="911710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dirty="0">
                <a:solidFill>
                  <a:srgbClr val="FF0000"/>
                </a:solidFill>
              </a:rPr>
              <a:t>Finance</a:t>
            </a:r>
            <a:r>
              <a:rPr lang="en-AU" dirty="0"/>
              <a:t> </a:t>
            </a:r>
          </a:p>
          <a:p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0795AA-204A-9C94-79BC-102B6750D239}"/>
              </a:ext>
            </a:extLst>
          </p:cNvPr>
          <p:cNvSpPr txBox="1"/>
          <p:nvPr/>
        </p:nvSpPr>
        <p:spPr>
          <a:xfrm>
            <a:off x="519953" y="2275759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Model a situation where $7000 is borrowed for 5 years at a simple interest rate of 6% p.a.</a:t>
            </a:r>
          </a:p>
          <a:p>
            <a:endParaRPr lang="en-AU" dirty="0"/>
          </a:p>
          <a:p>
            <a:r>
              <a:rPr lang="en-AU" dirty="0"/>
              <a:t>No repayments full amount plus interest repaid at the end of 5 years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F9E4B3-7397-5D3C-43DA-08D32F33C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357" y="3284267"/>
            <a:ext cx="3642887" cy="289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08783"/>
      </p:ext>
    </p:extLst>
  </p:cSld>
  <p:clrMapOvr>
    <a:masterClrMapping/>
  </p:clrMapOvr>
  <p:transition spd="med" advTm="30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5870F-0419-AB1C-F64E-04E6774BA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F7374B-B28C-3DD8-71BE-C85D9129FBD4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B5EBDF-8BDD-400D-FB20-F0F595CA670A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7EA8A3F-6D8C-76AA-7E3E-A2CA904467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B4F8360-3D81-0877-3B78-FE89722A29C7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6EB0E85-DE28-8C11-FF37-A81A7187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676B8A-B76D-8D0F-A103-544E940A68B8}"/>
              </a:ext>
            </a:extLst>
          </p:cNvPr>
          <p:cNvSpPr txBox="1"/>
          <p:nvPr/>
        </p:nvSpPr>
        <p:spPr>
          <a:xfrm>
            <a:off x="394447" y="762000"/>
            <a:ext cx="911710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dirty="0">
                <a:solidFill>
                  <a:srgbClr val="FF0000"/>
                </a:solidFill>
              </a:rPr>
              <a:t>Finance</a:t>
            </a:r>
            <a:r>
              <a:rPr lang="en-AU" dirty="0"/>
              <a:t> </a:t>
            </a:r>
          </a:p>
          <a:p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E0FF8-42FD-EF1D-EE97-E05938D9744D}"/>
              </a:ext>
            </a:extLst>
          </p:cNvPr>
          <p:cNvSpPr txBox="1"/>
          <p:nvPr/>
        </p:nvSpPr>
        <p:spPr>
          <a:xfrm>
            <a:off x="519953" y="2275759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Model a situation where $7000 is borrowed for 5 years at a simple interest rate of 6% p.a.</a:t>
            </a:r>
          </a:p>
          <a:p>
            <a:endParaRPr lang="en-AU" dirty="0"/>
          </a:p>
          <a:p>
            <a:r>
              <a:rPr lang="en-AU" dirty="0"/>
              <a:t>No repayments full amount plus interest repaid at the end of 5 years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A9E1A2-63F6-9AF5-628E-A604BB7F5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357" y="3284267"/>
            <a:ext cx="3642887" cy="289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31881"/>
      </p:ext>
    </p:extLst>
  </p:cSld>
  <p:clrMapOvr>
    <a:masterClrMapping/>
  </p:clrMapOvr>
  <p:transition spd="med" advTm="30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A499A1-1D1C-E941-114A-F984BC851298}"/>
              </a:ext>
            </a:extLst>
          </p:cNvPr>
          <p:cNvSpPr txBox="1"/>
          <p:nvPr/>
        </p:nvSpPr>
        <p:spPr>
          <a:xfrm>
            <a:off x="6915150" y="952500"/>
            <a:ext cx="39909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>
                <a:solidFill>
                  <a:srgbClr val="FF0000"/>
                </a:solidFill>
              </a:rPr>
              <a:t>Initial Value Enter ,</a:t>
            </a:r>
          </a:p>
          <a:p>
            <a:r>
              <a:rPr lang="en-AU" sz="3200" dirty="0">
                <a:solidFill>
                  <a:srgbClr val="FF0000"/>
                </a:solidFill>
              </a:rPr>
              <a:t>Operations applied, enter. </a:t>
            </a:r>
          </a:p>
          <a:p>
            <a:endParaRPr lang="en-AU" sz="3200" dirty="0">
              <a:solidFill>
                <a:srgbClr val="FF0000"/>
              </a:solidFill>
            </a:endParaRPr>
          </a:p>
          <a:p>
            <a:r>
              <a:rPr lang="en-AU" sz="3200" dirty="0">
                <a:solidFill>
                  <a:srgbClr val="FF0000"/>
                </a:solidFill>
              </a:rPr>
              <a:t>JUST KEEP PRESSING </a:t>
            </a:r>
          </a:p>
          <a:p>
            <a:r>
              <a:rPr lang="en-AU" sz="3200" dirty="0">
                <a:solidFill>
                  <a:srgbClr val="FF0000"/>
                </a:solidFill>
              </a:rPr>
              <a:t>ENTER, </a:t>
            </a:r>
          </a:p>
          <a:p>
            <a:r>
              <a:rPr lang="en-AU" sz="3200" dirty="0">
                <a:solidFill>
                  <a:srgbClr val="FF0000"/>
                </a:solidFill>
              </a:rPr>
              <a:t>ENTER, </a:t>
            </a:r>
          </a:p>
          <a:p>
            <a:r>
              <a:rPr lang="en-AU" sz="3200" dirty="0">
                <a:solidFill>
                  <a:srgbClr val="FF0000"/>
                </a:solidFill>
              </a:rPr>
              <a:t>ENTER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57E4DB-C6F8-3584-D164-656EB3BE9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562" y="1867204"/>
            <a:ext cx="4297924" cy="220246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DA0D8BF-2080-4C16-52F0-65731BB5B17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C9CFB2D-2CD1-9EA8-1E41-B177374ED2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A1A9455-10D1-BD83-E980-770C87409B0C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5D9CCD02-D098-A1F8-2940-362DD3978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A10D1E9-E856-7E20-D6CA-148715C4CB1A}"/>
              </a:ext>
            </a:extLst>
          </p:cNvPr>
          <p:cNvSpPr txBox="1"/>
          <p:nvPr/>
        </p:nvSpPr>
        <p:spPr>
          <a:xfrm>
            <a:off x="1040247" y="552390"/>
            <a:ext cx="84391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CAS Recurrence Relations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8455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0C4DB-233F-E606-A950-DBBA559E4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05F36-BB4A-F6AF-E107-F02E5ACB2FC7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04364CD-1CF5-1E2C-94AC-610134EDE4EC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2292ADB-328E-8580-3733-3CD370AEDB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EBF39AA-7DB8-110B-FDC4-A09A5FE19C7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FB9F6C3-9275-18F1-E316-D216F6FC2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B3E50A-AFB6-4752-79C2-762D71E339B5}"/>
              </a:ext>
            </a:extLst>
          </p:cNvPr>
          <p:cNvSpPr txBox="1"/>
          <p:nvPr/>
        </p:nvSpPr>
        <p:spPr>
          <a:xfrm>
            <a:off x="895350" y="1034129"/>
            <a:ext cx="8439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Practice Questions</a:t>
            </a:r>
          </a:p>
          <a:p>
            <a:endParaRPr lang="en-AU" b="1" dirty="0"/>
          </a:p>
          <a:p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023170-33E2-B71F-43C5-AB8635E914AD}"/>
              </a:ext>
            </a:extLst>
          </p:cNvPr>
          <p:cNvSpPr txBox="1"/>
          <p:nvPr/>
        </p:nvSpPr>
        <p:spPr>
          <a:xfrm>
            <a:off x="895350" y="467279"/>
            <a:ext cx="2910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Recurrence Calc Page:</a:t>
            </a:r>
          </a:p>
        </p:txBody>
      </p:sp>
      <p:pic>
        <p:nvPicPr>
          <p:cNvPr id="9" name="Picture 8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DF3386A9-928C-3697-AC9F-071C4E56BF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46" y="1539984"/>
            <a:ext cx="5239481" cy="2257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6EAE6A-1B20-4548-F48D-574395B4D5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925" y="2358131"/>
            <a:ext cx="5811393" cy="316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23823"/>
      </p:ext>
    </p:extLst>
  </p:cSld>
  <p:clrMapOvr>
    <a:masterClrMapping/>
  </p:clrMapOvr>
  <p:transition spd="med" advTm="30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6CD8F-B37F-1733-A4B6-16940891E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E13D13-CE65-0465-74A6-D501648DA009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553F7C3-4592-29C8-57AF-363DC86DA88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6E8135-8D40-7E91-CDB2-46E6511840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9B388D8-9B1B-D0D6-9413-CE3CE33A089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46A3657-AC1A-0ABB-F66B-03739EEBE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8C18C7-AC33-DEB8-1802-EE297021C809}"/>
              </a:ext>
            </a:extLst>
          </p:cNvPr>
          <p:cNvSpPr txBox="1"/>
          <p:nvPr/>
        </p:nvSpPr>
        <p:spPr>
          <a:xfrm>
            <a:off x="762000" y="794088"/>
            <a:ext cx="60960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800" b="1" dirty="0">
                <a:solidFill>
                  <a:srgbClr val="FF0000"/>
                </a:solidFill>
              </a:rPr>
              <a:t>Compound Interest </a:t>
            </a:r>
            <a:r>
              <a:rPr lang="en-AU" sz="2800" dirty="0"/>
              <a:t>annually</a:t>
            </a:r>
          </a:p>
          <a:p>
            <a:r>
              <a:rPr lang="en-AU" sz="2800" dirty="0"/>
              <a:t>Model a situation where $7000 is borrowed for 5 years at an interest rate of 6% p.a. compounding each year on page 3.2 and then monthly on page 3.4</a:t>
            </a:r>
          </a:p>
          <a:p>
            <a:endParaRPr lang="en-AU" sz="2800" dirty="0"/>
          </a:p>
          <a:p>
            <a:r>
              <a:rPr lang="en-AU" sz="2800" dirty="0"/>
              <a:t>No repayments full amount plus interest </a:t>
            </a:r>
            <a:r>
              <a:rPr lang="en-AU" sz="2800" dirty="0" err="1"/>
              <a:t>repayed</a:t>
            </a:r>
            <a:r>
              <a:rPr lang="en-AU" sz="2800" dirty="0"/>
              <a:t> at the end of 5 years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566E46-595E-AB3D-1A4F-7A207317E7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0" y="699576"/>
            <a:ext cx="2985543" cy="23040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0F0E9F-AEE7-37F7-8404-ACF202CEB6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3416" y="3168393"/>
            <a:ext cx="3242020" cy="256265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B67F2C-05A2-C7E7-36ED-52DFE567E7E3}"/>
              </a:ext>
            </a:extLst>
          </p:cNvPr>
          <p:cNvSpPr txBox="1"/>
          <p:nvPr/>
        </p:nvSpPr>
        <p:spPr>
          <a:xfrm>
            <a:off x="876837" y="5433416"/>
            <a:ext cx="5903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Nominal and Effective</a:t>
            </a:r>
            <a:r>
              <a:rPr lang="en-A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40321788"/>
      </p:ext>
    </p:extLst>
  </p:cSld>
  <p:clrMapOvr>
    <a:masterClrMapping/>
  </p:clrMapOvr>
  <p:transition spd="med" advTm="30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7BC01F-B24E-D39C-3BE7-0794E726485D}"/>
              </a:ext>
            </a:extLst>
          </p:cNvPr>
          <p:cNvSpPr txBox="1"/>
          <p:nvPr/>
        </p:nvSpPr>
        <p:spPr>
          <a:xfrm>
            <a:off x="828675" y="604361"/>
            <a:ext cx="6096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b="1" dirty="0">
                <a:solidFill>
                  <a:srgbClr val="FF0000"/>
                </a:solidFill>
              </a:rPr>
              <a:t>Reducing Balance Loan</a:t>
            </a:r>
          </a:p>
          <a:p>
            <a:r>
              <a:rPr lang="en-AU" sz="3200" dirty="0"/>
              <a:t>Model a situation where $800 000 is borrowed for 10 years at an interest rate of 6% p.a. compounding each month with monthly repayments of $</a:t>
            </a:r>
            <a:r>
              <a:rPr lang="en-AU" sz="3200" dirty="0">
                <a:highlight>
                  <a:srgbClr val="FFFF00"/>
                </a:highlight>
              </a:rPr>
              <a:t>4796.40</a:t>
            </a:r>
            <a:r>
              <a:rPr lang="en-AU" sz="3200" dirty="0"/>
              <a:t> occurring after the previous months interest has been calculated.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F5B321-3F4F-12A9-ED9D-8CDC30950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5597">
            <a:off x="10597548" y="321114"/>
            <a:ext cx="845756" cy="18016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137180-711F-8EB1-CED6-65ADB32F2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315" y="2505075"/>
            <a:ext cx="4687750" cy="269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96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1EDCD-4F6C-31DD-174B-1F80345A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6A237B-A0E5-502A-2F00-E680C55134E0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4056E43-A74C-0080-513D-F48E29D87747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D340F82-54F1-F286-2E33-B0E1C6E0C7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7CA7DAE-B401-81C8-BD40-1A9B0E54A648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A4917DE-905C-5D9D-C3AE-8C2FCD4E7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6569FF-259D-FB4E-E684-EE2929EE4B6B}"/>
              </a:ext>
            </a:extLst>
          </p:cNvPr>
          <p:cNvSpPr txBox="1"/>
          <p:nvPr/>
        </p:nvSpPr>
        <p:spPr>
          <a:xfrm>
            <a:off x="895350" y="600075"/>
            <a:ext cx="84391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CAS FINANCE SOLVER</a:t>
            </a:r>
          </a:p>
          <a:p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F1FCF9-805F-9887-B9E4-0CC5DC256010}"/>
              </a:ext>
            </a:extLst>
          </p:cNvPr>
          <p:cNvSpPr txBox="1"/>
          <p:nvPr/>
        </p:nvSpPr>
        <p:spPr>
          <a:xfrm>
            <a:off x="828674" y="1189183"/>
            <a:ext cx="1053465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/>
              <a:t>Use the Finance Solver   Menu, 8 Finance, 1 Finance Solver</a:t>
            </a:r>
          </a:p>
          <a:p>
            <a:pPr>
              <a:buNone/>
            </a:pPr>
            <a:r>
              <a:rPr lang="en-US" sz="2400" dirty="0"/>
              <a:t>Use it when your question involves </a:t>
            </a:r>
            <a:r>
              <a:rPr lang="en-US" sz="2400" b="1" dirty="0">
                <a:solidFill>
                  <a:srgbClr val="FF0000"/>
                </a:solidFill>
              </a:rPr>
              <a:t>compound interest,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and you know most of these values: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Interest rate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Time (in years)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Number of payments per year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Present Value (PV – how much you start with)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Future Value (FV – how much you want to end with)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Payment amount (PMT – regular deposit or withdrawal)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8369AE-8F65-4245-BE48-FDE5EA2FA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8619" y="4761414"/>
            <a:ext cx="6058746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60532"/>
      </p:ext>
    </p:extLst>
  </p:cSld>
  <p:clrMapOvr>
    <a:masterClrMapping/>
  </p:clrMapOvr>
  <p:transition spd="med" advTm="3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026449-3907-25B7-6282-B6CDFD5F3064}"/>
              </a:ext>
            </a:extLst>
          </p:cNvPr>
          <p:cNvSpPr txBox="1"/>
          <p:nvPr/>
        </p:nvSpPr>
        <p:spPr>
          <a:xfrm>
            <a:off x="904392" y="438414"/>
            <a:ext cx="909021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Calibri" panose="020F0502020204030204" pitchFamily="34" charset="0"/>
              </a:rPr>
              <a:t>This engaging and hands-on workshop will focus on the effective use of TI-</a:t>
            </a:r>
            <a:r>
              <a:rPr lang="en-US" sz="1800" b="0" i="0" u="none" strike="noStrike" baseline="0" dirty="0" err="1">
                <a:latin typeface="Calibri" panose="020F0502020204030204" pitchFamily="34" charset="0"/>
              </a:rPr>
              <a:t>Nspire</a:t>
            </a:r>
            <a:r>
              <a:rPr lang="en-US" sz="1800" b="0" i="0" u="none" strike="noStrike" baseline="0" dirty="0">
                <a:latin typeface="Calibri" panose="020F0502020204030204" pitchFamily="34" charset="0"/>
              </a:rPr>
              <a:t> CX II CAS to teach two key concepts in General </a:t>
            </a:r>
            <a:r>
              <a:rPr lang="en-US" sz="1800" b="0" i="0" u="none" strike="noStrike" baseline="0" dirty="0" err="1">
                <a:latin typeface="Calibri" panose="020F0502020204030204" pitchFamily="34" charset="0"/>
              </a:rPr>
              <a:t>Maths</a:t>
            </a:r>
            <a:r>
              <a:rPr lang="en-US" sz="1800" b="0" i="0" u="none" strike="noStrike" baseline="0" dirty="0">
                <a:latin typeface="Calibri" panose="020F0502020204030204" pitchFamily="34" charset="0"/>
              </a:rPr>
              <a:t>: </a:t>
            </a:r>
          </a:p>
          <a:p>
            <a:pPr algn="l"/>
            <a:endParaRPr lang="en-US" sz="1800" b="0" i="0" u="none" strike="noStrike" baseline="0" dirty="0">
              <a:latin typeface="Calibri" panose="020F0502020204030204" pitchFamily="34" charset="0"/>
            </a:endParaRPr>
          </a:p>
          <a:p>
            <a:pPr algn="ctr"/>
            <a:r>
              <a:rPr lang="en-US" sz="1800" b="0" i="0" u="none" strike="noStrike" baseline="0" dirty="0">
                <a:latin typeface="Calibri" panose="020F0502020204030204" pitchFamily="34" charset="0"/>
              </a:rPr>
              <a:t>Matrices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sz="1800" b="0" i="0" u="none" strike="noStrike" baseline="0" dirty="0">
                <a:latin typeface="Calibri" panose="020F0502020204030204" pitchFamily="34" charset="0"/>
              </a:rPr>
              <a:t>and Finance. </a:t>
            </a:r>
          </a:p>
          <a:p>
            <a:pPr algn="l"/>
            <a:endParaRPr lang="en-US" dirty="0">
              <a:latin typeface="Calibri" panose="020F0502020204030204" pitchFamily="34" charset="0"/>
            </a:endParaRPr>
          </a:p>
          <a:p>
            <a:pPr algn="l"/>
            <a:r>
              <a:rPr lang="en-US" sz="1800" b="0" i="0" u="none" strike="noStrike" baseline="0" dirty="0">
                <a:latin typeface="Calibri" panose="020F0502020204030204" pitchFamily="34" charset="0"/>
              </a:rPr>
              <a:t>The session will be split into two parts, with each segment dedicated to exploring the powerful features of the TI-</a:t>
            </a:r>
            <a:r>
              <a:rPr lang="en-US" sz="1800" b="0" i="0" u="none" strike="noStrike" baseline="0" dirty="0" err="1">
                <a:latin typeface="Calibri" panose="020F0502020204030204" pitchFamily="34" charset="0"/>
              </a:rPr>
              <a:t>Nspire</a:t>
            </a:r>
            <a:r>
              <a:rPr lang="en-US" sz="1800" b="0" i="0" u="none" strike="noStrike" baseline="0" dirty="0">
                <a:latin typeface="Calibri" panose="020F0502020204030204" pitchFamily="34" charset="0"/>
              </a:rPr>
              <a:t> CAS. One part will focus on mastering matrix operations, while the other will dive into financial mathematics. Participants will learn how to leverage the </a:t>
            </a:r>
            <a:r>
              <a:rPr lang="en-US" sz="1800" b="0" i="0" u="none" strike="noStrike" baseline="0" dirty="0" err="1">
                <a:latin typeface="Calibri" panose="020F0502020204030204" pitchFamily="34" charset="0"/>
              </a:rPr>
              <a:t>TINspire</a:t>
            </a:r>
            <a:endParaRPr lang="en-US" sz="1800" b="0" i="0" u="none" strike="noStrike" baseline="0" dirty="0">
              <a:latin typeface="Calibri" panose="020F0502020204030204" pitchFamily="34" charset="0"/>
            </a:endParaRPr>
          </a:p>
          <a:p>
            <a:pPr algn="l"/>
            <a:r>
              <a:rPr lang="en-US" sz="1800" b="0" i="0" u="none" strike="noStrike" baseline="0" dirty="0">
                <a:latin typeface="Calibri" panose="020F0502020204030204" pitchFamily="34" charset="0"/>
              </a:rPr>
              <a:t>CX II CAS to visualize and solve problems in both areas, enhancing student understanding and boosting performance in assessments.</a:t>
            </a:r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2DBAFA-1422-1D2D-56A1-818982B42731}"/>
              </a:ext>
            </a:extLst>
          </p:cNvPr>
          <p:cNvSpPr txBox="1"/>
          <p:nvPr/>
        </p:nvSpPr>
        <p:spPr>
          <a:xfrm>
            <a:off x="1400314" y="5526680"/>
            <a:ext cx="9170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https://sites.google.com/view/shelley-mum-teacher-learner/matrices-and-finance-lec-2025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1EACDB-FB97-070E-1FD8-61C568696CF2}"/>
              </a:ext>
            </a:extLst>
          </p:cNvPr>
          <p:cNvSpPr txBox="1"/>
          <p:nvPr/>
        </p:nvSpPr>
        <p:spPr>
          <a:xfrm>
            <a:off x="1400314" y="474735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b="1" dirty="0">
                <a:solidFill>
                  <a:srgbClr val="FF0000"/>
                </a:solidFill>
              </a:rPr>
              <a:t>https://bit.ly/3KpbYU0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5B83F2-60CA-F2A6-A932-124C178A3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769" y="3128300"/>
            <a:ext cx="2357718" cy="23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5924"/>
      </p:ext>
    </p:extLst>
  </p:cSld>
  <p:clrMapOvr>
    <a:masterClrMapping/>
  </p:clrMapOvr>
  <p:transition spd="med" advTm="30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431D9-9B63-09C6-6DE5-37FFFDCA1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4E609-6D20-CA39-D48C-24960B93C5B0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978849-7A66-9D7C-F072-23F398DEAF6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B9C281C-0774-17D9-AD93-C0F6A8124F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9A518A2-FDD8-C4FF-92BB-484E4F6164A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D424E3D-4600-BEDD-A1D2-3896DFAC6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242A85-EC57-BD56-8229-3F72CDBBDEE7}"/>
              </a:ext>
            </a:extLst>
          </p:cNvPr>
          <p:cNvSpPr txBox="1"/>
          <p:nvPr/>
        </p:nvSpPr>
        <p:spPr>
          <a:xfrm>
            <a:off x="960000" y="773299"/>
            <a:ext cx="1112996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b="1" dirty="0"/>
              <a:t>Menu, 8 Finance, 3 Amortization, 1 Amortization Table</a:t>
            </a:r>
          </a:p>
          <a:p>
            <a:endParaRPr lang="en-AU" sz="2000" b="1" dirty="0"/>
          </a:p>
          <a:p>
            <a:r>
              <a:rPr lang="en-AU" sz="2000" b="1" dirty="0" err="1"/>
              <a:t>amortTbl</a:t>
            </a:r>
            <a:r>
              <a:rPr lang="en-AU" sz="2000" b="1" dirty="0"/>
              <a:t>(</a:t>
            </a:r>
            <a:r>
              <a:rPr lang="en-AU" sz="2000" b="1" dirty="0" err="1"/>
              <a:t>NPmt</a:t>
            </a:r>
            <a:r>
              <a:rPr lang="en-AU" sz="2000" b="1" dirty="0"/>
              <a:t>, N, I, PV, [</a:t>
            </a:r>
            <a:r>
              <a:rPr lang="en-AU" sz="2000" b="1" dirty="0" err="1"/>
              <a:t>Pmt</a:t>
            </a:r>
            <a:r>
              <a:rPr lang="en-AU" sz="2000" b="1" dirty="0"/>
              <a:t>], [FV], [</a:t>
            </a:r>
            <a:r>
              <a:rPr lang="en-AU" sz="2000" b="1" dirty="0" err="1"/>
              <a:t>PpY</a:t>
            </a:r>
            <a:r>
              <a:rPr lang="en-AU" sz="2000" b="1" dirty="0"/>
              <a:t>], [</a:t>
            </a:r>
            <a:r>
              <a:rPr lang="en-AU" sz="2000" b="1" dirty="0" err="1"/>
              <a:t>CpY</a:t>
            </a:r>
            <a:r>
              <a:rPr lang="en-AU" sz="2000" b="1" dirty="0"/>
              <a:t>]</a:t>
            </a:r>
            <a:r>
              <a:rPr lang="en-AU" sz="2000" b="1" dirty="0">
                <a:highlight>
                  <a:srgbClr val="FFFF00"/>
                </a:highlight>
              </a:rPr>
              <a:t>,,</a:t>
            </a:r>
            <a:r>
              <a:rPr lang="en-AU" sz="2000" b="1" dirty="0"/>
              <a:t> [</a:t>
            </a:r>
            <a:r>
              <a:rPr lang="en-AU" sz="2000" b="1" dirty="0" err="1"/>
              <a:t>roundValue</a:t>
            </a:r>
            <a:r>
              <a:rPr lang="en-AU" sz="2000" b="1" dirty="0"/>
              <a:t>])</a:t>
            </a:r>
          </a:p>
          <a:p>
            <a:endParaRPr lang="en-AU" sz="2000" dirty="0"/>
          </a:p>
          <a:p>
            <a:r>
              <a:rPr lang="en-AU" sz="2000" dirty="0" err="1"/>
              <a:t>NPmt</a:t>
            </a:r>
            <a:r>
              <a:rPr lang="en-AU" sz="2000" dirty="0"/>
              <a:t> is number of repayments, N is number of compounding periods in a year, I is annual interest rate, PV is Principal Value, </a:t>
            </a:r>
            <a:r>
              <a:rPr lang="en-AU" sz="2000" dirty="0" err="1"/>
              <a:t>Pmt</a:t>
            </a:r>
            <a:r>
              <a:rPr lang="en-AU" sz="2000" dirty="0"/>
              <a:t> is payment amount, FV is future value, </a:t>
            </a:r>
            <a:r>
              <a:rPr lang="en-AU" sz="2000" dirty="0" err="1"/>
              <a:t>Ppy</a:t>
            </a:r>
            <a:r>
              <a:rPr lang="en-AU" sz="2000" dirty="0"/>
              <a:t> is payment period and </a:t>
            </a:r>
            <a:r>
              <a:rPr lang="en-AU" sz="2000" dirty="0" err="1"/>
              <a:t>Cpy</a:t>
            </a:r>
            <a:r>
              <a:rPr lang="en-AU" sz="2000" dirty="0"/>
              <a:t> is compounding period.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B6B8E3-3188-5C03-8068-1500792A1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533" y="355751"/>
            <a:ext cx="3386732" cy="10519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7FE420-989E-4C2C-A4ED-73211F14149C}"/>
              </a:ext>
            </a:extLst>
          </p:cNvPr>
          <p:cNvSpPr txBox="1"/>
          <p:nvPr/>
        </p:nvSpPr>
        <p:spPr>
          <a:xfrm>
            <a:off x="960000" y="202623"/>
            <a:ext cx="665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rgbClr val="FF0000"/>
                </a:solidFill>
              </a:rPr>
              <a:t>Amortization table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5FAA1A-CF05-7FB1-AECA-7791B51C1E66}"/>
              </a:ext>
            </a:extLst>
          </p:cNvPr>
          <p:cNvSpPr txBox="1"/>
          <p:nvPr/>
        </p:nvSpPr>
        <p:spPr>
          <a:xfrm>
            <a:off x="4563467" y="2901593"/>
            <a:ext cx="60960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 dirty="0"/>
              <a:t>Model a situation where $800 000 is borrowed for 30 years at an interest rate of 6% p.a. compounding each month with monthly repayments of $4796.40 occurring after the previous months interest has been calculated.</a:t>
            </a:r>
          </a:p>
          <a:p>
            <a:endParaRPr lang="en-AU" dirty="0"/>
          </a:p>
          <a:p>
            <a:r>
              <a:rPr lang="en-AU" dirty="0" err="1"/>
              <a:t>NPmt</a:t>
            </a:r>
            <a:r>
              <a:rPr lang="en-AU" dirty="0"/>
              <a:t>=30*12, </a:t>
            </a:r>
          </a:p>
          <a:p>
            <a:r>
              <a:rPr lang="en-AU" dirty="0"/>
              <a:t>N=12, </a:t>
            </a:r>
          </a:p>
          <a:p>
            <a:r>
              <a:rPr lang="en-AU" dirty="0"/>
              <a:t>I=6,</a:t>
            </a:r>
          </a:p>
          <a:p>
            <a:r>
              <a:rPr lang="en-AU" dirty="0"/>
              <a:t> PV=800 000, P</a:t>
            </a:r>
          </a:p>
          <a:p>
            <a:r>
              <a:rPr lang="en-AU" dirty="0"/>
              <a:t>mt=-</a:t>
            </a:r>
            <a:r>
              <a:rPr lang="en-AU" sz="1800" dirty="0"/>
              <a:t> 4796.40, </a:t>
            </a:r>
          </a:p>
          <a:p>
            <a:r>
              <a:rPr lang="en-AU" sz="1800" dirty="0"/>
              <a:t>FV=0, </a:t>
            </a:r>
          </a:p>
          <a:p>
            <a:r>
              <a:rPr lang="en-AU" dirty="0" err="1"/>
              <a:t>Ppy</a:t>
            </a:r>
            <a:r>
              <a:rPr lang="en-AU" dirty="0"/>
              <a:t>=</a:t>
            </a:r>
            <a:r>
              <a:rPr lang="en-AU" dirty="0" err="1"/>
              <a:t>Cpy</a:t>
            </a:r>
            <a:r>
              <a:rPr lang="en-AU" dirty="0"/>
              <a:t>=12  round to 2 decimal places.</a:t>
            </a:r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2615130303"/>
      </p:ext>
    </p:extLst>
  </p:cSld>
  <p:clrMapOvr>
    <a:masterClrMapping/>
  </p:clrMapOvr>
  <p:transition spd="med" advTm="30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364B0-3803-56AD-18E5-8502E62CD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CFE9C-6C43-113C-7257-BF3C28597E2F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652BA95-C738-1AC3-E063-7A33AC8B87E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7AF88AE-0CC3-47AB-3C0A-9B527E1020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AD59605-C130-EC22-E3CB-93B6D014D385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857D544-D39E-CFB3-4A81-1C0CCDEE7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D25C09-DE05-769A-54D4-98F17D210584}"/>
              </a:ext>
            </a:extLst>
          </p:cNvPr>
          <p:cNvSpPr txBox="1"/>
          <p:nvPr/>
        </p:nvSpPr>
        <p:spPr>
          <a:xfrm>
            <a:off x="604836" y="863074"/>
            <a:ext cx="111299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b="1" dirty="0" err="1"/>
              <a:t>amortTbl</a:t>
            </a:r>
            <a:r>
              <a:rPr lang="en-AU" sz="2000" b="1" dirty="0"/>
              <a:t>(</a:t>
            </a:r>
            <a:r>
              <a:rPr lang="en-AU" sz="2000" b="1" dirty="0" err="1"/>
              <a:t>NPmt</a:t>
            </a:r>
            <a:r>
              <a:rPr lang="en-AU" sz="2000" b="1" dirty="0"/>
              <a:t>, N, I, PV, [</a:t>
            </a:r>
            <a:r>
              <a:rPr lang="en-AU" sz="2000" b="1" dirty="0" err="1"/>
              <a:t>Pmt</a:t>
            </a:r>
            <a:r>
              <a:rPr lang="en-AU" sz="2000" b="1" dirty="0"/>
              <a:t>], [FV], [</a:t>
            </a:r>
            <a:r>
              <a:rPr lang="en-AU" sz="2000" b="1" dirty="0" err="1"/>
              <a:t>PpY</a:t>
            </a:r>
            <a:r>
              <a:rPr lang="en-AU" sz="2000" b="1" dirty="0"/>
              <a:t>], [</a:t>
            </a:r>
            <a:r>
              <a:rPr lang="en-AU" sz="2000" b="1" dirty="0" err="1"/>
              <a:t>CpY</a:t>
            </a:r>
            <a:r>
              <a:rPr lang="en-AU" sz="2000" b="1" dirty="0"/>
              <a:t>]</a:t>
            </a:r>
            <a:r>
              <a:rPr lang="en-AU" sz="2000" b="1" dirty="0">
                <a:highlight>
                  <a:srgbClr val="FFFF00"/>
                </a:highlight>
              </a:rPr>
              <a:t>,,</a:t>
            </a:r>
            <a:r>
              <a:rPr lang="en-AU" sz="2000" b="1" dirty="0"/>
              <a:t> [</a:t>
            </a:r>
            <a:r>
              <a:rPr lang="en-AU" sz="2000" b="1" dirty="0" err="1"/>
              <a:t>roundValue</a:t>
            </a:r>
            <a:r>
              <a:rPr lang="en-AU" sz="2000" b="1" dirty="0"/>
              <a:t>])</a:t>
            </a:r>
            <a:endParaRPr lang="en-AU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8D24A3-D852-7C88-ABFE-90B35D6F2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964" y="1434454"/>
            <a:ext cx="5275060" cy="36379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CC9958-3B06-7AFD-F4C3-ABB3A32C40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0050" y="1386829"/>
            <a:ext cx="3386732" cy="10519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508ADB-BA39-AE34-BBFF-6158770B45EE}"/>
              </a:ext>
            </a:extLst>
          </p:cNvPr>
          <p:cNvSpPr txBox="1"/>
          <p:nvPr/>
        </p:nvSpPr>
        <p:spPr>
          <a:xfrm>
            <a:off x="1352551" y="5189996"/>
            <a:ext cx="4210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Number Iteration     Interest   Amount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A2C7C1-D831-4EFF-6162-AAA56E1901D0}"/>
              </a:ext>
            </a:extLst>
          </p:cNvPr>
          <p:cNvSpPr txBox="1"/>
          <p:nvPr/>
        </p:nvSpPr>
        <p:spPr>
          <a:xfrm>
            <a:off x="4010025" y="5463103"/>
            <a:ext cx="1476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Reducing by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C7C69D-CDDC-F4F1-C801-FC773E47942B}"/>
              </a:ext>
            </a:extLst>
          </p:cNvPr>
          <p:cNvSpPr txBox="1"/>
          <p:nvPr/>
        </p:nvSpPr>
        <p:spPr>
          <a:xfrm>
            <a:off x="5562600" y="5139937"/>
            <a:ext cx="280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Remaining Balance (Amount still owing)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2E6155-6A8E-942A-1095-2218872A789B}"/>
              </a:ext>
            </a:extLst>
          </p:cNvPr>
          <p:cNvSpPr txBox="1"/>
          <p:nvPr/>
        </p:nvSpPr>
        <p:spPr>
          <a:xfrm>
            <a:off x="604837" y="342900"/>
            <a:ext cx="665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rgbClr val="FF0000"/>
                </a:solidFill>
              </a:rPr>
              <a:t>Amortization table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C9C95B-D038-39E9-B27F-6730A635FEF1}"/>
              </a:ext>
            </a:extLst>
          </p:cNvPr>
          <p:cNvSpPr txBox="1"/>
          <p:nvPr/>
        </p:nvSpPr>
        <p:spPr>
          <a:xfrm>
            <a:off x="7581900" y="3076575"/>
            <a:ext cx="3971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You can also ask for the sum of the interest between iterations.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0982D51-2495-0AA3-7136-C52DD818C2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3020" y="3790415"/>
            <a:ext cx="3566480" cy="168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04329"/>
      </p:ext>
    </p:extLst>
  </p:cSld>
  <p:clrMapOvr>
    <a:masterClrMapping/>
  </p:clrMapOvr>
  <p:transition spd="med" advTm="3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B7EAF-CE26-7EBD-21F2-055E1FD8D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EFC62E-F2D7-CD64-4980-0206C1B62ACD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59081DD-19FD-3B45-EB01-94849010786B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77600CC-C3CF-B6F7-FAA2-1AAE7E7C11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9F89BA4-EAB0-5FFF-F195-C4BDCC450C3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7B3A4EE-4997-2AA4-B6C8-2630DB14A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95584D-D1FD-E871-495A-E0CA36D6FE25}"/>
              </a:ext>
            </a:extLst>
          </p:cNvPr>
          <p:cNvSpPr txBox="1"/>
          <p:nvPr/>
        </p:nvSpPr>
        <p:spPr>
          <a:xfrm>
            <a:off x="824754" y="1034129"/>
            <a:ext cx="970877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These two topics are often taught procedurally, but the TI-</a:t>
            </a:r>
            <a:r>
              <a:rPr lang="en-US" sz="3200" dirty="0" err="1"/>
              <a:t>Nspire</a:t>
            </a:r>
            <a:r>
              <a:rPr lang="en-US" sz="3200" dirty="0"/>
              <a:t> allows students to </a:t>
            </a:r>
            <a:r>
              <a:rPr lang="en-US" sz="3200" dirty="0" err="1"/>
              <a:t>visualise</a:t>
            </a:r>
            <a:r>
              <a:rPr lang="en-US" sz="3200" dirty="0"/>
              <a:t> structure, model real situations, and reduce cognitive load, freeing them to focus on reasoning rather than button-pressing. Allowing them to notice when their answers are appropriate or not for the context of the question. 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1557464882"/>
      </p:ext>
    </p:extLst>
  </p:cSld>
  <p:clrMapOvr>
    <a:masterClrMapping/>
  </p:clrMapOvr>
  <p:transition spd="med" advTm="3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B8761-E0AD-805F-084D-64D1ED99E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1ACDFF-6B0E-A32B-A2DA-FA082343870E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EFD5D4D-7B02-048A-07DB-70B6D7C8E885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A065DB5-8718-0D21-AD97-F96FBB8FD6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CDF6ED5-FC9B-366E-D2F2-609D4E83B89F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1235B5B-9095-3EF2-6FBC-323350250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A2F8C3-FE03-CBA8-1405-ED12AAD69C63}"/>
              </a:ext>
            </a:extLst>
          </p:cNvPr>
          <p:cNvSpPr txBox="1">
            <a:spLocks/>
          </p:cNvSpPr>
          <p:nvPr/>
        </p:nvSpPr>
        <p:spPr>
          <a:xfrm>
            <a:off x="1097280" y="1845734"/>
            <a:ext cx="6162164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How many days old are you?</a:t>
            </a:r>
            <a:endParaRPr lang="en-AU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70C803-03CB-1513-F566-6B6834638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25" y="4777571"/>
            <a:ext cx="7360725" cy="12039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EBFC52-F3A7-419E-EBAE-8631530D43CC}"/>
              </a:ext>
            </a:extLst>
          </p:cNvPr>
          <p:cNvSpPr txBox="1"/>
          <p:nvPr/>
        </p:nvSpPr>
        <p:spPr>
          <a:xfrm>
            <a:off x="8126730" y="2604388"/>
            <a:ext cx="3028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Menu</a:t>
            </a:r>
          </a:p>
          <a:p>
            <a:r>
              <a:rPr lang="en-AU" sz="2400" b="1" dirty="0"/>
              <a:t>8 Finance</a:t>
            </a:r>
          </a:p>
          <a:p>
            <a:r>
              <a:rPr lang="en-AU" sz="2400" b="1" dirty="0"/>
              <a:t>6 Days between Dates</a:t>
            </a:r>
          </a:p>
          <a:p>
            <a:r>
              <a:rPr lang="en-AU" sz="2400" b="1" dirty="0"/>
              <a:t>2 Day Month Year</a:t>
            </a:r>
          </a:p>
        </p:txBody>
      </p:sp>
    </p:spTree>
    <p:extLst>
      <p:ext uri="{BB962C8B-B14F-4D97-AF65-F5344CB8AC3E}">
        <p14:creationId xmlns:p14="http://schemas.microsoft.com/office/powerpoint/2010/main" val="894518955"/>
      </p:ext>
    </p:extLst>
  </p:cSld>
  <p:clrMapOvr>
    <a:masterClrMapping/>
  </p:clrMapOvr>
  <p:transition spd="med" advTm="3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CBE37-E9D5-2DE6-48D5-F4EFF6232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3BB35-2F00-5DA1-8BC9-858712FF6CDB}"/>
              </a:ext>
            </a:extLst>
          </p:cNvPr>
          <p:cNvSpPr txBox="1">
            <a:spLocks/>
          </p:cNvSpPr>
          <p:nvPr/>
        </p:nvSpPr>
        <p:spPr>
          <a:xfrm>
            <a:off x="819744" y="1854661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r>
              <a:rPr lang="en-US" dirty="0"/>
              <a:t>Menu, construct, matrix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2E6EB8-5136-6425-73B8-19E69C2A472C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4DA7AB8-A5D3-3F9F-9AF7-A2BB4870FE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4A0DDF-FB9C-4054-857F-89283D87FA5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959D309-828C-A2E8-1DE5-3C29DD69F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E96FAF-B60F-AE26-2E12-8892492C9040}"/>
              </a:ext>
            </a:extLst>
          </p:cNvPr>
          <p:cNvSpPr txBox="1"/>
          <p:nvPr/>
        </p:nvSpPr>
        <p:spPr>
          <a:xfrm>
            <a:off x="860611" y="3479288"/>
            <a:ext cx="4016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Adding a row  return key</a:t>
            </a:r>
          </a:p>
          <a:p>
            <a:endParaRPr lang="en-AU" dirty="0"/>
          </a:p>
          <a:p>
            <a:r>
              <a:rPr lang="en-AU" dirty="0"/>
              <a:t>Adding a column shift and return key      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C29452-CD22-B088-0358-D80831EB6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3046" y="3524257"/>
            <a:ext cx="474609" cy="4576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09F7BF-22C0-2565-4C58-606A29EB7866}"/>
              </a:ext>
            </a:extLst>
          </p:cNvPr>
          <p:cNvSpPr txBox="1"/>
          <p:nvPr/>
        </p:nvSpPr>
        <p:spPr>
          <a:xfrm>
            <a:off x="860611" y="1422012"/>
            <a:ext cx="5113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/>
              <a:t>Constructing and Define a Matrix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334E68-3005-3DE0-CED3-DFDAD3DD7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8359" y="3524257"/>
            <a:ext cx="4414873" cy="22005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05AC8C-945A-D7FA-F0FD-574273F84D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385" y="1484784"/>
            <a:ext cx="4220823" cy="11041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B6F1E9-58FC-BB0D-3E8B-0E03DE38B979}"/>
              </a:ext>
            </a:extLst>
          </p:cNvPr>
          <p:cNvSpPr txBox="1"/>
          <p:nvPr/>
        </p:nvSpPr>
        <p:spPr>
          <a:xfrm>
            <a:off x="897224" y="4643993"/>
            <a:ext cx="45451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Delete row and column</a:t>
            </a:r>
          </a:p>
          <a:p>
            <a:r>
              <a:rPr lang="en-AU" dirty="0"/>
              <a:t>Highlight the row or column and select Delete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AC9CBD-E15A-2E25-256B-67614D2561DF}"/>
              </a:ext>
            </a:extLst>
          </p:cNvPr>
          <p:cNvSpPr txBox="1"/>
          <p:nvPr/>
        </p:nvSpPr>
        <p:spPr>
          <a:xfrm>
            <a:off x="897224" y="502024"/>
            <a:ext cx="4813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rgbClr val="FF0000"/>
                </a:solidFill>
              </a:rPr>
              <a:t>Matrices</a:t>
            </a:r>
            <a:r>
              <a:rPr lang="en-AU" b="1" dirty="0">
                <a:solidFill>
                  <a:srgbClr val="FF0000"/>
                </a:solidFill>
              </a:rPr>
              <a:t>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9045956"/>
      </p:ext>
    </p:extLst>
  </p:cSld>
  <p:clrMapOvr>
    <a:masterClrMapping/>
  </p:clrMapOvr>
  <p:transition spd="med" advTm="3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F7A2E-2AB8-B30B-2744-C863453D1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7E178714-33D0-7C24-D6DD-D196B961D217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3350F2A-7CB1-8091-B969-A70F47DC2B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18B6724-7EFE-A24E-DAC2-13DB06180FC1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0BC43BCC-1B9D-5EC6-9ACD-0E883005A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E46B6F-84F2-77ED-BC37-9D67F7796F7A}"/>
              </a:ext>
            </a:extLst>
          </p:cNvPr>
          <p:cNvSpPr txBox="1"/>
          <p:nvPr/>
        </p:nvSpPr>
        <p:spPr>
          <a:xfrm>
            <a:off x="860611" y="914912"/>
            <a:ext cx="5406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/>
              <a:t>Analysing and Manipulate a Matrix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329F46-4698-4286-DDA7-C738B70CD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364" y="4211527"/>
            <a:ext cx="4646645" cy="14543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329872-BD16-C06E-6547-5E5B173DA0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751" y="5143967"/>
            <a:ext cx="2501612" cy="12286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8389955-5A07-32A6-E563-A50E7BAB5B99}"/>
              </a:ext>
            </a:extLst>
          </p:cNvPr>
          <p:cNvSpPr txBox="1"/>
          <p:nvPr/>
        </p:nvSpPr>
        <p:spPr>
          <a:xfrm>
            <a:off x="860611" y="1889182"/>
            <a:ext cx="3989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Summing rows and columns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981760-B0D7-3409-5036-E32ADF83F8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2231" y="1889183"/>
            <a:ext cx="3478445" cy="107813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0D32BF2-34AE-1D3D-CA3C-DBCEE9FB7E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2231" y="3034003"/>
            <a:ext cx="3478445" cy="10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60030"/>
      </p:ext>
    </p:extLst>
  </p:cSld>
  <p:clrMapOvr>
    <a:masterClrMapping/>
  </p:clrMapOvr>
  <p:transition spd="med" advTm="3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D4626-614F-7F37-C483-C67FB62C7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A217AA-B91C-D361-8D18-E477C4BF2CFD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0D91403-0FE3-E674-EA1F-81E3FC3C4392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FD57E81-B450-0D64-155A-0E3EDD7FAC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07A12FE-E4C4-0B02-370D-1484545794B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ECE41D5-B7FE-BA36-BC16-B2E11D3E6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25C931-B012-F8E3-A7B9-287554973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18" y="499079"/>
            <a:ext cx="3836894" cy="1686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5C1BFE-961E-DBA3-88DA-FB3FDE2C32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18" y="2295001"/>
            <a:ext cx="2431227" cy="33213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BE6781-A8A8-2D70-17FD-B71B9C708B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1227" y="3566381"/>
            <a:ext cx="3983100" cy="12015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4C4B6D-6C96-1A7D-C4A4-C1AC48E375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1227" y="2511516"/>
            <a:ext cx="3915008" cy="9530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0BBEEA-04E6-CBAF-BC4F-26ADA83D6B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8505" y="4959407"/>
            <a:ext cx="6161076" cy="11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94798"/>
      </p:ext>
    </p:extLst>
  </p:cSld>
  <p:clrMapOvr>
    <a:masterClrMapping/>
  </p:clrMapOvr>
  <p:transition spd="med" advTm="3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81150-D776-DA0D-C1DE-F9BAF1D7C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B1F8C-1D1A-FA9D-9CFA-DC96656D3889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698D0A-AF14-F4EB-F0DA-AF6B1362D60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51A2986-5509-0CD0-2D8E-0AB52AD864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4D67FF6-DD54-C716-2F07-2B56A7F8F7AE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C9A6029-E187-920B-8A92-71989827D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451CE1-7343-D027-2C98-FFCD4095A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810" y="372100"/>
            <a:ext cx="7193351" cy="54104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4B5CC5-79C9-FCA4-DBF8-009A24968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3373" y="1342392"/>
            <a:ext cx="4293345" cy="7194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AE3162-2AF3-FD37-336B-24C2FE29FB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7961" y="4041574"/>
            <a:ext cx="4384015" cy="6481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5EAB9E-2F8E-0CF2-F521-D52FECEBE8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2979" y="2370145"/>
            <a:ext cx="2598211" cy="9879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F7AD7D-D7F7-EC26-F726-3C9CADBC6B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06886" y="4821995"/>
            <a:ext cx="2514304" cy="109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766788"/>
      </p:ext>
    </p:extLst>
  </p:cSld>
  <p:clrMapOvr>
    <a:masterClrMapping/>
  </p:clrMapOvr>
  <p:transition spd="med" advTm="3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BF231-F7CE-41C0-F083-054BDED46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3A0A4E-0FD8-30F1-2082-B97D96F05373}"/>
              </a:ext>
            </a:extLst>
          </p:cNvPr>
          <p:cNvSpPr txBox="1">
            <a:spLocks/>
          </p:cNvSpPr>
          <p:nvPr/>
        </p:nvSpPr>
        <p:spPr>
          <a:xfrm>
            <a:off x="830244" y="135086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E64BC4-39B7-FFEF-13AE-0D403423C20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D109719-783E-BC00-566D-EEC2E2F1FC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943604F-2685-EE7A-BD5A-C7417B8CDAD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4D9D194-D856-46B2-1B53-E6B81EBC5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70E31B-F2A3-E729-B74C-DF1D162A0122}"/>
              </a:ext>
            </a:extLst>
          </p:cNvPr>
          <p:cNvSpPr txBox="1"/>
          <p:nvPr/>
        </p:nvSpPr>
        <p:spPr>
          <a:xfrm>
            <a:off x="1317812" y="932329"/>
            <a:ext cx="7879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User Defined Functions   UDFs and Widgets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553654-84C6-DBE3-5775-D91BF197B743}"/>
              </a:ext>
            </a:extLst>
          </p:cNvPr>
          <p:cNvSpPr txBox="1"/>
          <p:nvPr/>
        </p:nvSpPr>
        <p:spPr>
          <a:xfrm>
            <a:off x="1317812" y="1465703"/>
            <a:ext cx="846110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What is a UDF on the TI-</a:t>
            </a:r>
            <a:r>
              <a:rPr lang="en-US" b="1" dirty="0" err="1"/>
              <a:t>Nspire</a:t>
            </a:r>
            <a:r>
              <a:rPr lang="en-US" b="1" dirty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UDF = User-Defined Function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function that </a:t>
            </a:r>
            <a:r>
              <a:rPr lang="en-US" i="1" dirty="0"/>
              <a:t>you</a:t>
            </a:r>
            <a:r>
              <a:rPr lang="en-US" dirty="0"/>
              <a:t> create using “Define” in a Calculator page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Lets you automate repeated operations (e.g., </a:t>
            </a:r>
            <a:r>
              <a:rPr lang="en-US" dirty="0" err="1"/>
              <a:t>RowSum</a:t>
            </a:r>
            <a:r>
              <a:rPr lang="en-US" dirty="0"/>
              <a:t>, Transition matrices)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Stored in the .</a:t>
            </a:r>
            <a:r>
              <a:rPr lang="en-US" dirty="0" err="1"/>
              <a:t>tns</a:t>
            </a:r>
            <a:r>
              <a:rPr lang="en-US" dirty="0"/>
              <a:t> file and accessible via the </a:t>
            </a:r>
            <a:r>
              <a:rPr lang="en-US" b="1" dirty="0"/>
              <a:t>var</a:t>
            </a:r>
            <a:r>
              <a:rPr lang="en-US" dirty="0"/>
              <a:t> key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Helps students focus on interpretation, not button-pressing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6BD0EA-94A7-3AEF-F44D-DE14E29CE96B}"/>
              </a:ext>
            </a:extLst>
          </p:cNvPr>
          <p:cNvSpPr txBox="1"/>
          <p:nvPr/>
        </p:nvSpPr>
        <p:spPr>
          <a:xfrm>
            <a:off x="1362021" y="3286904"/>
            <a:ext cx="787815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What is a Widget on the TI-</a:t>
            </a:r>
            <a:r>
              <a:rPr lang="en-US" b="1" dirty="0" err="1"/>
              <a:t>Nspire</a:t>
            </a:r>
            <a:r>
              <a:rPr lang="en-US" b="1" dirty="0"/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An </a:t>
            </a:r>
            <a:r>
              <a:rPr lang="en-US" b="1" dirty="0"/>
              <a:t>interactive tool</a:t>
            </a:r>
            <a:r>
              <a:rPr lang="en-US" dirty="0"/>
              <a:t> built into or created in TI-</a:t>
            </a:r>
            <a:r>
              <a:rPr lang="en-US" dirty="0" err="1"/>
              <a:t>Nspire</a:t>
            </a:r>
            <a:r>
              <a:rPr lang="en-US" dirty="0"/>
              <a:t> documents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Stored/Found in: </a:t>
            </a:r>
            <a:r>
              <a:rPr lang="en-US" b="1" dirty="0"/>
              <a:t>Insert → Widget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Widgets create </a:t>
            </a:r>
            <a:r>
              <a:rPr lang="en-US" b="1" dirty="0"/>
              <a:t>guided tasks</a:t>
            </a:r>
            <a:r>
              <a:rPr lang="en-US" dirty="0"/>
              <a:t> such as sliders, inputs, number fields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Ideal for: simulations, probability models, finance calculators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Students can explore dynamically without editing the whole file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C9917D-3949-8B74-5F91-0D8657CDFE41}"/>
              </a:ext>
            </a:extLst>
          </p:cNvPr>
          <p:cNvSpPr txBox="1"/>
          <p:nvPr/>
        </p:nvSpPr>
        <p:spPr>
          <a:xfrm>
            <a:off x="1362021" y="5279340"/>
            <a:ext cx="94693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When to use them and when not to? They do not replace the necessity for student to understand both the how and why of skills and functions.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8780A7-F8D8-6CEE-5BBD-77B3EC9E8FB3}"/>
              </a:ext>
            </a:extLst>
          </p:cNvPr>
          <p:cNvSpPr txBox="1"/>
          <p:nvPr/>
        </p:nvSpPr>
        <p:spPr>
          <a:xfrm>
            <a:off x="5692228" y="135086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4"/>
              </a:rPr>
              <a:t>https://lazymath.github.io/download</a:t>
            </a:r>
            <a:endParaRPr lang="en-A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ADC35E-2514-4C97-76A4-374B255B6F15}"/>
              </a:ext>
            </a:extLst>
          </p:cNvPr>
          <p:cNvSpPr txBox="1"/>
          <p:nvPr/>
        </p:nvSpPr>
        <p:spPr>
          <a:xfrm>
            <a:off x="8767482" y="2994212"/>
            <a:ext cx="2339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Rounding concerns are real when using UDFs</a:t>
            </a:r>
          </a:p>
        </p:txBody>
      </p:sp>
    </p:spTree>
    <p:extLst>
      <p:ext uri="{BB962C8B-B14F-4D97-AF65-F5344CB8AC3E}">
        <p14:creationId xmlns:p14="http://schemas.microsoft.com/office/powerpoint/2010/main" val="4081552247"/>
      </p:ext>
    </p:extLst>
  </p:cSld>
  <p:clrMapOvr>
    <a:masterClrMapping/>
  </p:clrMapOvr>
  <p:transition spd="med" advTm="30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6aaec8a7-eb4b-420c-b395-347f7ca8dac2}" enabled="0" method="" siteId="{6aaec8a7-eb4b-420c-b395-347f7ca8dac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938</Words>
  <Application>Microsoft Office PowerPoint</Application>
  <PresentationFormat>Widescreen</PresentationFormat>
  <Paragraphs>102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Shelley Pendlebury shelley.pendlebury@jpc.vic.edu.au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Shelley Pendlebury</cp:lastModifiedBy>
  <cp:revision>5</cp:revision>
  <dcterms:created xsi:type="dcterms:W3CDTF">2025-09-30T04:58:31Z</dcterms:created>
  <dcterms:modified xsi:type="dcterms:W3CDTF">2025-12-01T13:58:24Z</dcterms:modified>
</cp:coreProperties>
</file>