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0" r:id="rId6"/>
    <p:sldId id="262" r:id="rId7"/>
    <p:sldId id="265" r:id="rId8"/>
    <p:sldId id="264" r:id="rId9"/>
    <p:sldId id="261" r:id="rId10"/>
    <p:sldId id="269" r:id="rId11"/>
    <p:sldId id="268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86BD87-6622-46FB-8481-97BD3B6E19EA}" v="2" dt="2025-11-30T23:07:06.2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lley Pendlebury" userId="3be99d56-329a-4ae1-ae06-a95a44ded9cb" providerId="ADAL" clId="{479F74DE-E2A9-43DE-BA7C-8CD8E6DA2AA8}"/>
    <pc:docChg chg="custSel modSld">
      <pc:chgData name="Shelley Pendlebury" userId="3be99d56-329a-4ae1-ae06-a95a44ded9cb" providerId="ADAL" clId="{479F74DE-E2A9-43DE-BA7C-8CD8E6DA2AA8}" dt="2025-11-30T23:08:10.511" v="78" actId="1076"/>
      <pc:docMkLst>
        <pc:docMk/>
      </pc:docMkLst>
      <pc:sldChg chg="modSp mod">
        <pc:chgData name="Shelley Pendlebury" userId="3be99d56-329a-4ae1-ae06-a95a44ded9cb" providerId="ADAL" clId="{479F74DE-E2A9-43DE-BA7C-8CD8E6DA2AA8}" dt="2025-11-30T23:06:57.927" v="72" actId="20577"/>
        <pc:sldMkLst>
          <pc:docMk/>
          <pc:sldMk cId="3387512343" sldId="257"/>
        </pc:sldMkLst>
        <pc:spChg chg="mod">
          <ac:chgData name="Shelley Pendlebury" userId="3be99d56-329a-4ae1-ae06-a95a44ded9cb" providerId="ADAL" clId="{479F74DE-E2A9-43DE-BA7C-8CD8E6DA2AA8}" dt="2025-11-30T23:06:57.927" v="72" actId="20577"/>
          <ac:spMkLst>
            <pc:docMk/>
            <pc:sldMk cId="3387512343" sldId="257"/>
            <ac:spMk id="9" creationId="{00000000-0000-0000-0000-000000000000}"/>
          </ac:spMkLst>
        </pc:spChg>
      </pc:sldChg>
      <pc:sldChg chg="addSp modSp mod">
        <pc:chgData name="Shelley Pendlebury" userId="3be99d56-329a-4ae1-ae06-a95a44ded9cb" providerId="ADAL" clId="{479F74DE-E2A9-43DE-BA7C-8CD8E6DA2AA8}" dt="2025-11-30T23:08:10.511" v="78" actId="1076"/>
        <pc:sldMkLst>
          <pc:docMk/>
          <pc:sldMk cId="3971415924" sldId="258"/>
        </pc:sldMkLst>
        <pc:spChg chg="add mod">
          <ac:chgData name="Shelley Pendlebury" userId="3be99d56-329a-4ae1-ae06-a95a44ded9cb" providerId="ADAL" clId="{479F74DE-E2A9-43DE-BA7C-8CD8E6DA2AA8}" dt="2025-11-30T23:07:11.844" v="75" actId="255"/>
          <ac:spMkLst>
            <pc:docMk/>
            <pc:sldMk cId="3971415924" sldId="258"/>
            <ac:spMk id="2" creationId="{71FFC89D-255A-1184-4C1A-4BF8F9963682}"/>
          </ac:spMkLst>
        </pc:spChg>
        <pc:picChg chg="add mod">
          <ac:chgData name="Shelley Pendlebury" userId="3be99d56-329a-4ae1-ae06-a95a44ded9cb" providerId="ADAL" clId="{479F74DE-E2A9-43DE-BA7C-8CD8E6DA2AA8}" dt="2025-11-30T23:08:10.511" v="78" actId="1076"/>
          <ac:picMkLst>
            <pc:docMk/>
            <pc:sldMk cId="3971415924" sldId="258"/>
            <ac:picMk id="7" creationId="{3DC41ECF-A88D-F749-5D72-081A86A4BEB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s://bit.ly/4pbp1Y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Exploring statistics with TI-</a:t>
            </a:r>
            <a:r>
              <a:rPr lang="en-US" sz="4800" b="1" dirty="0" err="1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Nspire</a:t>
            </a:r>
            <a:r>
              <a:rPr lang="en-US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 CAS in years 9 &amp; 10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 fontScale="90000"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Shelley Pendlebury</a:t>
            </a:r>
            <a:br>
              <a:rPr lang="en-AU" sz="3467" b="1" dirty="0">
                <a:solidFill>
                  <a:srgbClr val="246EB2"/>
                </a:solidFill>
              </a:rPr>
            </a:br>
            <a:r>
              <a:rPr lang="en-AU" sz="3467" b="1" dirty="0">
                <a:solidFill>
                  <a:srgbClr val="246EB2"/>
                </a:solidFill>
              </a:rPr>
              <a:t>shelley.pendlebury@jpc.vic.edu.au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E4140-A5F6-7BE8-3774-11751F624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A7E65C-FB99-B373-A6AE-C4E6AFEDAB0F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82169B-052B-A3EF-89AB-EAD48D67B5E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F6FBDC0-3228-C73B-E511-0836AB737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9DBE02E-5AF0-BAE5-673C-38272776A06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80860FD-1F43-EBC7-26EC-01B6A6DB6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854076-38A1-0BB9-C700-6EB8C81CF352}"/>
              </a:ext>
            </a:extLst>
          </p:cNvPr>
          <p:cNvSpPr txBox="1"/>
          <p:nvPr/>
        </p:nvSpPr>
        <p:spPr>
          <a:xfrm>
            <a:off x="1201270" y="453513"/>
            <a:ext cx="677345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/>
              <a:t>Reinforce learning of statistics through interleaving.</a:t>
            </a:r>
          </a:p>
          <a:p>
            <a:endParaRPr lang="en-AU" sz="2000" b="1" dirty="0"/>
          </a:p>
          <a:p>
            <a:endParaRPr lang="en-AU" dirty="0"/>
          </a:p>
        </p:txBody>
      </p:sp>
      <p:pic>
        <p:nvPicPr>
          <p:cNvPr id="3076" name="Picture 39">
            <a:extLst>
              <a:ext uri="{FF2B5EF4-FFF2-40B4-BE49-F238E27FC236}">
                <a16:creationId xmlns:a16="http://schemas.microsoft.com/office/drawing/2014/main" id="{6F0C50B4-258E-D157-3208-297D4F842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91" y="1301596"/>
            <a:ext cx="2952750" cy="224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6">
            <a:extLst>
              <a:ext uri="{FF2B5EF4-FFF2-40B4-BE49-F238E27FC236}">
                <a16:creationId xmlns:a16="http://schemas.microsoft.com/office/drawing/2014/main" id="{4B5D0905-0B52-FD09-85DE-20085C97D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135" y="1301596"/>
            <a:ext cx="2933700" cy="216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41">
            <a:extLst>
              <a:ext uri="{FF2B5EF4-FFF2-40B4-BE49-F238E27FC236}">
                <a16:creationId xmlns:a16="http://schemas.microsoft.com/office/drawing/2014/main" id="{75D013B7-9143-FA85-F4B7-F745CBDDA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738" y="1273021"/>
            <a:ext cx="2971800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816995"/>
      </p:ext>
    </p:extLst>
  </p:cSld>
  <p:clrMapOvr>
    <a:masterClrMapping/>
  </p:clrMapOvr>
  <p:transition spd="med" advTm="30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600BF-C4A4-3FBD-F155-78B5F7355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A41FB-819E-1C94-63E7-AD47872999EA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B8143BA-457E-7760-83BE-61C9F0A7C31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6FF0061-9B14-B9B5-A7B8-C6B7838E0F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8E943A7-D111-C9AD-659C-DDA1D2B6ABE6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BBCE93F8-753C-E924-2CC2-95C8659B6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8FC80D-0095-FE0E-8464-95460DDEADFA}"/>
              </a:ext>
            </a:extLst>
          </p:cNvPr>
          <p:cNvSpPr txBox="1"/>
          <p:nvPr/>
        </p:nvSpPr>
        <p:spPr>
          <a:xfrm>
            <a:off x="1201270" y="453513"/>
            <a:ext cx="329115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/>
              <a:t>Histogram and Box Plots</a:t>
            </a:r>
            <a:endParaRPr lang="en-AU" dirty="0"/>
          </a:p>
          <a:p>
            <a:endParaRPr lang="en-AU" dirty="0"/>
          </a:p>
        </p:txBody>
      </p:sp>
      <p:pic>
        <p:nvPicPr>
          <p:cNvPr id="4100" name="Picture 26">
            <a:extLst>
              <a:ext uri="{FF2B5EF4-FFF2-40B4-BE49-F238E27FC236}">
                <a16:creationId xmlns:a16="http://schemas.microsoft.com/office/drawing/2014/main" id="{163F1569-BBE8-990B-B046-3C6A7E185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46" y="261491"/>
            <a:ext cx="2901950" cy="216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29">
            <a:extLst>
              <a:ext uri="{FF2B5EF4-FFF2-40B4-BE49-F238E27FC236}">
                <a16:creationId xmlns:a16="http://schemas.microsoft.com/office/drawing/2014/main" id="{EBB88FD1-32AB-DCAE-2A8A-E38155698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00" y="2942396"/>
            <a:ext cx="2933700" cy="21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30">
            <a:extLst>
              <a:ext uri="{FF2B5EF4-FFF2-40B4-BE49-F238E27FC236}">
                <a16:creationId xmlns:a16="http://schemas.microsoft.com/office/drawing/2014/main" id="{C1559314-F1BF-706E-C3F3-4D9FDE4A0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191" y="2877497"/>
            <a:ext cx="3116218" cy="235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31">
            <a:extLst>
              <a:ext uri="{FF2B5EF4-FFF2-40B4-BE49-F238E27FC236}">
                <a16:creationId xmlns:a16="http://schemas.microsoft.com/office/drawing/2014/main" id="{33A201D6-CCC2-B3DB-DC6F-F52A53511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650" y="2879871"/>
            <a:ext cx="2927350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A5778E-C796-99E0-AF02-CE8C731B1BCE}"/>
              </a:ext>
            </a:extLst>
          </p:cNvPr>
          <p:cNvSpPr txBox="1"/>
          <p:nvPr/>
        </p:nvSpPr>
        <p:spPr>
          <a:xfrm>
            <a:off x="8304650" y="5323387"/>
            <a:ext cx="22418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Scale – Percentage</a:t>
            </a:r>
          </a:p>
          <a:p>
            <a:r>
              <a:rPr lang="en-AU" dirty="0"/>
              <a:t>Bin Width</a:t>
            </a:r>
          </a:p>
          <a:p>
            <a:r>
              <a:rPr lang="en-AU" dirty="0"/>
              <a:t>Colour   Window Data</a:t>
            </a:r>
          </a:p>
        </p:txBody>
      </p:sp>
    </p:spTree>
    <p:extLst>
      <p:ext uri="{BB962C8B-B14F-4D97-AF65-F5344CB8AC3E}">
        <p14:creationId xmlns:p14="http://schemas.microsoft.com/office/powerpoint/2010/main" val="2903621076"/>
      </p:ext>
    </p:extLst>
  </p:cSld>
  <p:clrMapOvr>
    <a:masterClrMapping/>
  </p:clrMapOvr>
  <p:transition spd="med" advTm="30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0A7F8-8593-5897-46DC-F6A390293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2255B0-582E-9D07-CE5C-D18E99A23916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BE21A7-5466-3407-E09F-0D3E8D24ABB5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A5749B3-EA57-1950-5708-A97E0CCC2A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783846F-8932-C3F2-03B5-E35A72232A6B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78CCC44-3EB5-14CD-6D70-A293D19F2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1F00F2-4BB8-3EEE-9D09-A320CD5F8C35}"/>
              </a:ext>
            </a:extLst>
          </p:cNvPr>
          <p:cNvSpPr txBox="1"/>
          <p:nvPr/>
        </p:nvSpPr>
        <p:spPr>
          <a:xfrm>
            <a:off x="960000" y="744071"/>
            <a:ext cx="676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/>
              <a:t>Mathematical Thinking through investigative tasks.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4FC503-31E7-F342-761E-4C471938A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000" y="1514000"/>
            <a:ext cx="3616669" cy="27125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0087BC-4B6D-AF00-B6FD-4DE39F7098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7160" y="2181720"/>
            <a:ext cx="5853894" cy="38279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7E8B709-5B8F-ABB8-107A-5116EEBB53A3}"/>
              </a:ext>
            </a:extLst>
          </p:cNvPr>
          <p:cNvSpPr txBox="1"/>
          <p:nvPr/>
        </p:nvSpPr>
        <p:spPr>
          <a:xfrm>
            <a:off x="4854442" y="1227126"/>
            <a:ext cx="68434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Give students some data, ask to produce to plots. </a:t>
            </a:r>
          </a:p>
          <a:p>
            <a:r>
              <a:rPr lang="en-AU" dirty="0"/>
              <a:t>Change the smallest value and largest value and investigate the effects.</a:t>
            </a:r>
          </a:p>
          <a:p>
            <a:r>
              <a:rPr lang="en-AU" dirty="0"/>
              <a:t>Ask students to compare the change to the mean, median and outliers. </a:t>
            </a:r>
          </a:p>
        </p:txBody>
      </p:sp>
    </p:spTree>
    <p:extLst>
      <p:ext uri="{BB962C8B-B14F-4D97-AF65-F5344CB8AC3E}">
        <p14:creationId xmlns:p14="http://schemas.microsoft.com/office/powerpoint/2010/main" val="2446599200"/>
      </p:ext>
    </p:extLst>
  </p:cSld>
  <p:clrMapOvr>
    <a:masterClrMapping/>
  </p:clrMapOvr>
  <p:transition spd="med" advTm="3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4B1EB5-702F-A523-BC5F-CDA31411DF5C}"/>
              </a:ext>
            </a:extLst>
          </p:cNvPr>
          <p:cNvSpPr txBox="1"/>
          <p:nvPr/>
        </p:nvSpPr>
        <p:spPr>
          <a:xfrm>
            <a:off x="1775012" y="1606733"/>
            <a:ext cx="86419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Calibri" panose="020F0502020204030204" pitchFamily="34" charset="0"/>
              </a:rPr>
              <a:t>Dive into the world of data using TI-</a:t>
            </a:r>
            <a:r>
              <a:rPr lang="en-US" sz="1800" b="0" i="0" u="none" strike="noStrike" baseline="0" dirty="0" err="1">
                <a:latin typeface="Calibri" panose="020F0502020204030204" pitchFamily="34" charset="0"/>
              </a:rPr>
              <a:t>Nspire</a:t>
            </a:r>
            <a:r>
              <a:rPr lang="en-US" sz="1800" b="0" i="0" u="none" strike="noStrike" baseline="0" dirty="0">
                <a:latin typeface="Calibri" panose="020F0502020204030204" pitchFamily="34" charset="0"/>
              </a:rPr>
              <a:t> CAS technology in this practical workshop designed for Years 9 and 10. Discover how to build student confidence in statistical thinking through dynamic graphing, data comparison, and hands-on investigations. We'll unpack key CAS features that support a deep understanding of statistics and prepare students for future mathematical study.</a:t>
            </a:r>
            <a:endParaRPr lang="en-A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FFC89D-255A-1184-4C1A-4BF8F9963682}"/>
              </a:ext>
            </a:extLst>
          </p:cNvPr>
          <p:cNvSpPr txBox="1"/>
          <p:nvPr/>
        </p:nvSpPr>
        <p:spPr>
          <a:xfrm>
            <a:off x="1775012" y="726141"/>
            <a:ext cx="59794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u="sng" dirty="0">
                <a:hlinkClick r:id="rId4"/>
              </a:rPr>
              <a:t>https://bit.ly/4pbp1YD</a:t>
            </a:r>
            <a:endParaRPr lang="en-AU" sz="2400" dirty="0"/>
          </a:p>
          <a:p>
            <a:br>
              <a:rPr lang="en-AU" dirty="0"/>
            </a:br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C41ECF-A88D-F749-5D72-081A86A4BE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8629" y="2992008"/>
            <a:ext cx="3325905" cy="332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5924"/>
      </p:ext>
    </p:extLst>
  </p:cSld>
  <p:clrMapOvr>
    <a:masterClrMapping/>
  </p:clrMapOvr>
  <p:transition spd="med" advTm="3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AB2B01-048C-BD4C-E846-A2BA0B894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FF4A57-33CC-E531-B367-DC5C49B04687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07E5C6E-C580-AC10-B57E-5DE08B807DAC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48E2E99-093F-73C6-AF03-50F7FC3E6E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5E24B23-775A-120D-11DE-C1AE115A85D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1C7933B-13CB-9720-71AA-5D5426E4C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B9D6BB-85BC-9DC1-D07E-DA36B89D4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364" y="876952"/>
            <a:ext cx="4187228" cy="429839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0AB17F-04D4-BCA1-3085-F38AB046AEEF}"/>
              </a:ext>
            </a:extLst>
          </p:cNvPr>
          <p:cNvSpPr txBox="1"/>
          <p:nvPr/>
        </p:nvSpPr>
        <p:spPr>
          <a:xfrm>
            <a:off x="6683083" y="836611"/>
            <a:ext cx="41872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400" dirty="0"/>
              <a:t>Using the 30XB well is the best pest preparation for the CAS.</a:t>
            </a:r>
          </a:p>
        </p:txBody>
      </p:sp>
    </p:spTree>
    <p:extLst>
      <p:ext uri="{BB962C8B-B14F-4D97-AF65-F5344CB8AC3E}">
        <p14:creationId xmlns:p14="http://schemas.microsoft.com/office/powerpoint/2010/main" val="3075317760"/>
      </p:ext>
    </p:extLst>
  </p:cSld>
  <p:clrMapOvr>
    <a:masterClrMapping/>
  </p:clrMapOvr>
  <p:transition spd="med" advTm="30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98566-D467-5DFF-D78A-104FA9C35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55BDDB-1C6F-6381-CC44-8B4177ED86AC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FDB031E-A363-C3C3-5614-9B5C7655EE2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ECC78B0-B658-14B3-27D2-526D32025C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4BDCDE2-F06B-6F7E-E6E1-D32024BA3C0D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967C84B-B85E-4525-9FD9-954A6A0B5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684A76-8DDA-A6CF-2EE7-1C14820F3E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41" y="299594"/>
            <a:ext cx="1708979" cy="99875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EE4AC0-225F-01D2-CCBF-35C135DFB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001" y="1210842"/>
            <a:ext cx="3412682" cy="13975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4B9675D-D9E5-6927-9321-85140EBFC2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8745" y="169663"/>
            <a:ext cx="1708979" cy="1507923"/>
          </a:xfrm>
          <a:prstGeom prst="rect">
            <a:avLst/>
          </a:prstGeom>
        </p:spPr>
      </p:pic>
      <p:pic>
        <p:nvPicPr>
          <p:cNvPr id="22" name="Picture 21" descr="A black and white text&#10;&#10;AI-generated content may be incorrect.">
            <a:extLst>
              <a:ext uri="{FF2B5EF4-FFF2-40B4-BE49-F238E27FC236}">
                <a16:creationId xmlns:a16="http://schemas.microsoft.com/office/drawing/2014/main" id="{1C753BED-62FA-2D7E-3D3E-5BB8796157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60" y="2670365"/>
            <a:ext cx="3394824" cy="136413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2AFE7AF-647C-25B5-3ED5-F74102C964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5244" y="3229161"/>
            <a:ext cx="2738566" cy="110787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686011E-5204-09F0-A885-DDD8259287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12005" y="2832525"/>
            <a:ext cx="2696068" cy="10906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0570C21-298B-CBEB-B320-3841653C38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2005" y="3828522"/>
            <a:ext cx="2729456" cy="11078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D8D57C9-107D-60C9-BC56-C640ACDA48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41052" y="4922609"/>
            <a:ext cx="2668695" cy="11078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A08FD43-7D29-7657-3361-EE17C177DE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58666" y="1814558"/>
            <a:ext cx="2074668" cy="81229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C9BF4EA-3FCE-2C39-16DB-1206B39E5AB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28235" y="2220705"/>
            <a:ext cx="1958945" cy="79162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ED6694E-4C81-98E2-DCF7-C0CD30B4DA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01456" y="4896113"/>
            <a:ext cx="2792354" cy="116086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66EDFAD-64C2-507F-977C-11D894B6270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69490" y="1552573"/>
            <a:ext cx="2562510" cy="104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510517"/>
      </p:ext>
    </p:extLst>
  </p:cSld>
  <p:clrMapOvr>
    <a:masterClrMapping/>
  </p:clrMapOvr>
  <p:transition spd="med" advTm="30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0A311-4423-DAB7-CBA9-D42580010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1AF26-4A43-1C96-CC88-BAE4FF42DDD4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3655271-70AB-F0CC-EB0D-3AE94A24D231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07CE501-09C8-6DDF-3199-EABA0E36F0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A859185-E339-8FA8-133B-189324CFE79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BF7165E-F312-89E4-5862-164BBAAA6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0AD595-9A11-3874-04B7-995B6A6DE67B}"/>
              </a:ext>
            </a:extLst>
          </p:cNvPr>
          <p:cNvSpPr txBox="1"/>
          <p:nvPr/>
        </p:nvSpPr>
        <p:spPr>
          <a:xfrm>
            <a:off x="1434353" y="1111624"/>
            <a:ext cx="918882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Purpose:</a:t>
            </a: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Develop statistical literacy and visualisation skills.</a:t>
            </a:r>
          </a:p>
          <a:p>
            <a:pPr>
              <a:buNone/>
            </a:pP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Key Skills: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Enter data into lists and spreadsheets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latin typeface="Arial" panose="020B0604020202020204" pitchFamily="34" charset="0"/>
                <a:ea typeface="Times New Roman" panose="02020603050405020304" pitchFamily="18" charset="0"/>
              </a:rPr>
              <a:t>Categorical Data – Summary plots.</a:t>
            </a:r>
          </a:p>
          <a:p>
            <a:pPr lvl="0">
              <a:buSzPts val="1000"/>
              <a:tabLst>
                <a:tab pos="457200" algn="l"/>
              </a:tabLst>
            </a:pPr>
            <a:endParaRPr lang="en-AU" sz="20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en-AU" sz="2000" dirty="0">
                <a:latin typeface="Arial" panose="020B0604020202020204" pitchFamily="34" charset="0"/>
                <a:ea typeface="Times New Roman" panose="02020603050405020304" pitchFamily="18" charset="0"/>
              </a:rPr>
              <a:t>    </a:t>
            </a: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Numerical data: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Calculate 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mean, median, mode, range, IQR, standard deviation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Create and interpret 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histograms, box plots, scatter plots, </a:t>
            </a:r>
            <a:r>
              <a:rPr lang="en-AU" sz="20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xy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line plot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Fit lines of best fit and calculate correlation coefficients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Use regression tools (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Menu → </a:t>
            </a:r>
            <a:r>
              <a:rPr lang="en-AU" sz="20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Analyze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→ Regression → Show Linear/Quadratic Fit</a:t>
            </a: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Using the calculator page when using the 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lists and spreadsheets</a:t>
            </a: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page and </a:t>
            </a:r>
            <a:r>
              <a:rPr lang="en-A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data and statistics</a:t>
            </a:r>
            <a:r>
              <a:rPr lang="en-AU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page</a:t>
            </a:r>
            <a:endParaRPr lang="en-A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78023"/>
      </p:ext>
    </p:extLst>
  </p:cSld>
  <p:clrMapOvr>
    <a:masterClrMapping/>
  </p:clrMapOvr>
  <p:transition spd="med" advTm="3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D2FE4-764D-6F7B-8AC3-324D2FA48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EF9C55-20CF-DB57-D1EA-F80ECD294B69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3D1A712-AF2A-E6DF-7ABD-26EF619B1B0D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2433285-E796-1CC7-F641-75E3A8AFE5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73791BC-60EE-89C5-6626-79B5032F4D1E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CFFC79C-BD9C-8941-AE39-0CC11C516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EFCBD3-C069-4D13-9A00-3805674C43FB}"/>
              </a:ext>
            </a:extLst>
          </p:cNvPr>
          <p:cNvSpPr txBox="1"/>
          <p:nvPr/>
        </p:nvSpPr>
        <p:spPr>
          <a:xfrm>
            <a:off x="1005527" y="482969"/>
            <a:ext cx="4884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/>
              <a:t>Categorical Data and Summary Plots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EFF4CC-6DFB-95EE-A67D-595B0B4BA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2470" y="892339"/>
            <a:ext cx="7424373" cy="49631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035C08-4AC7-1828-6AA7-FECC2A133F2C}"/>
              </a:ext>
            </a:extLst>
          </p:cNvPr>
          <p:cNvSpPr txBox="1"/>
          <p:nvPr/>
        </p:nvSpPr>
        <p:spPr>
          <a:xfrm>
            <a:off x="581562" y="2994837"/>
            <a:ext cx="23756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  <a:p>
            <a:r>
              <a:rPr lang="en-AU" dirty="0"/>
              <a:t>CTRL  6 to split page</a:t>
            </a:r>
          </a:p>
          <a:p>
            <a:r>
              <a:rPr lang="en-AU" dirty="0"/>
              <a:t>CRTL   4 to combine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18C72D-EE17-C237-8E98-352B2B4AC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529" y="1342393"/>
            <a:ext cx="2184318" cy="16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9479"/>
      </p:ext>
    </p:extLst>
  </p:cSld>
  <p:clrMapOvr>
    <a:masterClrMapping/>
  </p:clrMapOvr>
  <p:transition spd="med" advTm="3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B113E-A023-FB81-F604-AE9ED4FC2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DCAED3-4BAF-06EA-0D3E-F183FCF2B8C4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2129955-C384-0420-1C0A-1CA2253F2A2D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DB5DE60-905B-C2A0-592F-13B8C4002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BC655A-CD5B-1610-F6B4-A3C08B8F9E1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39EBAA9-A836-194E-385A-D7DCA0932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6BF27D-47E3-9A05-8881-23E6A0636B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241" y="1846728"/>
            <a:ext cx="5820212" cy="39191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45A188-EF55-EB34-4864-369EF29BA000}"/>
              </a:ext>
            </a:extLst>
          </p:cNvPr>
          <p:cNvSpPr txBox="1"/>
          <p:nvPr/>
        </p:nvSpPr>
        <p:spPr>
          <a:xfrm>
            <a:off x="1281953" y="83661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 b="1" dirty="0"/>
              <a:t>Numerical Data Quick Graphs (Scatter or Dot plot)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79BBAB-C7C4-52E4-A354-A6CBAD59F5AF}"/>
              </a:ext>
            </a:extLst>
          </p:cNvPr>
          <p:cNvSpPr txBox="1"/>
          <p:nvPr/>
        </p:nvSpPr>
        <p:spPr>
          <a:xfrm>
            <a:off x="965348" y="4741850"/>
            <a:ext cx="2375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CTRL  6 to split page</a:t>
            </a:r>
          </a:p>
          <a:p>
            <a:r>
              <a:rPr lang="en-AU" dirty="0"/>
              <a:t>CRTL   4 to combine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4E1561-4B49-9C81-EC24-83B2FF2EA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06" y="1754436"/>
            <a:ext cx="2666689" cy="223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74933"/>
      </p:ext>
    </p:extLst>
  </p:cSld>
  <p:clrMapOvr>
    <a:masterClrMapping/>
  </p:clrMapOvr>
  <p:transition spd="med" advTm="3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D0670-2BE7-DF7C-4493-55FAED7BB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260EE3-CEF0-84AA-BA3E-1586F72FB9B9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C91F2B5-3FA7-DFD0-27FB-89AA2A9392E9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4EC8E1C-E1C6-BBC4-B324-3E9D45E80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78EAA25-E668-CE66-2EF4-40EF6DE80EC2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5A8121B-BC9E-81CB-B9D0-EFFC5EF16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52937097-608C-E4AA-9AFD-8B54211C8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8757" y="5748208"/>
            <a:ext cx="308385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2025 General Exam 2 Question 5</a:t>
            </a:r>
            <a:endParaRPr kumimoji="0" lang="en-AU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5" descr="A white sheet of paper with numbers&#10;&#10;Description automatically generated">
            <a:extLst>
              <a:ext uri="{FF2B5EF4-FFF2-40B4-BE49-F238E27FC236}">
                <a16:creationId xmlns:a16="http://schemas.microsoft.com/office/drawing/2014/main" id="{30F7FAE0-96D0-FF43-7B55-64759F6EB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412" y="2192185"/>
            <a:ext cx="2551113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301FE0C5-E9DB-285A-F247-993772805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5412" y="1176522"/>
            <a:ext cx="66394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table below shows sale price and the number of days on the market before sale, days, for a sample of 10 apartments sold in a particular suburb.</a:t>
            </a:r>
            <a:endParaRPr kumimoji="0" lang="en-AU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31D7C688-4956-AFF7-BE61-CA40BBD8B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8754" y="2104910"/>
            <a:ext cx="3377565" cy="1765935"/>
          </a:xfrm>
          <a:prstGeom prst="rect">
            <a:avLst/>
          </a:prstGeom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6CCE225-B2C0-76DD-DCA5-60422A9D01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8754" y="3987908"/>
            <a:ext cx="3433445" cy="175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15393"/>
      </p:ext>
    </p:extLst>
  </p:cSld>
  <p:clrMapOvr>
    <a:masterClrMapping/>
  </p:clrMapOvr>
  <p:transition spd="med" advTm="3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F29D3-DB86-F57D-A216-3EB6719F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F9146C-AB65-5678-491E-27E81784AC13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8B55102-07E7-023B-C124-891A4E6A92F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1C56050-E3FE-81E1-FA40-AC60A0739A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995EB8-7C68-FCA7-CC56-EFB4A89E4369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84044E4-85C1-A4F0-3B3F-3CCB35C24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6F8850-CD4B-48DA-2A5B-1299B4D2B9AA}"/>
              </a:ext>
            </a:extLst>
          </p:cNvPr>
          <p:cNvSpPr txBox="1"/>
          <p:nvPr/>
        </p:nvSpPr>
        <p:spPr>
          <a:xfrm>
            <a:off x="1201270" y="453513"/>
            <a:ext cx="8851206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/>
              <a:t>Summary Statistics, is it best displayed in a table or calculator page?</a:t>
            </a:r>
          </a:p>
          <a:p>
            <a:endParaRPr lang="en-AU" sz="2000" b="1" dirty="0"/>
          </a:p>
          <a:p>
            <a:r>
              <a:rPr lang="en-AU" sz="2000" b="1" dirty="0"/>
              <a:t>Same instructions to access statistics calculations…</a:t>
            </a:r>
            <a:endParaRPr lang="en-AU" dirty="0"/>
          </a:p>
          <a:p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546AD7-0C76-5700-C85C-18913AE0C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270" y="1577559"/>
            <a:ext cx="8341205" cy="5649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124A66-52B4-C1F3-EB4C-4023AB6E4B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1270" y="2345472"/>
            <a:ext cx="5544324" cy="4953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17FB46-19BA-F555-525D-90E33A2CDD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5594" y="3049565"/>
            <a:ext cx="4200378" cy="29718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097C8A0-3BBF-8CE4-041A-79C36902B2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1270" y="3043812"/>
            <a:ext cx="4988490" cy="300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28575"/>
      </p:ext>
    </p:extLst>
  </p:cSld>
  <p:clrMapOvr>
    <a:masterClrMapping/>
  </p:clrMapOvr>
  <p:transition spd="med" advTm="30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</TotalTime>
  <Words>355</Words>
  <Application>Microsoft Office PowerPoint</Application>
  <PresentationFormat>Widescreen</PresentationFormat>
  <Paragraphs>39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Symbol</vt:lpstr>
      <vt:lpstr>Times New Roman</vt:lpstr>
      <vt:lpstr>Office Theme</vt:lpstr>
      <vt:lpstr>Shelley Pendlebury shelley.pendlebury@jpc.vic.edu.au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Shelley Pendlebury</cp:lastModifiedBy>
  <cp:revision>6</cp:revision>
  <dcterms:created xsi:type="dcterms:W3CDTF">2025-09-30T04:58:31Z</dcterms:created>
  <dcterms:modified xsi:type="dcterms:W3CDTF">2025-11-30T23:08:17Z</dcterms:modified>
</cp:coreProperties>
</file>