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CE55B4-6AC8-48B9-8CEC-11219CE63E0E}" v="1019" dt="2025-12-01T08:58:52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9" d="100"/>
          <a:sy n="89" d="100"/>
        </p:scale>
        <p:origin x="213" y="3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736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9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55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5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34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579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6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33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65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776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90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1/12/2025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AU" sz="4800" b="1" dirty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Capture your students’ attention with Data Capture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5395914"/>
            <a:ext cx="12192000" cy="1022085"/>
          </a:xfrm>
        </p:spPr>
        <p:txBody>
          <a:bodyPr>
            <a:normAutofit/>
          </a:bodyPr>
          <a:lstStyle/>
          <a:p>
            <a:r>
              <a:rPr lang="en-AU" sz="3467" b="1" dirty="0">
                <a:solidFill>
                  <a:srgbClr val="246EB2"/>
                </a:solidFill>
              </a:rPr>
              <a:t>Stephen Crouch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p:transition spd="med" advTm="30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pic>
        <p:nvPicPr>
          <p:cNvPr id="3" name="Picture 6" descr="[animate output image]">
            <a:extLst>
              <a:ext uri="{FF2B5EF4-FFF2-40B4-BE49-F238E27FC236}">
                <a16:creationId xmlns:a16="http://schemas.microsoft.com/office/drawing/2014/main" id="{238D166B-F7D4-F665-7A6C-DD3866892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061" y="1300179"/>
            <a:ext cx="6491854" cy="48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BB88FE-1F9D-6EC4-2A05-E35A9FDFD6BC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 example of Data Capture…</a:t>
            </a:r>
          </a:p>
        </p:txBody>
      </p:sp>
    </p:spTree>
    <p:extLst>
      <p:ext uri="{BB962C8B-B14F-4D97-AF65-F5344CB8AC3E}">
        <p14:creationId xmlns:p14="http://schemas.microsoft.com/office/powerpoint/2010/main" val="3971415924"/>
      </p:ext>
    </p:extLst>
  </p:cSld>
  <p:clrMapOvr>
    <a:masterClrMapping/>
  </p:clrMapOvr>
  <p:transition spd="med" advTm="30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5B5F6-A594-0874-9A3A-479212047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BE334-010D-E897-5401-2175AE760E30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348E8D5-5F15-4D97-8EE3-6896A78AB6D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70E0EFE-A25F-8D73-E90B-786BB73C3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F7B61B9-C032-8B0E-A4B6-E5622470B850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FED097B-6EB4-5388-84DD-6E1CE2A31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511179-D8C5-7F5D-03EF-1CF7991F76E9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Why use Data Capture?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5EC52-4470-4864-B5F8-79D2F9849C0A}"/>
              </a:ext>
            </a:extLst>
          </p:cNvPr>
          <p:cNvSpPr txBox="1"/>
          <p:nvPr/>
        </p:nvSpPr>
        <p:spPr>
          <a:xfrm>
            <a:off x="2138835" y="1389088"/>
            <a:ext cx="95904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3600" dirty="0">
                <a:solidFill>
                  <a:prstClr val="black"/>
                </a:solidFill>
                <a:latin typeface="Calibri"/>
              </a:rPr>
              <a:t>Create dynamic resources and visualise concepts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AU" sz="3600" dirty="0">
                <a:solidFill>
                  <a:prstClr val="black"/>
                </a:solidFill>
                <a:latin typeface="Calibri"/>
              </a:rPr>
              <a:t>Definition of the Derivative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AU" sz="3600" dirty="0">
                <a:solidFill>
                  <a:prstClr val="black"/>
                </a:solidFill>
                <a:latin typeface="Calibri"/>
              </a:rPr>
              <a:t>Maximising Areas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AU" sz="3600" dirty="0">
                <a:solidFill>
                  <a:prstClr val="black"/>
                </a:solidFill>
                <a:latin typeface="Calibri"/>
              </a:rPr>
              <a:t>And more…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endParaRPr lang="en-AU" sz="3600" dirty="0">
              <a:solidFill>
                <a:prstClr val="black"/>
              </a:solidFill>
              <a:latin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3600" dirty="0">
                <a:solidFill>
                  <a:prstClr val="black"/>
                </a:solidFill>
                <a:latin typeface="Calibri"/>
              </a:rPr>
              <a:t>Bring complex mathematical concepts ‘to life’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AU" sz="3600" dirty="0">
                <a:solidFill>
                  <a:prstClr val="black"/>
                </a:solidFill>
                <a:latin typeface="Calibri"/>
              </a:rPr>
              <a:t>Attaching meaning to formulas/rules</a:t>
            </a:r>
          </a:p>
        </p:txBody>
      </p:sp>
    </p:spTree>
    <p:extLst>
      <p:ext uri="{BB962C8B-B14F-4D97-AF65-F5344CB8AC3E}">
        <p14:creationId xmlns:p14="http://schemas.microsoft.com/office/powerpoint/2010/main" val="371375383"/>
      </p:ext>
    </p:extLst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0E26B-9D5E-A1BB-4436-7538ACBC2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1EB24D-F7B5-7192-5B63-C6760FF9B6E2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5C712EC-E30B-374C-BBD5-A807D05BB89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B06DBD2-F2BA-C746-BD06-867A54038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0DE4EC3-86E7-FA42-E10F-D329D83E5A0A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0BD509B-73D6-8EB4-6518-B6D3A9A9B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231D2EE-0C50-D7DE-BCDF-8441A13D0527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Typical Workflow of Data Capture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603B22C-4690-1FCF-26B5-48532703895D}"/>
                  </a:ext>
                </a:extLst>
              </p:cNvPr>
              <p:cNvSpPr txBox="1"/>
              <p:nvPr/>
            </p:nvSpPr>
            <p:spPr>
              <a:xfrm>
                <a:off x="2138835" y="1389088"/>
                <a:ext cx="9590423" cy="4893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Create the graph/geometrical object in the appropriate application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AU" sz="2400" dirty="0">
                  <a:solidFill>
                    <a:prstClr val="black"/>
                  </a:solidFill>
                  <a:latin typeface="Calibri"/>
                </a:endParaRP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Display and/or Measure the quantity(s) being analysed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AU" sz="2400" dirty="0">
                  <a:solidFill>
                    <a:prstClr val="black"/>
                  </a:solidFill>
                  <a:latin typeface="Calibri"/>
                </a:endParaRP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Store each quantity (best used with 2) as its own variable</a:t>
                </a: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AU" sz="2400" dirty="0">
                  <a:solidFill>
                    <a:prstClr val="black"/>
                  </a:solidFill>
                  <a:latin typeface="Calibri"/>
                </a:endParaRPr>
              </a:p>
              <a:p>
                <a:pPr marL="2857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In a Spreadsheet application, create 2 columns – one per variable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Use column headings different to the variable names (important!)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In the Formula cell, </a:t>
                </a:r>
                <a:r>
                  <a:rPr lang="en-AU" sz="2400" dirty="0">
                    <a:solidFill>
                      <a:prstClr val="black"/>
                    </a:solidFill>
                    <a:latin typeface="TINspireKeysCX" panose="02000000000000000000" pitchFamily="2" charset="0"/>
                    <a:sym typeface="TI30EmuKeys" panose="05000000000000000000" pitchFamily="2" charset="2"/>
                  </a:rPr>
                  <a:t>b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AU" sz="2400" dirty="0">
                    <a:solidFill>
                      <a:prstClr val="black"/>
                    </a:solidFill>
                    <a:latin typeface="TINspireKeysCX" panose="02000000000000000000" pitchFamily="2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AU" sz="2400" dirty="0">
                    <a:solidFill>
                      <a:prstClr val="black"/>
                    </a:solidFill>
                    <a:latin typeface="TINspireKeysCX" panose="02000000000000000000" pitchFamily="2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AU" sz="2400" dirty="0">
                    <a:solidFill>
                      <a:prstClr val="black"/>
                    </a:solidFill>
                    <a:latin typeface="TINspireKeysCX" panose="02000000000000000000" pitchFamily="2" charset="0"/>
                  </a:rPr>
                  <a:t>1</a:t>
                </a:r>
                <a:endParaRPr lang="en-AU" sz="2400" dirty="0">
                  <a:solidFill>
                    <a:prstClr val="black"/>
                  </a:solidFill>
                  <a:latin typeface="Calibri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Create a scatterplot using the column headings as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 and </a:t>
                </a:r>
                <a14:m>
                  <m:oMath xmlns:m="http://schemas.openxmlformats.org/officeDocument/2006/math">
                    <m:r>
                      <a:rPr lang="en-AU" sz="2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AU" sz="2400" dirty="0">
                  <a:solidFill>
                    <a:prstClr val="black"/>
                  </a:solidFill>
                  <a:latin typeface="Calibri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Return to the Graphs/Geometry page, group this and the scatterplot page (</a:t>
                </a:r>
                <a:r>
                  <a:rPr lang="en-AU" sz="2400" dirty="0">
                    <a:solidFill>
                      <a:prstClr val="black"/>
                    </a:solidFill>
                    <a:latin typeface="TINspireKeysCX" panose="02000000000000000000" pitchFamily="2" charset="0"/>
                    <a:sym typeface="TI30EmuKeys" panose="05000000000000000000" pitchFamily="2" charset="2"/>
                  </a:rPr>
                  <a:t>/</a:t>
                </a:r>
                <a14:m>
                  <m:oMath xmlns:m="http://schemas.openxmlformats.org/officeDocument/2006/math">
                    <m:r>
                      <a:rPr lang="en-AU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AU" sz="2400" dirty="0">
                    <a:solidFill>
                      <a:prstClr val="black"/>
                    </a:solidFill>
                    <a:latin typeface="TINspireKeysCX" panose="02000000000000000000" pitchFamily="2" charset="0"/>
                  </a:rPr>
                  <a:t>4</a:t>
                </a:r>
                <a:r>
                  <a:rPr lang="en-AU" sz="2400" dirty="0">
                    <a:solidFill>
                      <a:prstClr val="black"/>
                    </a:solidFill>
                  </a:rPr>
                  <a:t>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  <a:defRPr/>
                </a:pPr>
                <a:r>
                  <a:rPr lang="en-AU" sz="2400" dirty="0">
                    <a:solidFill>
                      <a:prstClr val="black"/>
                    </a:solidFill>
                    <a:latin typeface="Calibri"/>
                  </a:rPr>
                  <a:t>Play around with the graphs/objects and see the magic in the scatterplot!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603B22C-4690-1FCF-26B5-485327038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8835" y="1389088"/>
                <a:ext cx="9590423" cy="4893647"/>
              </a:xfrm>
              <a:prstGeom prst="rect">
                <a:avLst/>
              </a:prstGeom>
              <a:blipFill>
                <a:blip r:embed="rId4"/>
                <a:stretch>
                  <a:fillRect l="-890" t="-996" r="-1462" b="-186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0168961"/>
      </p:ext>
    </p:extLst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035A3-E81D-3ADC-2705-D186CB010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3467A2-1067-7DC1-D871-E450FFE9257E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4985280-24AC-B8EE-D9A6-C49A32396774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13B5986-28A0-904D-BA01-CBE9E1F31C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491B701-E765-29CD-B829-A983EF198D53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92F7B09-991F-D273-DEDE-2EBCF80CD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22D13ED-8314-9C31-1B49-7251B673F2C0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Easy Starter Example... Area of a Circle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FD45E9-F736-B828-6C08-7A89B63AE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879" y="1260206"/>
            <a:ext cx="6828304" cy="513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03661"/>
      </p:ext>
    </p:extLst>
  </p:cSld>
  <p:clrMapOvr>
    <a:masterClrMapping/>
  </p:clrMapOvr>
  <p:transition spd="med" advTm="30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531AA-D880-6AFF-5E92-75E2818ED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48997D-FC10-AC2F-84A0-C0FB8A47691A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A86A8E6-6776-631B-2502-ED2C660CDF08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97A3383-5F95-7AAB-D615-5B479CB089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21B6A1A-0569-D0E8-36F0-7B4C4126801A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244BB5C-EF61-5CD9-3A2C-A4AFA291A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5A37B73-C020-8329-20F8-2F53B41D5F8E}"/>
              </a:ext>
            </a:extLst>
          </p:cNvPr>
          <p:cNvSpPr/>
          <p:nvPr/>
        </p:nvSpPr>
        <p:spPr>
          <a:xfrm>
            <a:off x="2022458" y="490765"/>
            <a:ext cx="92571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level… Gradient of a Tangent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24482F-47DD-CB04-77C5-BC8C2C148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3431" y="1284912"/>
            <a:ext cx="6491018" cy="487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72476"/>
      </p:ext>
    </p:extLst>
  </p:cSld>
  <p:clrMapOvr>
    <a:masterClrMapping/>
  </p:clrMapOvr>
  <p:transition spd="med" advTm="30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7BA5A-1C03-00F1-AFA9-F3B7725B8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8DC154-AC75-09EE-E88C-3BD9E633DFCF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2ABC33B-4D92-06EB-D2E3-AEDD8F1C2EDF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33DED33-BCA7-3943-B97F-3B11A576B3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50DB078-EC18-C0A8-313F-E912331D997C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45B9D7B-0620-C5E6-B1FD-7DFA1875F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4EEE436-4F31-AFD1-922B-157353841621}"/>
              </a:ext>
            </a:extLst>
          </p:cNvPr>
          <p:cNvSpPr/>
          <p:nvPr/>
        </p:nvSpPr>
        <p:spPr>
          <a:xfrm>
            <a:off x="2022458" y="490765"/>
            <a:ext cx="92571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Minimising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Distance between a Point and a Line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A2E1D7-9543-4C3A-2F9D-99A6F2E571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301" y="1011220"/>
            <a:ext cx="6905707" cy="519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57990"/>
      </p:ext>
    </p:extLst>
  </p:cSld>
  <p:clrMapOvr>
    <a:masterClrMapping/>
  </p:clrMapOvr>
  <p:transition spd="med" advTm="30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7FE66-4467-6A89-354B-B3E13F268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C5B6F-96A9-9623-728F-6A24D5967B71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A4E9786-C328-564F-34FD-1FF045CAF6BE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71F2EE4-FB52-EB9B-5263-36EE955B51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85D70B2-336A-DE94-EB65-0AE16666780E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5949D6F1-6F73-6F07-FD45-C2978E439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9F8B16F-028E-9EB4-1AAE-EDD65C2D2E2A}"/>
              </a:ext>
            </a:extLst>
          </p:cNvPr>
          <p:cNvSpPr/>
          <p:nvPr/>
        </p:nvSpPr>
        <p:spPr>
          <a:xfrm>
            <a:off x="2022458" y="490765"/>
            <a:ext cx="9257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Maximising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Area </a:t>
            </a:r>
            <a:r>
              <a:rPr lang="en-US" sz="2800" b="1" dirty="0">
                <a:solidFill>
                  <a:srgbClr val="FF0000"/>
                </a:solidFill>
                <a:latin typeface="Calibri"/>
              </a:rPr>
              <a:t>of a Rectangle bound by a Parabola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6E42E3-8AB3-7520-B1AB-A8664D144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863" y="1065008"/>
            <a:ext cx="6841300" cy="51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91950"/>
      </p:ext>
    </p:extLst>
  </p:cSld>
  <p:clrMapOvr>
    <a:masterClrMapping/>
  </p:clrMapOvr>
  <p:transition spd="med" advTm="3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707FD-8DEC-9492-0C14-9667097BA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5CEDAE-4D5E-5E3C-AA80-D2600E44DED4}"/>
              </a:ext>
            </a:extLst>
          </p:cNvPr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36A9684-68D8-66AB-7C9A-5E26EAFD7E60}"/>
              </a:ext>
            </a:extLst>
          </p:cNvPr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C13D9B1-F8C7-D7F1-5CFB-720C52D0C6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26CDFF8-AE7F-8B52-1799-E747F0C92A98}"/>
                </a:ext>
              </a:extLst>
            </p:cNvPr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840917E-3A7D-D839-DBD6-B6F875742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F10727F-498F-215A-20B9-5115FA8A8125}"/>
              </a:ext>
            </a:extLst>
          </p:cNvPr>
          <p:cNvSpPr/>
          <p:nvPr/>
        </p:nvSpPr>
        <p:spPr>
          <a:xfrm>
            <a:off x="2022458" y="490765"/>
            <a:ext cx="9257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Signed Are</a:t>
            </a:r>
            <a:r>
              <a:rPr lang="en-US" sz="2800" b="1" dirty="0">
                <a:solidFill>
                  <a:srgbClr val="FF0000"/>
                </a:solidFill>
                <a:latin typeface="Calibri"/>
              </a:rPr>
              <a:t>as from Definite Integrals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4F4E46-3B65-50D2-C154-EDBAB1982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8017" y="1070386"/>
            <a:ext cx="6905709" cy="519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22567"/>
      </p:ext>
    </p:extLst>
  </p:cSld>
  <p:clrMapOvr>
    <a:masterClrMapping/>
  </p:clrMapOvr>
  <p:transition spd="med" advTm="3000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TINspireKeysCX</vt:lpstr>
      <vt:lpstr>Office Theme</vt:lpstr>
      <vt:lpstr>Stephen Crouch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2025-12-01T08:58:52Z</dcterms:created>
  <dcterms:modified xsi:type="dcterms:W3CDTF">2025-12-01T08:59:02Z</dcterms:modified>
</cp:coreProperties>
</file>