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0" r:id="rId6"/>
    <p:sldId id="260" r:id="rId7"/>
    <p:sldId id="291" r:id="rId8"/>
    <p:sldId id="261" r:id="rId9"/>
    <p:sldId id="262" r:id="rId10"/>
    <p:sldId id="263" r:id="rId11"/>
    <p:sldId id="292" r:id="rId12"/>
    <p:sldId id="264" r:id="rId13"/>
    <p:sldId id="293" r:id="rId14"/>
    <p:sldId id="265" r:id="rId15"/>
    <p:sldId id="294" r:id="rId16"/>
    <p:sldId id="266" r:id="rId17"/>
    <p:sldId id="267" r:id="rId18"/>
    <p:sldId id="268" r:id="rId19"/>
    <p:sldId id="295" r:id="rId20"/>
    <p:sldId id="296" r:id="rId21"/>
    <p:sldId id="269" r:id="rId22"/>
    <p:sldId id="297" r:id="rId23"/>
    <p:sldId id="270" r:id="rId24"/>
    <p:sldId id="298" r:id="rId25"/>
    <p:sldId id="271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xXlMVHNsnBanaEp/v3Jjp0zCR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3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5553f60f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a5553f60f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5553f60f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a5553f60f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68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5553f60f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a5553f60f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5553f60f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a5553f60f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5553f60f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5553f60f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5553f60f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5553f60f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75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5553f60f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5553f60f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5553f60f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a5553f60f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5553f60f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5553f60f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5553f60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a5553f60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56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5553f60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a5553f60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027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5553f60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a5553f60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5553f60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a5553f60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57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5553f60f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a5553f60f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5553f60f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a5553f60f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85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5553f60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a5553f60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30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5553f60f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a5553f60f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77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5553f60f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a5553f60f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5553f60f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a5553f60f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2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.jp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jp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8.png"/><Relationship Id="rId3" Type="http://schemas.openxmlformats.org/officeDocument/2006/relationships/image" Target="../media/image1.jp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7.pn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.jp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" name="Google Shape;86;p1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12204000" cy="39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04371" y="4006288"/>
            <a:ext cx="1112562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none" strike="noStrike" cap="none">
                <a:solidFill>
                  <a:srgbClr val="B20000"/>
                </a:solidFill>
                <a:latin typeface="Calibri"/>
                <a:ea typeface="Calibri"/>
                <a:cs typeface="Calibri"/>
                <a:sym typeface="Calibri"/>
              </a:rPr>
              <a:t>TI-84Plus CE™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>
                <a:solidFill>
                  <a:srgbClr val="B20000"/>
                </a:solidFill>
                <a:latin typeface="Calibri"/>
                <a:ea typeface="Calibri"/>
                <a:cs typeface="Calibri"/>
                <a:sym typeface="Calibri"/>
              </a:rPr>
              <a:t>Review of the </a:t>
            </a:r>
            <a:r>
              <a:rPr lang="en-AU" sz="3600" b="1">
                <a:solidFill>
                  <a:srgbClr val="B20000"/>
                </a:solidFill>
                <a:latin typeface="Calibri"/>
                <a:ea typeface="Calibri"/>
                <a:cs typeface="Calibri"/>
                <a:sym typeface="Calibri"/>
              </a:rPr>
              <a:t>Specialist </a:t>
            </a:r>
            <a:r>
              <a:rPr lang="en-AU" sz="3600" b="1" i="0" u="none" strike="noStrike" cap="none">
                <a:solidFill>
                  <a:srgbClr val="B20000"/>
                </a:solidFill>
                <a:latin typeface="Calibri"/>
                <a:ea typeface="Calibri"/>
                <a:cs typeface="Calibri"/>
                <a:sym typeface="Calibri"/>
              </a:rPr>
              <a:t>Mathematics 2024 QCAA Technology Active Examination (Part 2)</a:t>
            </a:r>
            <a:endParaRPr sz="3600" b="1" i="0" u="none" strike="noStrike" cap="none">
              <a:solidFill>
                <a:srgbClr val="B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0" y="5395914"/>
            <a:ext cx="12192000" cy="102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EB2"/>
              </a:buClr>
              <a:buSzPts val="3466"/>
              <a:buFont typeface="Calibri"/>
              <a:buNone/>
            </a:pPr>
            <a:r>
              <a:rPr lang="en-AU" sz="3466" b="1">
                <a:solidFill>
                  <a:srgbClr val="246EB2"/>
                </a:solidFill>
              </a:rPr>
              <a:t>John Bament</a:t>
            </a:r>
            <a:endParaRPr sz="2400" b="1">
              <a:solidFill>
                <a:srgbClr val="246EB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g3a5553f60fa_0_169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58" name="Google Shape;158;g3a5553f60fa_0_169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9" name="Google Shape;159;g3a5553f60fa_0_169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1" name="Google Shape;161;g3a5553f60fa_0_16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16027"/>
          <a:stretch/>
        </p:blipFill>
        <p:spPr>
          <a:xfrm>
            <a:off x="152400" y="152400"/>
            <a:ext cx="7831164" cy="60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a5553f60fa_0_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8485" y="1870494"/>
            <a:ext cx="822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distribution of sample means is normally distributed as the population from which a random sample is taken is normally distributed.</a:t>
            </a:r>
            <a:endParaRPr lang="en-AU" sz="18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9" y="3934944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49" y="3934944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62" y="3934944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7" name="Oval 16"/>
          <p:cNvSpPr/>
          <p:nvPr/>
        </p:nvSpPr>
        <p:spPr>
          <a:xfrm>
            <a:off x="4419779" y="3506598"/>
            <a:ext cx="630393" cy="279550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63301" y="3767915"/>
            <a:ext cx="600045" cy="12398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45555" y="4950621"/>
            <a:ext cx="1245451" cy="250030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g3a5553f60fa_0_169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58" name="Google Shape;158;g3a5553f60fa_0_169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9" name="Google Shape;159;g3a5553f60fa_0_169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60" name="Google Shape;160;g3a5553f60fa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a5553f60fa_0_169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09" y="152400"/>
            <a:ext cx="10740543" cy="465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1"/>
          <a:stretch/>
        </p:blipFill>
        <p:spPr>
          <a:xfrm>
            <a:off x="4179094" y="707231"/>
            <a:ext cx="2880000" cy="145732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9" y="2886245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94" y="3202575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3413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3a5553f60fa_0_162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68" name="Google Shape;168;g3a5553f60fa_0_162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9" name="Google Shape;169;g3a5553f60fa_0_162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71" name="Google Shape;171;g3a5553f60fa_0_162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36463"/>
          <a:stretch/>
        </p:blipFill>
        <p:spPr>
          <a:xfrm>
            <a:off x="149509" y="234014"/>
            <a:ext cx="8648478" cy="37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a5553f60fa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22105" y="1426128"/>
            <a:ext cx="905359" cy="286584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5" y="1847837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2" y="1963675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4" y="1953902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3" name="Oval 12"/>
          <p:cNvSpPr/>
          <p:nvPr/>
        </p:nvSpPr>
        <p:spPr>
          <a:xfrm>
            <a:off x="5090899" y="1429645"/>
            <a:ext cx="462614" cy="279550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8187835" y="676034"/>
            <a:ext cx="462614" cy="279550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87893"/>
          <a:stretch/>
        </p:blipFill>
        <p:spPr>
          <a:xfrm>
            <a:off x="149509" y="3935200"/>
            <a:ext cx="8644877" cy="718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2" y="4587048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4" y="4587048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2" y="1953902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3a5553f60fa_0_162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68" name="Google Shape;168;g3a5553f60fa_0_162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9" name="Google Shape;169;g3a5553f60fa_0_162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72" name="Google Shape;172;g3a5553f60fa_0_16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545" y="0"/>
            <a:ext cx="8744761" cy="385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a5553f60fa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01549" y="687670"/>
                <a:ext cx="10444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800" b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Displacement vector of particle B relative to particle A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AU" sz="1800" b="1" u="sng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9" y="687670"/>
                <a:ext cx="10444162" cy="369332"/>
              </a:xfrm>
              <a:prstGeom prst="rect">
                <a:avLst/>
              </a:prstGeom>
              <a:blipFill>
                <a:blip r:embed="rId6"/>
                <a:stretch>
                  <a:fillRect l="-467" t="-8333" b="-2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49" y="1339917"/>
            <a:ext cx="6556346" cy="117678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7" y="3672009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1"/>
          <a:stretch/>
        </p:blipFill>
        <p:spPr>
          <a:xfrm>
            <a:off x="3383639" y="3674267"/>
            <a:ext cx="1158609" cy="216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15" y="367180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98237" y="3672009"/>
            <a:ext cx="3744011" cy="21597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92" y="4620145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21" y="367180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9623273" y="5622672"/>
            <a:ext cx="1245451" cy="250030"/>
          </a:xfrm>
          <a:prstGeom prst="ellipse">
            <a:avLst/>
          </a:prstGeom>
          <a:solidFill>
            <a:srgbClr val="92D050">
              <a:alpha val="38039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090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g3a5553f60fa_0_155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78" name="Google Shape;178;g3a5553f60fa_0_155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9" name="Google Shape;179;g3a5553f60fa_0_155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80" name="Google Shape;180;g3a5553f60fa_0_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a5553f60fa_0_155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4245" y="101816"/>
            <a:ext cx="6979160" cy="67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a5553f60fa_0_155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2411" y="6238436"/>
            <a:ext cx="5698622" cy="46690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7" y="1851638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7" y="4084463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25" y="31940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96" y="1378631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g3a5553f60fa_0_155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78" name="Google Shape;178;g3a5553f60fa_0_155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9" name="Google Shape;179;g3a5553f60fa_0_155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80" name="Google Shape;180;g3a5553f60fa_0_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a5553f60fa_0_155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4245" y="101816"/>
            <a:ext cx="6979160" cy="67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" y="1819475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63" y="1819475"/>
            <a:ext cx="6203217" cy="46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80" y="1820688"/>
            <a:ext cx="6201600" cy="4651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945359" y="4593474"/>
                <a:ext cx="3246342" cy="141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AU" sz="1800" b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The complex number where S and T intersect is:   </a:t>
                </a:r>
                <a14:m>
                  <m:oMath xmlns:m="http://schemas.openxmlformats.org/officeDocument/2006/math">
                    <m:r>
                      <a:rPr lang="en-AU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𝟔𝟕𝟑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AU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AU" sz="2400" b="1" u="sng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359" y="4593474"/>
                <a:ext cx="3246342" cy="1416029"/>
              </a:xfrm>
              <a:prstGeom prst="rect">
                <a:avLst/>
              </a:prstGeom>
              <a:blipFill>
                <a:blip r:embed="rId9"/>
                <a:stretch>
                  <a:fillRect l="-938" r="-39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96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a5553f60fa_0_8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61" y="39688"/>
            <a:ext cx="8909108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a5553f60fa_0_87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61" y="3462337"/>
            <a:ext cx="9415562" cy="339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g3a5553f60fa_0_148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96" name="Google Shape;196;g3a5553f60fa_0_148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g3a5553f60fa_0_148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98" name="Google Shape;198;g3a5553f60fa_0_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a5553f60fa_0_148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11" y="77157"/>
            <a:ext cx="8109386" cy="3655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0768" y="3222825"/>
            <a:ext cx="1257698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24" y="3931617"/>
            <a:ext cx="4505325" cy="22002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854" y="1142719"/>
            <a:ext cx="4203268" cy="498917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a5553f60fa_0_9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62" y="47149"/>
            <a:ext cx="8019875" cy="371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a5553f60fa_0_9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28" y="3602038"/>
            <a:ext cx="8438434" cy="32615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10880" y="395735"/>
            <a:ext cx="2356657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2438" y="3944278"/>
            <a:ext cx="2356656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2437" y="4908837"/>
            <a:ext cx="4940465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3a5553f60fa_0_141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13" name="Google Shape;213;g3a5553f60fa_0_141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g3a5553f60fa_0_141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15" name="Google Shape;215;g3a5553f60fa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a5553f60fa_0_14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b="59002"/>
          <a:stretch/>
        </p:blipFill>
        <p:spPr>
          <a:xfrm>
            <a:off x="149509" y="121643"/>
            <a:ext cx="9055846" cy="34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8" y="2239861"/>
            <a:ext cx="2880000" cy="216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87" y="3776674"/>
            <a:ext cx="2880000" cy="216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52732" r="4970" b="9005"/>
          <a:stretch/>
        </p:blipFill>
        <p:spPr>
          <a:xfrm>
            <a:off x="5795796" y="4399862"/>
            <a:ext cx="2534472" cy="49931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422966" y="2239861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30%</a:t>
            </a:r>
            <a:endParaRPr lang="en-AU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2636" y="2548118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20%</a:t>
            </a:r>
            <a:endParaRPr lang="en-AU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33460" y="2832042"/>
            <a:ext cx="298988" cy="291592"/>
          </a:xfrm>
          <a:prstGeom prst="ellipse">
            <a:avLst/>
          </a:prstGeom>
          <a:solidFill>
            <a:srgbClr val="7030A0">
              <a:alpha val="38039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32448" y="2943919"/>
            <a:ext cx="989139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06503" y="2936187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20%</a:t>
            </a:r>
            <a:endParaRPr lang="en-A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88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" name="Google Shape;97;p2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23392" y="466211"/>
            <a:ext cx="95050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200" b="1" i="0" u="none" strike="noStrike" cap="none">
                <a:solidFill>
                  <a:srgbClr val="E20000"/>
                </a:solidFill>
                <a:latin typeface="Calibri"/>
                <a:ea typeface="Calibri"/>
                <a:cs typeface="Calibri"/>
                <a:sym typeface="Calibri"/>
              </a:rPr>
              <a:t>John Bament</a:t>
            </a:r>
            <a:endParaRPr sz="4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r="12628"/>
          <a:stretch/>
        </p:blipFill>
        <p:spPr>
          <a:xfrm>
            <a:off x="9531930" y="260968"/>
            <a:ext cx="1931389" cy="2203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527382" y="1187101"/>
            <a:ext cx="8894325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Mathematics Teacher - O’Loughlin Catholic College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A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en-AU" sz="32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A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23394" y="2332987"/>
            <a:ext cx="10945215" cy="372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is a technology fanatic! In the calculator world he is bilingual, meaning he is very comfortable working with the TI-Nspire and TI-84.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skills don’t stop there; he has a wealth of mathematical problems and activities that bring both these platforms to life.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has presented at conferences around Australia and at T-Cubed International (USA)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3a5553f60fa_0_141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13" name="Google Shape;213;g3a5553f60fa_0_141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g3a5553f60fa_0_141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15" name="Google Shape;215;g3a5553f60fa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a5553f60fa_0_14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41728"/>
          <a:stretch/>
        </p:blipFill>
        <p:spPr>
          <a:xfrm>
            <a:off x="99805" y="21756"/>
            <a:ext cx="9057600" cy="494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21"/>
          <p:cNvSpPr/>
          <p:nvPr/>
        </p:nvSpPr>
        <p:spPr>
          <a:xfrm>
            <a:off x="4755050" y="3402493"/>
            <a:ext cx="298988" cy="291592"/>
          </a:xfrm>
          <a:prstGeom prst="ellipse">
            <a:avLst/>
          </a:prstGeom>
          <a:solidFill>
            <a:srgbClr val="7030A0">
              <a:alpha val="38039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3726215" y="144066"/>
            <a:ext cx="2356657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1044" r="28106" b="83771"/>
          <a:stretch/>
        </p:blipFill>
        <p:spPr>
          <a:xfrm>
            <a:off x="7296971" y="2467330"/>
            <a:ext cx="2677539" cy="75500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79733" y="2312082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30%</a:t>
            </a:r>
            <a:endParaRPr lang="en-AU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6078" y="3002157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20%</a:t>
            </a:r>
            <a:endParaRPr lang="en-AU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2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3a5553f60fa_0_141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13" name="Google Shape;213;g3a5553f60fa_0_141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g3a5553f60fa_0_141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15" name="Google Shape;215;g3a5553f60fa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a5553f60fa_0_14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41728"/>
          <a:stretch/>
        </p:blipFill>
        <p:spPr>
          <a:xfrm>
            <a:off x="99805" y="21756"/>
            <a:ext cx="9057600" cy="4946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26215" y="3405930"/>
            <a:ext cx="2544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endParaRPr lang="en-AU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05656" y="1293045"/>
            <a:ext cx="1616947" cy="2088728"/>
          </a:xfrm>
          <a:custGeom>
            <a:avLst/>
            <a:gdLst>
              <a:gd name="connsiteX0" fmla="*/ 1300293 w 1300293"/>
              <a:gd name="connsiteY0" fmla="*/ 1644242 h 1644242"/>
              <a:gd name="connsiteX1" fmla="*/ 1291904 w 1300293"/>
              <a:gd name="connsiteY1" fmla="*/ 411060 h 1644242"/>
              <a:gd name="connsiteX2" fmla="*/ 1291904 w 1300293"/>
              <a:gd name="connsiteY2" fmla="*/ 411060 h 1644242"/>
              <a:gd name="connsiteX3" fmla="*/ 1233181 w 1300293"/>
              <a:gd name="connsiteY3" fmla="*/ 352337 h 1644242"/>
              <a:gd name="connsiteX4" fmla="*/ 1216403 w 1300293"/>
              <a:gd name="connsiteY4" fmla="*/ 327170 h 1644242"/>
              <a:gd name="connsiteX5" fmla="*/ 1208014 w 1300293"/>
              <a:gd name="connsiteY5" fmla="*/ 302003 h 1644242"/>
              <a:gd name="connsiteX6" fmla="*/ 1182847 w 1300293"/>
              <a:gd name="connsiteY6" fmla="*/ 285225 h 1644242"/>
              <a:gd name="connsiteX7" fmla="*/ 1157680 w 1300293"/>
              <a:gd name="connsiteY7" fmla="*/ 234891 h 1644242"/>
              <a:gd name="connsiteX8" fmla="*/ 1140902 w 1300293"/>
              <a:gd name="connsiteY8" fmla="*/ 209724 h 1644242"/>
              <a:gd name="connsiteX9" fmla="*/ 1132513 w 1300293"/>
              <a:gd name="connsiteY9" fmla="*/ 184558 h 1644242"/>
              <a:gd name="connsiteX10" fmla="*/ 1082180 w 1300293"/>
              <a:gd name="connsiteY10" fmla="*/ 109057 h 1644242"/>
              <a:gd name="connsiteX11" fmla="*/ 1065402 w 1300293"/>
              <a:gd name="connsiteY11" fmla="*/ 83890 h 1644242"/>
              <a:gd name="connsiteX12" fmla="*/ 1048624 w 1300293"/>
              <a:gd name="connsiteY12" fmla="*/ 58723 h 1644242"/>
              <a:gd name="connsiteX13" fmla="*/ 973123 w 1300293"/>
              <a:gd name="connsiteY13" fmla="*/ 16778 h 1644242"/>
              <a:gd name="connsiteX14" fmla="*/ 947956 w 1300293"/>
              <a:gd name="connsiteY14" fmla="*/ 0 h 1644242"/>
              <a:gd name="connsiteX15" fmla="*/ 838899 w 1300293"/>
              <a:gd name="connsiteY15" fmla="*/ 8389 h 1644242"/>
              <a:gd name="connsiteX16" fmla="*/ 822121 w 1300293"/>
              <a:gd name="connsiteY16" fmla="*/ 33556 h 1644242"/>
              <a:gd name="connsiteX17" fmla="*/ 796954 w 1300293"/>
              <a:gd name="connsiteY17" fmla="*/ 41945 h 1644242"/>
              <a:gd name="connsiteX18" fmla="*/ 771787 w 1300293"/>
              <a:gd name="connsiteY18" fmla="*/ 58723 h 1644242"/>
              <a:gd name="connsiteX19" fmla="*/ 721453 w 1300293"/>
              <a:gd name="connsiteY19" fmla="*/ 83890 h 1644242"/>
              <a:gd name="connsiteX20" fmla="*/ 671119 w 1300293"/>
              <a:gd name="connsiteY20" fmla="*/ 159391 h 1644242"/>
              <a:gd name="connsiteX21" fmla="*/ 654341 w 1300293"/>
              <a:gd name="connsiteY21" fmla="*/ 184558 h 1644242"/>
              <a:gd name="connsiteX22" fmla="*/ 620785 w 1300293"/>
              <a:gd name="connsiteY22" fmla="*/ 285225 h 1644242"/>
              <a:gd name="connsiteX23" fmla="*/ 612396 w 1300293"/>
              <a:gd name="connsiteY23" fmla="*/ 310392 h 1644242"/>
              <a:gd name="connsiteX24" fmla="*/ 578840 w 1300293"/>
              <a:gd name="connsiteY24" fmla="*/ 360726 h 1644242"/>
              <a:gd name="connsiteX25" fmla="*/ 553673 w 1300293"/>
              <a:gd name="connsiteY25" fmla="*/ 411060 h 1644242"/>
              <a:gd name="connsiteX26" fmla="*/ 545284 w 1300293"/>
              <a:gd name="connsiteY26" fmla="*/ 436227 h 1644242"/>
              <a:gd name="connsiteX27" fmla="*/ 486561 w 1300293"/>
              <a:gd name="connsiteY27" fmla="*/ 503339 h 1644242"/>
              <a:gd name="connsiteX28" fmla="*/ 469783 w 1300293"/>
              <a:gd name="connsiteY28" fmla="*/ 562062 h 1644242"/>
              <a:gd name="connsiteX29" fmla="*/ 453005 w 1300293"/>
              <a:gd name="connsiteY29" fmla="*/ 587229 h 1644242"/>
              <a:gd name="connsiteX30" fmla="*/ 427838 w 1300293"/>
              <a:gd name="connsiteY30" fmla="*/ 595618 h 1644242"/>
              <a:gd name="connsiteX31" fmla="*/ 411060 w 1300293"/>
              <a:gd name="connsiteY31" fmla="*/ 645952 h 1644242"/>
              <a:gd name="connsiteX32" fmla="*/ 402671 w 1300293"/>
              <a:gd name="connsiteY32" fmla="*/ 671119 h 1644242"/>
              <a:gd name="connsiteX33" fmla="*/ 385893 w 1300293"/>
              <a:gd name="connsiteY33" fmla="*/ 696286 h 1644242"/>
              <a:gd name="connsiteX34" fmla="*/ 369115 w 1300293"/>
              <a:gd name="connsiteY34" fmla="*/ 746620 h 1644242"/>
              <a:gd name="connsiteX35" fmla="*/ 360726 w 1300293"/>
              <a:gd name="connsiteY35" fmla="*/ 771787 h 1644242"/>
              <a:gd name="connsiteX36" fmla="*/ 327170 w 1300293"/>
              <a:gd name="connsiteY36" fmla="*/ 822121 h 1644242"/>
              <a:gd name="connsiteX37" fmla="*/ 310392 w 1300293"/>
              <a:gd name="connsiteY37" fmla="*/ 847288 h 1644242"/>
              <a:gd name="connsiteX38" fmla="*/ 285225 w 1300293"/>
              <a:gd name="connsiteY38" fmla="*/ 906011 h 1644242"/>
              <a:gd name="connsiteX39" fmla="*/ 260058 w 1300293"/>
              <a:gd name="connsiteY39" fmla="*/ 956345 h 1644242"/>
              <a:gd name="connsiteX40" fmla="*/ 251669 w 1300293"/>
              <a:gd name="connsiteY40" fmla="*/ 1006679 h 1644242"/>
              <a:gd name="connsiteX41" fmla="*/ 243280 w 1300293"/>
              <a:gd name="connsiteY41" fmla="*/ 1031846 h 1644242"/>
              <a:gd name="connsiteX42" fmla="*/ 234891 w 1300293"/>
              <a:gd name="connsiteY42" fmla="*/ 1073791 h 1644242"/>
              <a:gd name="connsiteX43" fmla="*/ 218113 w 1300293"/>
              <a:gd name="connsiteY43" fmla="*/ 1124124 h 1644242"/>
              <a:gd name="connsiteX44" fmla="*/ 201336 w 1300293"/>
              <a:gd name="connsiteY44" fmla="*/ 1149291 h 1644242"/>
              <a:gd name="connsiteX45" fmla="*/ 159391 w 1300293"/>
              <a:gd name="connsiteY45" fmla="*/ 1224792 h 1644242"/>
              <a:gd name="connsiteX46" fmla="*/ 134224 w 1300293"/>
              <a:gd name="connsiteY46" fmla="*/ 1275126 h 1644242"/>
              <a:gd name="connsiteX47" fmla="*/ 125835 w 1300293"/>
              <a:gd name="connsiteY47" fmla="*/ 1300293 h 1644242"/>
              <a:gd name="connsiteX48" fmla="*/ 100668 w 1300293"/>
              <a:gd name="connsiteY48" fmla="*/ 1308682 h 1644242"/>
              <a:gd name="connsiteX49" fmla="*/ 58723 w 1300293"/>
              <a:gd name="connsiteY49" fmla="*/ 1384183 h 1644242"/>
              <a:gd name="connsiteX50" fmla="*/ 25167 w 1300293"/>
              <a:gd name="connsiteY50" fmla="*/ 1392572 h 1644242"/>
              <a:gd name="connsiteX51" fmla="*/ 0 w 1300293"/>
              <a:gd name="connsiteY51" fmla="*/ 1400961 h 1644242"/>
              <a:gd name="connsiteX52" fmla="*/ 33556 w 1300293"/>
              <a:gd name="connsiteY52" fmla="*/ 1627464 h 1644242"/>
              <a:gd name="connsiteX53" fmla="*/ 1300293 w 1300293"/>
              <a:gd name="connsiteY53" fmla="*/ 1644242 h 164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00293" h="1644242">
                <a:moveTo>
                  <a:pt x="1300293" y="1644242"/>
                </a:moveTo>
                <a:cubicBezTo>
                  <a:pt x="1297497" y="1233181"/>
                  <a:pt x="1294700" y="822121"/>
                  <a:pt x="1291904" y="411060"/>
                </a:cubicBezTo>
                <a:lnTo>
                  <a:pt x="1291904" y="411060"/>
                </a:lnTo>
                <a:cubicBezTo>
                  <a:pt x="1272330" y="391486"/>
                  <a:pt x="1251699" y="372913"/>
                  <a:pt x="1233181" y="352337"/>
                </a:cubicBezTo>
                <a:cubicBezTo>
                  <a:pt x="1226436" y="344843"/>
                  <a:pt x="1220912" y="336188"/>
                  <a:pt x="1216403" y="327170"/>
                </a:cubicBezTo>
                <a:cubicBezTo>
                  <a:pt x="1212448" y="319261"/>
                  <a:pt x="1213538" y="308908"/>
                  <a:pt x="1208014" y="302003"/>
                </a:cubicBezTo>
                <a:cubicBezTo>
                  <a:pt x="1201716" y="294130"/>
                  <a:pt x="1191236" y="290818"/>
                  <a:pt x="1182847" y="285225"/>
                </a:cubicBezTo>
                <a:cubicBezTo>
                  <a:pt x="1134764" y="213100"/>
                  <a:pt x="1192412" y="304355"/>
                  <a:pt x="1157680" y="234891"/>
                </a:cubicBezTo>
                <a:cubicBezTo>
                  <a:pt x="1153171" y="225873"/>
                  <a:pt x="1145411" y="218742"/>
                  <a:pt x="1140902" y="209724"/>
                </a:cubicBezTo>
                <a:cubicBezTo>
                  <a:pt x="1136947" y="201815"/>
                  <a:pt x="1136807" y="192288"/>
                  <a:pt x="1132513" y="184558"/>
                </a:cubicBezTo>
                <a:cubicBezTo>
                  <a:pt x="1132507" y="184548"/>
                  <a:pt x="1090572" y="121645"/>
                  <a:pt x="1082180" y="109057"/>
                </a:cubicBezTo>
                <a:lnTo>
                  <a:pt x="1065402" y="83890"/>
                </a:lnTo>
                <a:cubicBezTo>
                  <a:pt x="1059809" y="75501"/>
                  <a:pt x="1058189" y="61911"/>
                  <a:pt x="1048624" y="58723"/>
                </a:cubicBezTo>
                <a:cubicBezTo>
                  <a:pt x="1004327" y="43957"/>
                  <a:pt x="1030815" y="55239"/>
                  <a:pt x="973123" y="16778"/>
                </a:cubicBezTo>
                <a:lnTo>
                  <a:pt x="947956" y="0"/>
                </a:lnTo>
                <a:cubicBezTo>
                  <a:pt x="911604" y="2796"/>
                  <a:pt x="874128" y="-1005"/>
                  <a:pt x="838899" y="8389"/>
                </a:cubicBezTo>
                <a:cubicBezTo>
                  <a:pt x="829157" y="10987"/>
                  <a:pt x="829994" y="27258"/>
                  <a:pt x="822121" y="33556"/>
                </a:cubicBezTo>
                <a:cubicBezTo>
                  <a:pt x="815216" y="39080"/>
                  <a:pt x="804863" y="37990"/>
                  <a:pt x="796954" y="41945"/>
                </a:cubicBezTo>
                <a:cubicBezTo>
                  <a:pt x="787936" y="46454"/>
                  <a:pt x="780805" y="54214"/>
                  <a:pt x="771787" y="58723"/>
                </a:cubicBezTo>
                <a:cubicBezTo>
                  <a:pt x="702323" y="93455"/>
                  <a:pt x="793578" y="35807"/>
                  <a:pt x="721453" y="83890"/>
                </a:cubicBezTo>
                <a:lnTo>
                  <a:pt x="671119" y="159391"/>
                </a:lnTo>
                <a:cubicBezTo>
                  <a:pt x="665526" y="167780"/>
                  <a:pt x="657529" y="174993"/>
                  <a:pt x="654341" y="184558"/>
                </a:cubicBezTo>
                <a:lnTo>
                  <a:pt x="620785" y="285225"/>
                </a:lnTo>
                <a:cubicBezTo>
                  <a:pt x="617989" y="293614"/>
                  <a:pt x="617301" y="303034"/>
                  <a:pt x="612396" y="310392"/>
                </a:cubicBezTo>
                <a:cubicBezTo>
                  <a:pt x="601211" y="327170"/>
                  <a:pt x="585217" y="341596"/>
                  <a:pt x="578840" y="360726"/>
                </a:cubicBezTo>
                <a:cubicBezTo>
                  <a:pt x="557754" y="423984"/>
                  <a:pt x="586198" y="346011"/>
                  <a:pt x="553673" y="411060"/>
                </a:cubicBezTo>
                <a:cubicBezTo>
                  <a:pt x="549718" y="418969"/>
                  <a:pt x="549578" y="428497"/>
                  <a:pt x="545284" y="436227"/>
                </a:cubicBezTo>
                <a:cubicBezTo>
                  <a:pt x="516498" y="488041"/>
                  <a:pt x="523325" y="478830"/>
                  <a:pt x="486561" y="503339"/>
                </a:cubicBezTo>
                <a:cubicBezTo>
                  <a:pt x="483873" y="514090"/>
                  <a:pt x="475800" y="550027"/>
                  <a:pt x="469783" y="562062"/>
                </a:cubicBezTo>
                <a:cubicBezTo>
                  <a:pt x="465274" y="571080"/>
                  <a:pt x="460878" y="580931"/>
                  <a:pt x="453005" y="587229"/>
                </a:cubicBezTo>
                <a:cubicBezTo>
                  <a:pt x="446100" y="592753"/>
                  <a:pt x="436227" y="592822"/>
                  <a:pt x="427838" y="595618"/>
                </a:cubicBezTo>
                <a:lnTo>
                  <a:pt x="411060" y="645952"/>
                </a:lnTo>
                <a:cubicBezTo>
                  <a:pt x="408264" y="654341"/>
                  <a:pt x="407576" y="663761"/>
                  <a:pt x="402671" y="671119"/>
                </a:cubicBezTo>
                <a:cubicBezTo>
                  <a:pt x="397078" y="679508"/>
                  <a:pt x="389988" y="687073"/>
                  <a:pt x="385893" y="696286"/>
                </a:cubicBezTo>
                <a:cubicBezTo>
                  <a:pt x="378710" y="712447"/>
                  <a:pt x="374708" y="729842"/>
                  <a:pt x="369115" y="746620"/>
                </a:cubicBezTo>
                <a:cubicBezTo>
                  <a:pt x="366319" y="755009"/>
                  <a:pt x="365631" y="764429"/>
                  <a:pt x="360726" y="771787"/>
                </a:cubicBezTo>
                <a:lnTo>
                  <a:pt x="327170" y="822121"/>
                </a:lnTo>
                <a:lnTo>
                  <a:pt x="310392" y="847288"/>
                </a:lnTo>
                <a:cubicBezTo>
                  <a:pt x="292933" y="917125"/>
                  <a:pt x="314192" y="848077"/>
                  <a:pt x="285225" y="906011"/>
                </a:cubicBezTo>
                <a:cubicBezTo>
                  <a:pt x="250493" y="975475"/>
                  <a:pt x="308141" y="884220"/>
                  <a:pt x="260058" y="956345"/>
                </a:cubicBezTo>
                <a:cubicBezTo>
                  <a:pt x="257262" y="973123"/>
                  <a:pt x="255359" y="990075"/>
                  <a:pt x="251669" y="1006679"/>
                </a:cubicBezTo>
                <a:cubicBezTo>
                  <a:pt x="249751" y="1015311"/>
                  <a:pt x="245425" y="1023267"/>
                  <a:pt x="243280" y="1031846"/>
                </a:cubicBezTo>
                <a:cubicBezTo>
                  <a:pt x="239822" y="1045679"/>
                  <a:pt x="238643" y="1060035"/>
                  <a:pt x="234891" y="1073791"/>
                </a:cubicBezTo>
                <a:cubicBezTo>
                  <a:pt x="230238" y="1090853"/>
                  <a:pt x="227923" y="1109409"/>
                  <a:pt x="218113" y="1124124"/>
                </a:cubicBezTo>
                <a:cubicBezTo>
                  <a:pt x="212521" y="1132513"/>
                  <a:pt x="205431" y="1140078"/>
                  <a:pt x="201336" y="1149291"/>
                </a:cubicBezTo>
                <a:cubicBezTo>
                  <a:pt x="168490" y="1223196"/>
                  <a:pt x="205325" y="1178858"/>
                  <a:pt x="159391" y="1224792"/>
                </a:cubicBezTo>
                <a:cubicBezTo>
                  <a:pt x="138305" y="1288050"/>
                  <a:pt x="166749" y="1210077"/>
                  <a:pt x="134224" y="1275126"/>
                </a:cubicBezTo>
                <a:cubicBezTo>
                  <a:pt x="130269" y="1283035"/>
                  <a:pt x="132088" y="1294040"/>
                  <a:pt x="125835" y="1300293"/>
                </a:cubicBezTo>
                <a:cubicBezTo>
                  <a:pt x="119582" y="1306546"/>
                  <a:pt x="109057" y="1305886"/>
                  <a:pt x="100668" y="1308682"/>
                </a:cubicBezTo>
                <a:cubicBezTo>
                  <a:pt x="93569" y="1329979"/>
                  <a:pt x="79702" y="1378938"/>
                  <a:pt x="58723" y="1384183"/>
                </a:cubicBezTo>
                <a:cubicBezTo>
                  <a:pt x="47538" y="1386979"/>
                  <a:pt x="36253" y="1389405"/>
                  <a:pt x="25167" y="1392572"/>
                </a:cubicBezTo>
                <a:cubicBezTo>
                  <a:pt x="16664" y="1395001"/>
                  <a:pt x="0" y="1400961"/>
                  <a:pt x="0" y="1400961"/>
                </a:cubicBezTo>
                <a:lnTo>
                  <a:pt x="33556" y="1627464"/>
                </a:lnTo>
                <a:lnTo>
                  <a:pt x="1300293" y="1644242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>
            <a:stCxn id="17" idx="7"/>
          </p:cNvCxnSpPr>
          <p:nvPr/>
        </p:nvCxnSpPr>
        <p:spPr>
          <a:xfrm flipV="1">
            <a:off x="2659947" y="3405930"/>
            <a:ext cx="1954182" cy="11327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88891" y="4495958"/>
            <a:ext cx="551877" cy="291592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3726215" y="144066"/>
            <a:ext cx="2356657" cy="311751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1044" r="28106" b="83771"/>
          <a:stretch/>
        </p:blipFill>
        <p:spPr>
          <a:xfrm>
            <a:off x="7296971" y="2467330"/>
            <a:ext cx="2677539" cy="75500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74494" y="2298053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30%</a:t>
            </a:r>
            <a:endParaRPr lang="en-A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12932" y="1329554"/>
            <a:ext cx="0" cy="207637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9547" y="2853010"/>
            <a:ext cx="643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47%</a:t>
            </a:r>
            <a:endParaRPr lang="en-AU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1" y="1110006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t="43387" r="26006" b="41259"/>
          <a:stretch/>
        </p:blipFill>
        <p:spPr>
          <a:xfrm>
            <a:off x="285636" y="2427432"/>
            <a:ext cx="2755742" cy="76339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15" y="3738110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7" grpId="0" animBg="1"/>
      <p:bldP spid="25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3a5553f60fa_0_141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13" name="Google Shape;213;g3a5553f60fa_0_141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g3a5553f60fa_0_141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15" name="Google Shape;215;g3a5553f60fa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a5553f60fa_0_14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41728"/>
          <a:stretch/>
        </p:blipFill>
        <p:spPr>
          <a:xfrm>
            <a:off x="99805" y="21756"/>
            <a:ext cx="9057600" cy="494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52732" r="4970" b="9005"/>
          <a:stretch/>
        </p:blipFill>
        <p:spPr>
          <a:xfrm>
            <a:off x="351230" y="1052655"/>
            <a:ext cx="2534472" cy="49931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0" y="186022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15" y="186022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04" y="3363936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52351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g3a5553f60fa_0_134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22" name="Google Shape;222;g3a5553f60fa_0_134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g3a5553f60fa_0_134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24" name="Google Shape;224;g3a5553f60fa_0_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a5553f60fa_0_134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980857" cy="4422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4464" y="764852"/>
            <a:ext cx="1333000" cy="225049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37422" r="5323" b="42312"/>
          <a:stretch/>
        </p:blipFill>
        <p:spPr>
          <a:xfrm>
            <a:off x="8133257" y="2806491"/>
            <a:ext cx="3708325" cy="137498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68721"/>
          <a:stretch/>
        </p:blipFill>
        <p:spPr>
          <a:xfrm>
            <a:off x="8133257" y="376663"/>
            <a:ext cx="3915733" cy="212157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56868"/>
          <a:stretch/>
        </p:blipFill>
        <p:spPr>
          <a:xfrm>
            <a:off x="3845785" y="3853449"/>
            <a:ext cx="3913971" cy="2926696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761265" y="3019738"/>
            <a:ext cx="4798925" cy="293913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83718" y="3145872"/>
            <a:ext cx="1671049" cy="60400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1364" y="3363806"/>
            <a:ext cx="4798925" cy="293913"/>
          </a:xfrm>
          <a:prstGeom prst="rect">
            <a:avLst/>
          </a:prstGeom>
          <a:solidFill>
            <a:srgbClr val="00B0F0">
              <a:alpha val="38824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22805" y="3675889"/>
            <a:ext cx="1420021" cy="3592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g3a5553f60fa_0_134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222" name="Google Shape;222;g3a5553f60fa_0_134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g3a5553f60fa_0_134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24" name="Google Shape;224;g3a5553f60fa_0_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a5553f60fa_0_134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84553"/>
          <a:stretch/>
        </p:blipFill>
        <p:spPr>
          <a:xfrm>
            <a:off x="170298" y="204763"/>
            <a:ext cx="7980857" cy="68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49" y="887940"/>
            <a:ext cx="2981325" cy="128587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4" y="881800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41" y="88122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9" y="3017739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24" y="3441461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32" y="3441461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1" y="3441461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256107" y="5718907"/>
            <a:ext cx="114951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Approximate </a:t>
            </a:r>
            <a:r>
              <a:rPr lang="en-AU" sz="18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total number of females </a:t>
            </a:r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at the conclusion of the experiment is </a:t>
            </a:r>
            <a:r>
              <a:rPr lang="en-AU" sz="18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26</a:t>
            </a:r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AU" sz="18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/>
          <a:srcRect t="19801" r="62619" b="68721"/>
          <a:stretch/>
        </p:blipFill>
        <p:spPr>
          <a:xfrm>
            <a:off x="3385091" y="4423309"/>
            <a:ext cx="1463749" cy="77849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9466" y="2751039"/>
            <a:ext cx="1323975" cy="533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5211067" y="284346"/>
            <a:ext cx="938063" cy="311751"/>
          </a:xfrm>
          <a:prstGeom prst="rect">
            <a:avLst/>
          </a:prstGeom>
          <a:solidFill>
            <a:srgbClr val="92D050">
              <a:alpha val="38824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72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just" rtl="0">
              <a:lnSpc>
                <a:spcPct val="1124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23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232" name="Google Shape;232;p23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3" name="Google Shape;233;p23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5">
            <a:alphaModFix/>
          </a:blip>
          <a:srcRect t="2153" b="6271"/>
          <a:stretch/>
        </p:blipFill>
        <p:spPr>
          <a:xfrm>
            <a:off x="2419297" y="4055196"/>
            <a:ext cx="1325759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/>
        </p:nvSpPr>
        <p:spPr>
          <a:xfrm>
            <a:off x="1524000" y="-100485"/>
            <a:ext cx="9144000" cy="201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AU"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for your time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20000"/>
              </a:buClr>
              <a:buSzPts val="4000"/>
              <a:buFont typeface="Calibri"/>
              <a:buNone/>
            </a:pPr>
            <a:r>
              <a:rPr lang="en-AU" sz="4000" b="1" i="0" u="none" strike="noStrike" cap="none">
                <a:solidFill>
                  <a:srgbClr val="B20000"/>
                </a:solidFill>
                <a:latin typeface="Calibri"/>
                <a:ea typeface="Calibri"/>
                <a:cs typeface="Calibri"/>
                <a:sym typeface="Calibri"/>
              </a:rPr>
              <a:t>I hope you enjoyed the workshop</a:t>
            </a:r>
            <a:endParaRPr sz="4000" b="1" i="0" u="none" strike="noStrike" cap="none">
              <a:solidFill>
                <a:srgbClr val="B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869237" y="1684912"/>
            <a:ext cx="6192688" cy="436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johnbament@hotmail.com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Bamentj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@MrSonnycoops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johnbament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3632" y="1911059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7">
            <a:alphaModFix/>
          </a:blip>
          <a:srcRect l="50000"/>
          <a:stretch/>
        </p:blipFill>
        <p:spPr>
          <a:xfrm>
            <a:off x="2783632" y="2988943"/>
            <a:ext cx="900000" cy="89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8">
            <a:alphaModFix/>
          </a:blip>
          <a:srcRect r="11267"/>
          <a:stretch/>
        </p:blipFill>
        <p:spPr>
          <a:xfrm>
            <a:off x="2789061" y="5127420"/>
            <a:ext cx="900000" cy="895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5553f60fa_0_0"/>
          <p:cNvSpPr txBox="1"/>
          <p:nvPr/>
        </p:nvSpPr>
        <p:spPr>
          <a:xfrm>
            <a:off x="960000" y="1484785"/>
            <a:ext cx="109581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just" rtl="0">
              <a:lnSpc>
                <a:spcPct val="1124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g3a5553f60fa_0_0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09" name="Google Shape;109;g3a5553f60fa_0_0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0" name="Google Shape;110;g3a5553f60fa_0_0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1" name="Google Shape;111;g3a5553f60f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a5553f60f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0045" y="262122"/>
            <a:ext cx="19621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a5553f60f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8083" y="262122"/>
            <a:ext cx="2398125" cy="91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a5553f60fa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1665" y="1802750"/>
            <a:ext cx="7435141" cy="90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a5553f60fa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51120" y="3313508"/>
            <a:ext cx="7461248" cy="164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4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4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3549" y="0"/>
            <a:ext cx="6984901" cy="628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30" name="Google Shape;130;p5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" name="Google Shape;131;p5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18868"/>
          <a:stretch/>
        </p:blipFill>
        <p:spPr>
          <a:xfrm>
            <a:off x="450844" y="116872"/>
            <a:ext cx="9477375" cy="599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848250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7" y="2156514"/>
            <a:ext cx="24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19" y="2158270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55" y="4363781"/>
            <a:ext cx="2400000" cy="1800000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19" y="4489976"/>
            <a:ext cx="2400000" cy="180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3689938" y="5299501"/>
            <a:ext cx="532020" cy="279769"/>
          </a:xfrm>
          <a:prstGeom prst="ellipse">
            <a:avLst/>
          </a:prstGeom>
          <a:solidFill>
            <a:srgbClr val="FFC000">
              <a:alpha val="38039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012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30" name="Google Shape;130;p5"/>
            <p:cNvPicPr preferRelativeResize="0"/>
            <p:nvPr/>
          </p:nvPicPr>
          <p:blipFill rotWithShape="1">
            <a:blip r:embed="rId3">
              <a:alphaModFix/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" name="Google Shape;131;p5"/>
            <p:cNvCxnSpPr/>
            <p:nvPr/>
          </p:nvCxnSpPr>
          <p:spPr>
            <a:xfrm>
              <a:off x="1880756" y="4694096"/>
              <a:ext cx="5328271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t="83261"/>
          <a:stretch/>
        </p:blipFill>
        <p:spPr>
          <a:xfrm>
            <a:off x="265107" y="135731"/>
            <a:ext cx="9477375" cy="12360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5498" y="2513931"/>
            <a:ext cx="1044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95% confidence interval does not include the claimed mean battery life of 9.5 hours, although the 99% CI does.</a:t>
            </a:r>
          </a:p>
          <a:p>
            <a:r>
              <a:rPr lang="en-A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 the comment is </a:t>
            </a:r>
            <a:r>
              <a:rPr lang="en-AU" sz="18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not reasonable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01" t="2145" r="254"/>
          <a:stretch/>
        </p:blipFill>
        <p:spPr>
          <a:xfrm>
            <a:off x="1120750" y="3720863"/>
            <a:ext cx="10293658" cy="238558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5"/>
          <a:stretch/>
        </p:blipFill>
        <p:spPr>
          <a:xfrm>
            <a:off x="1120750" y="1283815"/>
            <a:ext cx="2400000" cy="99513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0"/>
          <a:stretch/>
        </p:blipFill>
        <p:spPr>
          <a:xfrm>
            <a:off x="3909236" y="1301376"/>
            <a:ext cx="2400000" cy="97757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970246" y="545325"/>
            <a:ext cx="4066211" cy="314174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a5553f60fa_0_119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39" name="Google Shape;139;g3a5553f60fa_0_119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0" name="Google Shape;140;g3a5553f60fa_0_119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2" name="Google Shape;142;g3a5553f60fa_0_119"/>
          <p:cNvPicPr preferRelativeResize="0"/>
          <p:nvPr/>
        </p:nvPicPr>
        <p:blipFill rotWithShape="1">
          <a:blip r:embed="rId4">
            <a:alphaModFix/>
          </a:blip>
          <a:srcRect b="10185"/>
          <a:stretch/>
        </p:blipFill>
        <p:spPr>
          <a:xfrm>
            <a:off x="388994" y="137887"/>
            <a:ext cx="9248492" cy="596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439" y="2960233"/>
            <a:ext cx="2876550" cy="128587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8" r="80217" b="67245"/>
          <a:stretch/>
        </p:blipFill>
        <p:spPr>
          <a:xfrm>
            <a:off x="6363776" y="2569372"/>
            <a:ext cx="885373" cy="31205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5" r="80444" b="59456"/>
          <a:stretch/>
        </p:blipFill>
        <p:spPr>
          <a:xfrm>
            <a:off x="7818836" y="2556076"/>
            <a:ext cx="875224" cy="32657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41" name="Google Shape;141;g3a5553f60fa_0_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485503" y="4326296"/>
            <a:ext cx="1271489" cy="314174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021" y="4705123"/>
            <a:ext cx="2418834" cy="84659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98545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a5553f60fa_0_119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39" name="Google Shape;139;g3a5553f60fa_0_119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0" name="Google Shape;140;g3a5553f60fa_0_119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2" name="Google Shape;142;g3a5553f60fa_0_11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89130"/>
          <a:stretch/>
        </p:blipFill>
        <p:spPr>
          <a:xfrm>
            <a:off x="236289" y="163489"/>
            <a:ext cx="9248400" cy="83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a5553f60fa_0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61" y="3382332"/>
            <a:ext cx="901065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a5553f60fa_0_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" y="942204"/>
            <a:ext cx="2880000" cy="216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8"/>
          <a:stretch/>
        </p:blipFill>
        <p:spPr>
          <a:xfrm>
            <a:off x="5237295" y="1504429"/>
            <a:ext cx="2880000" cy="10355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45405" t="13735" r="34640" b="69100"/>
          <a:stretch/>
        </p:blipFill>
        <p:spPr>
          <a:xfrm>
            <a:off x="989901" y="3997955"/>
            <a:ext cx="2617092" cy="145129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8" y="4003632"/>
            <a:ext cx="288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51" y="3997955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39990" y="2971800"/>
                <a:ext cx="1590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5FCDD00-54C6-4955-87CE-3EA631678F44}" type="mathplaceholder">
                        <a:rPr lang="en-AU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990" y="2971800"/>
                <a:ext cx="1590179" cy="215444"/>
              </a:xfrm>
              <a:prstGeom prst="rect">
                <a:avLst/>
              </a:prstGeom>
              <a:blipFill>
                <a:blip r:embed="rId12"/>
                <a:stretch>
                  <a:fillRect l="-2682" r="-1533" b="-3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0869" y="4194524"/>
            <a:ext cx="435672" cy="42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27852" y="4611297"/>
            <a:ext cx="432854" cy="426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2075" y="5026601"/>
            <a:ext cx="432854" cy="426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363" y="5840539"/>
            <a:ext cx="3905250" cy="92333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g3a5553f60fa_0_127"/>
          <p:cNvGrpSpPr/>
          <p:nvPr/>
        </p:nvGrpSpPr>
        <p:grpSpPr>
          <a:xfrm>
            <a:off x="2756992" y="6163632"/>
            <a:ext cx="9434709" cy="616513"/>
            <a:chOff x="1880756" y="4462898"/>
            <a:chExt cx="7076208" cy="462396"/>
          </a:xfrm>
        </p:grpSpPr>
        <p:pic>
          <p:nvPicPr>
            <p:cNvPr id="149" name="Google Shape;149;g3a5553f60fa_0_127"/>
            <p:cNvPicPr preferRelativeResize="0"/>
            <p:nvPr/>
          </p:nvPicPr>
          <p:blipFill rotWithShape="1">
            <a:blip r:embed="rId3">
              <a:alphaModFix/>
            </a:blip>
            <a:srcRect t="12384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" name="Google Shape;150;g3a5553f60fa_0_127"/>
            <p:cNvCxnSpPr/>
            <p:nvPr/>
          </p:nvCxnSpPr>
          <p:spPr>
            <a:xfrm>
              <a:off x="1880756" y="4694096"/>
              <a:ext cx="53283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51" name="Google Shape;151;g3a5553f60f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9" y="5936674"/>
            <a:ext cx="2501611" cy="73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a5553f60fa_0_127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852818" cy="563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51320" r="33398" b="1946"/>
          <a:stretch/>
        </p:blipFill>
        <p:spPr>
          <a:xfrm>
            <a:off x="4522497" y="4264819"/>
            <a:ext cx="1732281" cy="7929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3744" r="33398" b="64820"/>
          <a:stretch/>
        </p:blipFill>
        <p:spPr>
          <a:xfrm>
            <a:off x="3964780" y="3387611"/>
            <a:ext cx="1732281" cy="533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38215" y="5209563"/>
            <a:ext cx="2985829" cy="286584"/>
          </a:xfrm>
          <a:prstGeom prst="rect">
            <a:avLst/>
          </a:prstGeom>
          <a:solidFill>
            <a:srgbClr val="FFE699">
              <a:alpha val="3882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44812"/>
          <a:stretch/>
        </p:blipFill>
        <p:spPr>
          <a:xfrm>
            <a:off x="7737415" y="1865915"/>
            <a:ext cx="3294108" cy="96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t="88012"/>
          <a:stretch/>
        </p:blipFill>
        <p:spPr>
          <a:xfrm>
            <a:off x="6539762" y="1234652"/>
            <a:ext cx="6852498" cy="6753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55115" r="54218"/>
          <a:stretch/>
        </p:blipFill>
        <p:spPr>
          <a:xfrm>
            <a:off x="10337139" y="2391187"/>
            <a:ext cx="1508116" cy="78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15" y="3519732"/>
            <a:ext cx="2880000" cy="2160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234</Words>
  <Application>Microsoft Office PowerPoint</Application>
  <PresentationFormat>Widescreen</PresentationFormat>
  <Paragraphs>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Office Theme</vt:lpstr>
      <vt:lpstr>John Bament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Bament</dc:title>
  <dc:creator>John Bament</dc:creator>
  <cp:lastModifiedBy>John Bament</cp:lastModifiedBy>
  <cp:revision>26</cp:revision>
  <dcterms:created xsi:type="dcterms:W3CDTF">2025-10-04T11:21:30Z</dcterms:created>
  <dcterms:modified xsi:type="dcterms:W3CDTF">2025-11-20T08:17:26Z</dcterms:modified>
</cp:coreProperties>
</file>