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29" r:id="rId3"/>
    <p:sldId id="274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92" r:id="rId21"/>
    <p:sldId id="293" r:id="rId22"/>
    <p:sldId id="294" r:id="rId23"/>
    <p:sldId id="297" r:id="rId24"/>
    <p:sldId id="295" r:id="rId25"/>
    <p:sldId id="298" r:id="rId26"/>
    <p:sldId id="291" r:id="rId27"/>
    <p:sldId id="299" r:id="rId28"/>
    <p:sldId id="273" r:id="rId29"/>
    <p:sldId id="275" r:id="rId30"/>
    <p:sldId id="286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7" r:id="rId42"/>
    <p:sldId id="289" r:id="rId43"/>
    <p:sldId id="288" r:id="rId44"/>
    <p:sldId id="290" r:id="rId45"/>
    <p:sldId id="300" r:id="rId46"/>
    <p:sldId id="301" r:id="rId47"/>
    <p:sldId id="303" r:id="rId48"/>
    <p:sldId id="304" r:id="rId49"/>
    <p:sldId id="305" r:id="rId50"/>
    <p:sldId id="302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>
        <p:scale>
          <a:sx n="135" d="100"/>
          <a:sy n="135" d="100"/>
        </p:scale>
        <p:origin x="21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9233F6-27FA-460D-A846-5991D76E816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4D4631-E666-4705-8203-858AB14365B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Teacher at Coomera Anglican College</a:t>
          </a:r>
        </a:p>
      </dgm:t>
    </dgm:pt>
    <dgm:pt modelId="{6FF4E310-EA6C-4736-88CB-E31D0C0F94EB}" type="parTrans" cxnId="{C6F4571F-AD35-4177-8F0E-1F46A6E3E356}">
      <dgm:prSet/>
      <dgm:spPr/>
      <dgm:t>
        <a:bodyPr/>
        <a:lstStyle/>
        <a:p>
          <a:endParaRPr lang="en-US"/>
        </a:p>
      </dgm:t>
    </dgm:pt>
    <dgm:pt modelId="{0368A3FB-19D6-40E8-A8A7-0EEDD7040923}" type="sibTrans" cxnId="{C6F4571F-AD35-4177-8F0E-1F46A6E3E356}">
      <dgm:prSet/>
      <dgm:spPr/>
      <dgm:t>
        <a:bodyPr/>
        <a:lstStyle/>
        <a:p>
          <a:endParaRPr lang="en-US"/>
        </a:p>
      </dgm:t>
    </dgm:pt>
    <dgm:pt modelId="{1976075F-0BFE-4D63-BB94-44218D75BC5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Coordinated Year 10 Maths Course for past 2 years. </a:t>
          </a:r>
        </a:p>
      </dgm:t>
    </dgm:pt>
    <dgm:pt modelId="{264C7891-1826-4E5F-B350-2E81F083B58C}" type="parTrans" cxnId="{BE73CFF4-D482-44B9-90C8-84A0D3C76376}">
      <dgm:prSet/>
      <dgm:spPr/>
      <dgm:t>
        <a:bodyPr/>
        <a:lstStyle/>
        <a:p>
          <a:endParaRPr lang="en-US"/>
        </a:p>
      </dgm:t>
    </dgm:pt>
    <dgm:pt modelId="{CD30267B-B627-49A7-BB44-9F6A09EA3F75}" type="sibTrans" cxnId="{BE73CFF4-D482-44B9-90C8-84A0D3C76376}">
      <dgm:prSet/>
      <dgm:spPr/>
      <dgm:t>
        <a:bodyPr/>
        <a:lstStyle/>
        <a:p>
          <a:endParaRPr lang="en-US"/>
        </a:p>
      </dgm:t>
    </dgm:pt>
    <dgm:pt modelId="{21060624-52C7-4CCE-A3AD-0B48EB113AD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Coordinated Year 11 (2022, 2023) &amp; Year 12 (2023, 2024) Specialist Mathematics </a:t>
          </a:r>
        </a:p>
      </dgm:t>
    </dgm:pt>
    <dgm:pt modelId="{BD0A09A9-DF0E-4A27-AB47-C79AE7F72F54}" type="parTrans" cxnId="{7D38E205-B246-40B0-91C1-6C090DC5438B}">
      <dgm:prSet/>
      <dgm:spPr/>
      <dgm:t>
        <a:bodyPr/>
        <a:lstStyle/>
        <a:p>
          <a:endParaRPr lang="en-US"/>
        </a:p>
      </dgm:t>
    </dgm:pt>
    <dgm:pt modelId="{8441DDC0-78CB-4280-8C4F-C86B7D22386E}" type="sibTrans" cxnId="{7D38E205-B246-40B0-91C1-6C090DC5438B}">
      <dgm:prSet/>
      <dgm:spPr/>
      <dgm:t>
        <a:bodyPr/>
        <a:lstStyle/>
        <a:p>
          <a:endParaRPr lang="en-US"/>
        </a:p>
      </dgm:t>
    </dgm:pt>
    <dgm:pt modelId="{535F517A-59B3-45CC-B2D3-43BCFEFF77D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Lead marker of Year 11 and 12 Specialist Internal Assessments</a:t>
          </a:r>
        </a:p>
      </dgm:t>
    </dgm:pt>
    <dgm:pt modelId="{B1EAC20C-5D40-4A97-A322-065D034A08A1}" type="parTrans" cxnId="{35744678-E11D-4B4F-81D6-1BBA5D732000}">
      <dgm:prSet/>
      <dgm:spPr/>
      <dgm:t>
        <a:bodyPr/>
        <a:lstStyle/>
        <a:p>
          <a:endParaRPr lang="en-US"/>
        </a:p>
      </dgm:t>
    </dgm:pt>
    <dgm:pt modelId="{99F69288-E9B2-4F75-A9DF-DABA5EAEC0E2}" type="sibTrans" cxnId="{35744678-E11D-4B4F-81D6-1BBA5D732000}">
      <dgm:prSet/>
      <dgm:spPr/>
      <dgm:t>
        <a:bodyPr/>
        <a:lstStyle/>
        <a:p>
          <a:endParaRPr lang="en-US"/>
        </a:p>
      </dgm:t>
    </dgm:pt>
    <dgm:pt modelId="{4CF87DFE-2580-4569-8519-EC1A3EA8BE05}" type="pres">
      <dgm:prSet presAssocID="{769233F6-27FA-460D-A846-5991D76E8163}" presName="root" presStyleCnt="0">
        <dgm:presLayoutVars>
          <dgm:dir/>
          <dgm:resizeHandles val="exact"/>
        </dgm:presLayoutVars>
      </dgm:prSet>
      <dgm:spPr/>
    </dgm:pt>
    <dgm:pt modelId="{FDBB9336-D894-4142-BCAC-42FE576EB210}" type="pres">
      <dgm:prSet presAssocID="{5B4D4631-E666-4705-8203-858AB14365BB}" presName="compNode" presStyleCnt="0"/>
      <dgm:spPr/>
    </dgm:pt>
    <dgm:pt modelId="{2740EC03-FF12-4527-9A9C-917527392A40}" type="pres">
      <dgm:prSet presAssocID="{5B4D4631-E666-4705-8203-858AB14365BB}" presName="bgRect" presStyleLbl="bgShp" presStyleIdx="0" presStyleCnt="4"/>
      <dgm:spPr/>
    </dgm:pt>
    <dgm:pt modelId="{01F7D61F-2896-4CD8-9C7E-844E04D32F1C}" type="pres">
      <dgm:prSet presAssocID="{5B4D4631-E666-4705-8203-858AB14365B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26DE6DF9-E4A0-4FA0-9ECB-E2648355147D}" type="pres">
      <dgm:prSet presAssocID="{5B4D4631-E666-4705-8203-858AB14365BB}" presName="spaceRect" presStyleCnt="0"/>
      <dgm:spPr/>
    </dgm:pt>
    <dgm:pt modelId="{A93ED4E8-D025-426B-887F-7A05A1F09A3F}" type="pres">
      <dgm:prSet presAssocID="{5B4D4631-E666-4705-8203-858AB14365BB}" presName="parTx" presStyleLbl="revTx" presStyleIdx="0" presStyleCnt="4">
        <dgm:presLayoutVars>
          <dgm:chMax val="0"/>
          <dgm:chPref val="0"/>
        </dgm:presLayoutVars>
      </dgm:prSet>
      <dgm:spPr/>
    </dgm:pt>
    <dgm:pt modelId="{9776931E-078E-4A0A-96DE-DA9E571B31F0}" type="pres">
      <dgm:prSet presAssocID="{0368A3FB-19D6-40E8-A8A7-0EEDD7040923}" presName="sibTrans" presStyleCnt="0"/>
      <dgm:spPr/>
    </dgm:pt>
    <dgm:pt modelId="{C59D0354-EC0B-45A2-AA5A-A6409A8EB086}" type="pres">
      <dgm:prSet presAssocID="{1976075F-0BFE-4D63-BB94-44218D75BC58}" presName="compNode" presStyleCnt="0"/>
      <dgm:spPr/>
    </dgm:pt>
    <dgm:pt modelId="{2802D4E8-5684-4B44-862B-43DDF92A1687}" type="pres">
      <dgm:prSet presAssocID="{1976075F-0BFE-4D63-BB94-44218D75BC58}" presName="bgRect" presStyleLbl="bgShp" presStyleIdx="1" presStyleCnt="4"/>
      <dgm:spPr/>
    </dgm:pt>
    <dgm:pt modelId="{E5011D9D-AEBA-4694-9371-E6B37D80F8B7}" type="pres">
      <dgm:prSet presAssocID="{1976075F-0BFE-4D63-BB94-44218D75BC5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055A6E02-1D9F-4897-A666-39AC66175184}" type="pres">
      <dgm:prSet presAssocID="{1976075F-0BFE-4D63-BB94-44218D75BC58}" presName="spaceRect" presStyleCnt="0"/>
      <dgm:spPr/>
    </dgm:pt>
    <dgm:pt modelId="{6944F929-26AA-4AF2-8B48-B61509844420}" type="pres">
      <dgm:prSet presAssocID="{1976075F-0BFE-4D63-BB94-44218D75BC58}" presName="parTx" presStyleLbl="revTx" presStyleIdx="1" presStyleCnt="4">
        <dgm:presLayoutVars>
          <dgm:chMax val="0"/>
          <dgm:chPref val="0"/>
        </dgm:presLayoutVars>
      </dgm:prSet>
      <dgm:spPr/>
    </dgm:pt>
    <dgm:pt modelId="{E8B51E1C-BF4C-492F-94C7-1A34036FF5C1}" type="pres">
      <dgm:prSet presAssocID="{CD30267B-B627-49A7-BB44-9F6A09EA3F75}" presName="sibTrans" presStyleCnt="0"/>
      <dgm:spPr/>
    </dgm:pt>
    <dgm:pt modelId="{626D02F6-5CA2-43B4-A7CD-9CBFD3094B3B}" type="pres">
      <dgm:prSet presAssocID="{21060624-52C7-4CCE-A3AD-0B48EB113AD2}" presName="compNode" presStyleCnt="0"/>
      <dgm:spPr/>
    </dgm:pt>
    <dgm:pt modelId="{B4BBEA72-76E9-4904-A334-AFE891237788}" type="pres">
      <dgm:prSet presAssocID="{21060624-52C7-4CCE-A3AD-0B48EB113AD2}" presName="bgRect" presStyleLbl="bgShp" presStyleIdx="2" presStyleCnt="4"/>
      <dgm:spPr/>
    </dgm:pt>
    <dgm:pt modelId="{C78B8657-F0AC-4F1D-B11A-1466E551712D}" type="pres">
      <dgm:prSet presAssocID="{21060624-52C7-4CCE-A3AD-0B48EB113AD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g under Magnifying Glass"/>
        </a:ext>
      </dgm:extLst>
    </dgm:pt>
    <dgm:pt modelId="{7B7693EE-7880-4E11-A502-2CCA20CD43DE}" type="pres">
      <dgm:prSet presAssocID="{21060624-52C7-4CCE-A3AD-0B48EB113AD2}" presName="spaceRect" presStyleCnt="0"/>
      <dgm:spPr/>
    </dgm:pt>
    <dgm:pt modelId="{93E520D8-3D94-4E0E-82E3-5FD0ACD84121}" type="pres">
      <dgm:prSet presAssocID="{21060624-52C7-4CCE-A3AD-0B48EB113AD2}" presName="parTx" presStyleLbl="revTx" presStyleIdx="2" presStyleCnt="4">
        <dgm:presLayoutVars>
          <dgm:chMax val="0"/>
          <dgm:chPref val="0"/>
        </dgm:presLayoutVars>
      </dgm:prSet>
      <dgm:spPr/>
    </dgm:pt>
    <dgm:pt modelId="{E32D55F8-EC5F-4CF2-8775-0058BC62EC2D}" type="pres">
      <dgm:prSet presAssocID="{8441DDC0-78CB-4280-8C4F-C86B7D22386E}" presName="sibTrans" presStyleCnt="0"/>
      <dgm:spPr/>
    </dgm:pt>
    <dgm:pt modelId="{F24FBF5E-6D37-4362-87D9-DA6CEA3A7ACB}" type="pres">
      <dgm:prSet presAssocID="{535F517A-59B3-45CC-B2D3-43BCFEFF77D0}" presName="compNode" presStyleCnt="0"/>
      <dgm:spPr/>
    </dgm:pt>
    <dgm:pt modelId="{C2773393-7E76-436B-91D1-9C9B4A0DFFF7}" type="pres">
      <dgm:prSet presAssocID="{535F517A-59B3-45CC-B2D3-43BCFEFF77D0}" presName="bgRect" presStyleLbl="bgShp" presStyleIdx="3" presStyleCnt="4"/>
      <dgm:spPr/>
    </dgm:pt>
    <dgm:pt modelId="{92BE611A-2976-4F92-AA71-FCDB20548FA2}" type="pres">
      <dgm:prSet presAssocID="{535F517A-59B3-45CC-B2D3-43BCFEFF77D0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703F41EB-D86C-4289-8D47-792D80B6F91B}" type="pres">
      <dgm:prSet presAssocID="{535F517A-59B3-45CC-B2D3-43BCFEFF77D0}" presName="spaceRect" presStyleCnt="0"/>
      <dgm:spPr/>
    </dgm:pt>
    <dgm:pt modelId="{D0674591-BAEE-47BA-BDC3-96485302DD25}" type="pres">
      <dgm:prSet presAssocID="{535F517A-59B3-45CC-B2D3-43BCFEFF77D0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7D38E205-B246-40B0-91C1-6C090DC5438B}" srcId="{769233F6-27FA-460D-A846-5991D76E8163}" destId="{21060624-52C7-4CCE-A3AD-0B48EB113AD2}" srcOrd="2" destOrd="0" parTransId="{BD0A09A9-DF0E-4A27-AB47-C79AE7F72F54}" sibTransId="{8441DDC0-78CB-4280-8C4F-C86B7D22386E}"/>
    <dgm:cxn modelId="{C6F4571F-AD35-4177-8F0E-1F46A6E3E356}" srcId="{769233F6-27FA-460D-A846-5991D76E8163}" destId="{5B4D4631-E666-4705-8203-858AB14365BB}" srcOrd="0" destOrd="0" parTransId="{6FF4E310-EA6C-4736-88CB-E31D0C0F94EB}" sibTransId="{0368A3FB-19D6-40E8-A8A7-0EEDD7040923}"/>
    <dgm:cxn modelId="{35744678-E11D-4B4F-81D6-1BBA5D732000}" srcId="{769233F6-27FA-460D-A846-5991D76E8163}" destId="{535F517A-59B3-45CC-B2D3-43BCFEFF77D0}" srcOrd="3" destOrd="0" parTransId="{B1EAC20C-5D40-4A97-A322-065D034A08A1}" sibTransId="{99F69288-E9B2-4F75-A9DF-DABA5EAEC0E2}"/>
    <dgm:cxn modelId="{A54BB690-4EBE-4B0B-BA4F-5ACBB730BAD1}" type="presOf" srcId="{5B4D4631-E666-4705-8203-858AB14365BB}" destId="{A93ED4E8-D025-426B-887F-7A05A1F09A3F}" srcOrd="0" destOrd="0" presId="urn:microsoft.com/office/officeart/2018/2/layout/IconVerticalSolidList"/>
    <dgm:cxn modelId="{D8C294AE-62D0-4A57-9B44-85B53F882D4C}" type="presOf" srcId="{1976075F-0BFE-4D63-BB94-44218D75BC58}" destId="{6944F929-26AA-4AF2-8B48-B61509844420}" srcOrd="0" destOrd="0" presId="urn:microsoft.com/office/officeart/2018/2/layout/IconVerticalSolidList"/>
    <dgm:cxn modelId="{ECD41AB9-F5DA-472F-BDD4-E5B751DC320C}" type="presOf" srcId="{535F517A-59B3-45CC-B2D3-43BCFEFF77D0}" destId="{D0674591-BAEE-47BA-BDC3-96485302DD25}" srcOrd="0" destOrd="0" presId="urn:microsoft.com/office/officeart/2018/2/layout/IconVerticalSolidList"/>
    <dgm:cxn modelId="{1DC0CEC4-78AA-45D2-A2A3-67544C63A6BB}" type="presOf" srcId="{769233F6-27FA-460D-A846-5991D76E8163}" destId="{4CF87DFE-2580-4569-8519-EC1A3EA8BE05}" srcOrd="0" destOrd="0" presId="urn:microsoft.com/office/officeart/2018/2/layout/IconVerticalSolidList"/>
    <dgm:cxn modelId="{2C4821E2-BD48-4C2D-A194-221AA92B6A18}" type="presOf" srcId="{21060624-52C7-4CCE-A3AD-0B48EB113AD2}" destId="{93E520D8-3D94-4E0E-82E3-5FD0ACD84121}" srcOrd="0" destOrd="0" presId="urn:microsoft.com/office/officeart/2018/2/layout/IconVerticalSolidList"/>
    <dgm:cxn modelId="{BE73CFF4-D482-44B9-90C8-84A0D3C76376}" srcId="{769233F6-27FA-460D-A846-5991D76E8163}" destId="{1976075F-0BFE-4D63-BB94-44218D75BC58}" srcOrd="1" destOrd="0" parTransId="{264C7891-1826-4E5F-B350-2E81F083B58C}" sibTransId="{CD30267B-B627-49A7-BB44-9F6A09EA3F75}"/>
    <dgm:cxn modelId="{614DA48D-2E76-4CD6-BDAD-DD646E82A383}" type="presParOf" srcId="{4CF87DFE-2580-4569-8519-EC1A3EA8BE05}" destId="{FDBB9336-D894-4142-BCAC-42FE576EB210}" srcOrd="0" destOrd="0" presId="urn:microsoft.com/office/officeart/2018/2/layout/IconVerticalSolidList"/>
    <dgm:cxn modelId="{A8E2F3A7-B4C0-4F50-BEF7-91FB4842563A}" type="presParOf" srcId="{FDBB9336-D894-4142-BCAC-42FE576EB210}" destId="{2740EC03-FF12-4527-9A9C-917527392A40}" srcOrd="0" destOrd="0" presId="urn:microsoft.com/office/officeart/2018/2/layout/IconVerticalSolidList"/>
    <dgm:cxn modelId="{1E492B37-EC4C-48A5-B283-706E979AE659}" type="presParOf" srcId="{FDBB9336-D894-4142-BCAC-42FE576EB210}" destId="{01F7D61F-2896-4CD8-9C7E-844E04D32F1C}" srcOrd="1" destOrd="0" presId="urn:microsoft.com/office/officeart/2018/2/layout/IconVerticalSolidList"/>
    <dgm:cxn modelId="{99E6BDF2-BFAC-42ED-A37B-34240ECB6A64}" type="presParOf" srcId="{FDBB9336-D894-4142-BCAC-42FE576EB210}" destId="{26DE6DF9-E4A0-4FA0-9ECB-E2648355147D}" srcOrd="2" destOrd="0" presId="urn:microsoft.com/office/officeart/2018/2/layout/IconVerticalSolidList"/>
    <dgm:cxn modelId="{92070AB5-3A39-4FED-BBE3-85428C8CAA08}" type="presParOf" srcId="{FDBB9336-D894-4142-BCAC-42FE576EB210}" destId="{A93ED4E8-D025-426B-887F-7A05A1F09A3F}" srcOrd="3" destOrd="0" presId="urn:microsoft.com/office/officeart/2018/2/layout/IconVerticalSolidList"/>
    <dgm:cxn modelId="{9C32DC26-7507-473F-9CA3-557043C5E9A2}" type="presParOf" srcId="{4CF87DFE-2580-4569-8519-EC1A3EA8BE05}" destId="{9776931E-078E-4A0A-96DE-DA9E571B31F0}" srcOrd="1" destOrd="0" presId="urn:microsoft.com/office/officeart/2018/2/layout/IconVerticalSolidList"/>
    <dgm:cxn modelId="{2F2D4F5C-B707-45D8-BEDA-8FEEADA72F79}" type="presParOf" srcId="{4CF87DFE-2580-4569-8519-EC1A3EA8BE05}" destId="{C59D0354-EC0B-45A2-AA5A-A6409A8EB086}" srcOrd="2" destOrd="0" presId="urn:microsoft.com/office/officeart/2018/2/layout/IconVerticalSolidList"/>
    <dgm:cxn modelId="{79A4877C-B621-48B8-9036-BDCAE8D3A4BC}" type="presParOf" srcId="{C59D0354-EC0B-45A2-AA5A-A6409A8EB086}" destId="{2802D4E8-5684-4B44-862B-43DDF92A1687}" srcOrd="0" destOrd="0" presId="urn:microsoft.com/office/officeart/2018/2/layout/IconVerticalSolidList"/>
    <dgm:cxn modelId="{4AD7B05C-13E3-450F-978C-BA56CC01EAC5}" type="presParOf" srcId="{C59D0354-EC0B-45A2-AA5A-A6409A8EB086}" destId="{E5011D9D-AEBA-4694-9371-E6B37D80F8B7}" srcOrd="1" destOrd="0" presId="urn:microsoft.com/office/officeart/2018/2/layout/IconVerticalSolidList"/>
    <dgm:cxn modelId="{63A57355-C44B-49DA-B558-F6B426DFF0BA}" type="presParOf" srcId="{C59D0354-EC0B-45A2-AA5A-A6409A8EB086}" destId="{055A6E02-1D9F-4897-A666-39AC66175184}" srcOrd="2" destOrd="0" presId="urn:microsoft.com/office/officeart/2018/2/layout/IconVerticalSolidList"/>
    <dgm:cxn modelId="{79461802-FF9B-4050-9999-C3603C6F83A0}" type="presParOf" srcId="{C59D0354-EC0B-45A2-AA5A-A6409A8EB086}" destId="{6944F929-26AA-4AF2-8B48-B61509844420}" srcOrd="3" destOrd="0" presId="urn:microsoft.com/office/officeart/2018/2/layout/IconVerticalSolidList"/>
    <dgm:cxn modelId="{BD740FBA-4070-4334-82AF-A93D5577A9DD}" type="presParOf" srcId="{4CF87DFE-2580-4569-8519-EC1A3EA8BE05}" destId="{E8B51E1C-BF4C-492F-94C7-1A34036FF5C1}" srcOrd="3" destOrd="0" presId="urn:microsoft.com/office/officeart/2018/2/layout/IconVerticalSolidList"/>
    <dgm:cxn modelId="{9A63B822-15A2-4792-8E79-0ACC106FC11B}" type="presParOf" srcId="{4CF87DFE-2580-4569-8519-EC1A3EA8BE05}" destId="{626D02F6-5CA2-43B4-A7CD-9CBFD3094B3B}" srcOrd="4" destOrd="0" presId="urn:microsoft.com/office/officeart/2018/2/layout/IconVerticalSolidList"/>
    <dgm:cxn modelId="{79DCBEB6-5831-498A-8C59-737250F5648A}" type="presParOf" srcId="{626D02F6-5CA2-43B4-A7CD-9CBFD3094B3B}" destId="{B4BBEA72-76E9-4904-A334-AFE891237788}" srcOrd="0" destOrd="0" presId="urn:microsoft.com/office/officeart/2018/2/layout/IconVerticalSolidList"/>
    <dgm:cxn modelId="{1B56082E-D54E-44C2-80FB-A66A1D6D0A6C}" type="presParOf" srcId="{626D02F6-5CA2-43B4-A7CD-9CBFD3094B3B}" destId="{C78B8657-F0AC-4F1D-B11A-1466E551712D}" srcOrd="1" destOrd="0" presId="urn:microsoft.com/office/officeart/2018/2/layout/IconVerticalSolidList"/>
    <dgm:cxn modelId="{1B2996DC-4C74-41D3-AFBC-C47FF92D2F69}" type="presParOf" srcId="{626D02F6-5CA2-43B4-A7CD-9CBFD3094B3B}" destId="{7B7693EE-7880-4E11-A502-2CCA20CD43DE}" srcOrd="2" destOrd="0" presId="urn:microsoft.com/office/officeart/2018/2/layout/IconVerticalSolidList"/>
    <dgm:cxn modelId="{299D8430-F9AA-4A7D-8E2C-D7E2BE472E6C}" type="presParOf" srcId="{626D02F6-5CA2-43B4-A7CD-9CBFD3094B3B}" destId="{93E520D8-3D94-4E0E-82E3-5FD0ACD84121}" srcOrd="3" destOrd="0" presId="urn:microsoft.com/office/officeart/2018/2/layout/IconVerticalSolidList"/>
    <dgm:cxn modelId="{B6EDAB64-C67D-4EB8-971B-3392E9C07649}" type="presParOf" srcId="{4CF87DFE-2580-4569-8519-EC1A3EA8BE05}" destId="{E32D55F8-EC5F-4CF2-8775-0058BC62EC2D}" srcOrd="5" destOrd="0" presId="urn:microsoft.com/office/officeart/2018/2/layout/IconVerticalSolidList"/>
    <dgm:cxn modelId="{2B81E015-5C23-4913-B0EB-16F575BE4E10}" type="presParOf" srcId="{4CF87DFE-2580-4569-8519-EC1A3EA8BE05}" destId="{F24FBF5E-6D37-4362-87D9-DA6CEA3A7ACB}" srcOrd="6" destOrd="0" presId="urn:microsoft.com/office/officeart/2018/2/layout/IconVerticalSolidList"/>
    <dgm:cxn modelId="{27346807-6338-4807-BD87-FA8E472B8CE7}" type="presParOf" srcId="{F24FBF5E-6D37-4362-87D9-DA6CEA3A7ACB}" destId="{C2773393-7E76-436B-91D1-9C9B4A0DFFF7}" srcOrd="0" destOrd="0" presId="urn:microsoft.com/office/officeart/2018/2/layout/IconVerticalSolidList"/>
    <dgm:cxn modelId="{CC8B488A-3B13-40CB-95B0-80040BAB08E6}" type="presParOf" srcId="{F24FBF5E-6D37-4362-87D9-DA6CEA3A7ACB}" destId="{92BE611A-2976-4F92-AA71-FCDB20548FA2}" srcOrd="1" destOrd="0" presId="urn:microsoft.com/office/officeart/2018/2/layout/IconVerticalSolidList"/>
    <dgm:cxn modelId="{06AC4714-20A1-4CE6-902C-97BDE88207E5}" type="presParOf" srcId="{F24FBF5E-6D37-4362-87D9-DA6CEA3A7ACB}" destId="{703F41EB-D86C-4289-8D47-792D80B6F91B}" srcOrd="2" destOrd="0" presId="urn:microsoft.com/office/officeart/2018/2/layout/IconVerticalSolidList"/>
    <dgm:cxn modelId="{1461B692-76B9-435C-8479-70B031327DA7}" type="presParOf" srcId="{F24FBF5E-6D37-4362-87D9-DA6CEA3A7ACB}" destId="{D0674591-BAEE-47BA-BDC3-96485302DD2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40EC03-FF12-4527-9A9C-917527392A40}">
      <dsp:nvSpPr>
        <dsp:cNvPr id="0" name=""/>
        <dsp:cNvSpPr/>
      </dsp:nvSpPr>
      <dsp:spPr>
        <a:xfrm>
          <a:off x="0" y="1719"/>
          <a:ext cx="6225253" cy="8714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F7D61F-2896-4CD8-9C7E-844E04D32F1C}">
      <dsp:nvSpPr>
        <dsp:cNvPr id="0" name=""/>
        <dsp:cNvSpPr/>
      </dsp:nvSpPr>
      <dsp:spPr>
        <a:xfrm>
          <a:off x="263625" y="197804"/>
          <a:ext cx="479318" cy="47931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3ED4E8-D025-426B-887F-7A05A1F09A3F}">
      <dsp:nvSpPr>
        <dsp:cNvPr id="0" name=""/>
        <dsp:cNvSpPr/>
      </dsp:nvSpPr>
      <dsp:spPr>
        <a:xfrm>
          <a:off x="1006569" y="1719"/>
          <a:ext cx="5218683" cy="8714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233" tIns="92233" rIns="92233" bIns="92233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Teacher at Coomera Anglican College</a:t>
          </a:r>
        </a:p>
      </dsp:txBody>
      <dsp:txXfrm>
        <a:off x="1006569" y="1719"/>
        <a:ext cx="5218683" cy="871488"/>
      </dsp:txXfrm>
    </dsp:sp>
    <dsp:sp modelId="{2802D4E8-5684-4B44-862B-43DDF92A1687}">
      <dsp:nvSpPr>
        <dsp:cNvPr id="0" name=""/>
        <dsp:cNvSpPr/>
      </dsp:nvSpPr>
      <dsp:spPr>
        <a:xfrm>
          <a:off x="0" y="1091080"/>
          <a:ext cx="6225253" cy="8714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011D9D-AEBA-4694-9371-E6B37D80F8B7}">
      <dsp:nvSpPr>
        <dsp:cNvPr id="0" name=""/>
        <dsp:cNvSpPr/>
      </dsp:nvSpPr>
      <dsp:spPr>
        <a:xfrm>
          <a:off x="263625" y="1287164"/>
          <a:ext cx="479318" cy="47931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44F929-26AA-4AF2-8B48-B61509844420}">
      <dsp:nvSpPr>
        <dsp:cNvPr id="0" name=""/>
        <dsp:cNvSpPr/>
      </dsp:nvSpPr>
      <dsp:spPr>
        <a:xfrm>
          <a:off x="1006569" y="1091080"/>
          <a:ext cx="5218683" cy="8714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233" tIns="92233" rIns="92233" bIns="92233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Coordinated Year 10 Maths Course for past 2 years. </a:t>
          </a:r>
        </a:p>
      </dsp:txBody>
      <dsp:txXfrm>
        <a:off x="1006569" y="1091080"/>
        <a:ext cx="5218683" cy="871488"/>
      </dsp:txXfrm>
    </dsp:sp>
    <dsp:sp modelId="{B4BBEA72-76E9-4904-A334-AFE891237788}">
      <dsp:nvSpPr>
        <dsp:cNvPr id="0" name=""/>
        <dsp:cNvSpPr/>
      </dsp:nvSpPr>
      <dsp:spPr>
        <a:xfrm>
          <a:off x="0" y="2180440"/>
          <a:ext cx="6225253" cy="8714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8B8657-F0AC-4F1D-B11A-1466E551712D}">
      <dsp:nvSpPr>
        <dsp:cNvPr id="0" name=""/>
        <dsp:cNvSpPr/>
      </dsp:nvSpPr>
      <dsp:spPr>
        <a:xfrm>
          <a:off x="263625" y="2376525"/>
          <a:ext cx="479318" cy="47931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E520D8-3D94-4E0E-82E3-5FD0ACD84121}">
      <dsp:nvSpPr>
        <dsp:cNvPr id="0" name=""/>
        <dsp:cNvSpPr/>
      </dsp:nvSpPr>
      <dsp:spPr>
        <a:xfrm>
          <a:off x="1006569" y="2180440"/>
          <a:ext cx="5218683" cy="8714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233" tIns="92233" rIns="92233" bIns="92233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Coordinated Year 11 (2022, 2023) &amp; Year 12 (2023, 2024) Specialist Mathematics </a:t>
          </a:r>
        </a:p>
      </dsp:txBody>
      <dsp:txXfrm>
        <a:off x="1006569" y="2180440"/>
        <a:ext cx="5218683" cy="871488"/>
      </dsp:txXfrm>
    </dsp:sp>
    <dsp:sp modelId="{C2773393-7E76-436B-91D1-9C9B4A0DFFF7}">
      <dsp:nvSpPr>
        <dsp:cNvPr id="0" name=""/>
        <dsp:cNvSpPr/>
      </dsp:nvSpPr>
      <dsp:spPr>
        <a:xfrm>
          <a:off x="0" y="3269801"/>
          <a:ext cx="6225253" cy="8714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BE611A-2976-4F92-AA71-FCDB20548FA2}">
      <dsp:nvSpPr>
        <dsp:cNvPr id="0" name=""/>
        <dsp:cNvSpPr/>
      </dsp:nvSpPr>
      <dsp:spPr>
        <a:xfrm>
          <a:off x="263625" y="3465885"/>
          <a:ext cx="479318" cy="47931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674591-BAEE-47BA-BDC3-96485302DD25}">
      <dsp:nvSpPr>
        <dsp:cNvPr id="0" name=""/>
        <dsp:cNvSpPr/>
      </dsp:nvSpPr>
      <dsp:spPr>
        <a:xfrm>
          <a:off x="1006569" y="3269801"/>
          <a:ext cx="5218683" cy="8714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233" tIns="92233" rIns="92233" bIns="92233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Lead marker of Year 11 and 12 Specialist Internal Assessments</a:t>
          </a:r>
        </a:p>
      </dsp:txBody>
      <dsp:txXfrm>
        <a:off x="1006569" y="3269801"/>
        <a:ext cx="5218683" cy="8714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2B72D-6CF7-1BAA-8090-520F02FD83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3D85F8-A62A-2E06-3689-031A3BB1C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CA24A-A6B0-E341-B571-525DC765C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D9DBB-AB5D-4942-9040-30F498116A2D}" type="datetimeFigureOut">
              <a:rPr lang="en-US" smtClean="0"/>
              <a:t>11/16/25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ACB88-AED5-287D-117C-722E7F154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506C5-40D7-F0CB-0F64-04BAC6F0A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1A4E-8A78-FD4E-82D7-593EBD8EC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686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FD8F3-B3EE-8430-6620-B6F067AA9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D753DE-8375-FA13-8315-3FBC2BDB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B8326-D3A6-2C96-A796-6F95E6A82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D9DBB-AB5D-4942-9040-30F498116A2D}" type="datetimeFigureOut">
              <a:rPr lang="en-US" smtClean="0"/>
              <a:t>11/16/25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E214D-D4FA-FBE7-5BC0-C50DAA3B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EE3AE8-9D2A-4B98-7244-84F840965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1A4E-8A78-FD4E-82D7-593EBD8EC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667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0DC8B6-9A29-0727-6FAF-9ECBB89DDC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A6B918-3138-3A9C-689E-BFD7DF7331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F7F931-65E0-5EBE-A66C-EA69C540B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D9DBB-AB5D-4942-9040-30F498116A2D}" type="datetimeFigureOut">
              <a:rPr lang="en-US" smtClean="0"/>
              <a:t>11/16/25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D7849-3AB4-E74A-A3F3-282AE4301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FB617F-AF7D-9EE4-91B2-F6162252D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1A4E-8A78-FD4E-82D7-593EBD8EC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077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343E5-62A6-D448-823E-EB7F6B2F5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C8CEC-5F2F-15D8-F343-26E63D094B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0126A4-C5C5-864D-6AB9-92BCA95B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D9DBB-AB5D-4942-9040-30F498116A2D}" type="datetimeFigureOut">
              <a:rPr lang="en-US" smtClean="0"/>
              <a:t>11/16/25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25601-745C-9098-AF6A-5757E3192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DDCEC-2442-11CB-85D5-95D42FA0C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1A4E-8A78-FD4E-82D7-593EBD8EC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946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3CC17-4E53-02C6-39D1-DB8026499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287EE-B636-4332-C806-C941256DB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1AF01-4B51-2BA4-ECC3-57648B42C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D9DBB-AB5D-4942-9040-30F498116A2D}" type="datetimeFigureOut">
              <a:rPr lang="en-US" smtClean="0"/>
              <a:t>11/16/25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997FE-E210-CEF2-0822-D41A042C7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7A2E3-5938-4C41-677C-6B042E431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1A4E-8A78-FD4E-82D7-593EBD8EC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1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F5C64-11DE-4CC7-31E2-B50D13895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81ED6-84CB-D253-AA02-93AAA6AAE1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42037E-F1A5-44B1-8023-914DF54BFE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1AE2DC-EC93-BA5C-436F-6DFA5945D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D9DBB-AB5D-4942-9040-30F498116A2D}" type="datetimeFigureOut">
              <a:rPr lang="en-US" smtClean="0"/>
              <a:t>11/16/25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DA1D0E-7C28-B973-7F11-99558F3F4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197FD0-028F-29F8-0754-4BEC402CE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1A4E-8A78-FD4E-82D7-593EBD8EC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364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D5674-03B0-4B7C-35EE-5E6B52DE7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34C1BF-3C77-9343-F54C-323F21B7C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6961FB-BD85-3D06-0EC4-13B4D5A8D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091D7E-2995-143F-E241-C3E40DEA96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CF7D6D-72BB-3F05-8747-677CF7BF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61CE3C-2896-6F65-1C12-3552AE0BB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D9DBB-AB5D-4942-9040-30F498116A2D}" type="datetimeFigureOut">
              <a:rPr lang="en-US" smtClean="0"/>
              <a:t>11/16/25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FB0D3D-838A-4CE1-10ED-B9617A9C6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9053AF-D6AD-2275-B303-7988A6B7A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1A4E-8A78-FD4E-82D7-593EBD8EC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096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A31CE-12E6-498B-2FA6-70EA09B1B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4DF0FA-AFA7-B2E3-62A6-AAE917DC3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D9DBB-AB5D-4942-9040-30F498116A2D}" type="datetimeFigureOut">
              <a:rPr lang="en-US" smtClean="0"/>
              <a:t>11/16/25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065A93-3577-1484-183D-195E899B1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398144-F7EB-DAFE-1D79-243E8CC54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1A4E-8A78-FD4E-82D7-593EBD8EC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32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03FEF0-44B4-2262-128B-C25800058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D9DBB-AB5D-4942-9040-30F498116A2D}" type="datetimeFigureOut">
              <a:rPr lang="en-US" smtClean="0"/>
              <a:t>11/16/25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13E442-ABF3-20F0-F6F9-1C7FEE247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61B56-99D2-9908-CC23-C0A5325A1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1A4E-8A78-FD4E-82D7-593EBD8EC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743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01C05-532B-F1D9-BA68-D0EC7CBEE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46167-56FB-D265-79B9-DBA98BD8E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622BA8-D31F-5425-02C9-08D42765B8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99228B-7D91-675F-1B1D-44CB50815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D9DBB-AB5D-4942-9040-30F498116A2D}" type="datetimeFigureOut">
              <a:rPr lang="en-US" smtClean="0"/>
              <a:t>11/16/25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127C2C-08C6-9422-5C84-BAAF66D52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390F2E-A5ED-3DCB-2399-0F71F20F9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1A4E-8A78-FD4E-82D7-593EBD8EC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393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CF650-9C10-8B84-44D6-0A585505C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C62587-993C-4BE2-DEBF-546EAC48E7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34A66-048D-0D99-5ED5-EE39FBF8AD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652906-711A-4210-D1CF-814D05C97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D9DBB-AB5D-4942-9040-30F498116A2D}" type="datetimeFigureOut">
              <a:rPr lang="en-US" smtClean="0"/>
              <a:t>11/16/25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1DD63-5DE8-539E-5700-3F44C3631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35BB88-4BDF-2007-43E8-BB9F7893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1A4E-8A78-FD4E-82D7-593EBD8EC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230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753DEA-C472-BB91-9EC8-15ACB3F8D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16C8E7-FC76-7CBC-591D-5A5E3C772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EFA52-68AC-C344-AE26-BA2F8B2DBF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3D9DBB-AB5D-4942-9040-30F498116A2D}" type="datetimeFigureOut">
              <a:rPr lang="en-US" smtClean="0"/>
              <a:t>11/16/25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464803-C9E6-ACED-10A0-0D358F7DF7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63E16-70C7-5DF3-79C6-0A45855793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171A4E-8A78-FD4E-82D7-593EBD8EC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352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education.ti.com/en-au/seniornspiredcurriculum/aus-nz/qld-nspire/methods-yr-11?m=P8ngjvpCwU2_vbEswSvTCg.aFVCr8ZB8EC23v63gvzRlw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5BBC2-0C1A-82B1-BD6C-342CB19E21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Methods Unit 1 &amp;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3859FF-3561-F954-FB1C-A693096684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Evan McGarrity</a:t>
            </a:r>
          </a:p>
        </p:txBody>
      </p:sp>
    </p:spTree>
    <p:extLst>
      <p:ext uri="{BB962C8B-B14F-4D97-AF65-F5344CB8AC3E}">
        <p14:creationId xmlns:p14="http://schemas.microsoft.com/office/powerpoint/2010/main" val="4200877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A8358-042E-7044-1DF4-592B15EC1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B67B767-E35F-F206-3C92-AF5CD87EFD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6828" y="1825625"/>
            <a:ext cx="4118343" cy="4351338"/>
          </a:xfrm>
        </p:spPr>
      </p:pic>
    </p:spTree>
    <p:extLst>
      <p:ext uri="{BB962C8B-B14F-4D97-AF65-F5344CB8AC3E}">
        <p14:creationId xmlns:p14="http://schemas.microsoft.com/office/powerpoint/2010/main" val="2904980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CCB2A-9421-D375-6F74-B9431B006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aph of a function&#10;&#10;AI-generated content may be incorrect.">
            <a:extLst>
              <a:ext uri="{FF2B5EF4-FFF2-40B4-BE49-F238E27FC236}">
                <a16:creationId xmlns:a16="http://schemas.microsoft.com/office/drawing/2014/main" id="{B7062781-32E9-882E-4548-C8FF472C7D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2126" y="365125"/>
            <a:ext cx="9227747" cy="5811838"/>
          </a:xfrm>
        </p:spPr>
      </p:pic>
    </p:spTree>
    <p:extLst>
      <p:ext uri="{BB962C8B-B14F-4D97-AF65-F5344CB8AC3E}">
        <p14:creationId xmlns:p14="http://schemas.microsoft.com/office/powerpoint/2010/main" val="2654450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66B6C-E6F0-63E3-1A3B-A6FE8F7E1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29DD21A-70FD-CC5E-5BF3-BB2F3FC405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2859" y="265943"/>
            <a:ext cx="8166282" cy="6108728"/>
          </a:xfrm>
        </p:spPr>
      </p:pic>
    </p:spTree>
    <p:extLst>
      <p:ext uri="{BB962C8B-B14F-4D97-AF65-F5344CB8AC3E}">
        <p14:creationId xmlns:p14="http://schemas.microsoft.com/office/powerpoint/2010/main" val="750104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4AF5E-3F66-D38C-3AAE-B58A23DD9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aph of a function&#10;&#10;AI-generated content may be incorrect.">
            <a:extLst>
              <a:ext uri="{FF2B5EF4-FFF2-40B4-BE49-F238E27FC236}">
                <a16:creationId xmlns:a16="http://schemas.microsoft.com/office/drawing/2014/main" id="{74B33AFB-B9AB-3392-43B0-93C0F25852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3655" y="1825625"/>
            <a:ext cx="6524689" cy="4351338"/>
          </a:xfrm>
        </p:spPr>
      </p:pic>
    </p:spTree>
    <p:extLst>
      <p:ext uri="{BB962C8B-B14F-4D97-AF65-F5344CB8AC3E}">
        <p14:creationId xmlns:p14="http://schemas.microsoft.com/office/powerpoint/2010/main" val="3553940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052BC-E5F0-6283-F136-27CD9CE11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aph of a function&#10;&#10;AI-generated content may be incorrect.">
            <a:extLst>
              <a:ext uri="{FF2B5EF4-FFF2-40B4-BE49-F238E27FC236}">
                <a16:creationId xmlns:a16="http://schemas.microsoft.com/office/drawing/2014/main" id="{DC7B4DAD-BCE9-20F0-11AC-4CBE3AF80C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0686" y="236131"/>
            <a:ext cx="9650627" cy="6385738"/>
          </a:xfrm>
        </p:spPr>
      </p:pic>
    </p:spTree>
    <p:extLst>
      <p:ext uri="{BB962C8B-B14F-4D97-AF65-F5344CB8AC3E}">
        <p14:creationId xmlns:p14="http://schemas.microsoft.com/office/powerpoint/2010/main" val="1978698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99CCA-EE35-AF25-89AD-435A00785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C9EE4F4-C81C-2ED5-0A20-C10B9A810E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0888" y="1825625"/>
            <a:ext cx="5850224" cy="4351338"/>
          </a:xfrm>
        </p:spPr>
      </p:pic>
    </p:spTree>
    <p:extLst>
      <p:ext uri="{BB962C8B-B14F-4D97-AF65-F5344CB8AC3E}">
        <p14:creationId xmlns:p14="http://schemas.microsoft.com/office/powerpoint/2010/main" val="807479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C7813-B28F-B131-12B8-5BEB7F0C7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 shot of a graph&#10;&#10;AI-generated content may be incorrect.">
            <a:extLst>
              <a:ext uri="{FF2B5EF4-FFF2-40B4-BE49-F238E27FC236}">
                <a16:creationId xmlns:a16="http://schemas.microsoft.com/office/drawing/2014/main" id="{0841A5AD-6D00-0A37-DF54-5667F3EB9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8289" y="1825625"/>
            <a:ext cx="6515421" cy="4351338"/>
          </a:xfrm>
        </p:spPr>
      </p:pic>
    </p:spTree>
    <p:extLst>
      <p:ext uri="{BB962C8B-B14F-4D97-AF65-F5344CB8AC3E}">
        <p14:creationId xmlns:p14="http://schemas.microsoft.com/office/powerpoint/2010/main" val="842538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B6F4C-034B-55EB-4065-B960E6DDA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aph of a function&#10;&#10;AI-generated content may be incorrect.">
            <a:extLst>
              <a:ext uri="{FF2B5EF4-FFF2-40B4-BE49-F238E27FC236}">
                <a16:creationId xmlns:a16="http://schemas.microsoft.com/office/drawing/2014/main" id="{AAB2BFFC-10AD-E716-A1B0-A396C3868A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6084" y="365125"/>
            <a:ext cx="9179831" cy="6115523"/>
          </a:xfrm>
        </p:spPr>
      </p:pic>
    </p:spTree>
    <p:extLst>
      <p:ext uri="{BB962C8B-B14F-4D97-AF65-F5344CB8AC3E}">
        <p14:creationId xmlns:p14="http://schemas.microsoft.com/office/powerpoint/2010/main" val="1061415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76A54-9201-D62B-4C0A-94E0F2147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7C8A7B1-E6A7-6E4C-7145-81DE40A76D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6910" y="242790"/>
            <a:ext cx="8818180" cy="6615210"/>
          </a:xfrm>
        </p:spPr>
      </p:pic>
    </p:spTree>
    <p:extLst>
      <p:ext uri="{BB962C8B-B14F-4D97-AF65-F5344CB8AC3E}">
        <p14:creationId xmlns:p14="http://schemas.microsoft.com/office/powerpoint/2010/main" val="29164587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AACA7-F223-F407-9229-E9F997671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aph of a function&#10;&#10;AI-generated content may be incorrect.">
            <a:extLst>
              <a:ext uri="{FF2B5EF4-FFF2-40B4-BE49-F238E27FC236}">
                <a16:creationId xmlns:a16="http://schemas.microsoft.com/office/drawing/2014/main" id="{AFAB69AF-B7C2-5E39-771B-826B79ED24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708" y="482805"/>
            <a:ext cx="8838584" cy="5892389"/>
          </a:xfrm>
        </p:spPr>
      </p:pic>
    </p:spTree>
    <p:extLst>
      <p:ext uri="{BB962C8B-B14F-4D97-AF65-F5344CB8AC3E}">
        <p14:creationId xmlns:p14="http://schemas.microsoft.com/office/powerpoint/2010/main" val="290662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30D14-C0F7-EB12-8091-3604AFEA45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1714" y="795948"/>
            <a:ext cx="11098305" cy="587375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/>
              <a:t>About me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078436-8CDE-B667-1AD3-A358505D0D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1715" y="1500554"/>
            <a:ext cx="4954686" cy="4856679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chemeClr val="bg1">
                    <a:alpha val="70000"/>
                  </a:schemeClr>
                </a:solidFill>
              </a:rPr>
              <a:t>Evan McGarrity</a:t>
            </a:r>
          </a:p>
          <a:p>
            <a:pPr algn="l">
              <a:lnSpc>
                <a:spcPct val="100000"/>
              </a:lnSpc>
            </a:pPr>
            <a:endParaRPr lang="en-US" sz="2800" dirty="0">
              <a:solidFill>
                <a:schemeClr val="bg1">
                  <a:alpha val="70000"/>
                </a:schemeClr>
              </a:solidFill>
            </a:endParaRPr>
          </a:p>
          <a:p>
            <a:pPr algn="l">
              <a:lnSpc>
                <a:spcPct val="100000"/>
              </a:lnSpc>
            </a:pPr>
            <a:endParaRPr lang="en-US" sz="2800" dirty="0">
              <a:solidFill>
                <a:schemeClr val="bg1">
                  <a:alpha val="70000"/>
                </a:schemeClr>
              </a:solidFill>
            </a:endParaRPr>
          </a:p>
          <a:p>
            <a:pPr algn="l">
              <a:lnSpc>
                <a:spcPct val="100000"/>
              </a:lnSpc>
            </a:pPr>
            <a:endParaRPr lang="en-US" sz="2800" dirty="0">
              <a:solidFill>
                <a:schemeClr val="bg1">
                  <a:alpha val="70000"/>
                </a:schemeClr>
              </a:solidFill>
            </a:endParaRPr>
          </a:p>
          <a:p>
            <a:pPr algn="l">
              <a:lnSpc>
                <a:spcPct val="100000"/>
              </a:lnSpc>
            </a:pPr>
            <a:endParaRPr lang="en-US" sz="2800" dirty="0">
              <a:solidFill>
                <a:schemeClr val="bg1">
                  <a:alpha val="70000"/>
                </a:schemeClr>
              </a:solidFill>
            </a:endParaRPr>
          </a:p>
          <a:p>
            <a:pPr algn="l">
              <a:lnSpc>
                <a:spcPct val="100000"/>
              </a:lnSpc>
            </a:pPr>
            <a:endParaRPr lang="en-US" sz="2800" dirty="0">
              <a:solidFill>
                <a:schemeClr val="bg1">
                  <a:alpha val="70000"/>
                </a:schemeClr>
              </a:solidFill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800" dirty="0"/>
              <a:t>Middle School Mathematics                    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800" dirty="0"/>
              <a:t>Mathematical Methods 	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800" dirty="0"/>
              <a:t>Specialist Mathematics              </a:t>
            </a:r>
          </a:p>
          <a:p>
            <a:pPr algn="l"/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BDC7FF-C850-3534-9A84-B3C348496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768" y="2092647"/>
            <a:ext cx="2045282" cy="2531088"/>
          </a:xfrm>
          <a:prstGeom prst="rect">
            <a:avLst/>
          </a:prstGeom>
        </p:spPr>
      </p:pic>
      <p:graphicFrame>
        <p:nvGraphicFramePr>
          <p:cNvPr id="11" name="Subtitle 2">
            <a:extLst>
              <a:ext uri="{FF2B5EF4-FFF2-40B4-BE49-F238E27FC236}">
                <a16:creationId xmlns:a16="http://schemas.microsoft.com/office/drawing/2014/main" id="{7C376A65-E7A4-E77F-DA4F-FF0D4733AE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8942718"/>
              </p:ext>
            </p:extLst>
          </p:nvPr>
        </p:nvGraphicFramePr>
        <p:xfrm>
          <a:off x="5325979" y="1523769"/>
          <a:ext cx="6225253" cy="41430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050282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FE6B4-E157-70A1-B05A-9B024605F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the y-intercept</a:t>
            </a:r>
          </a:p>
        </p:txBody>
      </p:sp>
      <p:pic>
        <p:nvPicPr>
          <p:cNvPr id="5" name="Content Placeholder 4" descr="A screenshot of a graphing program&#10;&#10;AI-generated content may be incorrect.">
            <a:extLst>
              <a:ext uri="{FF2B5EF4-FFF2-40B4-BE49-F238E27FC236}">
                <a16:creationId xmlns:a16="http://schemas.microsoft.com/office/drawing/2014/main" id="{C495371B-F741-1AC7-DA60-63474CD429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4848" y="1417419"/>
            <a:ext cx="7062303" cy="5297981"/>
          </a:xfrm>
        </p:spPr>
      </p:pic>
    </p:spTree>
    <p:extLst>
      <p:ext uri="{BB962C8B-B14F-4D97-AF65-F5344CB8AC3E}">
        <p14:creationId xmlns:p14="http://schemas.microsoft.com/office/powerpoint/2010/main" val="16108445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F1A8D-1119-E4E9-6B6E-2F0558AFA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Trace</a:t>
            </a:r>
          </a:p>
        </p:txBody>
      </p:sp>
      <p:pic>
        <p:nvPicPr>
          <p:cNvPr id="5" name="Content Placeholder 4" descr="A graph of a function&#10;&#10;AI-generated content may be incorrect.">
            <a:extLst>
              <a:ext uri="{FF2B5EF4-FFF2-40B4-BE49-F238E27FC236}">
                <a16:creationId xmlns:a16="http://schemas.microsoft.com/office/drawing/2014/main" id="{1CCC7CD9-4456-ACCA-60C0-A8501DC507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4542" y="1553645"/>
            <a:ext cx="7363652" cy="4939230"/>
          </a:xfrm>
        </p:spPr>
      </p:pic>
    </p:spTree>
    <p:extLst>
      <p:ext uri="{BB962C8B-B14F-4D97-AF65-F5344CB8AC3E}">
        <p14:creationId xmlns:p14="http://schemas.microsoft.com/office/powerpoint/2010/main" val="13101910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92B10-BECF-0ECA-94D3-7A93A596A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trace can do a lot of things</a:t>
            </a:r>
          </a:p>
        </p:txBody>
      </p:sp>
      <p:pic>
        <p:nvPicPr>
          <p:cNvPr id="5" name="Content Placeholder 4" descr="A graph of a function&#10;&#10;AI-generated content may be incorrect.">
            <a:extLst>
              <a:ext uri="{FF2B5EF4-FFF2-40B4-BE49-F238E27FC236}">
                <a16:creationId xmlns:a16="http://schemas.microsoft.com/office/drawing/2014/main" id="{DB806542-F35A-B91C-0B01-3B35361942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6353" y="2744664"/>
            <a:ext cx="5745669" cy="384280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38C21E-4310-6A12-715D-2001C86896F6}"/>
              </a:ext>
            </a:extLst>
          </p:cNvPr>
          <p:cNvSpPr txBox="1"/>
          <p:nvPr/>
        </p:nvSpPr>
        <p:spPr>
          <a:xfrm>
            <a:off x="1382108" y="1541372"/>
            <a:ext cx="9154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Graph Trace feature on the TI-</a:t>
            </a:r>
            <a:r>
              <a:rPr lang="en-AU" dirty="0" err="1"/>
              <a:t>Nspire</a:t>
            </a:r>
            <a:r>
              <a:rPr lang="en-AU" dirty="0"/>
              <a:t> does not </a:t>
            </a:r>
            <a:r>
              <a:rPr lang="en-AU" b="1" dirty="0"/>
              <a:t>always</a:t>
            </a:r>
            <a:r>
              <a:rPr lang="en-AU" dirty="0"/>
              <a:t> find x-intercepts perfectly, but it can get very close. While Graph Trace can identify key points like x-intercepts, its accuracy is limited by the decimal display and the calculator's default step size. It is more reliable for finding x-intercepts using the Analyse Graph.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442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46FD1-DEA0-C99D-3296-11848C97B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if I can’t see all key points?</a:t>
            </a:r>
          </a:p>
        </p:txBody>
      </p:sp>
      <p:pic>
        <p:nvPicPr>
          <p:cNvPr id="5" name="Content Placeholder 4" descr="A graph of a function&#10;&#10;AI-generated content may be incorrect.">
            <a:extLst>
              <a:ext uri="{FF2B5EF4-FFF2-40B4-BE49-F238E27FC236}">
                <a16:creationId xmlns:a16="http://schemas.microsoft.com/office/drawing/2014/main" id="{9A508BFB-7ED7-C114-6B34-F5B942546D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7307" y="1769064"/>
            <a:ext cx="6557386" cy="4351338"/>
          </a:xfrm>
        </p:spPr>
      </p:pic>
    </p:spTree>
    <p:extLst>
      <p:ext uri="{BB962C8B-B14F-4D97-AF65-F5344CB8AC3E}">
        <p14:creationId xmlns:p14="http://schemas.microsoft.com/office/powerpoint/2010/main" val="20489664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59C6B-CD82-C181-C4E8-23B379B1F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Resizing the Window</a:t>
            </a:r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48D9201-A777-E4EF-5D80-B85B4F8854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868" y="1634896"/>
            <a:ext cx="4633143" cy="3449446"/>
          </a:xfrm>
        </p:spPr>
      </p:pic>
      <p:pic>
        <p:nvPicPr>
          <p:cNvPr id="7" name="Picture 6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2A4BA2F4-EF82-597B-CF41-64470CC95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0714" y="1634896"/>
            <a:ext cx="4726385" cy="354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613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2261A-29B5-B928-9877-7D8684FE2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aph of a function&#10;&#10;AI-generated content may be incorrect.">
            <a:extLst>
              <a:ext uri="{FF2B5EF4-FFF2-40B4-BE49-F238E27FC236}">
                <a16:creationId xmlns:a16="http://schemas.microsoft.com/office/drawing/2014/main" id="{BDC246B2-C02D-5560-B30C-58B76AE55A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1749" y="365125"/>
            <a:ext cx="8327639" cy="5488806"/>
          </a:xfrm>
        </p:spPr>
      </p:pic>
    </p:spTree>
    <p:extLst>
      <p:ext uri="{BB962C8B-B14F-4D97-AF65-F5344CB8AC3E}">
        <p14:creationId xmlns:p14="http://schemas.microsoft.com/office/powerpoint/2010/main" val="17796541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58D43-3CBB-79E0-795A-3DADAC800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all key points of the following function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9BAE7F-F1D4-7469-52EF-053A390DD3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AU" i="1"/>
                      <m:t>=</m:t>
                    </m:r>
                    <m:sSup>
                      <m:sSupPr>
                        <m:ctrlPr>
                          <a:rPr lang="en-AU" i="1"/>
                        </m:ctrlPr>
                      </m:sSupPr>
                      <m:e>
                        <m:r>
                          <a:rPr lang="en-AU" i="1"/>
                          <m:t>𝑥</m:t>
                        </m:r>
                      </m:e>
                      <m:sup>
                        <m:r>
                          <a:rPr lang="en-AU" i="1"/>
                          <m:t>2</m:t>
                        </m:r>
                      </m:sup>
                    </m:sSup>
                    <m:r>
                      <a:rPr lang="en-AU" i="1"/>
                      <m:t>−9</m:t>
                    </m:r>
                    <m:r>
                      <a:rPr lang="en-AU" i="1"/>
                      <m:t>𝑥</m:t>
                    </m:r>
                    <m:r>
                      <a:rPr lang="en-AU" i="1"/>
                      <m:t>−11</m:t>
                    </m:r>
                  </m:oMath>
                </a14:m>
                <a:endParaRPr lang="en-AU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9BAE7F-F1D4-7469-52EF-053A390DD3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1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11875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0A908-DB6A-DAA6-987D-967737211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</a:t>
            </a:r>
          </a:p>
        </p:txBody>
      </p:sp>
      <p:pic>
        <p:nvPicPr>
          <p:cNvPr id="5" name="Content Placeholder 4" descr="A graph of a function&#10;&#10;AI-generated content may be incorrect.">
            <a:extLst>
              <a:ext uri="{FF2B5EF4-FFF2-40B4-BE49-F238E27FC236}">
                <a16:creationId xmlns:a16="http://schemas.microsoft.com/office/drawing/2014/main" id="{FACFF8CB-2212-B7B8-98F7-BA66F1DBDE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2539" y="1395425"/>
            <a:ext cx="7206921" cy="4790965"/>
          </a:xfrm>
        </p:spPr>
      </p:pic>
    </p:spTree>
    <p:extLst>
      <p:ext uri="{BB962C8B-B14F-4D97-AF65-F5344CB8AC3E}">
        <p14:creationId xmlns:p14="http://schemas.microsoft.com/office/powerpoint/2010/main" val="32337213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C8A9E-C916-1295-7FF0-766866788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2 – Introduction to Differentiation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C9F3D-749F-9C7F-73F7-CEC3731757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https://education.ti.com/en-au/seniornspiredcurriculum/aus-nz/qld-nspire/methods-yr-11?m=P8ngjvpCwU2_vbEswSvTCg.aFVCr8ZB8EC23v63gvzRlw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8048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9B1F9-9036-6E98-C66D-F071CC1E5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Showing gradient at a point</a:t>
            </a:r>
          </a:p>
        </p:txBody>
      </p:sp>
      <p:pic>
        <p:nvPicPr>
          <p:cNvPr id="5" name="Content Placeholder 4" descr="A graph of a function&#10;&#10;AI-generated content may be incorrect.">
            <a:extLst>
              <a:ext uri="{FF2B5EF4-FFF2-40B4-BE49-F238E27FC236}">
                <a16:creationId xmlns:a16="http://schemas.microsoft.com/office/drawing/2014/main" id="{866EF356-3F7A-6641-17C9-300AFB5A75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7677" y="1816442"/>
            <a:ext cx="6888806" cy="4446457"/>
          </a:xfrm>
        </p:spPr>
      </p:pic>
    </p:spTree>
    <p:extLst>
      <p:ext uri="{BB962C8B-B14F-4D97-AF65-F5344CB8AC3E}">
        <p14:creationId xmlns:p14="http://schemas.microsoft.com/office/powerpoint/2010/main" val="2525553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16B9B-1B0B-934E-B183-9C27E6AE3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11369B6-55EA-71B1-CB68-9615E96875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1269" y="365125"/>
            <a:ext cx="9438707" cy="5811838"/>
          </a:xfrm>
        </p:spPr>
      </p:pic>
    </p:spTree>
    <p:extLst>
      <p:ext uri="{BB962C8B-B14F-4D97-AF65-F5344CB8AC3E}">
        <p14:creationId xmlns:p14="http://schemas.microsoft.com/office/powerpoint/2010/main" val="10413211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4D7B1-1924-5E5D-AF99-6C219E82F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PDF to use activities</a:t>
            </a:r>
          </a:p>
        </p:txBody>
      </p:sp>
      <p:pic>
        <p:nvPicPr>
          <p:cNvPr id="7" name="Content Placeholder 6" descr="A white squares with black text&#10;&#10;AI-generated content may be incorrect.">
            <a:extLst>
              <a:ext uri="{FF2B5EF4-FFF2-40B4-BE49-F238E27FC236}">
                <a16:creationId xmlns:a16="http://schemas.microsoft.com/office/drawing/2014/main" id="{E434612F-6E6C-342D-22C9-E26AD5EDE7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3150" y="2890044"/>
            <a:ext cx="10045700" cy="2222500"/>
          </a:xfrm>
        </p:spPr>
      </p:pic>
    </p:spTree>
    <p:extLst>
      <p:ext uri="{BB962C8B-B14F-4D97-AF65-F5344CB8AC3E}">
        <p14:creationId xmlns:p14="http://schemas.microsoft.com/office/powerpoint/2010/main" val="15846771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59790-9301-8708-0C3F-5FAA57B6F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aph of positive and negative&#10;&#10;AI-generated content may be incorrect.">
            <a:extLst>
              <a:ext uri="{FF2B5EF4-FFF2-40B4-BE49-F238E27FC236}">
                <a16:creationId xmlns:a16="http://schemas.microsoft.com/office/drawing/2014/main" id="{7936B56A-D9C3-AA02-8288-1D3FC40345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8222" y="365125"/>
            <a:ext cx="9255556" cy="6176963"/>
          </a:xfrm>
        </p:spPr>
      </p:pic>
    </p:spTree>
    <p:extLst>
      <p:ext uri="{BB962C8B-B14F-4D97-AF65-F5344CB8AC3E}">
        <p14:creationId xmlns:p14="http://schemas.microsoft.com/office/powerpoint/2010/main" val="31255933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5E1A7-B670-873C-1EAB-5F11424CF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09E596F1-22DC-60AE-A61B-05F0B05B87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2012" y="1185862"/>
            <a:ext cx="10467975" cy="4486275"/>
          </a:xfrm>
        </p:spPr>
      </p:pic>
    </p:spTree>
    <p:extLst>
      <p:ext uri="{BB962C8B-B14F-4D97-AF65-F5344CB8AC3E}">
        <p14:creationId xmlns:p14="http://schemas.microsoft.com/office/powerpoint/2010/main" val="29088408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74CAB-CA2E-281E-0C46-EC606C407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aph of a function&#10;&#10;AI-generated content may be incorrect.">
            <a:extLst>
              <a:ext uri="{FF2B5EF4-FFF2-40B4-BE49-F238E27FC236}">
                <a16:creationId xmlns:a16="http://schemas.microsoft.com/office/drawing/2014/main" id="{6EC8DEF8-33C4-3AB5-3593-425AD41407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5009" y="760541"/>
            <a:ext cx="8861981" cy="5954541"/>
          </a:xfrm>
        </p:spPr>
      </p:pic>
    </p:spTree>
    <p:extLst>
      <p:ext uri="{BB962C8B-B14F-4D97-AF65-F5344CB8AC3E}">
        <p14:creationId xmlns:p14="http://schemas.microsoft.com/office/powerpoint/2010/main" val="39309736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FB9E7-CC73-75FC-1DF8-C5A916C9F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Plotting a graph of the first derivative</a:t>
            </a:r>
          </a:p>
        </p:txBody>
      </p:sp>
      <p:pic>
        <p:nvPicPr>
          <p:cNvPr id="5" name="Content Placeholder 4" descr="A graph of a function&#10;&#10;AI-generated content may be incorrect.">
            <a:extLst>
              <a:ext uri="{FF2B5EF4-FFF2-40B4-BE49-F238E27FC236}">
                <a16:creationId xmlns:a16="http://schemas.microsoft.com/office/drawing/2014/main" id="{BED7886C-6B0E-4BAD-2531-F9EB83E48F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0390" y="1825625"/>
            <a:ext cx="6471220" cy="4351338"/>
          </a:xfrm>
        </p:spPr>
      </p:pic>
    </p:spTree>
    <p:extLst>
      <p:ext uri="{BB962C8B-B14F-4D97-AF65-F5344CB8AC3E}">
        <p14:creationId xmlns:p14="http://schemas.microsoft.com/office/powerpoint/2010/main" val="1985866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779B2-4D4F-EEC7-6BED-D322CCBD0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Unit 1: Topic 2 Binomial Expansion </a:t>
            </a:r>
          </a:p>
        </p:txBody>
      </p:sp>
      <p:pic>
        <p:nvPicPr>
          <p:cNvPr id="9" name="Content Placeholder 8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7C1019C3-D245-C0F9-13A9-BA5D5BD218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275" y="2901650"/>
            <a:ext cx="10515600" cy="2468266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23F6D7-D8C9-40A2-9ED4-5D03083D9388}"/>
              </a:ext>
            </a:extLst>
          </p:cNvPr>
          <p:cNvSpPr txBox="1"/>
          <p:nvPr/>
        </p:nvSpPr>
        <p:spPr>
          <a:xfrm>
            <a:off x="838200" y="1569308"/>
            <a:ext cx="9430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</a:t>
            </a:r>
            <a:r>
              <a:rPr lang="en-US" b="1" dirty="0"/>
              <a:t>expand</a:t>
            </a:r>
            <a:r>
              <a:rPr lang="en-US" dirty="0"/>
              <a:t> is </a:t>
            </a:r>
            <a:r>
              <a:rPr lang="en-US" b="1" dirty="0"/>
              <a:t>disabled in test mode</a:t>
            </a:r>
            <a:r>
              <a:rPr lang="en-US" dirty="0"/>
              <a:t>, but works well for students checking work and as a teaching tool to quickly expand expressions/show binomial expansion patterns</a:t>
            </a:r>
          </a:p>
        </p:txBody>
      </p:sp>
    </p:spTree>
    <p:extLst>
      <p:ext uri="{BB962C8B-B14F-4D97-AF65-F5344CB8AC3E}">
        <p14:creationId xmlns:p14="http://schemas.microsoft.com/office/powerpoint/2010/main" val="20350793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01BA7-F2AB-7F1A-99C2-47ADB0A87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nCr</a:t>
            </a:r>
            <a:r>
              <a:rPr lang="en-US" dirty="0"/>
              <a:t> notation</a:t>
            </a:r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DBDFD41-06BA-C981-550A-FD28D9BE8E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2017" y="1352748"/>
            <a:ext cx="6747965" cy="5046637"/>
          </a:xfrm>
        </p:spPr>
      </p:pic>
    </p:spTree>
    <p:extLst>
      <p:ext uri="{BB962C8B-B14F-4D97-AF65-F5344CB8AC3E}">
        <p14:creationId xmlns:p14="http://schemas.microsoft.com/office/powerpoint/2010/main" val="28028289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1E96C-B7E1-08D8-B100-C807940F5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Students can also type </a:t>
            </a:r>
            <a:r>
              <a:rPr lang="en-US" dirty="0" err="1"/>
              <a:t>ncr</a:t>
            </a:r>
            <a:r>
              <a:rPr lang="en-US" dirty="0"/>
              <a:t> into the calculator using the keyboard</a:t>
            </a:r>
          </a:p>
        </p:txBody>
      </p:sp>
      <p:pic>
        <p:nvPicPr>
          <p:cNvPr id="5" name="Content Placeholder 4" descr="A white rectangular object with a black border&#10;&#10;AI-generated content may be incorrect.">
            <a:extLst>
              <a:ext uri="{FF2B5EF4-FFF2-40B4-BE49-F238E27FC236}">
                <a16:creationId xmlns:a16="http://schemas.microsoft.com/office/drawing/2014/main" id="{01BFFCBC-32C3-C817-65FD-C43F208074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36309"/>
            <a:ext cx="10515600" cy="1392691"/>
          </a:xfrm>
        </p:spPr>
      </p:pic>
    </p:spTree>
    <p:extLst>
      <p:ext uri="{BB962C8B-B14F-4D97-AF65-F5344CB8AC3E}">
        <p14:creationId xmlns:p14="http://schemas.microsoft.com/office/powerpoint/2010/main" val="26589472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759DF-787B-7951-405D-2B25E33D1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Question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36BB4D-540E-21A3-D085-FC7427874C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AU" dirty="0"/>
                  <a:t>Consider the expression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i="1"/>
                        </m:ctrlPr>
                      </m:sSupPr>
                      <m:e>
                        <m:d>
                          <m:dPr>
                            <m:ctrlPr>
                              <a:rPr lang="en-AU" i="1"/>
                            </m:ctrlPr>
                          </m:dPr>
                          <m:e>
                            <m:r>
                              <a:rPr lang="en-AU" i="1"/>
                              <m:t>2</m:t>
                            </m:r>
                            <m:r>
                              <a:rPr lang="en-AU" i="1"/>
                              <m:t>𝑥</m:t>
                            </m:r>
                            <m:r>
                              <a:rPr lang="en-AU" i="1"/>
                              <m:t>−3</m:t>
                            </m:r>
                          </m:e>
                        </m:d>
                      </m:e>
                      <m:sup>
                        <m:r>
                          <a:rPr lang="en-AU" i="1"/>
                          <m:t>8</m:t>
                        </m:r>
                      </m:sup>
                    </m:sSup>
                  </m:oMath>
                </a14:m>
                <a:endParaRPr lang="en-AU" dirty="0"/>
              </a:p>
              <a:p>
                <a:pPr marL="0" indent="0">
                  <a:buNone/>
                </a:pPr>
                <a:r>
                  <a:rPr lang="en-AU" dirty="0"/>
                  <a:t>Find the coefficient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i="1"/>
                        </m:ctrlPr>
                      </m:sSupPr>
                      <m:e>
                        <m:r>
                          <a:rPr lang="en-AU" i="1"/>
                          <m:t>𝑥</m:t>
                        </m:r>
                      </m:e>
                      <m:sup>
                        <m:r>
                          <a:rPr lang="en-AU" i="1"/>
                          <m:t>4</m:t>
                        </m:r>
                      </m:sup>
                    </m:sSup>
                  </m:oMath>
                </a14:m>
                <a:r>
                  <a:rPr lang="en-AU" dirty="0"/>
                  <a:t> in the expansion.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36BB4D-540E-21A3-D085-FC7427874C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2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56559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08777-4BCA-C3B8-1305-5182A9359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E1A001-D23B-7087-7544-C4B26F6CA0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428354"/>
            <a:ext cx="10515600" cy="1145880"/>
          </a:xfrm>
        </p:spPr>
      </p:pic>
    </p:spTree>
    <p:extLst>
      <p:ext uri="{BB962C8B-B14F-4D97-AF65-F5344CB8AC3E}">
        <p14:creationId xmlns:p14="http://schemas.microsoft.com/office/powerpoint/2010/main" val="845939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EA76F4D-AAB4-61D3-AFED-1157AB0FF3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5288" y="1177159"/>
            <a:ext cx="10261424" cy="372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274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CCAA5-A392-0E8A-E595-D79243EAD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 3: Domain and Range/Function vs Relation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7E501-1DD6-FAA2-B367-65774FCFA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education.ti.com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-au/</a:t>
            </a:r>
            <a:r>
              <a:rPr lang="en-US" dirty="0" err="1"/>
              <a:t>seniornspiredcurriculum</a:t>
            </a:r>
            <a:r>
              <a:rPr lang="en-US" dirty="0"/>
              <a:t>/</a:t>
            </a:r>
            <a:r>
              <a:rPr lang="en-US" dirty="0" err="1"/>
              <a:t>aus-nz</a:t>
            </a:r>
            <a:r>
              <a:rPr lang="en-US" dirty="0"/>
              <a:t>/</a:t>
            </a:r>
            <a:r>
              <a:rPr lang="en-US" dirty="0" err="1"/>
              <a:t>detail?id</a:t>
            </a:r>
            <a:r>
              <a:rPr lang="en-US" dirty="0"/>
              <a:t>=825142C98B804262A41D65F54BE88C25&amp;t=D044AFF4F38740A09A6396019FC12946</a:t>
            </a:r>
          </a:p>
        </p:txBody>
      </p:sp>
    </p:spTree>
    <p:extLst>
      <p:ext uri="{BB962C8B-B14F-4D97-AF65-F5344CB8AC3E}">
        <p14:creationId xmlns:p14="http://schemas.microsoft.com/office/powerpoint/2010/main" val="14160962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24014-43FD-37A0-DBF8-92B0E11C1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a diagram&#10;&#10;AI-generated content may be incorrect.">
            <a:extLst>
              <a:ext uri="{FF2B5EF4-FFF2-40B4-BE49-F238E27FC236}">
                <a16:creationId xmlns:a16="http://schemas.microsoft.com/office/drawing/2014/main" id="{E7F0D830-756F-B1A7-680D-17E10BFDA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4471" y="365125"/>
            <a:ext cx="9087738" cy="6008797"/>
          </a:xfrm>
        </p:spPr>
      </p:pic>
    </p:spTree>
    <p:extLst>
      <p:ext uri="{BB962C8B-B14F-4D97-AF65-F5344CB8AC3E}">
        <p14:creationId xmlns:p14="http://schemas.microsoft.com/office/powerpoint/2010/main" val="26826132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4B566-4704-1950-BCAE-4F9EAB157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Showing the domain and range as axes</a:t>
            </a:r>
          </a:p>
        </p:txBody>
      </p:sp>
      <p:pic>
        <p:nvPicPr>
          <p:cNvPr id="5" name="Content Placeholder 4" descr="A graph of a function&#10;&#10;AI-generated content may be incorrect.">
            <a:extLst>
              <a:ext uri="{FF2B5EF4-FFF2-40B4-BE49-F238E27FC236}">
                <a16:creationId xmlns:a16="http://schemas.microsoft.com/office/drawing/2014/main" id="{E51576B7-6526-EA73-917E-DDF1B974D2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9075" y="1825625"/>
            <a:ext cx="7873849" cy="4351338"/>
          </a:xfrm>
        </p:spPr>
      </p:pic>
    </p:spTree>
    <p:extLst>
      <p:ext uri="{BB962C8B-B14F-4D97-AF65-F5344CB8AC3E}">
        <p14:creationId xmlns:p14="http://schemas.microsoft.com/office/powerpoint/2010/main" val="9971859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67774-F445-6B43-DC38-18FFD0C94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graph of a function&#10;&#10;AI-generated content may be incorrect.">
            <a:extLst>
              <a:ext uri="{FF2B5EF4-FFF2-40B4-BE49-F238E27FC236}">
                <a16:creationId xmlns:a16="http://schemas.microsoft.com/office/drawing/2014/main" id="{8ED7BBE2-F71E-9D65-1F1F-BCF2127F6E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9609" y="1825625"/>
            <a:ext cx="7872781" cy="4351338"/>
          </a:xfrm>
        </p:spPr>
      </p:pic>
    </p:spTree>
    <p:extLst>
      <p:ext uri="{BB962C8B-B14F-4D97-AF65-F5344CB8AC3E}">
        <p14:creationId xmlns:p14="http://schemas.microsoft.com/office/powerpoint/2010/main" val="15316306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24398-E95C-A3C9-9CD9-AF3ED4823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1: Using TI to find Roots on the calculator page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C1BAD8-A89B-2E8B-B5C5-0910B101594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Polyroots vs </a:t>
                </a:r>
                <a:r>
                  <a:rPr lang="en-US" dirty="0" err="1"/>
                  <a:t>nSolve</a:t>
                </a:r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AU" i="1"/>
                      <m:t>=</m:t>
                    </m:r>
                    <m:sSup>
                      <m:sSupPr>
                        <m:ctrlPr>
                          <a:rPr lang="en-AU" i="1"/>
                        </m:ctrlPr>
                      </m:sSupPr>
                      <m:e>
                        <m:r>
                          <a:rPr lang="en-AU" i="1"/>
                          <m:t>𝑥</m:t>
                        </m:r>
                      </m:e>
                      <m:sup>
                        <m:r>
                          <a:rPr lang="en-AU" i="1"/>
                          <m:t>2</m:t>
                        </m:r>
                      </m:sup>
                    </m:sSup>
                    <m:r>
                      <a:rPr lang="en-AU" i="1"/>
                      <m:t>−9</m:t>
                    </m:r>
                    <m:r>
                      <a:rPr lang="en-AU" i="1"/>
                      <m:t>𝑥</m:t>
                    </m:r>
                    <m:r>
                      <a:rPr lang="en-AU" i="1"/>
                      <m:t>−11</m:t>
                    </m:r>
                  </m:oMath>
                </a14:m>
                <a:endParaRPr lang="en-AU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C1BAD8-A89B-2E8B-B5C5-0910B10159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42154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27762-4807-AFD5-7D23-4AB784C02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DD9E362-12F3-6C01-7BB3-A5DF26677C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203" y="1690688"/>
            <a:ext cx="6444386" cy="4351338"/>
          </a:xfrm>
        </p:spPr>
      </p:pic>
      <p:pic>
        <p:nvPicPr>
          <p:cNvPr id="6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1107350-5A9E-C265-C002-BBE3758ED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5968" y="1690688"/>
            <a:ext cx="6388992" cy="421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627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A58BB-70F7-DFCE-E95C-818D32BDF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Polyroots</a:t>
            </a:r>
            <a:r>
              <a:rPr lang="en-US" dirty="0"/>
              <a:t> find multiple solutions, </a:t>
            </a:r>
            <a:r>
              <a:rPr lang="en-US" dirty="0" err="1"/>
              <a:t>nSolve</a:t>
            </a:r>
            <a:r>
              <a:rPr lang="en-US" dirty="0"/>
              <a:t> find 1</a:t>
            </a:r>
          </a:p>
        </p:txBody>
      </p:sp>
      <p:pic>
        <p:nvPicPr>
          <p:cNvPr id="9" name="Content Placeholder 8" descr="A black and white math equation&#10;&#10;AI-generated content may be incorrect.">
            <a:extLst>
              <a:ext uri="{FF2B5EF4-FFF2-40B4-BE49-F238E27FC236}">
                <a16:creationId xmlns:a16="http://schemas.microsoft.com/office/drawing/2014/main" id="{1A1E3CC5-F53F-ED6F-E19E-97210149C4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4513" y="1437226"/>
            <a:ext cx="8173824" cy="2418038"/>
          </a:xfrm>
        </p:spPr>
      </p:pic>
      <p:pic>
        <p:nvPicPr>
          <p:cNvPr id="11" name="Picture 10" descr="A black text with a square and a number&#10;&#10;AI-generated content may be incorrect.">
            <a:extLst>
              <a:ext uri="{FF2B5EF4-FFF2-40B4-BE49-F238E27FC236}">
                <a16:creationId xmlns:a16="http://schemas.microsoft.com/office/drawing/2014/main" id="{56392B35-D16D-0C73-E478-FB429395C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225" y="3855938"/>
            <a:ext cx="7772400" cy="996756"/>
          </a:xfrm>
          <a:prstGeom prst="rect">
            <a:avLst/>
          </a:prstGeom>
        </p:spPr>
      </p:pic>
      <p:pic>
        <p:nvPicPr>
          <p:cNvPr id="13" name="Picture 12" descr="A white background with black and white clouds&#10;&#10;AI-generated content may be incorrect.">
            <a:extLst>
              <a:ext uri="{FF2B5EF4-FFF2-40B4-BE49-F238E27FC236}">
                <a16:creationId xmlns:a16="http://schemas.microsoft.com/office/drawing/2014/main" id="{9DF6196E-687D-F04D-B0DB-626171FFA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5225" y="4852694"/>
            <a:ext cx="7772400" cy="131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282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CAC87-D8E9-5825-AB5F-9002080B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</a:t>
            </a:r>
            <a:r>
              <a:rPr lang="en-US" dirty="0" err="1"/>
              <a:t>nSolve</a:t>
            </a:r>
            <a:r>
              <a:rPr lang="en-US" dirty="0"/>
              <a:t> shines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830809-032A-9626-AA7B-78C7F5D84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it is </a:t>
            </a:r>
            <a:r>
              <a:rPr lang="en-US" b="1" dirty="0"/>
              <a:t>not a polynomial </a:t>
            </a:r>
            <a:r>
              <a:rPr lang="en-US" dirty="0"/>
              <a:t>and is likely to have just one solutions (so in probability questions, logarithmic questions or exponentials questions where the algebraic solution is difficult </a:t>
            </a:r>
            <a:r>
              <a:rPr lang="en-US" dirty="0" err="1"/>
              <a:t>ot</a:t>
            </a:r>
            <a:r>
              <a:rPr lang="en-US" dirty="0"/>
              <a:t> time consuming to find), </a:t>
            </a:r>
            <a:r>
              <a:rPr lang="en-US" dirty="0" err="1"/>
              <a:t>nSolve</a:t>
            </a:r>
            <a:r>
              <a:rPr lang="en-US" dirty="0"/>
              <a:t> is your best friend.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04AE3B-5274-8670-9870-A693F34D02A3}"/>
              </a:ext>
            </a:extLst>
          </p:cNvPr>
          <p:cNvSpPr txBox="1"/>
          <p:nvPr/>
        </p:nvSpPr>
        <p:spPr>
          <a:xfrm>
            <a:off x="3049571" y="3246690"/>
            <a:ext cx="6099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0" dirty="0">
                <a:effectLst/>
              </a:rPr>
              <a:t> 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CEB629-0B82-EE8E-3F0C-D0A3E33512C6}"/>
              </a:ext>
            </a:extLst>
          </p:cNvPr>
          <p:cNvSpPr txBox="1"/>
          <p:nvPr/>
        </p:nvSpPr>
        <p:spPr>
          <a:xfrm>
            <a:off x="3049571" y="3246690"/>
            <a:ext cx="6099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0" dirty="0">
                <a:effectLst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2985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681D0-A537-A81D-5FEB-FCB42E292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 2 SR - 2021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CE034FC-C4E8-1FA2-8A30-F9783C1637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602203"/>
            <a:ext cx="7477472" cy="489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884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681D0-A537-A81D-5FEB-FCB42E292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 2 SR - 2021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AC02B-7910-AC74-F50C-A3A956A0B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DB4616-5AD1-4B88-236F-08F178AB4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70" y="1597660"/>
            <a:ext cx="6693618" cy="42849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BD99BE-2429-F1F4-3C6B-B70875E22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949" y="0"/>
            <a:ext cx="5381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58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A45DC-AF32-CE15-1B4D-7AC39FF2C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Sliders</a:t>
            </a:r>
          </a:p>
        </p:txBody>
      </p:sp>
      <p:pic>
        <p:nvPicPr>
          <p:cNvPr id="5" name="Content Placeholder 4" descr="A graph of a function&#10;&#10;AI-generated content may be incorrect.">
            <a:extLst>
              <a:ext uri="{FF2B5EF4-FFF2-40B4-BE49-F238E27FC236}">
                <a16:creationId xmlns:a16="http://schemas.microsoft.com/office/drawing/2014/main" id="{013E668C-FD99-8121-E9FB-3921FD812C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4094" y="1825625"/>
            <a:ext cx="6503812" cy="4351338"/>
          </a:xfrm>
        </p:spPr>
      </p:pic>
    </p:spTree>
    <p:extLst>
      <p:ext uri="{BB962C8B-B14F-4D97-AF65-F5344CB8AC3E}">
        <p14:creationId xmlns:p14="http://schemas.microsoft.com/office/powerpoint/2010/main" val="1201901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2350F-B234-321A-119C-A4D67F83D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10A CU style Question</a:t>
            </a:r>
          </a:p>
        </p:txBody>
      </p:sp>
      <p:pic>
        <p:nvPicPr>
          <p:cNvPr id="5" name="Content Placeholder 4" descr="A close-up of a text&#10;&#10;AI-generated content may be incorrect.">
            <a:extLst>
              <a:ext uri="{FF2B5EF4-FFF2-40B4-BE49-F238E27FC236}">
                <a16:creationId xmlns:a16="http://schemas.microsoft.com/office/drawing/2014/main" id="{E3BB0E1C-99D6-1066-C909-E5895CA22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8000" y="1690688"/>
            <a:ext cx="8636000" cy="3492500"/>
          </a:xfrm>
        </p:spPr>
      </p:pic>
    </p:spTree>
    <p:extLst>
      <p:ext uri="{BB962C8B-B14F-4D97-AF65-F5344CB8AC3E}">
        <p14:creationId xmlns:p14="http://schemas.microsoft.com/office/powerpoint/2010/main" val="3604850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5B5EA-4B72-445D-8772-A831EA204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slider&#10;&#10;AI-generated content may be incorrect.">
            <a:extLst>
              <a:ext uri="{FF2B5EF4-FFF2-40B4-BE49-F238E27FC236}">
                <a16:creationId xmlns:a16="http://schemas.microsoft.com/office/drawing/2014/main" id="{8F22F26F-65C8-BA79-0056-4B9E2A8828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4051" y="200244"/>
            <a:ext cx="9795400" cy="6657756"/>
          </a:xfrm>
        </p:spPr>
      </p:pic>
    </p:spTree>
    <p:extLst>
      <p:ext uri="{BB962C8B-B14F-4D97-AF65-F5344CB8AC3E}">
        <p14:creationId xmlns:p14="http://schemas.microsoft.com/office/powerpoint/2010/main" val="323425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0E0FB-DB05-2216-C8E2-36EFEF029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aph of a function&#10;&#10;AI-generated content may be incorrect.">
            <a:extLst>
              <a:ext uri="{FF2B5EF4-FFF2-40B4-BE49-F238E27FC236}">
                <a16:creationId xmlns:a16="http://schemas.microsoft.com/office/drawing/2014/main" id="{2E4F75F2-C57A-2EEF-EF46-E1EED57534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4530" y="253441"/>
            <a:ext cx="9205783" cy="6145944"/>
          </a:xfrm>
        </p:spPr>
      </p:pic>
    </p:spTree>
    <p:extLst>
      <p:ext uri="{BB962C8B-B14F-4D97-AF65-F5344CB8AC3E}">
        <p14:creationId xmlns:p14="http://schemas.microsoft.com/office/powerpoint/2010/main" val="3720979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23D72-C18F-FCA9-4C75-40B8440DB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69145EE-6E24-BE8A-8708-F2A2F9719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664" y="107798"/>
            <a:ext cx="7772400" cy="664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10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E046-D3B1-5EB6-9F77-BC34284BF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 settings&#10;&#10;AI-generated content may be incorrect.">
            <a:extLst>
              <a:ext uri="{FF2B5EF4-FFF2-40B4-BE49-F238E27FC236}">
                <a16:creationId xmlns:a16="http://schemas.microsoft.com/office/drawing/2014/main" id="{75B739AB-2BFC-CD06-7C7E-9490A5D761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6820" y="1825625"/>
            <a:ext cx="5818360" cy="4351338"/>
          </a:xfrm>
        </p:spPr>
      </p:pic>
    </p:spTree>
    <p:extLst>
      <p:ext uri="{BB962C8B-B14F-4D97-AF65-F5344CB8AC3E}">
        <p14:creationId xmlns:p14="http://schemas.microsoft.com/office/powerpoint/2010/main" val="1912844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419</Words>
  <Application>Microsoft Macintosh PowerPoint</Application>
  <PresentationFormat>Widescreen</PresentationFormat>
  <Paragraphs>54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Aptos</vt:lpstr>
      <vt:lpstr>Aptos Display</vt:lpstr>
      <vt:lpstr>Arial</vt:lpstr>
      <vt:lpstr>Cambria Math</vt:lpstr>
      <vt:lpstr>Office Theme</vt:lpstr>
      <vt:lpstr>Methods Unit 1 &amp; 2</vt:lpstr>
      <vt:lpstr>About me</vt:lpstr>
      <vt:lpstr>PowerPoint Presentation</vt:lpstr>
      <vt:lpstr>PowerPoint Presentation</vt:lpstr>
      <vt:lpstr>Using Sliders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Finding the y-intercept</vt:lpstr>
      <vt:lpstr>Graph Trace</vt:lpstr>
      <vt:lpstr>Graph trace can do a lot of things</vt:lpstr>
      <vt:lpstr>What happens if I can’t see all key points?</vt:lpstr>
      <vt:lpstr>Resizing the Window</vt:lpstr>
      <vt:lpstr>PowerPoint Presentation</vt:lpstr>
      <vt:lpstr>Find all key points of the following function</vt:lpstr>
      <vt:lpstr>Solution</vt:lpstr>
      <vt:lpstr>Unit 2 – Introduction to Differentiation</vt:lpstr>
      <vt:lpstr>Showing gradient at a point</vt:lpstr>
      <vt:lpstr>PDF to use activities</vt:lpstr>
      <vt:lpstr>PowerPoint Presentation</vt:lpstr>
      <vt:lpstr>PowerPoint Presentation</vt:lpstr>
      <vt:lpstr>PowerPoint Presentation</vt:lpstr>
      <vt:lpstr>Plotting a graph of the first derivative</vt:lpstr>
      <vt:lpstr>Back To Unit 1: Topic 2 Binomial Expansion </vt:lpstr>
      <vt:lpstr>nCr notation</vt:lpstr>
      <vt:lpstr>Students can also type ncr into the calculator using the keyboard</vt:lpstr>
      <vt:lpstr>Practice Question</vt:lpstr>
      <vt:lpstr>Solution</vt:lpstr>
      <vt:lpstr>Topic 3: Domain and Range/Function vs Relation</vt:lpstr>
      <vt:lpstr>PowerPoint Presentation</vt:lpstr>
      <vt:lpstr>Showing the domain and range as axes</vt:lpstr>
      <vt:lpstr>PowerPoint Presentation</vt:lpstr>
      <vt:lpstr>Unit 1: Using TI to find Roots on the calculator page</vt:lpstr>
      <vt:lpstr>PowerPoint Presentation</vt:lpstr>
      <vt:lpstr>Polyroots find multiple solutions, nSolve find 1</vt:lpstr>
      <vt:lpstr>Where nSolve shines</vt:lpstr>
      <vt:lpstr>Paper 2 SR - 2021</vt:lpstr>
      <vt:lpstr>Paper 2 SR - 2021</vt:lpstr>
      <vt:lpstr>10A CU style Question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Ciara McGarrity</dc:creator>
  <cp:lastModifiedBy>Ciara McGarrity</cp:lastModifiedBy>
  <cp:revision>2</cp:revision>
  <dcterms:created xsi:type="dcterms:W3CDTF">2025-11-15T23:59:26Z</dcterms:created>
  <dcterms:modified xsi:type="dcterms:W3CDTF">2025-11-16T01:51:19Z</dcterms:modified>
</cp:coreProperties>
</file>