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935" r:id="rId2"/>
    <p:sldId id="936" r:id="rId3"/>
    <p:sldId id="937" r:id="rId4"/>
    <p:sldId id="961" r:id="rId5"/>
    <p:sldId id="962" r:id="rId6"/>
    <p:sldId id="963" r:id="rId7"/>
    <p:sldId id="964" r:id="rId8"/>
    <p:sldId id="965" r:id="rId9"/>
    <p:sldId id="966" r:id="rId10"/>
    <p:sldId id="969" r:id="rId11"/>
    <p:sldId id="967" r:id="rId12"/>
    <p:sldId id="968" r:id="rId13"/>
    <p:sldId id="938" r:id="rId14"/>
    <p:sldId id="950" r:id="rId15"/>
    <p:sldId id="881" r:id="rId16"/>
    <p:sldId id="970" r:id="rId17"/>
    <p:sldId id="846" r:id="rId18"/>
    <p:sldId id="778" r:id="rId19"/>
    <p:sldId id="971" r:id="rId20"/>
    <p:sldId id="883" r:id="rId21"/>
    <p:sldId id="884" r:id="rId22"/>
    <p:sldId id="885" r:id="rId23"/>
    <p:sldId id="886" r:id="rId24"/>
    <p:sldId id="951" r:id="rId25"/>
    <p:sldId id="932" r:id="rId26"/>
    <p:sldId id="944" r:id="rId27"/>
    <p:sldId id="943" r:id="rId28"/>
    <p:sldId id="959" r:id="rId29"/>
    <p:sldId id="960" r:id="rId30"/>
    <p:sldId id="972" r:id="rId31"/>
    <p:sldId id="973" r:id="rId32"/>
    <p:sldId id="942" r:id="rId33"/>
    <p:sldId id="904" r:id="rId34"/>
    <p:sldId id="946" r:id="rId35"/>
    <p:sldId id="953" r:id="rId36"/>
    <p:sldId id="929" r:id="rId37"/>
    <p:sldId id="979" r:id="rId38"/>
    <p:sldId id="980" r:id="rId39"/>
    <p:sldId id="981" r:id="rId40"/>
    <p:sldId id="941" r:id="rId41"/>
    <p:sldId id="974" r:id="rId42"/>
    <p:sldId id="975" r:id="rId43"/>
    <p:sldId id="976" r:id="rId44"/>
    <p:sldId id="977" r:id="rId45"/>
    <p:sldId id="945" r:id="rId46"/>
    <p:sldId id="954" r:id="rId47"/>
    <p:sldId id="955" r:id="rId48"/>
    <p:sldId id="956" r:id="rId49"/>
    <p:sldId id="957" r:id="rId50"/>
    <p:sldId id="958" r:id="rId5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373FE6-F951-4A6B-B20D-5549B8F24396}">
          <p14:sldIdLst>
            <p14:sldId id="935"/>
            <p14:sldId id="936"/>
          </p14:sldIdLst>
        </p14:section>
        <p14:section name=" Project Overview" id="{E128ABBB-0520-49EC-A580-6A8B441C4CBD}">
          <p14:sldIdLst>
            <p14:sldId id="937"/>
            <p14:sldId id="961"/>
            <p14:sldId id="962"/>
            <p14:sldId id="963"/>
            <p14:sldId id="964"/>
            <p14:sldId id="965"/>
            <p14:sldId id="966"/>
            <p14:sldId id="969"/>
            <p14:sldId id="967"/>
            <p14:sldId id="968"/>
          </p14:sldIdLst>
        </p14:section>
        <p14:section name="Preparing for the Project" id="{E6EB2BC1-1DD5-4F50-943D-F6F154CAD0CC}">
          <p14:sldIdLst>
            <p14:sldId id="938"/>
            <p14:sldId id="950"/>
            <p14:sldId id="881"/>
            <p14:sldId id="970"/>
            <p14:sldId id="846"/>
            <p14:sldId id="778"/>
            <p14:sldId id="971"/>
          </p14:sldIdLst>
        </p14:section>
        <p14:section name="Engineering Design" id="{EE941032-30A2-44DE-AF02-2FDCFC369CA4}">
          <p14:sldIdLst>
            <p14:sldId id="883"/>
            <p14:sldId id="884"/>
            <p14:sldId id="885"/>
            <p14:sldId id="886"/>
            <p14:sldId id="951"/>
            <p14:sldId id="932"/>
            <p14:sldId id="944"/>
          </p14:sldIdLst>
        </p14:section>
        <p14:section name="Science Background" id="{65FDC0CB-847A-4333-9683-0B57805E0B4F}">
          <p14:sldIdLst>
            <p14:sldId id="943"/>
            <p14:sldId id="959"/>
            <p14:sldId id="960"/>
            <p14:sldId id="972"/>
            <p14:sldId id="973"/>
          </p14:sldIdLst>
        </p14:section>
        <p14:section name="Handouts" id="{D3FBB1E8-7FD1-46E3-BF71-6AC04222CCDE}">
          <p14:sldIdLst>
            <p14:sldId id="942"/>
            <p14:sldId id="904"/>
            <p14:sldId id="946"/>
            <p14:sldId id="953"/>
            <p14:sldId id="929"/>
            <p14:sldId id="979"/>
            <p14:sldId id="980"/>
            <p14:sldId id="981"/>
          </p14:sldIdLst>
        </p14:section>
        <p14:section name="Final Product Code" id="{E01621CF-3F08-4B27-B10F-F3863B5770BD}">
          <p14:sldIdLst>
            <p14:sldId id="941"/>
            <p14:sldId id="974"/>
            <p14:sldId id="975"/>
            <p14:sldId id="976"/>
            <p14:sldId id="977"/>
            <p14:sldId id="945"/>
            <p14:sldId id="954"/>
            <p14:sldId id="955"/>
            <p14:sldId id="956"/>
            <p14:sldId id="957"/>
            <p14:sldId id="958"/>
          </p14:sldIdLst>
        </p14:section>
      </p14:sectionLst>
    </p:ext>
    <p:ext uri="{EFAFB233-063F-42B5-8137-9DF3F51BA10A}">
      <p15:sldGuideLst xmlns="" xmlns:p15="http://schemas.microsoft.com/office/powerpoint/2012/main">
        <p15:guide id="1" orient="horz" pos="391" userDrawn="1">
          <p15:clr>
            <a:srgbClr val="A4A3A4"/>
          </p15:clr>
        </p15:guide>
        <p15:guide id="2" pos="5556" userDrawn="1">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antucci"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901"/>
    <a:srgbClr val="EE2325"/>
    <a:srgbClr val="DE1F00"/>
    <a:srgbClr val="6A6A6A"/>
    <a:srgbClr val="D1282E"/>
    <a:srgbClr val="7030A0"/>
    <a:srgbClr val="4D1BC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9" autoAdjust="0"/>
    <p:restoredTop sz="78863" autoAdjust="0"/>
  </p:normalViewPr>
  <p:slideViewPr>
    <p:cSldViewPr snapToGrid="0" snapToObjects="1">
      <p:cViewPr varScale="1">
        <p:scale>
          <a:sx n="57" d="100"/>
          <a:sy n="57" d="100"/>
        </p:scale>
        <p:origin x="-1200" y="-96"/>
      </p:cViewPr>
      <p:guideLst>
        <p:guide orient="horz" pos="391"/>
        <p:guide pos="5556"/>
      </p:guideLst>
    </p:cSldViewPr>
  </p:slideViewPr>
  <p:outlineViewPr>
    <p:cViewPr>
      <p:scale>
        <a:sx n="33" d="100"/>
        <a:sy n="33" d="100"/>
      </p:scale>
      <p:origin x="0" y="74508"/>
    </p:cViewPr>
  </p:outlineViewPr>
  <p:notesTextViewPr>
    <p:cViewPr>
      <p:scale>
        <a:sx n="100" d="100"/>
        <a:sy n="100" d="100"/>
      </p:scale>
      <p:origin x="0" y="0"/>
    </p:cViewPr>
  </p:notesTextViewPr>
  <p:sorterViewPr>
    <p:cViewPr>
      <p:scale>
        <a:sx n="85" d="100"/>
        <a:sy n="85" d="100"/>
      </p:scale>
      <p:origin x="0" y="0"/>
    </p:cViewPr>
  </p:sorterViewPr>
  <p:notesViewPr>
    <p:cSldViewPr snapToGrid="0" snapToObjects="1">
      <p:cViewPr varScale="1">
        <p:scale>
          <a:sx n="63" d="100"/>
          <a:sy n="63" d="100"/>
        </p:scale>
        <p:origin x="-313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8BB52-3691-4348-95B3-8219A83F3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34B397-698B-456D-B78D-38EDEAF99387}">
      <dgm:prSet phldrT="[Text]" custT="1"/>
      <dgm:spPr/>
      <dgm:t>
        <a:bodyPr/>
        <a:lstStyle/>
        <a:p>
          <a:pPr algn="l"/>
          <a:r>
            <a:rPr lang="en-US" sz="1600" dirty="0" smtClean="0"/>
            <a:t>4. Science Background</a:t>
          </a:r>
          <a:endParaRPr lang="en-US" sz="1600" dirty="0"/>
        </a:p>
      </dgm:t>
    </dgm:pt>
    <dgm:pt modelId="{E41DBAF4-4B3D-431A-B46A-C3C1B26F0C70}" type="parTrans" cxnId="{4E474761-7BB9-4111-8255-CA18CA7362D7}">
      <dgm:prSet/>
      <dgm:spPr/>
      <dgm:t>
        <a:bodyPr/>
        <a:lstStyle/>
        <a:p>
          <a:endParaRPr lang="en-US"/>
        </a:p>
      </dgm:t>
    </dgm:pt>
    <dgm:pt modelId="{023A4689-9FBA-4587-AD2B-B215FD45E1D9}" type="sibTrans" cxnId="{4E474761-7BB9-4111-8255-CA18CA7362D7}">
      <dgm:prSet/>
      <dgm:spPr/>
      <dgm:t>
        <a:bodyPr/>
        <a:lstStyle/>
        <a:p>
          <a:endParaRPr lang="en-US"/>
        </a:p>
      </dgm:t>
    </dgm:pt>
    <dgm:pt modelId="{81870AF1-80A2-4C92-B067-F48129166358}">
      <dgm:prSet phldrT="[Text]" custT="1"/>
      <dgm:spPr/>
      <dgm:t>
        <a:bodyPr/>
        <a:lstStyle/>
        <a:p>
          <a:r>
            <a:rPr lang="en-US" sz="1400" dirty="0" smtClean="0"/>
            <a:t>Additive Color Model</a:t>
          </a:r>
          <a:endParaRPr lang="en-US" sz="1400" dirty="0"/>
        </a:p>
      </dgm:t>
    </dgm:pt>
    <dgm:pt modelId="{36D2466F-6372-4ED2-8468-BB618522F548}" type="parTrans" cxnId="{FCD46B59-85CB-4EAB-B97C-14709D041211}">
      <dgm:prSet/>
      <dgm:spPr/>
      <dgm:t>
        <a:bodyPr/>
        <a:lstStyle/>
        <a:p>
          <a:endParaRPr lang="en-US"/>
        </a:p>
      </dgm:t>
    </dgm:pt>
    <dgm:pt modelId="{34D7BC53-33AF-4572-8E14-178B1136725D}" type="sibTrans" cxnId="{FCD46B59-85CB-4EAB-B97C-14709D041211}">
      <dgm:prSet/>
      <dgm:spPr/>
      <dgm:t>
        <a:bodyPr/>
        <a:lstStyle/>
        <a:p>
          <a:endParaRPr lang="en-US"/>
        </a:p>
      </dgm:t>
    </dgm:pt>
    <dgm:pt modelId="{17F1CA59-A6F7-4C5A-B81C-296CD511E885}">
      <dgm:prSet phldrT="[Text]" custT="1"/>
      <dgm:spPr/>
      <dgm:t>
        <a:bodyPr/>
        <a:lstStyle/>
        <a:p>
          <a:pPr algn="l"/>
          <a:r>
            <a:rPr lang="en-US" sz="1600" dirty="0" smtClean="0"/>
            <a:t>5. Hands outs and Additional Resources</a:t>
          </a:r>
          <a:endParaRPr lang="en-US" sz="1600" dirty="0"/>
        </a:p>
      </dgm:t>
    </dgm:pt>
    <dgm:pt modelId="{F0A3BCDC-2C82-442A-84F6-A8E730221AB1}" type="parTrans" cxnId="{9BDCED52-6398-46D4-8F56-4BF1263F0894}">
      <dgm:prSet/>
      <dgm:spPr/>
      <dgm:t>
        <a:bodyPr/>
        <a:lstStyle/>
        <a:p>
          <a:endParaRPr lang="en-US"/>
        </a:p>
      </dgm:t>
    </dgm:pt>
    <dgm:pt modelId="{3B22D05C-0F3C-4FB4-8BB0-CCB1DA21137B}" type="sibTrans" cxnId="{9BDCED52-6398-46D4-8F56-4BF1263F0894}">
      <dgm:prSet/>
      <dgm:spPr/>
      <dgm:t>
        <a:bodyPr/>
        <a:lstStyle/>
        <a:p>
          <a:endParaRPr lang="en-US"/>
        </a:p>
      </dgm:t>
    </dgm:pt>
    <dgm:pt modelId="{650AC3AA-D1DD-4325-B3B2-FDF2E81301CA}">
      <dgm:prSet phldrT="[Text]" custT="1"/>
      <dgm:spPr/>
      <dgm:t>
        <a:bodyPr/>
        <a:lstStyle/>
        <a:p>
          <a:r>
            <a:rPr lang="en-US" sz="1600" dirty="0" smtClean="0"/>
            <a:t>Templates for student use including, flow charts, planning diagrams, etc. </a:t>
          </a:r>
          <a:endParaRPr lang="en-US" sz="1600" dirty="0"/>
        </a:p>
      </dgm:t>
    </dgm:pt>
    <dgm:pt modelId="{732B884F-D0DA-4DD3-9751-26F6E85197ED}" type="parTrans" cxnId="{065FD44F-AD2C-40A8-A328-BD315E2C20EF}">
      <dgm:prSet/>
      <dgm:spPr/>
      <dgm:t>
        <a:bodyPr/>
        <a:lstStyle/>
        <a:p>
          <a:endParaRPr lang="en-US"/>
        </a:p>
      </dgm:t>
    </dgm:pt>
    <dgm:pt modelId="{2E55AAEA-1F8A-41CD-9374-10E8D86DA595}" type="sibTrans" cxnId="{065FD44F-AD2C-40A8-A328-BD315E2C20EF}">
      <dgm:prSet/>
      <dgm:spPr/>
      <dgm:t>
        <a:bodyPr/>
        <a:lstStyle/>
        <a:p>
          <a:endParaRPr lang="en-US"/>
        </a:p>
      </dgm:t>
    </dgm:pt>
    <dgm:pt modelId="{78CBE39B-5ACD-404C-8CF0-174B29398FE8}">
      <dgm:prSet phldrT="[Text]" custT="1"/>
      <dgm:spPr/>
      <dgm:t>
        <a:bodyPr/>
        <a:lstStyle/>
        <a:p>
          <a:pPr algn="l"/>
          <a:r>
            <a:rPr lang="en-US" sz="1600" dirty="0" smtClean="0"/>
            <a:t>6. Example Project With Code </a:t>
          </a:r>
          <a:endParaRPr lang="en-US" sz="1600" dirty="0"/>
        </a:p>
      </dgm:t>
    </dgm:pt>
    <dgm:pt modelId="{EC32D4D9-76A7-4BE6-8F75-E9940DBF070D}" type="parTrans" cxnId="{FAE44276-E8D0-434B-A7B5-107C688EF6A6}">
      <dgm:prSet/>
      <dgm:spPr/>
      <dgm:t>
        <a:bodyPr/>
        <a:lstStyle/>
        <a:p>
          <a:endParaRPr lang="en-US"/>
        </a:p>
      </dgm:t>
    </dgm:pt>
    <dgm:pt modelId="{C90A67FB-15FC-49F2-AA63-B4C73999463A}" type="sibTrans" cxnId="{FAE44276-E8D0-434B-A7B5-107C688EF6A6}">
      <dgm:prSet/>
      <dgm:spPr/>
      <dgm:t>
        <a:bodyPr/>
        <a:lstStyle/>
        <a:p>
          <a:endParaRPr lang="en-US"/>
        </a:p>
      </dgm:t>
    </dgm:pt>
    <dgm:pt modelId="{1B342216-5B21-48ED-ACF7-4BCF7E743CDE}">
      <dgm:prSet phldrT="[Text]" custT="1"/>
      <dgm:spPr/>
      <dgm:t>
        <a:bodyPr/>
        <a:lstStyle/>
        <a:p>
          <a:r>
            <a:rPr lang="en-US" sz="1600" dirty="0" smtClean="0"/>
            <a:t>Sample project code. </a:t>
          </a:r>
          <a:endParaRPr lang="en-US" sz="1600" dirty="0"/>
        </a:p>
      </dgm:t>
    </dgm:pt>
    <dgm:pt modelId="{0C8C3FA1-DA63-4E19-84A1-A76DCE208DB2}" type="parTrans" cxnId="{FDEB2D7A-F421-4083-B342-2D8BB7321631}">
      <dgm:prSet/>
      <dgm:spPr/>
      <dgm:t>
        <a:bodyPr/>
        <a:lstStyle/>
        <a:p>
          <a:endParaRPr lang="en-US"/>
        </a:p>
      </dgm:t>
    </dgm:pt>
    <dgm:pt modelId="{6E6F037A-DF67-4D99-A3A6-C953E380A1CF}" type="sibTrans" cxnId="{FDEB2D7A-F421-4083-B342-2D8BB7321631}">
      <dgm:prSet/>
      <dgm:spPr/>
      <dgm:t>
        <a:bodyPr/>
        <a:lstStyle/>
        <a:p>
          <a:endParaRPr lang="en-US"/>
        </a:p>
      </dgm:t>
    </dgm:pt>
    <dgm:pt modelId="{DFCFF11F-011E-49F3-A3A2-B60038DFD13E}">
      <dgm:prSet phldrT="[Text]" custT="1"/>
      <dgm:spPr/>
      <dgm:t>
        <a:bodyPr/>
        <a:lstStyle/>
        <a:p>
          <a:r>
            <a:rPr lang="en-US" sz="1400" dirty="0" smtClean="0"/>
            <a:t>Web Links for background info on heat stroke, animal health, etc. </a:t>
          </a:r>
          <a:endParaRPr lang="en-US" sz="1400" dirty="0"/>
        </a:p>
      </dgm:t>
    </dgm:pt>
    <dgm:pt modelId="{3C51C542-4C9E-4562-B3C6-91D295314F88}" type="parTrans" cxnId="{F0F80C98-CE0C-4B0B-9450-BF5EB369FE17}">
      <dgm:prSet/>
      <dgm:spPr/>
      <dgm:t>
        <a:bodyPr/>
        <a:lstStyle/>
        <a:p>
          <a:endParaRPr lang="en-US"/>
        </a:p>
      </dgm:t>
    </dgm:pt>
    <dgm:pt modelId="{5D3F44E8-12A7-4089-90EF-AA6A2998A8EC}" type="sibTrans" cxnId="{F0F80C98-CE0C-4B0B-9450-BF5EB369FE17}">
      <dgm:prSet/>
      <dgm:spPr/>
      <dgm:t>
        <a:bodyPr/>
        <a:lstStyle/>
        <a:p>
          <a:endParaRPr lang="en-US"/>
        </a:p>
      </dgm:t>
    </dgm:pt>
    <dgm:pt modelId="{33613D66-D8FD-4002-9CD8-7DDE455CF92D}">
      <dgm:prSet phldrT="[Text]" custT="1"/>
      <dgm:spPr/>
      <dgm:t>
        <a:bodyPr/>
        <a:lstStyle/>
        <a:p>
          <a:r>
            <a:rPr lang="en-US" sz="1400" dirty="0" smtClean="0"/>
            <a:t>Electromagnetic spectrum</a:t>
          </a:r>
          <a:endParaRPr lang="en-US" sz="1400" dirty="0"/>
        </a:p>
      </dgm:t>
    </dgm:pt>
    <dgm:pt modelId="{E0274846-7034-448B-B453-6D8D5ECCF5C4}" type="parTrans" cxnId="{16B2B1CD-ABFE-4FA1-8E8B-1344F8CDF35F}">
      <dgm:prSet/>
      <dgm:spPr/>
      <dgm:t>
        <a:bodyPr/>
        <a:lstStyle/>
        <a:p>
          <a:endParaRPr lang="en-US"/>
        </a:p>
      </dgm:t>
    </dgm:pt>
    <dgm:pt modelId="{95ED51AE-33F2-4131-9030-6C52EA20CAE4}" type="sibTrans" cxnId="{16B2B1CD-ABFE-4FA1-8E8B-1344F8CDF35F}">
      <dgm:prSet/>
      <dgm:spPr/>
      <dgm:t>
        <a:bodyPr/>
        <a:lstStyle/>
        <a:p>
          <a:endParaRPr lang="en-US"/>
        </a:p>
      </dgm:t>
    </dgm:pt>
    <dgm:pt modelId="{A17A7628-FA1A-4B07-8289-4554DF6FFDE6}">
      <dgm:prSet phldrT="[Text]" custT="1"/>
      <dgm:spPr/>
      <dgm:t>
        <a:bodyPr/>
        <a:lstStyle/>
        <a:p>
          <a:r>
            <a:rPr lang="en-US" sz="1600" dirty="0" smtClean="0"/>
            <a:t>Additional information on related STEM projects. </a:t>
          </a:r>
          <a:endParaRPr lang="en-US" sz="1600" dirty="0"/>
        </a:p>
      </dgm:t>
    </dgm:pt>
    <dgm:pt modelId="{390FE2C7-4811-470D-991D-5ED93E1A161A}" type="parTrans" cxnId="{00B4CA07-F73F-4E7C-9D41-F554D41DDDEB}">
      <dgm:prSet/>
      <dgm:spPr/>
      <dgm:t>
        <a:bodyPr/>
        <a:lstStyle/>
        <a:p>
          <a:endParaRPr lang="en-US"/>
        </a:p>
      </dgm:t>
    </dgm:pt>
    <dgm:pt modelId="{CE769A94-3725-4451-8FD8-6AF6599573A0}" type="sibTrans" cxnId="{00B4CA07-F73F-4E7C-9D41-F554D41DDDEB}">
      <dgm:prSet/>
      <dgm:spPr/>
      <dgm:t>
        <a:bodyPr/>
        <a:lstStyle/>
        <a:p>
          <a:endParaRPr lang="en-US"/>
        </a:p>
      </dgm:t>
    </dgm:pt>
    <dgm:pt modelId="{B856E84F-85DD-49E9-A95F-314FE47D2AEF}" type="pres">
      <dgm:prSet presAssocID="{FCB8BB52-3691-4348-95B3-8219A83F3B69}" presName="Name0" presStyleCnt="0">
        <dgm:presLayoutVars>
          <dgm:dir/>
          <dgm:animLvl val="lvl"/>
          <dgm:resizeHandles val="exact"/>
        </dgm:presLayoutVars>
      </dgm:prSet>
      <dgm:spPr/>
      <dgm:t>
        <a:bodyPr/>
        <a:lstStyle/>
        <a:p>
          <a:endParaRPr lang="en-US"/>
        </a:p>
      </dgm:t>
    </dgm:pt>
    <dgm:pt modelId="{F9B5FE66-2E7F-4177-9BC3-F5DCEDB17BDB}" type="pres">
      <dgm:prSet presAssocID="{4334B397-698B-456D-B78D-38EDEAF99387}" presName="composite" presStyleCnt="0"/>
      <dgm:spPr/>
    </dgm:pt>
    <dgm:pt modelId="{EB0296A8-C041-4A68-9EA0-883C1F030B3F}" type="pres">
      <dgm:prSet presAssocID="{4334B397-698B-456D-B78D-38EDEAF99387}" presName="parTx" presStyleLbl="alignNode1" presStyleIdx="0" presStyleCnt="3">
        <dgm:presLayoutVars>
          <dgm:chMax val="0"/>
          <dgm:chPref val="0"/>
          <dgm:bulletEnabled val="1"/>
        </dgm:presLayoutVars>
      </dgm:prSet>
      <dgm:spPr/>
      <dgm:t>
        <a:bodyPr/>
        <a:lstStyle/>
        <a:p>
          <a:endParaRPr lang="en-US"/>
        </a:p>
      </dgm:t>
    </dgm:pt>
    <dgm:pt modelId="{5FDF61DF-49A1-4B78-99B2-AFF66186C143}" type="pres">
      <dgm:prSet presAssocID="{4334B397-698B-456D-B78D-38EDEAF99387}" presName="desTx" presStyleLbl="alignAccFollowNode1" presStyleIdx="0" presStyleCnt="3" custScaleY="97899">
        <dgm:presLayoutVars>
          <dgm:bulletEnabled val="1"/>
        </dgm:presLayoutVars>
      </dgm:prSet>
      <dgm:spPr/>
      <dgm:t>
        <a:bodyPr/>
        <a:lstStyle/>
        <a:p>
          <a:endParaRPr lang="en-US"/>
        </a:p>
      </dgm:t>
    </dgm:pt>
    <dgm:pt modelId="{A4A22CBF-32AB-4C55-9C68-17174215179D}" type="pres">
      <dgm:prSet presAssocID="{023A4689-9FBA-4587-AD2B-B215FD45E1D9}" presName="space" presStyleCnt="0"/>
      <dgm:spPr/>
    </dgm:pt>
    <dgm:pt modelId="{5F764CE3-F6BE-44B2-AA6D-A3B1B3791122}" type="pres">
      <dgm:prSet presAssocID="{17F1CA59-A6F7-4C5A-B81C-296CD511E885}" presName="composite" presStyleCnt="0"/>
      <dgm:spPr/>
    </dgm:pt>
    <dgm:pt modelId="{6C7FACE1-65F1-4C67-AE46-6CC369A83074}" type="pres">
      <dgm:prSet presAssocID="{17F1CA59-A6F7-4C5A-B81C-296CD511E885}" presName="parTx" presStyleLbl="alignNode1" presStyleIdx="1" presStyleCnt="3">
        <dgm:presLayoutVars>
          <dgm:chMax val="0"/>
          <dgm:chPref val="0"/>
          <dgm:bulletEnabled val="1"/>
        </dgm:presLayoutVars>
      </dgm:prSet>
      <dgm:spPr/>
      <dgm:t>
        <a:bodyPr/>
        <a:lstStyle/>
        <a:p>
          <a:endParaRPr lang="en-US"/>
        </a:p>
      </dgm:t>
    </dgm:pt>
    <dgm:pt modelId="{F1A03FC0-84ED-4032-8D74-B2E75AFB5FEE}" type="pres">
      <dgm:prSet presAssocID="{17F1CA59-A6F7-4C5A-B81C-296CD511E885}" presName="desTx" presStyleLbl="alignAccFollowNode1" presStyleIdx="1" presStyleCnt="3" custLinFactNeighborX="1327" custLinFactNeighborY="489">
        <dgm:presLayoutVars>
          <dgm:bulletEnabled val="1"/>
        </dgm:presLayoutVars>
      </dgm:prSet>
      <dgm:spPr/>
      <dgm:t>
        <a:bodyPr/>
        <a:lstStyle/>
        <a:p>
          <a:endParaRPr lang="en-US"/>
        </a:p>
      </dgm:t>
    </dgm:pt>
    <dgm:pt modelId="{2A5394E3-8663-49A7-8FFE-A2D17D4634D1}" type="pres">
      <dgm:prSet presAssocID="{3B22D05C-0F3C-4FB4-8BB0-CCB1DA21137B}" presName="space" presStyleCnt="0"/>
      <dgm:spPr/>
    </dgm:pt>
    <dgm:pt modelId="{D9B2D8A1-8B40-4952-8EC8-8294D0E6814D}" type="pres">
      <dgm:prSet presAssocID="{78CBE39B-5ACD-404C-8CF0-174B29398FE8}" presName="composite" presStyleCnt="0"/>
      <dgm:spPr/>
    </dgm:pt>
    <dgm:pt modelId="{D646C84A-72E4-477A-A134-4DF624385E85}" type="pres">
      <dgm:prSet presAssocID="{78CBE39B-5ACD-404C-8CF0-174B29398FE8}" presName="parTx" presStyleLbl="alignNode1" presStyleIdx="2" presStyleCnt="3">
        <dgm:presLayoutVars>
          <dgm:chMax val="0"/>
          <dgm:chPref val="0"/>
          <dgm:bulletEnabled val="1"/>
        </dgm:presLayoutVars>
      </dgm:prSet>
      <dgm:spPr/>
      <dgm:t>
        <a:bodyPr/>
        <a:lstStyle/>
        <a:p>
          <a:endParaRPr lang="en-US"/>
        </a:p>
      </dgm:t>
    </dgm:pt>
    <dgm:pt modelId="{CE6BE841-462E-4FCE-B098-D851E9114D12}" type="pres">
      <dgm:prSet presAssocID="{78CBE39B-5ACD-404C-8CF0-174B29398FE8}" presName="desTx" presStyleLbl="alignAccFollowNode1" presStyleIdx="2" presStyleCnt="3">
        <dgm:presLayoutVars>
          <dgm:bulletEnabled val="1"/>
        </dgm:presLayoutVars>
      </dgm:prSet>
      <dgm:spPr/>
      <dgm:t>
        <a:bodyPr/>
        <a:lstStyle/>
        <a:p>
          <a:endParaRPr lang="en-US"/>
        </a:p>
      </dgm:t>
    </dgm:pt>
  </dgm:ptLst>
  <dgm:cxnLst>
    <dgm:cxn modelId="{16B2B1CD-ABFE-4FA1-8E8B-1344F8CDF35F}" srcId="{4334B397-698B-456D-B78D-38EDEAF99387}" destId="{33613D66-D8FD-4002-9CD8-7DDE455CF92D}" srcOrd="1" destOrd="0" parTransId="{E0274846-7034-448B-B453-6D8D5ECCF5C4}" sibTransId="{95ED51AE-33F2-4131-9030-6C52EA20CAE4}"/>
    <dgm:cxn modelId="{15D5DDE9-2187-9E46-A549-FB893B2AE1C0}" type="presOf" srcId="{81870AF1-80A2-4C92-B067-F48129166358}" destId="{5FDF61DF-49A1-4B78-99B2-AFF66186C143}" srcOrd="0" destOrd="0" presId="urn:microsoft.com/office/officeart/2005/8/layout/hList1"/>
    <dgm:cxn modelId="{4E474761-7BB9-4111-8255-CA18CA7362D7}" srcId="{FCB8BB52-3691-4348-95B3-8219A83F3B69}" destId="{4334B397-698B-456D-B78D-38EDEAF99387}" srcOrd="0" destOrd="0" parTransId="{E41DBAF4-4B3D-431A-B46A-C3C1B26F0C70}" sibTransId="{023A4689-9FBA-4587-AD2B-B215FD45E1D9}"/>
    <dgm:cxn modelId="{DD1FD60C-CE6D-44D4-899C-5CFE2A817AF9}" type="presOf" srcId="{A17A7628-FA1A-4B07-8289-4554DF6FFDE6}" destId="{CE6BE841-462E-4FCE-B098-D851E9114D12}" srcOrd="0" destOrd="1" presId="urn:microsoft.com/office/officeart/2005/8/layout/hList1"/>
    <dgm:cxn modelId="{27F71510-5449-4834-99B9-B3A3E7126286}" type="presOf" srcId="{DFCFF11F-011E-49F3-A3A2-B60038DFD13E}" destId="{5FDF61DF-49A1-4B78-99B2-AFF66186C143}" srcOrd="0" destOrd="2" presId="urn:microsoft.com/office/officeart/2005/8/layout/hList1"/>
    <dgm:cxn modelId="{37F82B38-77C8-9C42-BE36-8FEDAE26276B}" type="presOf" srcId="{FCB8BB52-3691-4348-95B3-8219A83F3B69}" destId="{B856E84F-85DD-49E9-A95F-314FE47D2AEF}" srcOrd="0" destOrd="0" presId="urn:microsoft.com/office/officeart/2005/8/layout/hList1"/>
    <dgm:cxn modelId="{C9983CE0-8BA3-B94B-BCE4-BCFF5559BC0A}" type="presOf" srcId="{1B342216-5B21-48ED-ACF7-4BCF7E743CDE}" destId="{CE6BE841-462E-4FCE-B098-D851E9114D12}" srcOrd="0" destOrd="0" presId="urn:microsoft.com/office/officeart/2005/8/layout/hList1"/>
    <dgm:cxn modelId="{20F3B584-CB8D-7540-AC1E-1BCC5D53680B}" type="presOf" srcId="{17F1CA59-A6F7-4C5A-B81C-296CD511E885}" destId="{6C7FACE1-65F1-4C67-AE46-6CC369A83074}" srcOrd="0" destOrd="0" presId="urn:microsoft.com/office/officeart/2005/8/layout/hList1"/>
    <dgm:cxn modelId="{FAE44276-E8D0-434B-A7B5-107C688EF6A6}" srcId="{FCB8BB52-3691-4348-95B3-8219A83F3B69}" destId="{78CBE39B-5ACD-404C-8CF0-174B29398FE8}" srcOrd="2" destOrd="0" parTransId="{EC32D4D9-76A7-4BE6-8F75-E9940DBF070D}" sibTransId="{C90A67FB-15FC-49F2-AA63-B4C73999463A}"/>
    <dgm:cxn modelId="{F0F80C98-CE0C-4B0B-9450-BF5EB369FE17}" srcId="{4334B397-698B-456D-B78D-38EDEAF99387}" destId="{DFCFF11F-011E-49F3-A3A2-B60038DFD13E}" srcOrd="2" destOrd="0" parTransId="{3C51C542-4C9E-4562-B3C6-91D295314F88}" sibTransId="{5D3F44E8-12A7-4089-90EF-AA6A2998A8EC}"/>
    <dgm:cxn modelId="{9BDCED52-6398-46D4-8F56-4BF1263F0894}" srcId="{FCB8BB52-3691-4348-95B3-8219A83F3B69}" destId="{17F1CA59-A6F7-4C5A-B81C-296CD511E885}" srcOrd="1" destOrd="0" parTransId="{F0A3BCDC-2C82-442A-84F6-A8E730221AB1}" sibTransId="{3B22D05C-0F3C-4FB4-8BB0-CCB1DA21137B}"/>
    <dgm:cxn modelId="{00B4CA07-F73F-4E7C-9D41-F554D41DDDEB}" srcId="{78CBE39B-5ACD-404C-8CF0-174B29398FE8}" destId="{A17A7628-FA1A-4B07-8289-4554DF6FFDE6}" srcOrd="1" destOrd="0" parTransId="{390FE2C7-4811-470D-991D-5ED93E1A161A}" sibTransId="{CE769A94-3725-4451-8FD8-6AF6599573A0}"/>
    <dgm:cxn modelId="{FDEB2D7A-F421-4083-B342-2D8BB7321631}" srcId="{78CBE39B-5ACD-404C-8CF0-174B29398FE8}" destId="{1B342216-5B21-48ED-ACF7-4BCF7E743CDE}" srcOrd="0" destOrd="0" parTransId="{0C8C3FA1-DA63-4E19-84A1-A76DCE208DB2}" sibTransId="{6E6F037A-DF67-4D99-A3A6-C953E380A1CF}"/>
    <dgm:cxn modelId="{749522A7-4650-4EE4-9726-1BB9D6E57619}" type="presOf" srcId="{33613D66-D8FD-4002-9CD8-7DDE455CF92D}" destId="{5FDF61DF-49A1-4B78-99B2-AFF66186C143}" srcOrd="0" destOrd="1" presId="urn:microsoft.com/office/officeart/2005/8/layout/hList1"/>
    <dgm:cxn modelId="{065FD44F-AD2C-40A8-A328-BD315E2C20EF}" srcId="{17F1CA59-A6F7-4C5A-B81C-296CD511E885}" destId="{650AC3AA-D1DD-4325-B3B2-FDF2E81301CA}" srcOrd="0" destOrd="0" parTransId="{732B884F-D0DA-4DD3-9751-26F6E85197ED}" sibTransId="{2E55AAEA-1F8A-41CD-9374-10E8D86DA595}"/>
    <dgm:cxn modelId="{E6F805F6-673C-3E46-85B5-4A22AA64C058}" type="presOf" srcId="{4334B397-698B-456D-B78D-38EDEAF99387}" destId="{EB0296A8-C041-4A68-9EA0-883C1F030B3F}" srcOrd="0" destOrd="0" presId="urn:microsoft.com/office/officeart/2005/8/layout/hList1"/>
    <dgm:cxn modelId="{FCD46B59-85CB-4EAB-B97C-14709D041211}" srcId="{4334B397-698B-456D-B78D-38EDEAF99387}" destId="{81870AF1-80A2-4C92-B067-F48129166358}" srcOrd="0" destOrd="0" parTransId="{36D2466F-6372-4ED2-8468-BB618522F548}" sibTransId="{34D7BC53-33AF-4572-8E14-178B1136725D}"/>
    <dgm:cxn modelId="{65D3D832-82B4-DC45-8F8C-9EC332F6B9AC}" type="presOf" srcId="{78CBE39B-5ACD-404C-8CF0-174B29398FE8}" destId="{D646C84A-72E4-477A-A134-4DF624385E85}" srcOrd="0" destOrd="0" presId="urn:microsoft.com/office/officeart/2005/8/layout/hList1"/>
    <dgm:cxn modelId="{E4CADF54-DED6-D446-A96D-4D5A102ACC20}" type="presOf" srcId="{650AC3AA-D1DD-4325-B3B2-FDF2E81301CA}" destId="{F1A03FC0-84ED-4032-8D74-B2E75AFB5FEE}" srcOrd="0" destOrd="0" presId="urn:microsoft.com/office/officeart/2005/8/layout/hList1"/>
    <dgm:cxn modelId="{4EAEDDA2-54E2-C04C-94A6-B44E33D828DD}" type="presParOf" srcId="{B856E84F-85DD-49E9-A95F-314FE47D2AEF}" destId="{F9B5FE66-2E7F-4177-9BC3-F5DCEDB17BDB}" srcOrd="0" destOrd="0" presId="urn:microsoft.com/office/officeart/2005/8/layout/hList1"/>
    <dgm:cxn modelId="{4A085D9B-E74D-084C-A970-12A73F76FFC8}" type="presParOf" srcId="{F9B5FE66-2E7F-4177-9BC3-F5DCEDB17BDB}" destId="{EB0296A8-C041-4A68-9EA0-883C1F030B3F}" srcOrd="0" destOrd="0" presId="urn:microsoft.com/office/officeart/2005/8/layout/hList1"/>
    <dgm:cxn modelId="{0E18A1F5-244D-0549-AED3-537563783E25}" type="presParOf" srcId="{F9B5FE66-2E7F-4177-9BC3-F5DCEDB17BDB}" destId="{5FDF61DF-49A1-4B78-99B2-AFF66186C143}" srcOrd="1" destOrd="0" presId="urn:microsoft.com/office/officeart/2005/8/layout/hList1"/>
    <dgm:cxn modelId="{A2135B10-8C62-3E4A-BEE8-15D8C899A097}" type="presParOf" srcId="{B856E84F-85DD-49E9-A95F-314FE47D2AEF}" destId="{A4A22CBF-32AB-4C55-9C68-17174215179D}" srcOrd="1" destOrd="0" presId="urn:microsoft.com/office/officeart/2005/8/layout/hList1"/>
    <dgm:cxn modelId="{80EE3756-DA91-BE45-9B4E-FC77C4E9B34C}" type="presParOf" srcId="{B856E84F-85DD-49E9-A95F-314FE47D2AEF}" destId="{5F764CE3-F6BE-44B2-AA6D-A3B1B3791122}" srcOrd="2" destOrd="0" presId="urn:microsoft.com/office/officeart/2005/8/layout/hList1"/>
    <dgm:cxn modelId="{10413237-BB28-E846-B032-9316615AFB56}" type="presParOf" srcId="{5F764CE3-F6BE-44B2-AA6D-A3B1B3791122}" destId="{6C7FACE1-65F1-4C67-AE46-6CC369A83074}" srcOrd="0" destOrd="0" presId="urn:microsoft.com/office/officeart/2005/8/layout/hList1"/>
    <dgm:cxn modelId="{5F5822AB-4EF0-E34A-9975-97F4D7C7A1D8}" type="presParOf" srcId="{5F764CE3-F6BE-44B2-AA6D-A3B1B3791122}" destId="{F1A03FC0-84ED-4032-8D74-B2E75AFB5FEE}" srcOrd="1" destOrd="0" presId="urn:microsoft.com/office/officeart/2005/8/layout/hList1"/>
    <dgm:cxn modelId="{CD202219-69BF-1A41-966B-63840C0ECD71}" type="presParOf" srcId="{B856E84F-85DD-49E9-A95F-314FE47D2AEF}" destId="{2A5394E3-8663-49A7-8FFE-A2D17D4634D1}" srcOrd="3" destOrd="0" presId="urn:microsoft.com/office/officeart/2005/8/layout/hList1"/>
    <dgm:cxn modelId="{A5DCBBAB-A28C-F443-818E-DF5AE8049641}" type="presParOf" srcId="{B856E84F-85DD-49E9-A95F-314FE47D2AEF}" destId="{D9B2D8A1-8B40-4952-8EC8-8294D0E6814D}" srcOrd="4" destOrd="0" presId="urn:microsoft.com/office/officeart/2005/8/layout/hList1"/>
    <dgm:cxn modelId="{082FB5CB-88D0-374E-993B-8C0805724BB7}" type="presParOf" srcId="{D9B2D8A1-8B40-4952-8EC8-8294D0E6814D}" destId="{D646C84A-72E4-477A-A134-4DF624385E85}" srcOrd="0" destOrd="0" presId="urn:microsoft.com/office/officeart/2005/8/layout/hList1"/>
    <dgm:cxn modelId="{36587936-561C-C547-9E98-85C1D1B644DE}" type="presParOf" srcId="{D9B2D8A1-8B40-4952-8EC8-8294D0E6814D}" destId="{CE6BE841-462E-4FCE-B098-D851E9114D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8BB52-3691-4348-95B3-8219A83F3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34B397-698B-456D-B78D-38EDEAF99387}">
      <dgm:prSet phldrT="[Text]" custT="1"/>
      <dgm:spPr/>
      <dgm:t>
        <a:bodyPr/>
        <a:lstStyle/>
        <a:p>
          <a:pPr algn="l"/>
          <a:r>
            <a:rPr lang="en-US" sz="1600" dirty="0" smtClean="0"/>
            <a:t>1. Project Overview</a:t>
          </a:r>
          <a:endParaRPr lang="en-US" sz="1600" dirty="0"/>
        </a:p>
      </dgm:t>
    </dgm:pt>
    <dgm:pt modelId="{E41DBAF4-4B3D-431A-B46A-C3C1B26F0C70}" type="parTrans" cxnId="{4E474761-7BB9-4111-8255-CA18CA7362D7}">
      <dgm:prSet/>
      <dgm:spPr/>
      <dgm:t>
        <a:bodyPr/>
        <a:lstStyle/>
        <a:p>
          <a:endParaRPr lang="en-US"/>
        </a:p>
      </dgm:t>
    </dgm:pt>
    <dgm:pt modelId="{023A4689-9FBA-4587-AD2B-B215FD45E1D9}" type="sibTrans" cxnId="{4E474761-7BB9-4111-8255-CA18CA7362D7}">
      <dgm:prSet/>
      <dgm:spPr/>
      <dgm:t>
        <a:bodyPr/>
        <a:lstStyle/>
        <a:p>
          <a:endParaRPr lang="en-US"/>
        </a:p>
      </dgm:t>
    </dgm:pt>
    <dgm:pt modelId="{81870AF1-80A2-4C92-B067-F48129166358}">
      <dgm:prSet phldrT="[Text]"/>
      <dgm:spPr/>
      <dgm:t>
        <a:bodyPr/>
        <a:lstStyle/>
        <a:p>
          <a:r>
            <a:rPr lang="en-US" dirty="0" smtClean="0"/>
            <a:t>Overview </a:t>
          </a:r>
          <a:endParaRPr lang="en-US" dirty="0"/>
        </a:p>
      </dgm:t>
    </dgm:pt>
    <dgm:pt modelId="{36D2466F-6372-4ED2-8468-BB618522F548}" type="parTrans" cxnId="{FCD46B59-85CB-4EAB-B97C-14709D041211}">
      <dgm:prSet/>
      <dgm:spPr/>
      <dgm:t>
        <a:bodyPr/>
        <a:lstStyle/>
        <a:p>
          <a:endParaRPr lang="en-US"/>
        </a:p>
      </dgm:t>
    </dgm:pt>
    <dgm:pt modelId="{34D7BC53-33AF-4572-8E14-178B1136725D}" type="sibTrans" cxnId="{FCD46B59-85CB-4EAB-B97C-14709D041211}">
      <dgm:prSet/>
      <dgm:spPr/>
      <dgm:t>
        <a:bodyPr/>
        <a:lstStyle/>
        <a:p>
          <a:endParaRPr lang="en-US"/>
        </a:p>
      </dgm:t>
    </dgm:pt>
    <dgm:pt modelId="{17F1CA59-A6F7-4C5A-B81C-296CD511E885}">
      <dgm:prSet phldrT="[Text]" custT="1"/>
      <dgm:spPr/>
      <dgm:t>
        <a:bodyPr/>
        <a:lstStyle/>
        <a:p>
          <a:pPr algn="l"/>
          <a:r>
            <a:rPr lang="en-US" sz="1600" dirty="0" smtClean="0"/>
            <a:t>2. Preparing for the Project</a:t>
          </a:r>
          <a:endParaRPr lang="en-US" sz="1600" dirty="0"/>
        </a:p>
      </dgm:t>
    </dgm:pt>
    <dgm:pt modelId="{F0A3BCDC-2C82-442A-84F6-A8E730221AB1}" type="parTrans" cxnId="{9BDCED52-6398-46D4-8F56-4BF1263F0894}">
      <dgm:prSet/>
      <dgm:spPr/>
      <dgm:t>
        <a:bodyPr/>
        <a:lstStyle/>
        <a:p>
          <a:endParaRPr lang="en-US"/>
        </a:p>
      </dgm:t>
    </dgm:pt>
    <dgm:pt modelId="{3B22D05C-0F3C-4FB4-8BB0-CCB1DA21137B}" type="sibTrans" cxnId="{9BDCED52-6398-46D4-8F56-4BF1263F0894}">
      <dgm:prSet/>
      <dgm:spPr/>
      <dgm:t>
        <a:bodyPr/>
        <a:lstStyle/>
        <a:p>
          <a:endParaRPr lang="en-US"/>
        </a:p>
      </dgm:t>
    </dgm:pt>
    <dgm:pt modelId="{650AC3AA-D1DD-4325-B3B2-FDF2E81301CA}">
      <dgm:prSet phldrT="[Text]"/>
      <dgm:spPr/>
      <dgm:t>
        <a:bodyPr/>
        <a:lstStyle/>
        <a:p>
          <a:r>
            <a:rPr lang="en-US" dirty="0" smtClean="0"/>
            <a:t>Additional Tips for Success</a:t>
          </a:r>
          <a:endParaRPr lang="en-US" dirty="0"/>
        </a:p>
      </dgm:t>
    </dgm:pt>
    <dgm:pt modelId="{732B884F-D0DA-4DD3-9751-26F6E85197ED}" type="parTrans" cxnId="{065FD44F-AD2C-40A8-A328-BD315E2C20EF}">
      <dgm:prSet/>
      <dgm:spPr/>
      <dgm:t>
        <a:bodyPr/>
        <a:lstStyle/>
        <a:p>
          <a:endParaRPr lang="en-US"/>
        </a:p>
      </dgm:t>
    </dgm:pt>
    <dgm:pt modelId="{2E55AAEA-1F8A-41CD-9374-10E8D86DA595}" type="sibTrans" cxnId="{065FD44F-AD2C-40A8-A328-BD315E2C20EF}">
      <dgm:prSet/>
      <dgm:spPr/>
      <dgm:t>
        <a:bodyPr/>
        <a:lstStyle/>
        <a:p>
          <a:endParaRPr lang="en-US"/>
        </a:p>
      </dgm:t>
    </dgm:pt>
    <dgm:pt modelId="{3BD85FA6-A390-491C-BFA0-B2F8CBD8A9F5}">
      <dgm:prSet phldrT="[Text]" custT="1"/>
      <dgm:spPr/>
      <dgm:t>
        <a:bodyPr/>
        <a:lstStyle/>
        <a:p>
          <a:pPr algn="l"/>
          <a:r>
            <a:rPr lang="en-US" sz="1600" dirty="0" smtClean="0"/>
            <a:t>3. Process of Engineering Design and Computational Thinking</a:t>
          </a:r>
          <a:endParaRPr lang="en-US" sz="1600" dirty="0"/>
        </a:p>
      </dgm:t>
    </dgm:pt>
    <dgm:pt modelId="{E1FD8A9E-014D-4596-932D-DE916B3340A6}" type="parTrans" cxnId="{E5B3F484-9EEE-41FE-BD53-B50A758D62D9}">
      <dgm:prSet/>
      <dgm:spPr/>
      <dgm:t>
        <a:bodyPr/>
        <a:lstStyle/>
        <a:p>
          <a:endParaRPr lang="en-US"/>
        </a:p>
      </dgm:t>
    </dgm:pt>
    <dgm:pt modelId="{CDEE5A96-F6CA-435F-989F-FC9E32EE4A3E}" type="sibTrans" cxnId="{E5B3F484-9EEE-41FE-BD53-B50A758D62D9}">
      <dgm:prSet/>
      <dgm:spPr/>
      <dgm:t>
        <a:bodyPr/>
        <a:lstStyle/>
        <a:p>
          <a:endParaRPr lang="en-US"/>
        </a:p>
      </dgm:t>
    </dgm:pt>
    <dgm:pt modelId="{49FB9012-207A-4E35-A892-A2C8C99423F7}">
      <dgm:prSet phldrT="[Text]"/>
      <dgm:spPr/>
      <dgm:t>
        <a:bodyPr/>
        <a:lstStyle/>
        <a:p>
          <a:r>
            <a:rPr lang="en-US" dirty="0" smtClean="0"/>
            <a:t>Problem</a:t>
          </a:r>
          <a:endParaRPr lang="en-US" dirty="0"/>
        </a:p>
      </dgm:t>
    </dgm:pt>
    <dgm:pt modelId="{921F106C-6104-4322-96CC-628A66F79D7C}" type="parTrans" cxnId="{C0843008-DEF7-41AB-875B-7125E35F5CC3}">
      <dgm:prSet/>
      <dgm:spPr/>
      <dgm:t>
        <a:bodyPr/>
        <a:lstStyle/>
        <a:p>
          <a:endParaRPr lang="en-US"/>
        </a:p>
      </dgm:t>
    </dgm:pt>
    <dgm:pt modelId="{510A6853-63C5-4F5C-AA91-151592BE0297}" type="sibTrans" cxnId="{C0843008-DEF7-41AB-875B-7125E35F5CC3}">
      <dgm:prSet/>
      <dgm:spPr/>
      <dgm:t>
        <a:bodyPr/>
        <a:lstStyle/>
        <a:p>
          <a:endParaRPr lang="en-US"/>
        </a:p>
      </dgm:t>
    </dgm:pt>
    <dgm:pt modelId="{FB98E100-D665-4FDD-B39F-278AB592F4F4}">
      <dgm:prSet phldrT="[Text]"/>
      <dgm:spPr/>
      <dgm:t>
        <a:bodyPr/>
        <a:lstStyle/>
        <a:p>
          <a:r>
            <a:rPr lang="en-US" dirty="0" smtClean="0"/>
            <a:t>Supply List</a:t>
          </a:r>
          <a:endParaRPr lang="en-US" dirty="0"/>
        </a:p>
      </dgm:t>
    </dgm:pt>
    <dgm:pt modelId="{8ACA4320-4E33-4006-A90F-81B6CB1E1694}" type="parTrans" cxnId="{EB58CC2F-3784-423E-BDEB-93AB8204A44B}">
      <dgm:prSet/>
      <dgm:spPr/>
      <dgm:t>
        <a:bodyPr/>
        <a:lstStyle/>
        <a:p>
          <a:endParaRPr lang="en-US"/>
        </a:p>
      </dgm:t>
    </dgm:pt>
    <dgm:pt modelId="{F53F20B6-940E-4AF7-8579-AD8BF52A6E25}" type="sibTrans" cxnId="{EB58CC2F-3784-423E-BDEB-93AB8204A44B}">
      <dgm:prSet/>
      <dgm:spPr/>
      <dgm:t>
        <a:bodyPr/>
        <a:lstStyle/>
        <a:p>
          <a:endParaRPr lang="en-US"/>
        </a:p>
      </dgm:t>
    </dgm:pt>
    <dgm:pt modelId="{087E9506-0169-4446-AB41-C337C7B948DA}">
      <dgm:prSet phldrT="[Text]"/>
      <dgm:spPr/>
      <dgm:t>
        <a:bodyPr/>
        <a:lstStyle/>
        <a:p>
          <a:r>
            <a:rPr lang="en-US" dirty="0" smtClean="0"/>
            <a:t>Image of Completed Project </a:t>
          </a:r>
          <a:endParaRPr lang="en-US" dirty="0"/>
        </a:p>
      </dgm:t>
    </dgm:pt>
    <dgm:pt modelId="{1B4A8D85-12B7-4332-B6A6-DD24A4DAB937}" type="parTrans" cxnId="{048E819E-2ABC-4A54-8203-B3E5FF3008B7}">
      <dgm:prSet/>
      <dgm:spPr/>
      <dgm:t>
        <a:bodyPr/>
        <a:lstStyle/>
        <a:p>
          <a:endParaRPr lang="en-US"/>
        </a:p>
      </dgm:t>
    </dgm:pt>
    <dgm:pt modelId="{5D62A9DE-52A8-466F-A8A2-FAC6333E3820}" type="sibTrans" cxnId="{048E819E-2ABC-4A54-8203-B3E5FF3008B7}">
      <dgm:prSet/>
      <dgm:spPr/>
      <dgm:t>
        <a:bodyPr/>
        <a:lstStyle/>
        <a:p>
          <a:endParaRPr lang="en-US"/>
        </a:p>
      </dgm:t>
    </dgm:pt>
    <dgm:pt modelId="{3BA60FC1-D5E0-4C47-BB55-F6680FB47F27}">
      <dgm:prSet phldrT="[Text]"/>
      <dgm:spPr/>
      <dgm:t>
        <a:bodyPr/>
        <a:lstStyle/>
        <a:p>
          <a:r>
            <a:rPr lang="en-US" dirty="0" smtClean="0"/>
            <a:t>Pacing Guide </a:t>
          </a:r>
          <a:endParaRPr lang="en-US" dirty="0"/>
        </a:p>
      </dgm:t>
    </dgm:pt>
    <dgm:pt modelId="{5C87A48F-C64D-4CCB-85EF-2598BED00F4E}" type="parTrans" cxnId="{12C20456-98D4-4D5D-BBD2-9FC7015110CE}">
      <dgm:prSet/>
      <dgm:spPr/>
      <dgm:t>
        <a:bodyPr/>
        <a:lstStyle/>
        <a:p>
          <a:endParaRPr lang="en-US"/>
        </a:p>
      </dgm:t>
    </dgm:pt>
    <dgm:pt modelId="{123E5460-0CB2-4CED-8154-8E5385872505}" type="sibTrans" cxnId="{12C20456-98D4-4D5D-BBD2-9FC7015110CE}">
      <dgm:prSet/>
      <dgm:spPr/>
      <dgm:t>
        <a:bodyPr/>
        <a:lstStyle/>
        <a:p>
          <a:endParaRPr lang="en-US"/>
        </a:p>
      </dgm:t>
    </dgm:pt>
    <dgm:pt modelId="{12D3D831-B261-43C7-8578-BF0AC5507336}">
      <dgm:prSet phldrT="[Text]"/>
      <dgm:spPr/>
      <dgm:t>
        <a:bodyPr/>
        <a:lstStyle/>
        <a:p>
          <a:r>
            <a:rPr lang="en-US" dirty="0" smtClean="0"/>
            <a:t>Standards</a:t>
          </a:r>
          <a:endParaRPr lang="en-US" dirty="0"/>
        </a:p>
      </dgm:t>
    </dgm:pt>
    <dgm:pt modelId="{29E4BEBF-BE65-48A1-A31F-627D8CC7647E}" type="parTrans" cxnId="{051F8C97-DC6F-4215-BFB0-27C222FB97C8}">
      <dgm:prSet/>
      <dgm:spPr/>
      <dgm:t>
        <a:bodyPr/>
        <a:lstStyle/>
        <a:p>
          <a:endParaRPr lang="en-US"/>
        </a:p>
      </dgm:t>
    </dgm:pt>
    <dgm:pt modelId="{D5908DBB-02A9-489E-B749-409EE88F7EE4}" type="sibTrans" cxnId="{051F8C97-DC6F-4215-BFB0-27C222FB97C8}">
      <dgm:prSet/>
      <dgm:spPr/>
      <dgm:t>
        <a:bodyPr/>
        <a:lstStyle/>
        <a:p>
          <a:endParaRPr lang="en-US"/>
        </a:p>
      </dgm:t>
    </dgm:pt>
    <dgm:pt modelId="{70655787-36EB-40BF-9C7F-A38684FCF2F4}">
      <dgm:prSet phldrT="[Text]"/>
      <dgm:spPr/>
      <dgm:t>
        <a:bodyPr/>
        <a:lstStyle/>
        <a:p>
          <a:pPr algn="l"/>
          <a:r>
            <a:rPr lang="en-US" dirty="0" smtClean="0"/>
            <a:t>Engineering Design process</a:t>
          </a:r>
          <a:endParaRPr lang="en-US" dirty="0"/>
        </a:p>
      </dgm:t>
    </dgm:pt>
    <dgm:pt modelId="{EB1EB18E-EF5B-4F4B-A6CD-8C8FC8710D67}" type="parTrans" cxnId="{693AAD46-C7B1-493E-829F-9628283B3BC1}">
      <dgm:prSet/>
      <dgm:spPr/>
      <dgm:t>
        <a:bodyPr/>
        <a:lstStyle/>
        <a:p>
          <a:endParaRPr lang="en-US"/>
        </a:p>
      </dgm:t>
    </dgm:pt>
    <dgm:pt modelId="{3D1235DB-D819-456A-8608-ADDDD3CB1265}" type="sibTrans" cxnId="{693AAD46-C7B1-493E-829F-9628283B3BC1}">
      <dgm:prSet/>
      <dgm:spPr/>
      <dgm:t>
        <a:bodyPr/>
        <a:lstStyle/>
        <a:p>
          <a:endParaRPr lang="en-US"/>
        </a:p>
      </dgm:t>
    </dgm:pt>
    <dgm:pt modelId="{7DE8C5D0-0FAF-423A-A899-E63655DDFA06}">
      <dgm:prSet phldrT="[Text]"/>
      <dgm:spPr/>
      <dgm:t>
        <a:bodyPr/>
        <a:lstStyle/>
        <a:p>
          <a:pPr algn="l"/>
          <a:r>
            <a:rPr lang="en-US" dirty="0" smtClean="0"/>
            <a:t>Computational Thinking</a:t>
          </a:r>
          <a:endParaRPr lang="en-US" dirty="0"/>
        </a:p>
      </dgm:t>
    </dgm:pt>
    <dgm:pt modelId="{6DA48388-037A-4FCE-A7B9-5BC6ACD354D7}" type="parTrans" cxnId="{302635B7-8C8B-4728-9C95-A564F16ADDED}">
      <dgm:prSet/>
      <dgm:spPr/>
      <dgm:t>
        <a:bodyPr/>
        <a:lstStyle/>
        <a:p>
          <a:endParaRPr lang="en-US"/>
        </a:p>
      </dgm:t>
    </dgm:pt>
    <dgm:pt modelId="{3881051C-25A4-48DB-B6AC-BE618A751804}" type="sibTrans" cxnId="{302635B7-8C8B-4728-9C95-A564F16ADDED}">
      <dgm:prSet/>
      <dgm:spPr/>
      <dgm:t>
        <a:bodyPr/>
        <a:lstStyle/>
        <a:p>
          <a:endParaRPr lang="en-US"/>
        </a:p>
      </dgm:t>
    </dgm:pt>
    <dgm:pt modelId="{DC138070-ADA4-4A10-B8E4-52ADBEEF77EC}">
      <dgm:prSet phldrT="[Text]"/>
      <dgm:spPr/>
      <dgm:t>
        <a:bodyPr/>
        <a:lstStyle/>
        <a:p>
          <a:pPr algn="l"/>
          <a:r>
            <a:rPr lang="en-US" dirty="0" smtClean="0"/>
            <a:t>Pseudocode: Planning your Program</a:t>
          </a:r>
          <a:endParaRPr lang="en-US" dirty="0"/>
        </a:p>
      </dgm:t>
    </dgm:pt>
    <dgm:pt modelId="{1B5FDE91-D987-4F25-8296-DC8EA545A1EC}" type="parTrans" cxnId="{283CC294-EFAF-4176-80C7-52377095417D}">
      <dgm:prSet/>
      <dgm:spPr/>
      <dgm:t>
        <a:bodyPr/>
        <a:lstStyle/>
        <a:p>
          <a:endParaRPr lang="en-US"/>
        </a:p>
      </dgm:t>
    </dgm:pt>
    <dgm:pt modelId="{914E7593-16B0-469D-893B-B15BF6FE53F9}" type="sibTrans" cxnId="{283CC294-EFAF-4176-80C7-52377095417D}">
      <dgm:prSet/>
      <dgm:spPr/>
      <dgm:t>
        <a:bodyPr/>
        <a:lstStyle/>
        <a:p>
          <a:endParaRPr lang="en-US"/>
        </a:p>
      </dgm:t>
    </dgm:pt>
    <dgm:pt modelId="{B392FEDB-B89C-4132-B5E0-3FB9BAED3A9B}">
      <dgm:prSet phldrT="[Text]"/>
      <dgm:spPr/>
      <dgm:t>
        <a:bodyPr/>
        <a:lstStyle/>
        <a:p>
          <a:r>
            <a:rPr lang="en-US" dirty="0" smtClean="0"/>
            <a:t>Materials Purchasing</a:t>
          </a:r>
          <a:endParaRPr lang="en-US" dirty="0"/>
        </a:p>
      </dgm:t>
    </dgm:pt>
    <dgm:pt modelId="{9CA514F5-5A3B-4BD2-984F-45BF04AAB0AA}" type="parTrans" cxnId="{25EFCE1A-1424-4C03-B0E0-5B920093749A}">
      <dgm:prSet/>
      <dgm:spPr/>
    </dgm:pt>
    <dgm:pt modelId="{087D813B-544D-40F0-8AAB-37152D32489C}" type="sibTrans" cxnId="{25EFCE1A-1424-4C03-B0E0-5B920093749A}">
      <dgm:prSet/>
      <dgm:spPr/>
    </dgm:pt>
    <dgm:pt modelId="{B856E84F-85DD-49E9-A95F-314FE47D2AEF}" type="pres">
      <dgm:prSet presAssocID="{FCB8BB52-3691-4348-95B3-8219A83F3B69}" presName="Name0" presStyleCnt="0">
        <dgm:presLayoutVars>
          <dgm:dir/>
          <dgm:animLvl val="lvl"/>
          <dgm:resizeHandles val="exact"/>
        </dgm:presLayoutVars>
      </dgm:prSet>
      <dgm:spPr/>
      <dgm:t>
        <a:bodyPr/>
        <a:lstStyle/>
        <a:p>
          <a:endParaRPr lang="en-US"/>
        </a:p>
      </dgm:t>
    </dgm:pt>
    <dgm:pt modelId="{F9B5FE66-2E7F-4177-9BC3-F5DCEDB17BDB}" type="pres">
      <dgm:prSet presAssocID="{4334B397-698B-456D-B78D-38EDEAF99387}" presName="composite" presStyleCnt="0"/>
      <dgm:spPr/>
    </dgm:pt>
    <dgm:pt modelId="{EB0296A8-C041-4A68-9EA0-883C1F030B3F}" type="pres">
      <dgm:prSet presAssocID="{4334B397-698B-456D-B78D-38EDEAF99387}" presName="parTx" presStyleLbl="alignNode1" presStyleIdx="0" presStyleCnt="3">
        <dgm:presLayoutVars>
          <dgm:chMax val="0"/>
          <dgm:chPref val="0"/>
          <dgm:bulletEnabled val="1"/>
        </dgm:presLayoutVars>
      </dgm:prSet>
      <dgm:spPr/>
      <dgm:t>
        <a:bodyPr/>
        <a:lstStyle/>
        <a:p>
          <a:endParaRPr lang="en-US"/>
        </a:p>
      </dgm:t>
    </dgm:pt>
    <dgm:pt modelId="{5FDF61DF-49A1-4B78-99B2-AFF66186C143}" type="pres">
      <dgm:prSet presAssocID="{4334B397-698B-456D-B78D-38EDEAF99387}" presName="desTx" presStyleLbl="alignAccFollowNode1" presStyleIdx="0" presStyleCnt="3">
        <dgm:presLayoutVars>
          <dgm:bulletEnabled val="1"/>
        </dgm:presLayoutVars>
      </dgm:prSet>
      <dgm:spPr/>
      <dgm:t>
        <a:bodyPr/>
        <a:lstStyle/>
        <a:p>
          <a:endParaRPr lang="en-US"/>
        </a:p>
      </dgm:t>
    </dgm:pt>
    <dgm:pt modelId="{A4A22CBF-32AB-4C55-9C68-17174215179D}" type="pres">
      <dgm:prSet presAssocID="{023A4689-9FBA-4587-AD2B-B215FD45E1D9}" presName="space" presStyleCnt="0"/>
      <dgm:spPr/>
    </dgm:pt>
    <dgm:pt modelId="{5F764CE3-F6BE-44B2-AA6D-A3B1B3791122}" type="pres">
      <dgm:prSet presAssocID="{17F1CA59-A6F7-4C5A-B81C-296CD511E885}" presName="composite" presStyleCnt="0"/>
      <dgm:spPr/>
    </dgm:pt>
    <dgm:pt modelId="{6C7FACE1-65F1-4C67-AE46-6CC369A83074}" type="pres">
      <dgm:prSet presAssocID="{17F1CA59-A6F7-4C5A-B81C-296CD511E885}" presName="parTx" presStyleLbl="alignNode1" presStyleIdx="1" presStyleCnt="3">
        <dgm:presLayoutVars>
          <dgm:chMax val="0"/>
          <dgm:chPref val="0"/>
          <dgm:bulletEnabled val="1"/>
        </dgm:presLayoutVars>
      </dgm:prSet>
      <dgm:spPr/>
      <dgm:t>
        <a:bodyPr/>
        <a:lstStyle/>
        <a:p>
          <a:endParaRPr lang="en-US"/>
        </a:p>
      </dgm:t>
    </dgm:pt>
    <dgm:pt modelId="{F1A03FC0-84ED-4032-8D74-B2E75AFB5FEE}" type="pres">
      <dgm:prSet presAssocID="{17F1CA59-A6F7-4C5A-B81C-296CD511E885}" presName="desTx" presStyleLbl="alignAccFollowNode1" presStyleIdx="1" presStyleCnt="3">
        <dgm:presLayoutVars>
          <dgm:bulletEnabled val="1"/>
        </dgm:presLayoutVars>
      </dgm:prSet>
      <dgm:spPr/>
      <dgm:t>
        <a:bodyPr/>
        <a:lstStyle/>
        <a:p>
          <a:endParaRPr lang="en-US"/>
        </a:p>
      </dgm:t>
    </dgm:pt>
    <dgm:pt modelId="{156E3008-628C-41BB-B580-B0EA79AFDFE3}" type="pres">
      <dgm:prSet presAssocID="{3B22D05C-0F3C-4FB4-8BB0-CCB1DA21137B}" presName="space" presStyleCnt="0"/>
      <dgm:spPr/>
    </dgm:pt>
    <dgm:pt modelId="{F2206680-2064-40EC-96D4-6B681D684013}" type="pres">
      <dgm:prSet presAssocID="{3BD85FA6-A390-491C-BFA0-B2F8CBD8A9F5}" presName="composite" presStyleCnt="0"/>
      <dgm:spPr/>
    </dgm:pt>
    <dgm:pt modelId="{04F396E6-2872-4482-826F-B79187D90394}" type="pres">
      <dgm:prSet presAssocID="{3BD85FA6-A390-491C-BFA0-B2F8CBD8A9F5}" presName="parTx" presStyleLbl="alignNode1" presStyleIdx="2" presStyleCnt="3">
        <dgm:presLayoutVars>
          <dgm:chMax val="0"/>
          <dgm:chPref val="0"/>
          <dgm:bulletEnabled val="1"/>
        </dgm:presLayoutVars>
      </dgm:prSet>
      <dgm:spPr/>
      <dgm:t>
        <a:bodyPr/>
        <a:lstStyle/>
        <a:p>
          <a:endParaRPr lang="en-US"/>
        </a:p>
      </dgm:t>
    </dgm:pt>
    <dgm:pt modelId="{742B35F2-385D-4367-B8E4-7793D7B0807A}" type="pres">
      <dgm:prSet presAssocID="{3BD85FA6-A390-491C-BFA0-B2F8CBD8A9F5}" presName="desTx" presStyleLbl="alignAccFollowNode1" presStyleIdx="2" presStyleCnt="3">
        <dgm:presLayoutVars>
          <dgm:bulletEnabled val="1"/>
        </dgm:presLayoutVars>
      </dgm:prSet>
      <dgm:spPr/>
      <dgm:t>
        <a:bodyPr/>
        <a:lstStyle/>
        <a:p>
          <a:endParaRPr lang="en-US"/>
        </a:p>
      </dgm:t>
    </dgm:pt>
  </dgm:ptLst>
  <dgm:cxnLst>
    <dgm:cxn modelId="{C081B45A-E797-F148-8E91-EC140FDA5AAB}" type="presOf" srcId="{FCB8BB52-3691-4348-95B3-8219A83F3B69}" destId="{B856E84F-85DD-49E9-A95F-314FE47D2AEF}" srcOrd="0" destOrd="0" presId="urn:microsoft.com/office/officeart/2005/8/layout/hList1"/>
    <dgm:cxn modelId="{4E474761-7BB9-4111-8255-CA18CA7362D7}" srcId="{FCB8BB52-3691-4348-95B3-8219A83F3B69}" destId="{4334B397-698B-456D-B78D-38EDEAF99387}" srcOrd="0" destOrd="0" parTransId="{E41DBAF4-4B3D-431A-B46A-C3C1B26F0C70}" sibTransId="{023A4689-9FBA-4587-AD2B-B215FD45E1D9}"/>
    <dgm:cxn modelId="{DF54882E-FDA0-AB44-B186-DC69C4351953}" type="presOf" srcId="{087E9506-0169-4446-AB41-C337C7B948DA}" destId="{5FDF61DF-49A1-4B78-99B2-AFF66186C143}" srcOrd="0" destOrd="3" presId="urn:microsoft.com/office/officeart/2005/8/layout/hList1"/>
    <dgm:cxn modelId="{EB58CC2F-3784-423E-BDEB-93AB8204A44B}" srcId="{4334B397-698B-456D-B78D-38EDEAF99387}" destId="{FB98E100-D665-4FDD-B39F-278AB592F4F4}" srcOrd="2" destOrd="0" parTransId="{8ACA4320-4E33-4006-A90F-81B6CB1E1694}" sibTransId="{F53F20B6-940E-4AF7-8579-AD8BF52A6E25}"/>
    <dgm:cxn modelId="{79ED0578-0AE3-2340-8BFB-A7BBEDAE9C8D}" type="presOf" srcId="{650AC3AA-D1DD-4325-B3B2-FDF2E81301CA}" destId="{F1A03FC0-84ED-4032-8D74-B2E75AFB5FEE}" srcOrd="0" destOrd="2" presId="urn:microsoft.com/office/officeart/2005/8/layout/hList1"/>
    <dgm:cxn modelId="{07C07AE2-A422-DF4E-943F-025FEF301FE1}" type="presOf" srcId="{4334B397-698B-456D-B78D-38EDEAF99387}" destId="{EB0296A8-C041-4A68-9EA0-883C1F030B3F}" srcOrd="0" destOrd="0" presId="urn:microsoft.com/office/officeart/2005/8/layout/hList1"/>
    <dgm:cxn modelId="{048E819E-2ABC-4A54-8203-B3E5FF3008B7}" srcId="{4334B397-698B-456D-B78D-38EDEAF99387}" destId="{087E9506-0169-4446-AB41-C337C7B948DA}" srcOrd="3" destOrd="0" parTransId="{1B4A8D85-12B7-4332-B6A6-DD24A4DAB937}" sibTransId="{5D62A9DE-52A8-466F-A8A2-FAC6333E3820}"/>
    <dgm:cxn modelId="{E0AF70F8-9C58-4B3F-BD99-AA14C070C878}" type="presOf" srcId="{70655787-36EB-40BF-9C7F-A38684FCF2F4}" destId="{742B35F2-385D-4367-B8E4-7793D7B0807A}" srcOrd="0" destOrd="0" presId="urn:microsoft.com/office/officeart/2005/8/layout/hList1"/>
    <dgm:cxn modelId="{1AB48D7C-146D-4A3A-B7A8-FAB236DE18F1}" type="presOf" srcId="{3BA60FC1-D5E0-4C47-BB55-F6680FB47F27}" destId="{F1A03FC0-84ED-4032-8D74-B2E75AFB5FEE}" srcOrd="0" destOrd="0" presId="urn:microsoft.com/office/officeart/2005/8/layout/hList1"/>
    <dgm:cxn modelId="{C322CBA4-14C1-472A-867A-31C184EC362B}" type="presOf" srcId="{3BD85FA6-A390-491C-BFA0-B2F8CBD8A9F5}" destId="{04F396E6-2872-4482-826F-B79187D90394}" srcOrd="0" destOrd="0" presId="urn:microsoft.com/office/officeart/2005/8/layout/hList1"/>
    <dgm:cxn modelId="{228774C2-98B2-9D47-936B-AE02CA48455D}" type="presOf" srcId="{17F1CA59-A6F7-4C5A-B81C-296CD511E885}" destId="{6C7FACE1-65F1-4C67-AE46-6CC369A83074}" srcOrd="0" destOrd="0" presId="urn:microsoft.com/office/officeart/2005/8/layout/hList1"/>
    <dgm:cxn modelId="{25EFCE1A-1424-4C03-B0E0-5B920093749A}" srcId="{17F1CA59-A6F7-4C5A-B81C-296CD511E885}" destId="{B392FEDB-B89C-4132-B5E0-3FB9BAED3A9B}" srcOrd="3" destOrd="0" parTransId="{9CA514F5-5A3B-4BD2-984F-45BF04AAB0AA}" sibTransId="{087D813B-544D-40F0-8AAB-37152D32489C}"/>
    <dgm:cxn modelId="{302635B7-8C8B-4728-9C95-A564F16ADDED}" srcId="{3BD85FA6-A390-491C-BFA0-B2F8CBD8A9F5}" destId="{7DE8C5D0-0FAF-423A-A899-E63655DDFA06}" srcOrd="1" destOrd="0" parTransId="{6DA48388-037A-4FCE-A7B9-5BC6ACD354D7}" sibTransId="{3881051C-25A4-48DB-B6AC-BE618A751804}"/>
    <dgm:cxn modelId="{693AAD46-C7B1-493E-829F-9628283B3BC1}" srcId="{3BD85FA6-A390-491C-BFA0-B2F8CBD8A9F5}" destId="{70655787-36EB-40BF-9C7F-A38684FCF2F4}" srcOrd="0" destOrd="0" parTransId="{EB1EB18E-EF5B-4F4B-A6CD-8C8FC8710D67}" sibTransId="{3D1235DB-D819-456A-8608-ADDDD3CB1265}"/>
    <dgm:cxn modelId="{C0843008-DEF7-41AB-875B-7125E35F5CC3}" srcId="{4334B397-698B-456D-B78D-38EDEAF99387}" destId="{49FB9012-207A-4E35-A892-A2C8C99423F7}" srcOrd="1" destOrd="0" parTransId="{921F106C-6104-4322-96CC-628A66F79D7C}" sibTransId="{510A6853-63C5-4F5C-AA91-151592BE0297}"/>
    <dgm:cxn modelId="{9BDCED52-6398-46D4-8F56-4BF1263F0894}" srcId="{FCB8BB52-3691-4348-95B3-8219A83F3B69}" destId="{17F1CA59-A6F7-4C5A-B81C-296CD511E885}" srcOrd="1" destOrd="0" parTransId="{F0A3BCDC-2C82-442A-84F6-A8E730221AB1}" sibTransId="{3B22D05C-0F3C-4FB4-8BB0-CCB1DA21137B}"/>
    <dgm:cxn modelId="{12C20456-98D4-4D5D-BBD2-9FC7015110CE}" srcId="{17F1CA59-A6F7-4C5A-B81C-296CD511E885}" destId="{3BA60FC1-D5E0-4C47-BB55-F6680FB47F27}" srcOrd="0" destOrd="0" parTransId="{5C87A48F-C64D-4CCB-85EF-2598BED00F4E}" sibTransId="{123E5460-0CB2-4CED-8154-8E5385872505}"/>
    <dgm:cxn modelId="{7A2AECB9-3502-41FC-B120-9E9301864E9B}" type="presOf" srcId="{12D3D831-B261-43C7-8578-BF0AC5507336}" destId="{F1A03FC0-84ED-4032-8D74-B2E75AFB5FEE}" srcOrd="0" destOrd="1" presId="urn:microsoft.com/office/officeart/2005/8/layout/hList1"/>
    <dgm:cxn modelId="{4753EC56-1A4E-4166-AA0C-B24E4678D262}" type="presOf" srcId="{B392FEDB-B89C-4132-B5E0-3FB9BAED3A9B}" destId="{F1A03FC0-84ED-4032-8D74-B2E75AFB5FEE}" srcOrd="0" destOrd="3" presId="urn:microsoft.com/office/officeart/2005/8/layout/hList1"/>
    <dgm:cxn modelId="{0B91438B-C552-CC45-83A5-629A4DB15EEA}" type="presOf" srcId="{49FB9012-207A-4E35-A892-A2C8C99423F7}" destId="{5FDF61DF-49A1-4B78-99B2-AFF66186C143}" srcOrd="0" destOrd="1" presId="urn:microsoft.com/office/officeart/2005/8/layout/hList1"/>
    <dgm:cxn modelId="{283CC294-EFAF-4176-80C7-52377095417D}" srcId="{3BD85FA6-A390-491C-BFA0-B2F8CBD8A9F5}" destId="{DC138070-ADA4-4A10-B8E4-52ADBEEF77EC}" srcOrd="2" destOrd="0" parTransId="{1B5FDE91-D987-4F25-8296-DC8EA545A1EC}" sibTransId="{914E7593-16B0-469D-893B-B15BF6FE53F9}"/>
    <dgm:cxn modelId="{45CE1BC3-FFD8-4D54-8B37-BB6D187760DB}" type="presOf" srcId="{DC138070-ADA4-4A10-B8E4-52ADBEEF77EC}" destId="{742B35F2-385D-4367-B8E4-7793D7B0807A}" srcOrd="0" destOrd="2" presId="urn:microsoft.com/office/officeart/2005/8/layout/hList1"/>
    <dgm:cxn modelId="{065FD44F-AD2C-40A8-A328-BD315E2C20EF}" srcId="{17F1CA59-A6F7-4C5A-B81C-296CD511E885}" destId="{650AC3AA-D1DD-4325-B3B2-FDF2E81301CA}" srcOrd="2" destOrd="0" parTransId="{732B884F-D0DA-4DD3-9751-26F6E85197ED}" sibTransId="{2E55AAEA-1F8A-41CD-9374-10E8D86DA595}"/>
    <dgm:cxn modelId="{BF74AB13-E686-CD44-B9A1-5834335CC197}" type="presOf" srcId="{81870AF1-80A2-4C92-B067-F48129166358}" destId="{5FDF61DF-49A1-4B78-99B2-AFF66186C143}" srcOrd="0" destOrd="0" presId="urn:microsoft.com/office/officeart/2005/8/layout/hList1"/>
    <dgm:cxn modelId="{E5B3F484-9EEE-41FE-BD53-B50A758D62D9}" srcId="{FCB8BB52-3691-4348-95B3-8219A83F3B69}" destId="{3BD85FA6-A390-491C-BFA0-B2F8CBD8A9F5}" srcOrd="2" destOrd="0" parTransId="{E1FD8A9E-014D-4596-932D-DE916B3340A6}" sibTransId="{CDEE5A96-F6CA-435F-989F-FC9E32EE4A3E}"/>
    <dgm:cxn modelId="{437E1DFD-F261-C141-9BCD-EFC1E7E2EDB4}" type="presOf" srcId="{FB98E100-D665-4FDD-B39F-278AB592F4F4}" destId="{5FDF61DF-49A1-4B78-99B2-AFF66186C143}" srcOrd="0" destOrd="2" presId="urn:microsoft.com/office/officeart/2005/8/layout/hList1"/>
    <dgm:cxn modelId="{A5969C7B-5EF8-46DA-9238-1CD42588A1C9}" type="presOf" srcId="{7DE8C5D0-0FAF-423A-A899-E63655DDFA06}" destId="{742B35F2-385D-4367-B8E4-7793D7B0807A}" srcOrd="0" destOrd="1" presId="urn:microsoft.com/office/officeart/2005/8/layout/hList1"/>
    <dgm:cxn modelId="{FCD46B59-85CB-4EAB-B97C-14709D041211}" srcId="{4334B397-698B-456D-B78D-38EDEAF99387}" destId="{81870AF1-80A2-4C92-B067-F48129166358}" srcOrd="0" destOrd="0" parTransId="{36D2466F-6372-4ED2-8468-BB618522F548}" sibTransId="{34D7BC53-33AF-4572-8E14-178B1136725D}"/>
    <dgm:cxn modelId="{051F8C97-DC6F-4215-BFB0-27C222FB97C8}" srcId="{17F1CA59-A6F7-4C5A-B81C-296CD511E885}" destId="{12D3D831-B261-43C7-8578-BF0AC5507336}" srcOrd="1" destOrd="0" parTransId="{29E4BEBF-BE65-48A1-A31F-627D8CC7647E}" sibTransId="{D5908DBB-02A9-489E-B749-409EE88F7EE4}"/>
    <dgm:cxn modelId="{0CA00699-A03F-D74D-9825-7327019AE885}" type="presParOf" srcId="{B856E84F-85DD-49E9-A95F-314FE47D2AEF}" destId="{F9B5FE66-2E7F-4177-9BC3-F5DCEDB17BDB}" srcOrd="0" destOrd="0" presId="urn:microsoft.com/office/officeart/2005/8/layout/hList1"/>
    <dgm:cxn modelId="{DD617C5A-BE1B-7C4C-A15D-DF839EC8ADB8}" type="presParOf" srcId="{F9B5FE66-2E7F-4177-9BC3-F5DCEDB17BDB}" destId="{EB0296A8-C041-4A68-9EA0-883C1F030B3F}" srcOrd="0" destOrd="0" presId="urn:microsoft.com/office/officeart/2005/8/layout/hList1"/>
    <dgm:cxn modelId="{9454EBED-A6D2-6C49-838F-41628433BF05}" type="presParOf" srcId="{F9B5FE66-2E7F-4177-9BC3-F5DCEDB17BDB}" destId="{5FDF61DF-49A1-4B78-99B2-AFF66186C143}" srcOrd="1" destOrd="0" presId="urn:microsoft.com/office/officeart/2005/8/layout/hList1"/>
    <dgm:cxn modelId="{900324DB-85DC-364B-9A75-BFCB1E8AE2FD}" type="presParOf" srcId="{B856E84F-85DD-49E9-A95F-314FE47D2AEF}" destId="{A4A22CBF-32AB-4C55-9C68-17174215179D}" srcOrd="1" destOrd="0" presId="urn:microsoft.com/office/officeart/2005/8/layout/hList1"/>
    <dgm:cxn modelId="{CDDC6FBC-1D99-C045-A974-4770908B90AD}" type="presParOf" srcId="{B856E84F-85DD-49E9-A95F-314FE47D2AEF}" destId="{5F764CE3-F6BE-44B2-AA6D-A3B1B3791122}" srcOrd="2" destOrd="0" presId="urn:microsoft.com/office/officeart/2005/8/layout/hList1"/>
    <dgm:cxn modelId="{4A772C30-03E6-5F44-9FB6-96BB671A3D1F}" type="presParOf" srcId="{5F764CE3-F6BE-44B2-AA6D-A3B1B3791122}" destId="{6C7FACE1-65F1-4C67-AE46-6CC369A83074}" srcOrd="0" destOrd="0" presId="urn:microsoft.com/office/officeart/2005/8/layout/hList1"/>
    <dgm:cxn modelId="{0519E10C-5C0F-9845-AB96-3733D59E63DA}" type="presParOf" srcId="{5F764CE3-F6BE-44B2-AA6D-A3B1B3791122}" destId="{F1A03FC0-84ED-4032-8D74-B2E75AFB5FEE}" srcOrd="1" destOrd="0" presId="urn:microsoft.com/office/officeart/2005/8/layout/hList1"/>
    <dgm:cxn modelId="{3ED4D259-D542-4F7E-A062-9952D570352F}" type="presParOf" srcId="{B856E84F-85DD-49E9-A95F-314FE47D2AEF}" destId="{156E3008-628C-41BB-B580-B0EA79AFDFE3}" srcOrd="3" destOrd="0" presId="urn:microsoft.com/office/officeart/2005/8/layout/hList1"/>
    <dgm:cxn modelId="{31900F80-83C2-4E3B-801C-5F90619DBB2B}" type="presParOf" srcId="{B856E84F-85DD-49E9-A95F-314FE47D2AEF}" destId="{F2206680-2064-40EC-96D4-6B681D684013}" srcOrd="4" destOrd="0" presId="urn:microsoft.com/office/officeart/2005/8/layout/hList1"/>
    <dgm:cxn modelId="{29121AD7-E47A-461F-8A6F-E0601F75A7D9}" type="presParOf" srcId="{F2206680-2064-40EC-96D4-6B681D684013}" destId="{04F396E6-2872-4482-826F-B79187D90394}" srcOrd="0" destOrd="0" presId="urn:microsoft.com/office/officeart/2005/8/layout/hList1"/>
    <dgm:cxn modelId="{8F5A4F87-340B-41FA-9CC0-7D2C345B744C}" type="presParOf" srcId="{F2206680-2064-40EC-96D4-6B681D684013}" destId="{742B35F2-385D-4367-B8E4-7793D7B0807A}"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7DB87-B91E-4C56-B340-3E6168C9C169}"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07D89D53-A02B-4408-83F6-CFD9D536D69A}">
      <dgm:prSet phldrT="[Text]"/>
      <dgm:spPr>
        <a:solidFill>
          <a:schemeClr val="bg1">
            <a:lumMod val="50000"/>
          </a:schemeClr>
        </a:solidFill>
      </dgm:spPr>
      <dgm:t>
        <a:bodyPr/>
        <a:lstStyle/>
        <a:p>
          <a:r>
            <a:rPr lang="en-US" dirty="0"/>
            <a:t>Mood Ring</a:t>
          </a:r>
        </a:p>
      </dgm:t>
    </dgm:pt>
    <dgm:pt modelId="{ABCEABFE-8B32-4FB4-BF05-62F1D90BE7AB}" type="parTrans" cxnId="{CBA739B0-946D-4171-BD17-531BB6B1F080}">
      <dgm:prSet/>
      <dgm:spPr/>
      <dgm:t>
        <a:bodyPr/>
        <a:lstStyle/>
        <a:p>
          <a:endParaRPr lang="en-US"/>
        </a:p>
      </dgm:t>
    </dgm:pt>
    <dgm:pt modelId="{ADDD7A8E-7232-454B-8A12-55CEAE6F89D8}" type="sibTrans" cxnId="{CBA739B0-946D-4171-BD17-531BB6B1F080}">
      <dgm:prSet/>
      <dgm:spPr/>
      <dgm:t>
        <a:bodyPr/>
        <a:lstStyle/>
        <a:p>
          <a:endParaRPr lang="en-US"/>
        </a:p>
      </dgm:t>
    </dgm:pt>
    <dgm:pt modelId="{72369111-DAE6-4BC1-B2F0-F5FC685F2339}">
      <dgm:prSet phldrT="[Text]"/>
      <dgm:spPr>
        <a:solidFill>
          <a:schemeClr val="bg1">
            <a:lumMod val="75000"/>
          </a:schemeClr>
        </a:solidFill>
      </dgm:spPr>
      <dgm:t>
        <a:bodyPr/>
        <a:lstStyle/>
        <a:p>
          <a:r>
            <a:rPr lang="en-US" dirty="0"/>
            <a:t>simple project designed to introduce students to programming with the TI-Innovator Hub</a:t>
          </a:r>
        </a:p>
      </dgm:t>
    </dgm:pt>
    <dgm:pt modelId="{2355989A-6883-4807-B12B-C77681046277}" type="parTrans" cxnId="{74194474-C362-44D7-A8AC-711E43FD6DE0}">
      <dgm:prSet/>
      <dgm:spPr/>
      <dgm:t>
        <a:bodyPr/>
        <a:lstStyle/>
        <a:p>
          <a:endParaRPr lang="en-US"/>
        </a:p>
      </dgm:t>
    </dgm:pt>
    <dgm:pt modelId="{51F8D0C5-598C-48F0-A9C8-5707E82EE3D5}" type="sibTrans" cxnId="{74194474-C362-44D7-A8AC-711E43FD6DE0}">
      <dgm:prSet/>
      <dgm:spPr/>
      <dgm:t>
        <a:bodyPr/>
        <a:lstStyle/>
        <a:p>
          <a:endParaRPr lang="en-US"/>
        </a:p>
      </dgm:t>
    </dgm:pt>
    <dgm:pt modelId="{9A9BB1FE-61A8-4D96-9E18-1079EECB6001}">
      <dgm:prSet phldrT="[Text]"/>
      <dgm:spPr/>
      <dgm:t>
        <a:bodyPr/>
        <a:lstStyle/>
        <a:p>
          <a:r>
            <a:rPr lang="en-US" dirty="0"/>
            <a:t>More complex project, using several sensors at once, and input/output scenarios</a:t>
          </a:r>
        </a:p>
      </dgm:t>
    </dgm:pt>
    <dgm:pt modelId="{97F59DBF-93B6-4585-870A-93FB9F5DE6E2}" type="parTrans" cxnId="{8A9E4952-77C5-4A84-8979-615B417420D4}">
      <dgm:prSet/>
      <dgm:spPr/>
      <dgm:t>
        <a:bodyPr/>
        <a:lstStyle/>
        <a:p>
          <a:endParaRPr lang="en-US"/>
        </a:p>
      </dgm:t>
    </dgm:pt>
    <dgm:pt modelId="{D81CED03-D918-4CB4-AEE8-594EAA4BF120}" type="sibTrans" cxnId="{8A9E4952-77C5-4A84-8979-615B417420D4}">
      <dgm:prSet/>
      <dgm:spPr/>
      <dgm:t>
        <a:bodyPr/>
        <a:lstStyle/>
        <a:p>
          <a:endParaRPr lang="en-US"/>
        </a:p>
      </dgm:t>
    </dgm:pt>
    <dgm:pt modelId="{DC8A35C3-A321-42BE-88A6-66164416B2BE}">
      <dgm:prSet phldrT="[Text]"/>
      <dgm:spPr>
        <a:solidFill>
          <a:schemeClr val="bg1">
            <a:lumMod val="50000"/>
          </a:schemeClr>
        </a:solidFill>
      </dgm:spPr>
      <dgm:t>
        <a:bodyPr/>
        <a:lstStyle/>
        <a:p>
          <a:r>
            <a:rPr lang="en-US" dirty="0"/>
            <a:t>Smart Water</a:t>
          </a:r>
        </a:p>
      </dgm:t>
    </dgm:pt>
    <dgm:pt modelId="{FAF295AF-A164-4AFF-A007-2E76561452E6}" type="parTrans" cxnId="{3A3A61D6-2398-418E-BD9E-3410AC248DE8}">
      <dgm:prSet/>
      <dgm:spPr/>
      <dgm:t>
        <a:bodyPr/>
        <a:lstStyle/>
        <a:p>
          <a:endParaRPr lang="en-US"/>
        </a:p>
      </dgm:t>
    </dgm:pt>
    <dgm:pt modelId="{77178715-C041-4D1D-9AD0-0E2651A6FA57}" type="sibTrans" cxnId="{3A3A61D6-2398-418E-BD9E-3410AC248DE8}">
      <dgm:prSet/>
      <dgm:spPr/>
      <dgm:t>
        <a:bodyPr/>
        <a:lstStyle/>
        <a:p>
          <a:endParaRPr lang="en-US"/>
        </a:p>
      </dgm:t>
    </dgm:pt>
    <dgm:pt modelId="{7E5DB9DA-ED24-4F5E-8BCE-B7CAB3685052}">
      <dgm:prSet phldrT="[Text]"/>
      <dgm:spPr>
        <a:solidFill>
          <a:schemeClr val="bg1">
            <a:lumMod val="75000"/>
          </a:schemeClr>
        </a:solidFill>
      </dgm:spPr>
      <dgm:t>
        <a:bodyPr/>
        <a:lstStyle/>
        <a:p>
          <a:r>
            <a:rPr lang="en-US" dirty="0"/>
            <a:t>requires understanding of more difficult science concepts</a:t>
          </a:r>
        </a:p>
      </dgm:t>
    </dgm:pt>
    <dgm:pt modelId="{9C6A5856-A2A6-42D8-B60D-2341AE8B4E40}" type="parTrans" cxnId="{B7C3B25B-AB58-454D-A2A0-2C99B4F8D436}">
      <dgm:prSet/>
      <dgm:spPr/>
      <dgm:t>
        <a:bodyPr/>
        <a:lstStyle/>
        <a:p>
          <a:endParaRPr lang="en-US"/>
        </a:p>
      </dgm:t>
    </dgm:pt>
    <dgm:pt modelId="{7B3E4563-CC47-4C3B-825D-0BB0E28D1DB1}" type="sibTrans" cxnId="{B7C3B25B-AB58-454D-A2A0-2C99B4F8D436}">
      <dgm:prSet/>
      <dgm:spPr/>
      <dgm:t>
        <a:bodyPr/>
        <a:lstStyle/>
        <a:p>
          <a:endParaRPr lang="en-US"/>
        </a:p>
      </dgm:t>
    </dgm:pt>
    <dgm:pt modelId="{8934B230-950E-4D5F-8463-5161022CBE80}">
      <dgm:prSet phldrT="[Text]"/>
      <dgm:spPr/>
      <dgm:t>
        <a:bodyPr/>
        <a:lstStyle/>
        <a:p>
          <a:r>
            <a:rPr lang="en-US"/>
            <a:t>time required: 2-3 day project</a:t>
          </a:r>
        </a:p>
      </dgm:t>
    </dgm:pt>
    <dgm:pt modelId="{16E6E459-D184-4FF4-AB50-24598729A7BD}" type="parTrans" cxnId="{86AB6274-30C7-40DC-AA28-3E55BF82B971}">
      <dgm:prSet/>
      <dgm:spPr/>
      <dgm:t>
        <a:bodyPr/>
        <a:lstStyle/>
        <a:p>
          <a:endParaRPr lang="en-US"/>
        </a:p>
      </dgm:t>
    </dgm:pt>
    <dgm:pt modelId="{979389A8-EC44-49CF-9466-84BBFBF1B815}" type="sibTrans" cxnId="{86AB6274-30C7-40DC-AA28-3E55BF82B971}">
      <dgm:prSet/>
      <dgm:spPr/>
      <dgm:t>
        <a:bodyPr/>
        <a:lstStyle/>
        <a:p>
          <a:endParaRPr lang="en-US"/>
        </a:p>
      </dgm:t>
    </dgm:pt>
    <dgm:pt modelId="{54787FC7-4DC5-469C-AD46-5387B165D186}">
      <dgm:prSet phldrT="[Text]"/>
      <dgm:spPr>
        <a:solidFill>
          <a:schemeClr val="bg1">
            <a:lumMod val="75000"/>
          </a:schemeClr>
        </a:solidFill>
      </dgm:spPr>
      <dgm:t>
        <a:bodyPr/>
        <a:lstStyle/>
        <a:p>
          <a:r>
            <a:rPr lang="en-US"/>
            <a:t>target audience: general/beginner</a:t>
          </a:r>
        </a:p>
      </dgm:t>
    </dgm:pt>
    <dgm:pt modelId="{75F2E734-7F8A-4695-AFF1-B3CDC19F5F67}" type="parTrans" cxnId="{BB57AB1F-903F-4E6A-9F81-BC1B8D73F711}">
      <dgm:prSet/>
      <dgm:spPr/>
      <dgm:t>
        <a:bodyPr/>
        <a:lstStyle/>
        <a:p>
          <a:endParaRPr lang="en-US"/>
        </a:p>
      </dgm:t>
    </dgm:pt>
    <dgm:pt modelId="{65C0CBFF-C253-4D2F-B2F2-C1BE7E3F465D}" type="sibTrans" cxnId="{BB57AB1F-903F-4E6A-9F81-BC1B8D73F711}">
      <dgm:prSet/>
      <dgm:spPr/>
      <dgm:t>
        <a:bodyPr/>
        <a:lstStyle/>
        <a:p>
          <a:endParaRPr lang="en-US"/>
        </a:p>
      </dgm:t>
    </dgm:pt>
    <dgm:pt modelId="{A21BE4BF-06CE-4128-9BB3-0E3EF616815F}">
      <dgm:prSet phldrT="[Text]"/>
      <dgm:spPr>
        <a:solidFill>
          <a:schemeClr val="bg1">
            <a:lumMod val="75000"/>
          </a:schemeClr>
        </a:solidFill>
      </dgm:spPr>
      <dgm:t>
        <a:bodyPr/>
        <a:lstStyle/>
        <a:p>
          <a:r>
            <a:rPr lang="en-US"/>
            <a:t>time required:       ~ .5- 1 day project</a:t>
          </a:r>
        </a:p>
      </dgm:t>
    </dgm:pt>
    <dgm:pt modelId="{6AA84E32-EA14-4E31-A7E4-A47FD6B31F70}" type="parTrans" cxnId="{BBC4FD46-26B0-4171-B975-C608307363ED}">
      <dgm:prSet/>
      <dgm:spPr/>
      <dgm:t>
        <a:bodyPr/>
        <a:lstStyle/>
        <a:p>
          <a:endParaRPr lang="en-US"/>
        </a:p>
      </dgm:t>
    </dgm:pt>
    <dgm:pt modelId="{7D40DFA5-FEB8-49FD-986B-F2856A27500A}" type="sibTrans" cxnId="{BBC4FD46-26B0-4171-B975-C608307363ED}">
      <dgm:prSet/>
      <dgm:spPr/>
      <dgm:t>
        <a:bodyPr/>
        <a:lstStyle/>
        <a:p>
          <a:endParaRPr lang="en-US"/>
        </a:p>
      </dgm:t>
    </dgm:pt>
    <dgm:pt modelId="{E88E81FC-FFBA-4EB0-A8C3-69FE02D3E720}">
      <dgm:prSet phldrT="[Text]"/>
      <dgm:spPr/>
      <dgm:t>
        <a:bodyPr/>
        <a:lstStyle/>
        <a:p>
          <a:r>
            <a:rPr lang="en-US"/>
            <a:t>target audience: middle grades/High school</a:t>
          </a:r>
        </a:p>
      </dgm:t>
    </dgm:pt>
    <dgm:pt modelId="{518F0479-ECBA-4D34-9872-0962798C1F38}" type="parTrans" cxnId="{937F8E11-5868-4EBE-8796-6771A96A2F72}">
      <dgm:prSet/>
      <dgm:spPr/>
      <dgm:t>
        <a:bodyPr/>
        <a:lstStyle/>
        <a:p>
          <a:endParaRPr lang="en-US"/>
        </a:p>
      </dgm:t>
    </dgm:pt>
    <dgm:pt modelId="{2B401C56-6D1F-4234-B95B-04963E52BEBF}" type="sibTrans" cxnId="{937F8E11-5868-4EBE-8796-6771A96A2F72}">
      <dgm:prSet/>
      <dgm:spPr/>
      <dgm:t>
        <a:bodyPr/>
        <a:lstStyle/>
        <a:p>
          <a:endParaRPr lang="en-US"/>
        </a:p>
      </dgm:t>
    </dgm:pt>
    <dgm:pt modelId="{AE45939F-F712-4DAA-8E3A-160E1447805E}">
      <dgm:prSet phldrT="[Text]"/>
      <dgm:spPr>
        <a:solidFill>
          <a:schemeClr val="bg1">
            <a:lumMod val="75000"/>
          </a:schemeClr>
        </a:solidFill>
      </dgm:spPr>
      <dgm:t>
        <a:bodyPr/>
        <a:lstStyle/>
        <a:p>
          <a:r>
            <a:rPr lang="en-US"/>
            <a:t>target audience: High School</a:t>
          </a:r>
        </a:p>
      </dgm:t>
    </dgm:pt>
    <dgm:pt modelId="{45742027-DCE3-46B7-93B1-9A84449E7D9B}" type="parTrans" cxnId="{E08FE057-B201-4E54-89F1-D1CBC6A9CAAA}">
      <dgm:prSet/>
      <dgm:spPr/>
      <dgm:t>
        <a:bodyPr/>
        <a:lstStyle/>
        <a:p>
          <a:endParaRPr lang="en-US"/>
        </a:p>
      </dgm:t>
    </dgm:pt>
    <dgm:pt modelId="{C8AD2058-4C98-4610-AF10-D3F5AE51252E}" type="sibTrans" cxnId="{E08FE057-B201-4E54-89F1-D1CBC6A9CAAA}">
      <dgm:prSet/>
      <dgm:spPr/>
      <dgm:t>
        <a:bodyPr/>
        <a:lstStyle/>
        <a:p>
          <a:endParaRPr lang="en-US"/>
        </a:p>
      </dgm:t>
    </dgm:pt>
    <dgm:pt modelId="{1E90DB9A-2863-4425-9E9F-11055CF742F1}">
      <dgm:prSet phldrT="[Text]"/>
      <dgm:spPr>
        <a:solidFill>
          <a:schemeClr val="bg1">
            <a:lumMod val="75000"/>
          </a:schemeClr>
        </a:solidFill>
      </dgm:spPr>
      <dgm:t>
        <a:bodyPr/>
        <a:lstStyle/>
        <a:p>
          <a:r>
            <a:rPr lang="en-US"/>
            <a:t>time required: ~ 3-4 days</a:t>
          </a:r>
        </a:p>
      </dgm:t>
    </dgm:pt>
    <dgm:pt modelId="{A1E346BC-5273-479F-B852-37CB73732AEF}" type="parTrans" cxnId="{163E02FA-9E6F-458B-8EF7-B71425D7BD94}">
      <dgm:prSet/>
      <dgm:spPr/>
      <dgm:t>
        <a:bodyPr/>
        <a:lstStyle/>
        <a:p>
          <a:endParaRPr lang="en-US"/>
        </a:p>
      </dgm:t>
    </dgm:pt>
    <dgm:pt modelId="{B45B59B6-AC80-4B64-873F-5C62EE944039}" type="sibTrans" cxnId="{163E02FA-9E6F-458B-8EF7-B71425D7BD94}">
      <dgm:prSet/>
      <dgm:spPr/>
      <dgm:t>
        <a:bodyPr/>
        <a:lstStyle/>
        <a:p>
          <a:endParaRPr lang="en-US"/>
        </a:p>
      </dgm:t>
    </dgm:pt>
    <dgm:pt modelId="{18DF9400-B675-4CA9-A00B-3EACF00BB1A5}">
      <dgm:prSet phldrT="[Text]"/>
      <dgm:spPr>
        <a:solidFill>
          <a:schemeClr val="bg1">
            <a:lumMod val="75000"/>
          </a:schemeClr>
        </a:solidFill>
      </dgm:spPr>
      <dgm:t>
        <a:bodyPr/>
        <a:lstStyle/>
        <a:p>
          <a:r>
            <a:rPr lang="en-US"/>
            <a:t>requires more complex programming and coding skills</a:t>
          </a:r>
        </a:p>
      </dgm:t>
    </dgm:pt>
    <dgm:pt modelId="{EB4FBC52-B846-41EA-B56C-DD3B1B072BBE}" type="parTrans" cxnId="{19DFF1FF-3AB6-4685-822A-E825DEF6D74C}">
      <dgm:prSet/>
      <dgm:spPr/>
      <dgm:t>
        <a:bodyPr/>
        <a:lstStyle/>
        <a:p>
          <a:endParaRPr lang="en-US"/>
        </a:p>
      </dgm:t>
    </dgm:pt>
    <dgm:pt modelId="{71610CB2-7F98-4274-BA85-80A9E1917748}" type="sibTrans" cxnId="{19DFF1FF-3AB6-4685-822A-E825DEF6D74C}">
      <dgm:prSet/>
      <dgm:spPr/>
      <dgm:t>
        <a:bodyPr/>
        <a:lstStyle/>
        <a:p>
          <a:endParaRPr lang="en-US"/>
        </a:p>
      </dgm:t>
    </dgm:pt>
    <dgm:pt modelId="{4D3928B3-EB24-4532-BB56-92CB7703E216}">
      <dgm:prSet phldrT="[Text]"/>
      <dgm:spPr>
        <a:solidFill>
          <a:schemeClr val="bg1">
            <a:lumMod val="75000"/>
          </a:schemeClr>
        </a:solidFill>
      </dgm:spPr>
      <dgm:t>
        <a:bodyPr/>
        <a:lstStyle/>
        <a:p>
          <a:r>
            <a:rPr lang="en-US"/>
            <a:t>heavier emphasis on the E in STEM</a:t>
          </a:r>
        </a:p>
      </dgm:t>
    </dgm:pt>
    <dgm:pt modelId="{FC0F06D8-155B-4E08-A7A3-FC94E5678ED0}" type="parTrans" cxnId="{4194F110-7E6D-428D-B8F9-C75D55D87E40}">
      <dgm:prSet/>
      <dgm:spPr/>
      <dgm:t>
        <a:bodyPr/>
        <a:lstStyle/>
        <a:p>
          <a:endParaRPr lang="en-US"/>
        </a:p>
      </dgm:t>
    </dgm:pt>
    <dgm:pt modelId="{CBB8FEDB-E0D9-4CBE-856E-C5CEBBCB0EBD}" type="sibTrans" cxnId="{4194F110-7E6D-428D-B8F9-C75D55D87E40}">
      <dgm:prSet/>
      <dgm:spPr/>
      <dgm:t>
        <a:bodyPr/>
        <a:lstStyle/>
        <a:p>
          <a:endParaRPr lang="en-US"/>
        </a:p>
      </dgm:t>
    </dgm:pt>
    <dgm:pt modelId="{BA40B052-E010-4A11-8460-8E8073E43A2C}">
      <dgm:prSet phldrT="[Text]"/>
      <dgm:spPr/>
      <dgm:t>
        <a:bodyPr/>
        <a:lstStyle/>
        <a:p>
          <a:r>
            <a:rPr lang="en-US" dirty="0"/>
            <a:t>Pet Car Alarm</a:t>
          </a:r>
        </a:p>
      </dgm:t>
    </dgm:pt>
    <dgm:pt modelId="{72D2CF1F-4441-4F65-9009-758788517BBC}" type="sibTrans" cxnId="{B9AD6350-B18F-4895-9CA4-955BCAD4B11D}">
      <dgm:prSet/>
      <dgm:spPr/>
      <dgm:t>
        <a:bodyPr/>
        <a:lstStyle/>
        <a:p>
          <a:endParaRPr lang="en-US"/>
        </a:p>
      </dgm:t>
    </dgm:pt>
    <dgm:pt modelId="{93561DAB-DA67-4AA7-918D-7A1C98C31D23}" type="parTrans" cxnId="{B9AD6350-B18F-4895-9CA4-955BCAD4B11D}">
      <dgm:prSet/>
      <dgm:spPr/>
      <dgm:t>
        <a:bodyPr/>
        <a:lstStyle/>
        <a:p>
          <a:endParaRPr lang="en-US"/>
        </a:p>
      </dgm:t>
    </dgm:pt>
    <dgm:pt modelId="{C597F63A-02DD-4005-AFBE-A42EB894D1BC}" type="pres">
      <dgm:prSet presAssocID="{4157DB87-B91E-4C56-B340-3E6168C9C169}" presName="Name0" presStyleCnt="0">
        <dgm:presLayoutVars>
          <dgm:chMax val="7"/>
          <dgm:chPref val="5"/>
          <dgm:dir/>
          <dgm:animOne val="branch"/>
          <dgm:animLvl val="lvl"/>
        </dgm:presLayoutVars>
      </dgm:prSet>
      <dgm:spPr/>
      <dgm:t>
        <a:bodyPr/>
        <a:lstStyle/>
        <a:p>
          <a:endParaRPr lang="en-US"/>
        </a:p>
      </dgm:t>
    </dgm:pt>
    <dgm:pt modelId="{0160A52B-148D-4DAE-9C7F-22A6E1106D2D}" type="pres">
      <dgm:prSet presAssocID="{DC8A35C3-A321-42BE-88A6-66164416B2BE}" presName="ChildAccent3" presStyleCnt="0"/>
      <dgm:spPr/>
    </dgm:pt>
    <dgm:pt modelId="{82B8838B-DA5A-445C-8943-CA4221E2573E}" type="pres">
      <dgm:prSet presAssocID="{DC8A35C3-A321-42BE-88A6-66164416B2BE}" presName="ChildAccent" presStyleLbl="alignImgPlace1" presStyleIdx="0" presStyleCnt="3"/>
      <dgm:spPr/>
      <dgm:t>
        <a:bodyPr/>
        <a:lstStyle/>
        <a:p>
          <a:endParaRPr lang="en-US"/>
        </a:p>
      </dgm:t>
    </dgm:pt>
    <dgm:pt modelId="{73BAEA74-52B9-4C41-A8AA-FB9239447789}" type="pres">
      <dgm:prSet presAssocID="{DC8A35C3-A321-42BE-88A6-66164416B2BE}" presName="Child3" presStyleLbl="revTx" presStyleIdx="0" presStyleCnt="0">
        <dgm:presLayoutVars>
          <dgm:chMax val="0"/>
          <dgm:chPref val="0"/>
          <dgm:bulletEnabled val="1"/>
        </dgm:presLayoutVars>
      </dgm:prSet>
      <dgm:spPr/>
      <dgm:t>
        <a:bodyPr/>
        <a:lstStyle/>
        <a:p>
          <a:endParaRPr lang="en-US"/>
        </a:p>
      </dgm:t>
    </dgm:pt>
    <dgm:pt modelId="{18C7EAD7-8623-4AAF-BEDE-F543CAD3AB42}" type="pres">
      <dgm:prSet presAssocID="{DC8A35C3-A321-42BE-88A6-66164416B2BE}" presName="Parent3" presStyleLbl="node1" presStyleIdx="0" presStyleCnt="3">
        <dgm:presLayoutVars>
          <dgm:chMax val="2"/>
          <dgm:chPref val="1"/>
          <dgm:bulletEnabled val="1"/>
        </dgm:presLayoutVars>
      </dgm:prSet>
      <dgm:spPr/>
      <dgm:t>
        <a:bodyPr/>
        <a:lstStyle/>
        <a:p>
          <a:endParaRPr lang="en-US"/>
        </a:p>
      </dgm:t>
    </dgm:pt>
    <dgm:pt modelId="{9D8A8EC6-CA83-4C05-B56D-F1FC0F862654}" type="pres">
      <dgm:prSet presAssocID="{BA40B052-E010-4A11-8460-8E8073E43A2C}" presName="ChildAccent2" presStyleCnt="0"/>
      <dgm:spPr/>
    </dgm:pt>
    <dgm:pt modelId="{CB14EBBC-D7EF-4119-84E0-FE11841A5439}" type="pres">
      <dgm:prSet presAssocID="{BA40B052-E010-4A11-8460-8E8073E43A2C}" presName="ChildAccent" presStyleLbl="alignImgPlace1" presStyleIdx="1" presStyleCnt="3" custLinFactNeighborX="4917" custLinFactNeighborY="-1985"/>
      <dgm:spPr/>
      <dgm:t>
        <a:bodyPr/>
        <a:lstStyle/>
        <a:p>
          <a:endParaRPr lang="en-US"/>
        </a:p>
      </dgm:t>
    </dgm:pt>
    <dgm:pt modelId="{EB8B8EF7-849B-479F-9BAE-D23E79D0D983}" type="pres">
      <dgm:prSet presAssocID="{BA40B052-E010-4A11-8460-8E8073E43A2C}" presName="Child2" presStyleLbl="revTx" presStyleIdx="0" presStyleCnt="0">
        <dgm:presLayoutVars>
          <dgm:chMax val="0"/>
          <dgm:chPref val="0"/>
          <dgm:bulletEnabled val="1"/>
        </dgm:presLayoutVars>
      </dgm:prSet>
      <dgm:spPr/>
      <dgm:t>
        <a:bodyPr/>
        <a:lstStyle/>
        <a:p>
          <a:endParaRPr lang="en-US"/>
        </a:p>
      </dgm:t>
    </dgm:pt>
    <dgm:pt modelId="{B2190A7F-F15A-4FF0-9B65-5933E5B6936B}" type="pres">
      <dgm:prSet presAssocID="{BA40B052-E010-4A11-8460-8E8073E43A2C}" presName="Parent2" presStyleLbl="node1" presStyleIdx="1" presStyleCnt="3">
        <dgm:presLayoutVars>
          <dgm:chMax val="2"/>
          <dgm:chPref val="1"/>
          <dgm:bulletEnabled val="1"/>
        </dgm:presLayoutVars>
      </dgm:prSet>
      <dgm:spPr/>
      <dgm:t>
        <a:bodyPr/>
        <a:lstStyle/>
        <a:p>
          <a:endParaRPr lang="en-US"/>
        </a:p>
      </dgm:t>
    </dgm:pt>
    <dgm:pt modelId="{EF6E590E-B1D7-4EE7-9B1B-8540B862223C}" type="pres">
      <dgm:prSet presAssocID="{07D89D53-A02B-4408-83F6-CFD9D536D69A}" presName="ChildAccent1" presStyleCnt="0"/>
      <dgm:spPr/>
    </dgm:pt>
    <dgm:pt modelId="{1BC5785C-C82C-4DAB-A6D4-FF9B081B8218}" type="pres">
      <dgm:prSet presAssocID="{07D89D53-A02B-4408-83F6-CFD9D536D69A}" presName="ChildAccent" presStyleLbl="alignImgPlace1" presStyleIdx="2" presStyleCnt="3" custLinFactNeighborY="-1309"/>
      <dgm:spPr/>
      <dgm:t>
        <a:bodyPr/>
        <a:lstStyle/>
        <a:p>
          <a:endParaRPr lang="en-US"/>
        </a:p>
      </dgm:t>
    </dgm:pt>
    <dgm:pt modelId="{1249ACC9-35AD-4718-94A3-A53D0DB4D5D2}" type="pres">
      <dgm:prSet presAssocID="{07D89D53-A02B-4408-83F6-CFD9D536D69A}" presName="Child1" presStyleLbl="revTx" presStyleIdx="0" presStyleCnt="0">
        <dgm:presLayoutVars>
          <dgm:chMax val="0"/>
          <dgm:chPref val="0"/>
          <dgm:bulletEnabled val="1"/>
        </dgm:presLayoutVars>
      </dgm:prSet>
      <dgm:spPr/>
      <dgm:t>
        <a:bodyPr/>
        <a:lstStyle/>
        <a:p>
          <a:endParaRPr lang="en-US"/>
        </a:p>
      </dgm:t>
    </dgm:pt>
    <dgm:pt modelId="{21D995D5-771A-460D-A7A4-017151E9F5E5}" type="pres">
      <dgm:prSet presAssocID="{07D89D53-A02B-4408-83F6-CFD9D536D69A}" presName="Parent1" presStyleLbl="node1" presStyleIdx="2" presStyleCnt="3">
        <dgm:presLayoutVars>
          <dgm:chMax val="2"/>
          <dgm:chPref val="1"/>
          <dgm:bulletEnabled val="1"/>
        </dgm:presLayoutVars>
      </dgm:prSet>
      <dgm:spPr/>
      <dgm:t>
        <a:bodyPr/>
        <a:lstStyle/>
        <a:p>
          <a:endParaRPr lang="en-US"/>
        </a:p>
      </dgm:t>
    </dgm:pt>
  </dgm:ptLst>
  <dgm:cxnLst>
    <dgm:cxn modelId="{366C93A9-A2E7-42FC-B92D-BD5F9D7159B5}" type="presOf" srcId="{4D3928B3-EB24-4532-BB56-92CB7703E216}" destId="{82B8838B-DA5A-445C-8943-CA4221E2573E}" srcOrd="0" destOrd="2" presId="urn:microsoft.com/office/officeart/2011/layout/InterconnectedBlockProcess"/>
    <dgm:cxn modelId="{E0DF255A-871A-45DB-9ABE-7CCA413B4032}" type="presOf" srcId="{A21BE4BF-06CE-4128-9BB3-0E3EF616815F}" destId="{1249ACC9-35AD-4718-94A3-A53D0DB4D5D2}" srcOrd="1" destOrd="2" presId="urn:microsoft.com/office/officeart/2011/layout/InterconnectedBlockProcess"/>
    <dgm:cxn modelId="{B837FBB1-062E-484C-977B-B8CF6F24D2A2}" type="presOf" srcId="{54787FC7-4DC5-469C-AD46-5387B165D186}" destId="{1BC5785C-C82C-4DAB-A6D4-FF9B081B8218}" srcOrd="0" destOrd="1" presId="urn:microsoft.com/office/officeart/2011/layout/InterconnectedBlockProcess"/>
    <dgm:cxn modelId="{EFFCFC77-150B-46F6-BA42-249528475FF0}" type="presOf" srcId="{8934B230-950E-4D5F-8463-5161022CBE80}" destId="{CB14EBBC-D7EF-4119-84E0-FE11841A5439}" srcOrd="0" destOrd="2" presId="urn:microsoft.com/office/officeart/2011/layout/InterconnectedBlockProcess"/>
    <dgm:cxn modelId="{977EA71E-6DCD-4AC7-A5EA-68582782EC10}" type="presOf" srcId="{A21BE4BF-06CE-4128-9BB3-0E3EF616815F}" destId="{1BC5785C-C82C-4DAB-A6D4-FF9B081B8218}" srcOrd="0" destOrd="2" presId="urn:microsoft.com/office/officeart/2011/layout/InterconnectedBlockProcess"/>
    <dgm:cxn modelId="{BBC4FD46-26B0-4171-B975-C608307363ED}" srcId="{07D89D53-A02B-4408-83F6-CFD9D536D69A}" destId="{A21BE4BF-06CE-4128-9BB3-0E3EF616815F}" srcOrd="2" destOrd="0" parTransId="{6AA84E32-EA14-4E31-A7E4-A47FD6B31F70}" sibTransId="{7D40DFA5-FEB8-49FD-986B-F2856A27500A}"/>
    <dgm:cxn modelId="{C6FEF565-C0CF-47AC-92EC-3B364F589D9E}" type="presOf" srcId="{72369111-DAE6-4BC1-B2F0-F5FC685F2339}" destId="{1BC5785C-C82C-4DAB-A6D4-FF9B081B8218}" srcOrd="0" destOrd="0" presId="urn:microsoft.com/office/officeart/2011/layout/InterconnectedBlockProcess"/>
    <dgm:cxn modelId="{7650B84E-8F8A-47F5-A5A6-425598E4173A}" type="presOf" srcId="{BA40B052-E010-4A11-8460-8E8073E43A2C}" destId="{B2190A7F-F15A-4FF0-9B65-5933E5B6936B}" srcOrd="0" destOrd="0" presId="urn:microsoft.com/office/officeart/2011/layout/InterconnectedBlockProcess"/>
    <dgm:cxn modelId="{163E02FA-9E6F-458B-8EF7-B71425D7BD94}" srcId="{DC8A35C3-A321-42BE-88A6-66164416B2BE}" destId="{1E90DB9A-2863-4425-9E9F-11055CF742F1}" srcOrd="4" destOrd="0" parTransId="{A1E346BC-5273-479F-B852-37CB73732AEF}" sibTransId="{B45B59B6-AC80-4B64-873F-5C62EE944039}"/>
    <dgm:cxn modelId="{A2FE09CB-8D3D-470F-8AC0-D21766304071}" type="presOf" srcId="{1E90DB9A-2863-4425-9E9F-11055CF742F1}" destId="{82B8838B-DA5A-445C-8943-CA4221E2573E}" srcOrd="0" destOrd="4" presId="urn:microsoft.com/office/officeart/2011/layout/InterconnectedBlockProcess"/>
    <dgm:cxn modelId="{19DFF1FF-3AB6-4685-822A-E825DEF6D74C}" srcId="{DC8A35C3-A321-42BE-88A6-66164416B2BE}" destId="{18DF9400-B675-4CA9-A00B-3EACF00BB1A5}" srcOrd="1" destOrd="0" parTransId="{EB4FBC52-B846-41EA-B56C-DD3B1B072BBE}" sibTransId="{71610CB2-7F98-4274-BA85-80A9E1917748}"/>
    <dgm:cxn modelId="{BB57AB1F-903F-4E6A-9F81-BC1B8D73F711}" srcId="{07D89D53-A02B-4408-83F6-CFD9D536D69A}" destId="{54787FC7-4DC5-469C-AD46-5387B165D186}" srcOrd="1" destOrd="0" parTransId="{75F2E734-7F8A-4695-AFF1-B3CDC19F5F67}" sibTransId="{65C0CBFF-C253-4D2F-B2F2-C1BE7E3F465D}"/>
    <dgm:cxn modelId="{968792CB-6CD4-40A8-83F1-7E67D871A0BA}" type="presOf" srcId="{E88E81FC-FFBA-4EB0-A8C3-69FE02D3E720}" destId="{EB8B8EF7-849B-479F-9BAE-D23E79D0D983}" srcOrd="1" destOrd="1" presId="urn:microsoft.com/office/officeart/2011/layout/InterconnectedBlockProcess"/>
    <dgm:cxn modelId="{B9AD6350-B18F-4895-9CA4-955BCAD4B11D}" srcId="{4157DB87-B91E-4C56-B340-3E6168C9C169}" destId="{BA40B052-E010-4A11-8460-8E8073E43A2C}" srcOrd="1" destOrd="0" parTransId="{93561DAB-DA67-4AA7-918D-7A1C98C31D23}" sibTransId="{72D2CF1F-4441-4F65-9009-758788517BBC}"/>
    <dgm:cxn modelId="{6E4909DF-9E3B-4A88-AB6F-A6A41EDCD04D}" type="presOf" srcId="{72369111-DAE6-4BC1-B2F0-F5FC685F2339}" destId="{1249ACC9-35AD-4718-94A3-A53D0DB4D5D2}" srcOrd="1" destOrd="0" presId="urn:microsoft.com/office/officeart/2011/layout/InterconnectedBlockProcess"/>
    <dgm:cxn modelId="{4AD9F451-DBE4-4BA2-9D2A-307BE02B62A7}" type="presOf" srcId="{E88E81FC-FFBA-4EB0-A8C3-69FE02D3E720}" destId="{CB14EBBC-D7EF-4119-84E0-FE11841A5439}" srcOrd="0" destOrd="1" presId="urn:microsoft.com/office/officeart/2011/layout/InterconnectedBlockProcess"/>
    <dgm:cxn modelId="{4194F110-7E6D-428D-B8F9-C75D55D87E40}" srcId="{DC8A35C3-A321-42BE-88A6-66164416B2BE}" destId="{4D3928B3-EB24-4532-BB56-92CB7703E216}" srcOrd="2" destOrd="0" parTransId="{FC0F06D8-155B-4E08-A7A3-FC94E5678ED0}" sibTransId="{CBB8FEDB-E0D9-4CBE-856E-C5CEBBCB0EBD}"/>
    <dgm:cxn modelId="{699F7A9A-2158-44C1-B12F-27B4C7CD8563}" type="presOf" srcId="{18DF9400-B675-4CA9-A00B-3EACF00BB1A5}" destId="{73BAEA74-52B9-4C41-A8AA-FB9239447789}" srcOrd="1" destOrd="1" presId="urn:microsoft.com/office/officeart/2011/layout/InterconnectedBlockProcess"/>
    <dgm:cxn modelId="{72801BBD-1DD5-4F44-8F68-6673424630CE}" type="presOf" srcId="{1E90DB9A-2863-4425-9E9F-11055CF742F1}" destId="{73BAEA74-52B9-4C41-A8AA-FB9239447789}" srcOrd="1" destOrd="4" presId="urn:microsoft.com/office/officeart/2011/layout/InterconnectedBlockProcess"/>
    <dgm:cxn modelId="{2DDB85D6-0919-4F3A-AB72-58E9EEA3EF74}" type="presOf" srcId="{9A9BB1FE-61A8-4D96-9E18-1079EECB6001}" destId="{CB14EBBC-D7EF-4119-84E0-FE11841A5439}" srcOrd="0" destOrd="0" presId="urn:microsoft.com/office/officeart/2011/layout/InterconnectedBlockProcess"/>
    <dgm:cxn modelId="{3A3A61D6-2398-418E-BD9E-3410AC248DE8}" srcId="{4157DB87-B91E-4C56-B340-3E6168C9C169}" destId="{DC8A35C3-A321-42BE-88A6-66164416B2BE}" srcOrd="2" destOrd="0" parTransId="{FAF295AF-A164-4AFF-A007-2E76561452E6}" sibTransId="{77178715-C041-4D1D-9AD0-0E2651A6FA57}"/>
    <dgm:cxn modelId="{74194474-C362-44D7-A8AC-711E43FD6DE0}" srcId="{07D89D53-A02B-4408-83F6-CFD9D536D69A}" destId="{72369111-DAE6-4BC1-B2F0-F5FC685F2339}" srcOrd="0" destOrd="0" parTransId="{2355989A-6883-4807-B12B-C77681046277}" sibTransId="{51F8D0C5-598C-48F0-A9C8-5707E82EE3D5}"/>
    <dgm:cxn modelId="{AE6E6721-9B8D-424C-9868-542551E83A4A}" type="presOf" srcId="{AE45939F-F712-4DAA-8E3A-160E1447805E}" destId="{82B8838B-DA5A-445C-8943-CA4221E2573E}" srcOrd="0" destOrd="3" presId="urn:microsoft.com/office/officeart/2011/layout/InterconnectedBlockProcess"/>
    <dgm:cxn modelId="{86AB6274-30C7-40DC-AA28-3E55BF82B971}" srcId="{BA40B052-E010-4A11-8460-8E8073E43A2C}" destId="{8934B230-950E-4D5F-8463-5161022CBE80}" srcOrd="2" destOrd="0" parTransId="{16E6E459-D184-4FF4-AB50-24598729A7BD}" sibTransId="{979389A8-EC44-49CF-9466-84BBFBF1B815}"/>
    <dgm:cxn modelId="{9B18E6C4-2E89-4409-A3C1-5FFDCF36D0B8}" type="presOf" srcId="{7E5DB9DA-ED24-4F5E-8BCE-B7CAB3685052}" destId="{82B8838B-DA5A-445C-8943-CA4221E2573E}" srcOrd="0" destOrd="0" presId="urn:microsoft.com/office/officeart/2011/layout/InterconnectedBlockProcess"/>
    <dgm:cxn modelId="{937F8E11-5868-4EBE-8796-6771A96A2F72}" srcId="{BA40B052-E010-4A11-8460-8E8073E43A2C}" destId="{E88E81FC-FFBA-4EB0-A8C3-69FE02D3E720}" srcOrd="1" destOrd="0" parTransId="{518F0479-ECBA-4D34-9872-0962798C1F38}" sibTransId="{2B401C56-6D1F-4234-B95B-04963E52BEBF}"/>
    <dgm:cxn modelId="{5433E62D-1FA5-46E0-AC23-FA75D2BF13DE}" type="presOf" srcId="{8934B230-950E-4D5F-8463-5161022CBE80}" destId="{EB8B8EF7-849B-479F-9BAE-D23E79D0D983}" srcOrd="1" destOrd="2" presId="urn:microsoft.com/office/officeart/2011/layout/InterconnectedBlockProcess"/>
    <dgm:cxn modelId="{47702FF9-3B89-401F-8536-654B8F55589A}" type="presOf" srcId="{18DF9400-B675-4CA9-A00B-3EACF00BB1A5}" destId="{82B8838B-DA5A-445C-8943-CA4221E2573E}" srcOrd="0" destOrd="1" presId="urn:microsoft.com/office/officeart/2011/layout/InterconnectedBlockProcess"/>
    <dgm:cxn modelId="{13135089-0712-4966-B9D0-D3FA3C97A2C4}" type="presOf" srcId="{AE45939F-F712-4DAA-8E3A-160E1447805E}" destId="{73BAEA74-52B9-4C41-A8AA-FB9239447789}" srcOrd="1" destOrd="3" presId="urn:microsoft.com/office/officeart/2011/layout/InterconnectedBlockProcess"/>
    <dgm:cxn modelId="{1FB27DE1-DD5F-44BA-AEE9-8D43F15BE359}" type="presOf" srcId="{54787FC7-4DC5-469C-AD46-5387B165D186}" destId="{1249ACC9-35AD-4718-94A3-A53D0DB4D5D2}" srcOrd="1" destOrd="1" presId="urn:microsoft.com/office/officeart/2011/layout/InterconnectedBlockProcess"/>
    <dgm:cxn modelId="{7485D750-AA2F-4C19-805C-1B5FCB306041}" type="presOf" srcId="{9A9BB1FE-61A8-4D96-9E18-1079EECB6001}" destId="{EB8B8EF7-849B-479F-9BAE-D23E79D0D983}" srcOrd="1" destOrd="0" presId="urn:microsoft.com/office/officeart/2011/layout/InterconnectedBlockProcess"/>
    <dgm:cxn modelId="{80817D8F-D367-450E-923F-68CCDB9E0689}" type="presOf" srcId="{7E5DB9DA-ED24-4F5E-8BCE-B7CAB3685052}" destId="{73BAEA74-52B9-4C41-A8AA-FB9239447789}" srcOrd="1" destOrd="0" presId="urn:microsoft.com/office/officeart/2011/layout/InterconnectedBlockProcess"/>
    <dgm:cxn modelId="{348185A0-4AF5-493D-97F5-6D8AE5B76F2D}" type="presOf" srcId="{4D3928B3-EB24-4532-BB56-92CB7703E216}" destId="{73BAEA74-52B9-4C41-A8AA-FB9239447789}" srcOrd="1" destOrd="2" presId="urn:microsoft.com/office/officeart/2011/layout/InterconnectedBlockProcess"/>
    <dgm:cxn modelId="{8A9E4952-77C5-4A84-8979-615B417420D4}" srcId="{BA40B052-E010-4A11-8460-8E8073E43A2C}" destId="{9A9BB1FE-61A8-4D96-9E18-1079EECB6001}" srcOrd="0" destOrd="0" parTransId="{97F59DBF-93B6-4585-870A-93FB9F5DE6E2}" sibTransId="{D81CED03-D918-4CB4-AEE8-594EAA4BF120}"/>
    <dgm:cxn modelId="{B7C3B25B-AB58-454D-A2A0-2C99B4F8D436}" srcId="{DC8A35C3-A321-42BE-88A6-66164416B2BE}" destId="{7E5DB9DA-ED24-4F5E-8BCE-B7CAB3685052}" srcOrd="0" destOrd="0" parTransId="{9C6A5856-A2A6-42D8-B60D-2341AE8B4E40}" sibTransId="{7B3E4563-CC47-4C3B-825D-0BB0E28D1DB1}"/>
    <dgm:cxn modelId="{CBA739B0-946D-4171-BD17-531BB6B1F080}" srcId="{4157DB87-B91E-4C56-B340-3E6168C9C169}" destId="{07D89D53-A02B-4408-83F6-CFD9D536D69A}" srcOrd="0" destOrd="0" parTransId="{ABCEABFE-8B32-4FB4-BF05-62F1D90BE7AB}" sibTransId="{ADDD7A8E-7232-454B-8A12-55CEAE6F89D8}"/>
    <dgm:cxn modelId="{8C6495D9-69F5-44B3-9F08-4E000F796646}" type="presOf" srcId="{DC8A35C3-A321-42BE-88A6-66164416B2BE}" destId="{18C7EAD7-8623-4AAF-BEDE-F543CAD3AB42}" srcOrd="0" destOrd="0" presId="urn:microsoft.com/office/officeart/2011/layout/InterconnectedBlockProcess"/>
    <dgm:cxn modelId="{E08FE057-B201-4E54-89F1-D1CBC6A9CAAA}" srcId="{DC8A35C3-A321-42BE-88A6-66164416B2BE}" destId="{AE45939F-F712-4DAA-8E3A-160E1447805E}" srcOrd="3" destOrd="0" parTransId="{45742027-DCE3-46B7-93B1-9A84449E7D9B}" sibTransId="{C8AD2058-4C98-4610-AF10-D3F5AE51252E}"/>
    <dgm:cxn modelId="{1FB65BC7-D789-49E9-9E68-827D738394D7}" type="presOf" srcId="{07D89D53-A02B-4408-83F6-CFD9D536D69A}" destId="{21D995D5-771A-460D-A7A4-017151E9F5E5}" srcOrd="0" destOrd="0" presId="urn:microsoft.com/office/officeart/2011/layout/InterconnectedBlockProcess"/>
    <dgm:cxn modelId="{F5430852-33FF-497F-B1AA-65419A87B528}" type="presOf" srcId="{4157DB87-B91E-4C56-B340-3E6168C9C169}" destId="{C597F63A-02DD-4005-AFBE-A42EB894D1BC}" srcOrd="0" destOrd="0" presId="urn:microsoft.com/office/officeart/2011/layout/InterconnectedBlockProcess"/>
    <dgm:cxn modelId="{CED1AA54-4FDF-4DEC-8B78-AF5373F8554E}" type="presParOf" srcId="{C597F63A-02DD-4005-AFBE-A42EB894D1BC}" destId="{0160A52B-148D-4DAE-9C7F-22A6E1106D2D}" srcOrd="0" destOrd="0" presId="urn:microsoft.com/office/officeart/2011/layout/InterconnectedBlockProcess"/>
    <dgm:cxn modelId="{DF431EEC-4A9A-4BA7-A2EF-DA072F3C5C6E}" type="presParOf" srcId="{0160A52B-148D-4DAE-9C7F-22A6E1106D2D}" destId="{82B8838B-DA5A-445C-8943-CA4221E2573E}" srcOrd="0" destOrd="0" presId="urn:microsoft.com/office/officeart/2011/layout/InterconnectedBlockProcess"/>
    <dgm:cxn modelId="{2AB565B7-4F07-49A4-B822-D5B8980BD8D8}" type="presParOf" srcId="{C597F63A-02DD-4005-AFBE-A42EB894D1BC}" destId="{73BAEA74-52B9-4C41-A8AA-FB9239447789}" srcOrd="1" destOrd="0" presId="urn:microsoft.com/office/officeart/2011/layout/InterconnectedBlockProcess"/>
    <dgm:cxn modelId="{CD57326D-9918-405E-900B-9084E27B4DBC}" type="presParOf" srcId="{C597F63A-02DD-4005-AFBE-A42EB894D1BC}" destId="{18C7EAD7-8623-4AAF-BEDE-F543CAD3AB42}" srcOrd="2" destOrd="0" presId="urn:microsoft.com/office/officeart/2011/layout/InterconnectedBlockProcess"/>
    <dgm:cxn modelId="{E65114EA-8CD4-40AD-A6A0-438E1703FC68}" type="presParOf" srcId="{C597F63A-02DD-4005-AFBE-A42EB894D1BC}" destId="{9D8A8EC6-CA83-4C05-B56D-F1FC0F862654}" srcOrd="3" destOrd="0" presId="urn:microsoft.com/office/officeart/2011/layout/InterconnectedBlockProcess"/>
    <dgm:cxn modelId="{E9AD073B-3ABE-41D9-9B9E-1AC8C3C736B0}" type="presParOf" srcId="{9D8A8EC6-CA83-4C05-B56D-F1FC0F862654}" destId="{CB14EBBC-D7EF-4119-84E0-FE11841A5439}" srcOrd="0" destOrd="0" presId="urn:microsoft.com/office/officeart/2011/layout/InterconnectedBlockProcess"/>
    <dgm:cxn modelId="{A27E53D0-C9E3-432E-A9D1-539B3A3C02C0}" type="presParOf" srcId="{C597F63A-02DD-4005-AFBE-A42EB894D1BC}" destId="{EB8B8EF7-849B-479F-9BAE-D23E79D0D983}" srcOrd="4" destOrd="0" presId="urn:microsoft.com/office/officeart/2011/layout/InterconnectedBlockProcess"/>
    <dgm:cxn modelId="{6DB573A7-A35D-4233-9BB5-9708FADA42EC}" type="presParOf" srcId="{C597F63A-02DD-4005-AFBE-A42EB894D1BC}" destId="{B2190A7F-F15A-4FF0-9B65-5933E5B6936B}" srcOrd="5" destOrd="0" presId="urn:microsoft.com/office/officeart/2011/layout/InterconnectedBlockProcess"/>
    <dgm:cxn modelId="{BFBA71CA-E074-44A9-BE82-7DD974FADCFC}" type="presParOf" srcId="{C597F63A-02DD-4005-AFBE-A42EB894D1BC}" destId="{EF6E590E-B1D7-4EE7-9B1B-8540B862223C}" srcOrd="6" destOrd="0" presId="urn:microsoft.com/office/officeart/2011/layout/InterconnectedBlockProcess"/>
    <dgm:cxn modelId="{0BB0715A-066F-4493-82C3-2326CD973886}" type="presParOf" srcId="{EF6E590E-B1D7-4EE7-9B1B-8540B862223C}" destId="{1BC5785C-C82C-4DAB-A6D4-FF9B081B8218}" srcOrd="0" destOrd="0" presId="urn:microsoft.com/office/officeart/2011/layout/InterconnectedBlockProcess"/>
    <dgm:cxn modelId="{08FAD583-6EED-4AF5-BD3C-127F56232305}" type="presParOf" srcId="{C597F63A-02DD-4005-AFBE-A42EB894D1BC}" destId="{1249ACC9-35AD-4718-94A3-A53D0DB4D5D2}" srcOrd="7" destOrd="0" presId="urn:microsoft.com/office/officeart/2011/layout/InterconnectedBlockProcess"/>
    <dgm:cxn modelId="{6F239449-51C3-41F5-B7DC-B52D281C6949}" type="presParOf" srcId="{C597F63A-02DD-4005-AFBE-A42EB894D1BC}" destId="{21D995D5-771A-460D-A7A4-017151E9F5E5}"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753AA6-63D9-4D8E-A21E-5184091E147D}"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US"/>
        </a:p>
      </dgm:t>
    </dgm:pt>
    <dgm:pt modelId="{D440DD0F-0FBE-4E0C-9E6B-0502BE5F1958}">
      <dgm:prSet phldrT="[Text]" custT="1"/>
      <dgm:spPr>
        <a:xfrm>
          <a:off x="1429702" y="0"/>
          <a:ext cx="3764597" cy="2859404"/>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US" sz="1400">
              <a:solidFill>
                <a:sysClr val="windowText" lastClr="000000">
                  <a:hueOff val="0"/>
                  <a:satOff val="0"/>
                  <a:lumOff val="0"/>
                  <a:alphaOff val="0"/>
                </a:sysClr>
              </a:solidFill>
              <a:latin typeface="Cambria"/>
              <a:ea typeface="+mn-ea"/>
              <a:cs typeface="+mn-cs"/>
            </a:rPr>
            <a:t>To Extend project beyond 3 days</a:t>
          </a:r>
        </a:p>
      </dgm:t>
    </dgm:pt>
    <dgm:pt modelId="{A765558A-63C5-4DF5-876C-CA331AF8710F}" type="parTrans" cxnId="{EC09089C-AE01-4800-A17D-3949CC1426E0}">
      <dgm:prSet/>
      <dgm:spPr/>
      <dgm:t>
        <a:bodyPr/>
        <a:lstStyle/>
        <a:p>
          <a:endParaRPr lang="en-US"/>
        </a:p>
      </dgm:t>
    </dgm:pt>
    <dgm:pt modelId="{F43A5C24-DA02-4D58-B43B-95E8CF0D6716}" type="sibTrans" cxnId="{EC09089C-AE01-4800-A17D-3949CC1426E0}">
      <dgm:prSet/>
      <dgm:spPr/>
      <dgm:t>
        <a:bodyPr/>
        <a:lstStyle/>
        <a:p>
          <a:endParaRPr lang="en-US"/>
        </a:p>
      </dgm:t>
    </dgm:pt>
    <dgm:pt modelId="{259001B0-7C57-4BDD-8CD4-1D6AE255F2BD}">
      <dgm:prSet phldrT="[Text]" custT="1"/>
      <dgm:spPr>
        <a:xfrm>
          <a:off x="1429702" y="857823"/>
          <a:ext cx="3764597" cy="1858611"/>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US" sz="1400" dirty="0">
              <a:solidFill>
                <a:sysClr val="windowText" lastClr="000000">
                  <a:hueOff val="0"/>
                  <a:satOff val="0"/>
                  <a:lumOff val="0"/>
                  <a:alphaOff val="0"/>
                </a:sysClr>
              </a:solidFill>
              <a:latin typeface="Cambria"/>
              <a:ea typeface="+mn-ea"/>
              <a:cs typeface="+mn-cs"/>
            </a:rPr>
            <a:t>Project completed in 2-3 days*</a:t>
          </a:r>
          <a:endParaRPr lang="en-US" sz="1000" dirty="0">
            <a:solidFill>
              <a:sysClr val="windowText" lastClr="000000">
                <a:hueOff val="0"/>
                <a:satOff val="0"/>
                <a:lumOff val="0"/>
                <a:alphaOff val="0"/>
              </a:sysClr>
            </a:solidFill>
            <a:latin typeface="Cambria"/>
            <a:ea typeface="+mn-ea"/>
            <a:cs typeface="+mn-cs"/>
          </a:endParaRPr>
        </a:p>
      </dgm:t>
    </dgm:pt>
    <dgm:pt modelId="{4992510D-1AE1-4BCC-A9CE-DB85853CD755}" type="parTrans" cxnId="{D9A8BC25-BC81-45DA-A4BC-42794D7377B1}">
      <dgm:prSet/>
      <dgm:spPr/>
      <dgm:t>
        <a:bodyPr/>
        <a:lstStyle/>
        <a:p>
          <a:endParaRPr lang="en-US"/>
        </a:p>
      </dgm:t>
    </dgm:pt>
    <dgm:pt modelId="{CE5A6AAC-57E3-4092-A7E1-EC38F8D917B3}" type="sibTrans" cxnId="{D9A8BC25-BC81-45DA-A4BC-42794D7377B1}">
      <dgm:prSet/>
      <dgm:spPr/>
      <dgm:t>
        <a:bodyPr/>
        <a:lstStyle/>
        <a:p>
          <a:endParaRPr lang="en-US"/>
        </a:p>
      </dgm:t>
    </dgm:pt>
    <dgm:pt modelId="{D28C4DD7-7C6B-4790-8F59-6C4FA97A2A1F}">
      <dgm:prSet phldrT="[Text]" custT="1"/>
      <dgm:spPr>
        <a:xfrm>
          <a:off x="1429702" y="1759101"/>
          <a:ext cx="3764597" cy="85782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en-US" sz="1400" dirty="0">
              <a:solidFill>
                <a:sysClr val="windowText" lastClr="000000">
                  <a:hueOff val="0"/>
                  <a:satOff val="0"/>
                  <a:lumOff val="0"/>
                  <a:alphaOff val="0"/>
                </a:sysClr>
              </a:solidFill>
              <a:latin typeface="Cambria"/>
              <a:ea typeface="+mn-ea"/>
              <a:cs typeface="+mn-cs"/>
            </a:rPr>
            <a:t>Project completed in a .5-1 day* session  </a:t>
          </a:r>
          <a:r>
            <a:rPr lang="en-US" sz="1400" dirty="0" smtClean="0">
              <a:solidFill>
                <a:sysClr val="windowText" lastClr="000000">
                  <a:hueOff val="0"/>
                  <a:satOff val="0"/>
                  <a:lumOff val="0"/>
                  <a:alphaOff val="0"/>
                </a:sysClr>
              </a:solidFill>
              <a:latin typeface="Cambria"/>
              <a:ea typeface="+mn-ea"/>
              <a:cs typeface="+mn-cs"/>
            </a:rPr>
            <a:t>                                           </a:t>
          </a:r>
          <a:r>
            <a:rPr lang="en-US" sz="1000" dirty="0">
              <a:solidFill>
                <a:sysClr val="windowText" lastClr="000000">
                  <a:hueOff val="0"/>
                  <a:satOff val="0"/>
                  <a:lumOff val="0"/>
                  <a:alphaOff val="0"/>
                </a:sysClr>
              </a:solidFill>
              <a:latin typeface="Cambria"/>
              <a:ea typeface="+mn-ea"/>
              <a:cs typeface="+mn-cs"/>
            </a:rPr>
            <a:t>(*camp day ~ 5-6 hours of working time)</a:t>
          </a:r>
        </a:p>
      </dgm:t>
    </dgm:pt>
    <dgm:pt modelId="{8A69BCA4-C210-4B00-B380-A96286C8F707}" type="parTrans" cxnId="{E11CC40A-5CC8-4A19-8D8E-2EC92059D2B4}">
      <dgm:prSet/>
      <dgm:spPr/>
      <dgm:t>
        <a:bodyPr/>
        <a:lstStyle/>
        <a:p>
          <a:endParaRPr lang="en-US"/>
        </a:p>
      </dgm:t>
    </dgm:pt>
    <dgm:pt modelId="{E09D1125-EFB7-48F6-978C-D9478F2984F8}" type="sibTrans" cxnId="{E11CC40A-5CC8-4A19-8D8E-2EC92059D2B4}">
      <dgm:prSet/>
      <dgm:spPr/>
      <dgm:t>
        <a:bodyPr/>
        <a:lstStyle/>
        <a:p>
          <a:endParaRPr lang="en-US"/>
        </a:p>
      </dgm:t>
    </dgm:pt>
    <dgm:pt modelId="{4C262960-8BB3-498C-AC19-4BE06C743BF2}">
      <dgm:prSet phldrT="[Text]" custT="1"/>
      <dgm:spPr>
        <a:xfrm>
          <a:off x="3312001" y="1575591"/>
          <a:ext cx="1882298" cy="1137924"/>
        </a:xfrm>
        <a:prstGeom prst="rect">
          <a:avLst/>
        </a:prstGeom>
        <a:noFill/>
        <a:ln w="25400" cap="flat" cmpd="sng" algn="ctr">
          <a:noFill/>
          <a:prstDash val="solid"/>
        </a:ln>
        <a:effectLst/>
        <a:sp3d/>
      </dgm:spPr>
      <dgm:t>
        <a:bodyPr/>
        <a:lstStyle/>
        <a:p>
          <a:r>
            <a:rPr lang="en-US" sz="1300" dirty="0" smtClean="0">
              <a:solidFill>
                <a:sysClr val="windowText" lastClr="000000">
                  <a:hueOff val="0"/>
                  <a:satOff val="0"/>
                  <a:lumOff val="0"/>
                  <a:alphaOff val="0"/>
                </a:sysClr>
              </a:solidFill>
              <a:latin typeface="Cambria"/>
              <a:ea typeface="+mn-ea"/>
              <a:cs typeface="+mn-cs"/>
            </a:rPr>
            <a:t>students </a:t>
          </a:r>
          <a:r>
            <a:rPr lang="en-US" sz="1300" dirty="0">
              <a:solidFill>
                <a:sysClr val="windowText" lastClr="000000">
                  <a:hueOff val="0"/>
                  <a:satOff val="0"/>
                  <a:lumOff val="0"/>
                  <a:alphaOff val="0"/>
                </a:sysClr>
              </a:solidFill>
              <a:latin typeface="Cambria"/>
              <a:ea typeface="+mn-ea"/>
              <a:cs typeface="+mn-cs"/>
            </a:rPr>
            <a:t>should have previous coding experience. </a:t>
          </a:r>
        </a:p>
      </dgm:t>
    </dgm:pt>
    <dgm:pt modelId="{3F80B047-EE35-4062-B891-50DF2CB02204}" type="parTrans" cxnId="{6C6963E4-415D-44C9-BA2A-1E47BF2F25EE}">
      <dgm:prSet/>
      <dgm:spPr/>
      <dgm:t>
        <a:bodyPr/>
        <a:lstStyle/>
        <a:p>
          <a:endParaRPr lang="en-US"/>
        </a:p>
      </dgm:t>
    </dgm:pt>
    <dgm:pt modelId="{C7933A52-357E-4267-8830-720F30C266D3}" type="sibTrans" cxnId="{6C6963E4-415D-44C9-BA2A-1E47BF2F25EE}">
      <dgm:prSet/>
      <dgm:spPr/>
      <dgm:t>
        <a:bodyPr/>
        <a:lstStyle/>
        <a:p>
          <a:endParaRPr lang="en-US"/>
        </a:p>
      </dgm:t>
    </dgm:pt>
    <dgm:pt modelId="{E3AAA63A-DB9F-4C6A-8BDF-7E7F3EE36B36}">
      <dgm:prSet phldrT="[Text]" custT="1"/>
      <dgm:spPr>
        <a:xfrm>
          <a:off x="3312001" y="857823"/>
          <a:ext cx="1882298" cy="857820"/>
        </a:xfrm>
        <a:prstGeom prst="rect">
          <a:avLst/>
        </a:prstGeom>
        <a:noFill/>
        <a:ln w="25400" cap="flat" cmpd="sng" algn="ctr">
          <a:noFill/>
          <a:prstDash val="solid"/>
        </a:ln>
        <a:effectLst/>
        <a:sp3d/>
      </dgm:spPr>
      <dgm:t>
        <a:bodyPr/>
        <a:lstStyle/>
        <a:p>
          <a:r>
            <a:rPr lang="en-US" sz="1300" i="1" dirty="0">
              <a:solidFill>
                <a:sysClr val="windowText" lastClr="000000">
                  <a:hueOff val="0"/>
                  <a:satOff val="0"/>
                  <a:lumOff val="0"/>
                  <a:alphaOff val="0"/>
                </a:sysClr>
              </a:solidFill>
              <a:latin typeface="Cambria"/>
              <a:ea typeface="+mn-ea"/>
              <a:cs typeface="+mn-cs"/>
            </a:rPr>
            <a:t>Students should complete all project tasks</a:t>
          </a:r>
          <a:r>
            <a:rPr lang="en-US" sz="1200" i="1" dirty="0">
              <a:solidFill>
                <a:sysClr val="windowText" lastClr="000000">
                  <a:hueOff val="0"/>
                  <a:satOff val="0"/>
                  <a:lumOff val="0"/>
                  <a:alphaOff val="0"/>
                </a:sysClr>
              </a:solidFill>
              <a:latin typeface="Cambria"/>
              <a:ea typeface="+mn-ea"/>
              <a:cs typeface="+mn-cs"/>
            </a:rPr>
            <a:t>. </a:t>
          </a:r>
        </a:p>
      </dgm:t>
    </dgm:pt>
    <dgm:pt modelId="{657017DB-33AA-4EB9-B0F7-C38C1742744D}" type="parTrans" cxnId="{0700DBEB-1902-4506-8038-14939622E499}">
      <dgm:prSet/>
      <dgm:spPr/>
      <dgm:t>
        <a:bodyPr/>
        <a:lstStyle/>
        <a:p>
          <a:endParaRPr lang="en-US"/>
        </a:p>
      </dgm:t>
    </dgm:pt>
    <dgm:pt modelId="{3A05E901-D3DE-40F7-BE5E-822486F57304}" type="sibTrans" cxnId="{0700DBEB-1902-4506-8038-14939622E499}">
      <dgm:prSet/>
      <dgm:spPr/>
      <dgm:t>
        <a:bodyPr/>
        <a:lstStyle/>
        <a:p>
          <a:endParaRPr lang="en-US"/>
        </a:p>
      </dgm:t>
    </dgm:pt>
    <dgm:pt modelId="{B4A78B74-1C8C-49F8-BF0A-9794AF766374}">
      <dgm:prSet phldrT="[Text]"/>
      <dgm:spPr>
        <a:xfrm>
          <a:off x="3312001" y="0"/>
          <a:ext cx="1882298" cy="857823"/>
        </a:xfrm>
        <a:prstGeom prst="rect">
          <a:avLst/>
        </a:prstGeom>
        <a:noFill/>
        <a:ln w="25400" cap="flat" cmpd="sng" algn="ctr">
          <a:noFill/>
          <a:prstDash val="solid"/>
        </a:ln>
        <a:effectLst/>
        <a:sp3d/>
      </dgm:spPr>
      <dgm:t>
        <a:bodyPr/>
        <a:lstStyle/>
        <a:p>
          <a:r>
            <a:rPr lang="en-US" dirty="0">
              <a:solidFill>
                <a:sysClr val="windowText" lastClr="000000">
                  <a:hueOff val="0"/>
                  <a:satOff val="0"/>
                  <a:lumOff val="0"/>
                  <a:alphaOff val="0"/>
                </a:sysClr>
              </a:solidFill>
              <a:latin typeface="Cambria"/>
              <a:ea typeface="+mn-ea"/>
              <a:cs typeface="+mn-cs"/>
            </a:rPr>
            <a:t>have students focus on personalization of their design</a:t>
          </a:r>
        </a:p>
      </dgm:t>
    </dgm:pt>
    <dgm:pt modelId="{19F5704E-58A2-43A5-A804-EF2CB4708C9D}" type="parTrans" cxnId="{93999911-F132-4123-9CC4-320EE930B6CB}">
      <dgm:prSet/>
      <dgm:spPr/>
      <dgm:t>
        <a:bodyPr/>
        <a:lstStyle/>
        <a:p>
          <a:endParaRPr lang="en-US"/>
        </a:p>
      </dgm:t>
    </dgm:pt>
    <dgm:pt modelId="{BFBF671B-B629-482B-97C9-B6B55D82BFA5}" type="sibTrans" cxnId="{93999911-F132-4123-9CC4-320EE930B6CB}">
      <dgm:prSet/>
      <dgm:spPr/>
      <dgm:t>
        <a:bodyPr/>
        <a:lstStyle/>
        <a:p>
          <a:endParaRPr lang="en-US"/>
        </a:p>
      </dgm:t>
    </dgm:pt>
    <dgm:pt modelId="{9BAC280F-8B57-4A58-9267-3BE9EA6A229B}">
      <dgm:prSet phldrT="[Text]"/>
      <dgm:spPr>
        <a:xfrm>
          <a:off x="3312001" y="0"/>
          <a:ext cx="1882298" cy="857823"/>
        </a:xfrm>
        <a:prstGeom prst="rect">
          <a:avLst/>
        </a:prstGeom>
        <a:noFill/>
        <a:ln w="25400" cap="flat" cmpd="sng" algn="ctr">
          <a:noFill/>
          <a:prstDash val="solid"/>
        </a:ln>
        <a:effectLst/>
        <a:sp3d/>
      </dgm:spPr>
      <dgm:t>
        <a:bodyPr/>
        <a:lstStyle/>
        <a:p>
          <a:r>
            <a:rPr lang="en-US" dirty="0">
              <a:solidFill>
                <a:sysClr val="windowText" lastClr="000000">
                  <a:hueOff val="0"/>
                  <a:satOff val="0"/>
                  <a:lumOff val="0"/>
                  <a:alphaOff val="0"/>
                </a:sysClr>
              </a:solidFill>
              <a:latin typeface="Cambria"/>
              <a:ea typeface="+mn-ea"/>
              <a:cs typeface="+mn-cs"/>
            </a:rPr>
            <a:t>give students the task of creating a presentation to  "sell" their design </a:t>
          </a:r>
        </a:p>
      </dgm:t>
    </dgm:pt>
    <dgm:pt modelId="{AFDDF207-CD24-45A1-A4E9-A96EF89FCADD}" type="parTrans" cxnId="{719C9D0C-BE0B-4058-A636-E7B886F6A9FC}">
      <dgm:prSet/>
      <dgm:spPr/>
      <dgm:t>
        <a:bodyPr/>
        <a:lstStyle/>
        <a:p>
          <a:endParaRPr lang="en-US"/>
        </a:p>
      </dgm:t>
    </dgm:pt>
    <dgm:pt modelId="{DD96985C-F38F-4B4C-BC31-E98FE0BEA8F2}" type="sibTrans" cxnId="{719C9D0C-BE0B-4058-A636-E7B886F6A9FC}">
      <dgm:prSet/>
      <dgm:spPr/>
      <dgm:t>
        <a:bodyPr/>
        <a:lstStyle/>
        <a:p>
          <a:endParaRPr lang="en-US"/>
        </a:p>
      </dgm:t>
    </dgm:pt>
    <dgm:pt modelId="{E4092A69-FCF5-4270-B2B8-12366735438B}">
      <dgm:prSet phldrT="[Text]"/>
      <dgm:spPr>
        <a:xfrm>
          <a:off x="3312001" y="0"/>
          <a:ext cx="1882298" cy="857823"/>
        </a:xfrm>
        <a:prstGeom prst="rect">
          <a:avLst/>
        </a:prstGeom>
        <a:noFill/>
        <a:ln w="25400" cap="flat" cmpd="sng" algn="ctr">
          <a:noFill/>
          <a:prstDash val="solid"/>
        </a:ln>
        <a:effectLst/>
        <a:sp3d/>
      </dgm:spPr>
      <dgm:t>
        <a:bodyPr/>
        <a:lstStyle/>
        <a:p>
          <a:r>
            <a:rPr lang="en-US" dirty="0">
              <a:solidFill>
                <a:sysClr val="windowText" lastClr="000000">
                  <a:hueOff val="0"/>
                  <a:satOff val="0"/>
                  <a:lumOff val="0"/>
                  <a:alphaOff val="0"/>
                </a:sysClr>
              </a:solidFill>
              <a:latin typeface="Cambria"/>
              <a:ea typeface="+mn-ea"/>
              <a:cs typeface="+mn-cs"/>
            </a:rPr>
            <a:t>consider the addition of  other TI  </a:t>
          </a:r>
          <a:r>
            <a:rPr lang="en-US" dirty="0" smtClean="0">
              <a:solidFill>
                <a:sysClr val="windowText" lastClr="000000">
                  <a:hueOff val="0"/>
                  <a:satOff val="0"/>
                  <a:lumOff val="0"/>
                  <a:alphaOff val="0"/>
                </a:sysClr>
              </a:solidFill>
              <a:latin typeface="Cambria"/>
              <a:ea typeface="+mn-ea"/>
              <a:cs typeface="+mn-cs"/>
            </a:rPr>
            <a:t>related STEM Projects</a:t>
          </a:r>
          <a:endParaRPr lang="en-US" dirty="0">
            <a:solidFill>
              <a:sysClr val="windowText" lastClr="000000">
                <a:hueOff val="0"/>
                <a:satOff val="0"/>
                <a:lumOff val="0"/>
                <a:alphaOff val="0"/>
              </a:sysClr>
            </a:solidFill>
            <a:latin typeface="Cambria"/>
            <a:ea typeface="+mn-ea"/>
            <a:cs typeface="+mn-cs"/>
          </a:endParaRPr>
        </a:p>
      </dgm:t>
    </dgm:pt>
    <dgm:pt modelId="{30AA3E96-E2B9-4A1A-8ECA-74F3ADFA04EC}" type="parTrans" cxnId="{FCD1CD90-9B25-4437-844D-06D817979EAA}">
      <dgm:prSet/>
      <dgm:spPr/>
      <dgm:t>
        <a:bodyPr/>
        <a:lstStyle/>
        <a:p>
          <a:endParaRPr lang="en-US"/>
        </a:p>
      </dgm:t>
    </dgm:pt>
    <dgm:pt modelId="{0EB83B3D-82FD-4429-82A4-2307F9F0CF2A}" type="sibTrans" cxnId="{FCD1CD90-9B25-4437-844D-06D817979EAA}">
      <dgm:prSet/>
      <dgm:spPr/>
      <dgm:t>
        <a:bodyPr/>
        <a:lstStyle/>
        <a:p>
          <a:endParaRPr lang="en-US"/>
        </a:p>
      </dgm:t>
    </dgm:pt>
    <dgm:pt modelId="{087DCEEF-F289-4AC5-B82D-3360741F4EC3}">
      <dgm:prSet phldrT="[Text]" custT="1"/>
      <dgm:spPr>
        <a:xfrm>
          <a:off x="3312001" y="1575591"/>
          <a:ext cx="1882298" cy="1137924"/>
        </a:xfrm>
        <a:prstGeom prst="rect">
          <a:avLst/>
        </a:prstGeom>
        <a:noFill/>
        <a:ln w="25400" cap="flat" cmpd="sng" algn="ctr">
          <a:noFill/>
          <a:prstDash val="solid"/>
        </a:ln>
        <a:effectLst/>
        <a:sp3d/>
      </dgm:spPr>
      <dgm:t>
        <a:bodyPr/>
        <a:lstStyle/>
        <a:p>
          <a:r>
            <a:rPr lang="en-US" sz="1300" dirty="0">
              <a:solidFill>
                <a:sysClr val="windowText" lastClr="000000">
                  <a:hueOff val="0"/>
                  <a:satOff val="0"/>
                  <a:lumOff val="0"/>
                  <a:alphaOff val="0"/>
                </a:sysClr>
              </a:solidFill>
              <a:latin typeface="Cambria"/>
              <a:ea typeface="+mn-ea"/>
              <a:cs typeface="+mn-cs"/>
            </a:rPr>
            <a:t>Mini-projects are optional, time permitting. </a:t>
          </a:r>
        </a:p>
      </dgm:t>
    </dgm:pt>
    <dgm:pt modelId="{3C8CE4B6-3E70-4DC2-9F05-786BA851C1F1}" type="parTrans" cxnId="{E6C6CBAC-215C-4AD1-BA7F-C4729E65E37A}">
      <dgm:prSet/>
      <dgm:spPr/>
      <dgm:t>
        <a:bodyPr/>
        <a:lstStyle/>
        <a:p>
          <a:endParaRPr lang="en-US"/>
        </a:p>
      </dgm:t>
    </dgm:pt>
    <dgm:pt modelId="{202257B0-B17F-40FB-89BB-F3FAD608B918}" type="sibTrans" cxnId="{E6C6CBAC-215C-4AD1-BA7F-C4729E65E37A}">
      <dgm:prSet/>
      <dgm:spPr/>
      <dgm:t>
        <a:bodyPr/>
        <a:lstStyle/>
        <a:p>
          <a:endParaRPr lang="en-US"/>
        </a:p>
      </dgm:t>
    </dgm:pt>
    <dgm:pt modelId="{BE23780D-0663-497E-95CA-163A270D7E8F}">
      <dgm:prSet phldrT="[Text]" custT="1"/>
      <dgm:spPr>
        <a:xfrm>
          <a:off x="3312001" y="1575591"/>
          <a:ext cx="1882298" cy="1137924"/>
        </a:xfrm>
        <a:noFill/>
        <a:ln w="25400" cap="flat" cmpd="sng" algn="ctr">
          <a:noFill/>
          <a:prstDash val="solid"/>
        </a:ln>
        <a:effectLst/>
        <a:sp3d/>
      </dgm:spPr>
      <dgm:t>
        <a:bodyPr/>
        <a:lstStyle/>
        <a:p>
          <a:r>
            <a:rPr lang="en-US" sz="1300" dirty="0" smtClean="0">
              <a:solidFill>
                <a:sysClr val="windowText" lastClr="000000">
                  <a:hueOff val="0"/>
                  <a:satOff val="0"/>
                  <a:lumOff val="0"/>
                  <a:alphaOff val="0"/>
                </a:sysClr>
              </a:solidFill>
              <a:latin typeface="Cambria"/>
              <a:ea typeface="+mn-ea"/>
              <a:cs typeface="+mn-cs"/>
            </a:rPr>
            <a:t>Teacher/Student guided building of the car and code. </a:t>
          </a:r>
          <a:endParaRPr lang="en-US" sz="1300" dirty="0">
            <a:solidFill>
              <a:sysClr val="windowText" lastClr="000000">
                <a:hueOff val="0"/>
                <a:satOff val="0"/>
                <a:lumOff val="0"/>
                <a:alphaOff val="0"/>
              </a:sysClr>
            </a:solidFill>
            <a:latin typeface="Cambria"/>
            <a:ea typeface="+mn-ea"/>
            <a:cs typeface="+mn-cs"/>
          </a:endParaRPr>
        </a:p>
      </dgm:t>
    </dgm:pt>
    <dgm:pt modelId="{DF783C20-0E07-49E9-81C0-B3AE2D087EA1}" type="parTrans" cxnId="{07287337-ABF9-4B2D-B0F5-AA86D1B4CFF8}">
      <dgm:prSet/>
      <dgm:spPr/>
      <dgm:t>
        <a:bodyPr/>
        <a:lstStyle/>
        <a:p>
          <a:endParaRPr lang="en-US"/>
        </a:p>
      </dgm:t>
    </dgm:pt>
    <dgm:pt modelId="{F42B0E91-8DC6-4595-A2F8-7B41B981342C}" type="sibTrans" cxnId="{07287337-ABF9-4B2D-B0F5-AA86D1B4CFF8}">
      <dgm:prSet/>
      <dgm:spPr/>
      <dgm:t>
        <a:bodyPr/>
        <a:lstStyle/>
        <a:p>
          <a:endParaRPr lang="en-US"/>
        </a:p>
      </dgm:t>
    </dgm:pt>
    <dgm:pt modelId="{6E416B38-2CB2-4F53-BE14-9CC2145727A5}" type="pres">
      <dgm:prSet presAssocID="{E1753AA6-63D9-4D8E-A21E-5184091E147D}" presName="Name0" presStyleCnt="0">
        <dgm:presLayoutVars>
          <dgm:chMax val="7"/>
          <dgm:dir/>
          <dgm:animLvl val="lvl"/>
          <dgm:resizeHandles val="exact"/>
        </dgm:presLayoutVars>
      </dgm:prSet>
      <dgm:spPr/>
      <dgm:t>
        <a:bodyPr/>
        <a:lstStyle/>
        <a:p>
          <a:endParaRPr lang="en-US"/>
        </a:p>
      </dgm:t>
    </dgm:pt>
    <dgm:pt modelId="{87DC226E-F35E-4DD7-8891-9F6D404D5161}" type="pres">
      <dgm:prSet presAssocID="{D440DD0F-0FBE-4E0C-9E6B-0502BE5F1958}" presName="circle1" presStyleLbl="node1" presStyleIdx="0" presStyleCnt="3"/>
      <dgm:spPr>
        <a:xfrm>
          <a:off x="0" y="0"/>
          <a:ext cx="2859404" cy="2859404"/>
        </a:xfrm>
        <a:prstGeom prst="pie">
          <a:avLst>
            <a:gd name="adj1" fmla="val 5400000"/>
            <a:gd name="adj2" fmla="val 1620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DA86E34-8FC9-4931-B344-ADF706CD8FDC}" type="pres">
      <dgm:prSet presAssocID="{D440DD0F-0FBE-4E0C-9E6B-0502BE5F1958}" presName="space" presStyleCnt="0"/>
      <dgm:spPr/>
    </dgm:pt>
    <dgm:pt modelId="{55552613-42D7-4A0F-92B8-2CEF07B2D7C0}" type="pres">
      <dgm:prSet presAssocID="{D440DD0F-0FBE-4E0C-9E6B-0502BE5F1958}" presName="rect1" presStyleLbl="alignAcc1" presStyleIdx="0" presStyleCnt="3" custLinFactNeighborX="0" custLinFactNeighborY="0"/>
      <dgm:spPr/>
      <dgm:t>
        <a:bodyPr/>
        <a:lstStyle/>
        <a:p>
          <a:endParaRPr lang="en-US"/>
        </a:p>
      </dgm:t>
    </dgm:pt>
    <dgm:pt modelId="{CB022EB3-C250-41EC-A689-42B83090CF19}" type="pres">
      <dgm:prSet presAssocID="{259001B0-7C57-4BDD-8CD4-1D6AE255F2BD}" presName="vertSpace2" presStyleLbl="node1" presStyleIdx="0" presStyleCnt="3"/>
      <dgm:spPr/>
    </dgm:pt>
    <dgm:pt modelId="{CE648157-D654-43E3-A7B8-13002904B523}" type="pres">
      <dgm:prSet presAssocID="{259001B0-7C57-4BDD-8CD4-1D6AE255F2BD}" presName="circle2" presStyleLbl="node1" presStyleIdx="1" presStyleCnt="3"/>
      <dgm:spPr>
        <a:xfrm>
          <a:off x="500396" y="857823"/>
          <a:ext cx="1858611" cy="1858611"/>
        </a:xfrm>
        <a:prstGeom prst="pie">
          <a:avLst>
            <a:gd name="adj1" fmla="val 5400000"/>
            <a:gd name="adj2" fmla="val 1620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A675C545-C2C4-458D-AD9B-A8195B9930E0}" type="pres">
      <dgm:prSet presAssocID="{259001B0-7C57-4BDD-8CD4-1D6AE255F2BD}" presName="rect2" presStyleLbl="alignAcc1" presStyleIdx="1" presStyleCnt="3"/>
      <dgm:spPr/>
      <dgm:t>
        <a:bodyPr/>
        <a:lstStyle/>
        <a:p>
          <a:endParaRPr lang="en-US"/>
        </a:p>
      </dgm:t>
    </dgm:pt>
    <dgm:pt modelId="{0320D70F-27EC-44CC-92AD-FBFEA178989B}" type="pres">
      <dgm:prSet presAssocID="{D28C4DD7-7C6B-4790-8F59-6C4FA97A2A1F}" presName="vertSpace3" presStyleLbl="node1" presStyleIdx="1" presStyleCnt="3"/>
      <dgm:spPr/>
    </dgm:pt>
    <dgm:pt modelId="{5B67B7DA-3127-46FE-994B-63623788E94F}" type="pres">
      <dgm:prSet presAssocID="{D28C4DD7-7C6B-4790-8F59-6C4FA97A2A1F}" presName="circle3" presStyleLbl="node1" presStyleIdx="2" presStyleCnt="3"/>
      <dgm:spPr>
        <a:xfrm>
          <a:off x="1000792" y="1715643"/>
          <a:ext cx="857820" cy="857820"/>
        </a:xfrm>
        <a:prstGeom prst="pie">
          <a:avLst>
            <a:gd name="adj1" fmla="val 5400000"/>
            <a:gd name="adj2" fmla="val 1620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27B9B84A-1FA9-4306-BEC6-D7F9C90BCF0B}" type="pres">
      <dgm:prSet presAssocID="{D28C4DD7-7C6B-4790-8F59-6C4FA97A2A1F}" presName="rect3" presStyleLbl="alignAcc1" presStyleIdx="2" presStyleCnt="3" custLinFactNeighborX="0" custLinFactNeighborY="5066"/>
      <dgm:spPr/>
      <dgm:t>
        <a:bodyPr/>
        <a:lstStyle/>
        <a:p>
          <a:endParaRPr lang="en-US"/>
        </a:p>
      </dgm:t>
    </dgm:pt>
    <dgm:pt modelId="{74D9F77F-71E4-49E5-9DE7-FDFA9C7C05AC}" type="pres">
      <dgm:prSet presAssocID="{D440DD0F-0FBE-4E0C-9E6B-0502BE5F1958}" presName="rect1ParTx" presStyleLbl="alignAcc1" presStyleIdx="2" presStyleCnt="3">
        <dgm:presLayoutVars>
          <dgm:chMax val="1"/>
          <dgm:bulletEnabled val="1"/>
        </dgm:presLayoutVars>
      </dgm:prSet>
      <dgm:spPr/>
      <dgm:t>
        <a:bodyPr/>
        <a:lstStyle/>
        <a:p>
          <a:endParaRPr lang="en-US"/>
        </a:p>
      </dgm:t>
    </dgm:pt>
    <dgm:pt modelId="{E53D43AF-8CB5-495F-9432-A05A630F45B4}" type="pres">
      <dgm:prSet presAssocID="{D440DD0F-0FBE-4E0C-9E6B-0502BE5F1958}" presName="rect1ChTx" presStyleLbl="alignAcc1" presStyleIdx="2" presStyleCnt="3">
        <dgm:presLayoutVars>
          <dgm:bulletEnabled val="1"/>
        </dgm:presLayoutVars>
      </dgm:prSet>
      <dgm:spPr>
        <a:prstGeom prst="rect">
          <a:avLst/>
        </a:prstGeom>
      </dgm:spPr>
      <dgm:t>
        <a:bodyPr/>
        <a:lstStyle/>
        <a:p>
          <a:endParaRPr lang="en-US"/>
        </a:p>
      </dgm:t>
    </dgm:pt>
    <dgm:pt modelId="{2DD466B9-9038-46E4-AC2D-2697A254064E}" type="pres">
      <dgm:prSet presAssocID="{259001B0-7C57-4BDD-8CD4-1D6AE255F2BD}" presName="rect2ParTx" presStyleLbl="alignAcc1" presStyleIdx="2" presStyleCnt="3">
        <dgm:presLayoutVars>
          <dgm:chMax val="1"/>
          <dgm:bulletEnabled val="1"/>
        </dgm:presLayoutVars>
      </dgm:prSet>
      <dgm:spPr/>
      <dgm:t>
        <a:bodyPr/>
        <a:lstStyle/>
        <a:p>
          <a:endParaRPr lang="en-US"/>
        </a:p>
      </dgm:t>
    </dgm:pt>
    <dgm:pt modelId="{AF40EBF6-3525-4180-BFAE-151C523F026A}" type="pres">
      <dgm:prSet presAssocID="{259001B0-7C57-4BDD-8CD4-1D6AE255F2BD}" presName="rect2ChTx" presStyleLbl="alignAcc1" presStyleIdx="2" presStyleCnt="3">
        <dgm:presLayoutVars>
          <dgm:bulletEnabled val="1"/>
        </dgm:presLayoutVars>
      </dgm:prSet>
      <dgm:spPr/>
      <dgm:t>
        <a:bodyPr/>
        <a:lstStyle/>
        <a:p>
          <a:endParaRPr lang="en-US"/>
        </a:p>
      </dgm:t>
    </dgm:pt>
    <dgm:pt modelId="{BFBA0DDE-DD11-4213-9B7B-29C39CDB2159}" type="pres">
      <dgm:prSet presAssocID="{D28C4DD7-7C6B-4790-8F59-6C4FA97A2A1F}" presName="rect3ParTx" presStyleLbl="alignAcc1" presStyleIdx="2" presStyleCnt="3">
        <dgm:presLayoutVars>
          <dgm:chMax val="1"/>
          <dgm:bulletEnabled val="1"/>
        </dgm:presLayoutVars>
      </dgm:prSet>
      <dgm:spPr/>
      <dgm:t>
        <a:bodyPr/>
        <a:lstStyle/>
        <a:p>
          <a:endParaRPr lang="en-US"/>
        </a:p>
      </dgm:t>
    </dgm:pt>
    <dgm:pt modelId="{07D4E912-993E-4808-ABA3-5AAD674ACF43}" type="pres">
      <dgm:prSet presAssocID="{D28C4DD7-7C6B-4790-8F59-6C4FA97A2A1F}" presName="rect3ChTx" presStyleLbl="alignAcc1" presStyleIdx="2" presStyleCnt="3" custScaleY="132653" custLinFactNeighborY="4764">
        <dgm:presLayoutVars>
          <dgm:bulletEnabled val="1"/>
        </dgm:presLayoutVars>
      </dgm:prSet>
      <dgm:spPr>
        <a:prstGeom prst="rect">
          <a:avLst/>
        </a:prstGeom>
      </dgm:spPr>
      <dgm:t>
        <a:bodyPr/>
        <a:lstStyle/>
        <a:p>
          <a:endParaRPr lang="en-US"/>
        </a:p>
      </dgm:t>
    </dgm:pt>
  </dgm:ptLst>
  <dgm:cxnLst>
    <dgm:cxn modelId="{7700D8B5-6EB1-4E1A-88E1-85357064E301}" type="presOf" srcId="{259001B0-7C57-4BDD-8CD4-1D6AE255F2BD}" destId="{A675C545-C2C4-458D-AD9B-A8195B9930E0}" srcOrd="0" destOrd="0" presId="urn:microsoft.com/office/officeart/2005/8/layout/target3"/>
    <dgm:cxn modelId="{4824F310-2E44-4343-A210-3174CFCE57FF}" type="presOf" srcId="{D440DD0F-0FBE-4E0C-9E6B-0502BE5F1958}" destId="{55552613-42D7-4A0F-92B8-2CEF07B2D7C0}" srcOrd="0" destOrd="0" presId="urn:microsoft.com/office/officeart/2005/8/layout/target3"/>
    <dgm:cxn modelId="{D777C054-993E-4055-A0A9-FBCA1363F24D}" type="presOf" srcId="{087DCEEF-F289-4AC5-B82D-3360741F4EC3}" destId="{07D4E912-993E-4808-ABA3-5AAD674ACF43}" srcOrd="0" destOrd="1" presId="urn:microsoft.com/office/officeart/2005/8/layout/target3"/>
    <dgm:cxn modelId="{93999911-F132-4123-9CC4-320EE930B6CB}" srcId="{D440DD0F-0FBE-4E0C-9E6B-0502BE5F1958}" destId="{B4A78B74-1C8C-49F8-BF0A-9794AF766374}" srcOrd="0" destOrd="0" parTransId="{19F5704E-58A2-43A5-A804-EF2CB4708C9D}" sibTransId="{BFBF671B-B629-482B-97C9-B6B55D82BFA5}"/>
    <dgm:cxn modelId="{E6C6CBAC-215C-4AD1-BA7F-C4729E65E37A}" srcId="{D28C4DD7-7C6B-4790-8F59-6C4FA97A2A1F}" destId="{087DCEEF-F289-4AC5-B82D-3360741F4EC3}" srcOrd="1" destOrd="0" parTransId="{3C8CE4B6-3E70-4DC2-9F05-786BA851C1F1}" sibTransId="{202257B0-B17F-40FB-89BB-F3FAD608B918}"/>
    <dgm:cxn modelId="{EC09089C-AE01-4800-A17D-3949CC1426E0}" srcId="{E1753AA6-63D9-4D8E-A21E-5184091E147D}" destId="{D440DD0F-0FBE-4E0C-9E6B-0502BE5F1958}" srcOrd="0" destOrd="0" parTransId="{A765558A-63C5-4DF5-876C-CA331AF8710F}" sibTransId="{F43A5C24-DA02-4D58-B43B-95E8CF0D6716}"/>
    <dgm:cxn modelId="{01BA9DE9-AE58-43C3-BDBF-3E092AF03FB0}" type="presOf" srcId="{B4A78B74-1C8C-49F8-BF0A-9794AF766374}" destId="{E53D43AF-8CB5-495F-9432-A05A630F45B4}" srcOrd="0" destOrd="0" presId="urn:microsoft.com/office/officeart/2005/8/layout/target3"/>
    <dgm:cxn modelId="{07287337-ABF9-4B2D-B0F5-AA86D1B4CFF8}" srcId="{D28C4DD7-7C6B-4790-8F59-6C4FA97A2A1F}" destId="{BE23780D-0663-497E-95CA-163A270D7E8F}" srcOrd="2" destOrd="0" parTransId="{DF783C20-0E07-49E9-81C0-B3AE2D087EA1}" sibTransId="{F42B0E91-8DC6-4595-A2F8-7B41B981342C}"/>
    <dgm:cxn modelId="{351089B0-5957-4EE3-9582-22534921A658}" type="presOf" srcId="{259001B0-7C57-4BDD-8CD4-1D6AE255F2BD}" destId="{2DD466B9-9038-46E4-AC2D-2697A254064E}" srcOrd="1" destOrd="0" presId="urn:microsoft.com/office/officeart/2005/8/layout/target3"/>
    <dgm:cxn modelId="{D9A8BC25-BC81-45DA-A4BC-42794D7377B1}" srcId="{E1753AA6-63D9-4D8E-A21E-5184091E147D}" destId="{259001B0-7C57-4BDD-8CD4-1D6AE255F2BD}" srcOrd="1" destOrd="0" parTransId="{4992510D-1AE1-4BCC-A9CE-DB85853CD755}" sibTransId="{CE5A6AAC-57E3-4092-A7E1-EC38F8D917B3}"/>
    <dgm:cxn modelId="{6C6963E4-415D-44C9-BA2A-1E47BF2F25EE}" srcId="{D28C4DD7-7C6B-4790-8F59-6C4FA97A2A1F}" destId="{4C262960-8BB3-498C-AC19-4BE06C743BF2}" srcOrd="0" destOrd="0" parTransId="{3F80B047-EE35-4062-B891-50DF2CB02204}" sibTransId="{C7933A52-357E-4267-8830-720F30C266D3}"/>
    <dgm:cxn modelId="{FCD1CD90-9B25-4437-844D-06D817979EAA}" srcId="{D440DD0F-0FBE-4E0C-9E6B-0502BE5F1958}" destId="{E4092A69-FCF5-4270-B2B8-12366735438B}" srcOrd="2" destOrd="0" parTransId="{30AA3E96-E2B9-4A1A-8ECA-74F3ADFA04EC}" sibTransId="{0EB83B3D-82FD-4429-82A4-2307F9F0CF2A}"/>
    <dgm:cxn modelId="{AF06B5D0-3C9E-4903-A3BC-6141B4FCB337}" type="presOf" srcId="{E4092A69-FCF5-4270-B2B8-12366735438B}" destId="{E53D43AF-8CB5-495F-9432-A05A630F45B4}" srcOrd="0" destOrd="2" presId="urn:microsoft.com/office/officeart/2005/8/layout/target3"/>
    <dgm:cxn modelId="{77901E9A-4E3B-4E2E-A64F-5A6FEADC8621}" type="presOf" srcId="{4C262960-8BB3-498C-AC19-4BE06C743BF2}" destId="{07D4E912-993E-4808-ABA3-5AAD674ACF43}" srcOrd="0" destOrd="0" presId="urn:microsoft.com/office/officeart/2005/8/layout/target3"/>
    <dgm:cxn modelId="{B51CA0D5-55BE-4AAE-93E3-4F69A0E19AEB}" type="presOf" srcId="{BE23780D-0663-497E-95CA-163A270D7E8F}" destId="{07D4E912-993E-4808-ABA3-5AAD674ACF43}" srcOrd="0" destOrd="2" presId="urn:microsoft.com/office/officeart/2005/8/layout/target3"/>
    <dgm:cxn modelId="{719C9D0C-BE0B-4058-A636-E7B886F6A9FC}" srcId="{D440DD0F-0FBE-4E0C-9E6B-0502BE5F1958}" destId="{9BAC280F-8B57-4A58-9267-3BE9EA6A229B}" srcOrd="1" destOrd="0" parTransId="{AFDDF207-CD24-45A1-A4E9-A96EF89FCADD}" sibTransId="{DD96985C-F38F-4B4C-BC31-E98FE0BEA8F2}"/>
    <dgm:cxn modelId="{61C31942-A774-4932-A54C-8A36E2BFC3DF}" type="presOf" srcId="{E1753AA6-63D9-4D8E-A21E-5184091E147D}" destId="{6E416B38-2CB2-4F53-BE14-9CC2145727A5}" srcOrd="0" destOrd="0" presId="urn:microsoft.com/office/officeart/2005/8/layout/target3"/>
    <dgm:cxn modelId="{9C283335-9645-4C13-ACD7-88E3F7CDA0AB}" type="presOf" srcId="{D28C4DD7-7C6B-4790-8F59-6C4FA97A2A1F}" destId="{BFBA0DDE-DD11-4213-9B7B-29C39CDB2159}" srcOrd="1" destOrd="0" presId="urn:microsoft.com/office/officeart/2005/8/layout/target3"/>
    <dgm:cxn modelId="{BFC5A6F0-B655-4061-8C9D-E4072B4CAB14}" type="presOf" srcId="{D28C4DD7-7C6B-4790-8F59-6C4FA97A2A1F}" destId="{27B9B84A-1FA9-4306-BEC6-D7F9C90BCF0B}" srcOrd="0" destOrd="0" presId="urn:microsoft.com/office/officeart/2005/8/layout/target3"/>
    <dgm:cxn modelId="{B4EAE9E3-FCDA-44FC-9006-1A36A2098DB2}" type="presOf" srcId="{9BAC280F-8B57-4A58-9267-3BE9EA6A229B}" destId="{E53D43AF-8CB5-495F-9432-A05A630F45B4}" srcOrd="0" destOrd="1" presId="urn:microsoft.com/office/officeart/2005/8/layout/target3"/>
    <dgm:cxn modelId="{E11CC40A-5CC8-4A19-8D8E-2EC92059D2B4}" srcId="{E1753AA6-63D9-4D8E-A21E-5184091E147D}" destId="{D28C4DD7-7C6B-4790-8F59-6C4FA97A2A1F}" srcOrd="2" destOrd="0" parTransId="{8A69BCA4-C210-4B00-B380-A96286C8F707}" sibTransId="{E09D1125-EFB7-48F6-978C-D9478F2984F8}"/>
    <dgm:cxn modelId="{512CEEAA-1D9D-44EC-B01F-222A212B7E3D}" type="presOf" srcId="{E3AAA63A-DB9F-4C6A-8BDF-7E7F3EE36B36}" destId="{AF40EBF6-3525-4180-BFAE-151C523F026A}" srcOrd="0" destOrd="0" presId="urn:microsoft.com/office/officeart/2005/8/layout/target3"/>
    <dgm:cxn modelId="{0700DBEB-1902-4506-8038-14939622E499}" srcId="{259001B0-7C57-4BDD-8CD4-1D6AE255F2BD}" destId="{E3AAA63A-DB9F-4C6A-8BDF-7E7F3EE36B36}" srcOrd="0" destOrd="0" parTransId="{657017DB-33AA-4EB9-B0F7-C38C1742744D}" sibTransId="{3A05E901-D3DE-40F7-BE5E-822486F57304}"/>
    <dgm:cxn modelId="{B8B987B8-98B0-4E63-8DFE-D681C3059775}" type="presOf" srcId="{D440DD0F-0FBE-4E0C-9E6B-0502BE5F1958}" destId="{74D9F77F-71E4-49E5-9DE7-FDFA9C7C05AC}" srcOrd="1" destOrd="0" presId="urn:microsoft.com/office/officeart/2005/8/layout/target3"/>
    <dgm:cxn modelId="{99197E6A-AF46-40AC-8314-8B942C3ABBCA}" type="presParOf" srcId="{6E416B38-2CB2-4F53-BE14-9CC2145727A5}" destId="{87DC226E-F35E-4DD7-8891-9F6D404D5161}" srcOrd="0" destOrd="0" presId="urn:microsoft.com/office/officeart/2005/8/layout/target3"/>
    <dgm:cxn modelId="{1F1B2B78-5DFB-4FA8-94A9-BB522A7DF101}" type="presParOf" srcId="{6E416B38-2CB2-4F53-BE14-9CC2145727A5}" destId="{5DA86E34-8FC9-4931-B344-ADF706CD8FDC}" srcOrd="1" destOrd="0" presId="urn:microsoft.com/office/officeart/2005/8/layout/target3"/>
    <dgm:cxn modelId="{1E5DB52C-33B3-4C3C-897C-E46838BD8700}" type="presParOf" srcId="{6E416B38-2CB2-4F53-BE14-9CC2145727A5}" destId="{55552613-42D7-4A0F-92B8-2CEF07B2D7C0}" srcOrd="2" destOrd="0" presId="urn:microsoft.com/office/officeart/2005/8/layout/target3"/>
    <dgm:cxn modelId="{BF8BE215-3D0F-4255-9099-9F91F392C504}" type="presParOf" srcId="{6E416B38-2CB2-4F53-BE14-9CC2145727A5}" destId="{CB022EB3-C250-41EC-A689-42B83090CF19}" srcOrd="3" destOrd="0" presId="urn:microsoft.com/office/officeart/2005/8/layout/target3"/>
    <dgm:cxn modelId="{8B2546B8-E0C1-4D21-9BB3-249F052FD8A0}" type="presParOf" srcId="{6E416B38-2CB2-4F53-BE14-9CC2145727A5}" destId="{CE648157-D654-43E3-A7B8-13002904B523}" srcOrd="4" destOrd="0" presId="urn:microsoft.com/office/officeart/2005/8/layout/target3"/>
    <dgm:cxn modelId="{7DA6C7BB-87E6-4B9C-A34E-F5387E7DD129}" type="presParOf" srcId="{6E416B38-2CB2-4F53-BE14-9CC2145727A5}" destId="{A675C545-C2C4-458D-AD9B-A8195B9930E0}" srcOrd="5" destOrd="0" presId="urn:microsoft.com/office/officeart/2005/8/layout/target3"/>
    <dgm:cxn modelId="{0FC328A4-3204-4242-A6CB-3E62F94A6D17}" type="presParOf" srcId="{6E416B38-2CB2-4F53-BE14-9CC2145727A5}" destId="{0320D70F-27EC-44CC-92AD-FBFEA178989B}" srcOrd="6" destOrd="0" presId="urn:microsoft.com/office/officeart/2005/8/layout/target3"/>
    <dgm:cxn modelId="{32B04AF8-6549-491F-8F35-B5751FFFD4D2}" type="presParOf" srcId="{6E416B38-2CB2-4F53-BE14-9CC2145727A5}" destId="{5B67B7DA-3127-46FE-994B-63623788E94F}" srcOrd="7" destOrd="0" presId="urn:microsoft.com/office/officeart/2005/8/layout/target3"/>
    <dgm:cxn modelId="{AE936E04-64F2-4597-9D38-741AFBC4135E}" type="presParOf" srcId="{6E416B38-2CB2-4F53-BE14-9CC2145727A5}" destId="{27B9B84A-1FA9-4306-BEC6-D7F9C90BCF0B}" srcOrd="8" destOrd="0" presId="urn:microsoft.com/office/officeart/2005/8/layout/target3"/>
    <dgm:cxn modelId="{CB67E04A-11F7-4637-935D-79B40AA9A340}" type="presParOf" srcId="{6E416B38-2CB2-4F53-BE14-9CC2145727A5}" destId="{74D9F77F-71E4-49E5-9DE7-FDFA9C7C05AC}" srcOrd="9" destOrd="0" presId="urn:microsoft.com/office/officeart/2005/8/layout/target3"/>
    <dgm:cxn modelId="{B552BBCC-8804-450E-A422-D12134CEBB42}" type="presParOf" srcId="{6E416B38-2CB2-4F53-BE14-9CC2145727A5}" destId="{E53D43AF-8CB5-495F-9432-A05A630F45B4}" srcOrd="10" destOrd="0" presId="urn:microsoft.com/office/officeart/2005/8/layout/target3"/>
    <dgm:cxn modelId="{E62568CB-5BED-44B4-8D6C-217080286359}" type="presParOf" srcId="{6E416B38-2CB2-4F53-BE14-9CC2145727A5}" destId="{2DD466B9-9038-46E4-AC2D-2697A254064E}" srcOrd="11" destOrd="0" presId="urn:microsoft.com/office/officeart/2005/8/layout/target3"/>
    <dgm:cxn modelId="{8603BF6A-19FF-4F6B-AFB2-55234C518DED}" type="presParOf" srcId="{6E416B38-2CB2-4F53-BE14-9CC2145727A5}" destId="{AF40EBF6-3525-4180-BFAE-151C523F026A}" srcOrd="12" destOrd="0" presId="urn:microsoft.com/office/officeart/2005/8/layout/target3"/>
    <dgm:cxn modelId="{B39811EB-BC8D-4583-BFE8-5B66F5787224}" type="presParOf" srcId="{6E416B38-2CB2-4F53-BE14-9CC2145727A5}" destId="{BFBA0DDE-DD11-4213-9B7B-29C39CDB2159}" srcOrd="13" destOrd="0" presId="urn:microsoft.com/office/officeart/2005/8/layout/target3"/>
    <dgm:cxn modelId="{733D225C-0C69-4D42-8130-A181F8B47CE5}" type="presParOf" srcId="{6E416B38-2CB2-4F53-BE14-9CC2145727A5}" destId="{07D4E912-993E-4808-ABA3-5AAD674ACF4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57DB87-B91E-4C56-B340-3E6168C9C169}"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07D89D53-A02B-4408-83F6-CFD9D536D69A}">
      <dgm:prSet phldrT="[Text]"/>
      <dgm:spPr>
        <a:solidFill>
          <a:schemeClr val="bg1">
            <a:lumMod val="50000"/>
          </a:schemeClr>
        </a:solidFill>
      </dgm:spPr>
      <dgm:t>
        <a:bodyPr/>
        <a:lstStyle/>
        <a:p>
          <a:r>
            <a:rPr lang="en-US" dirty="0"/>
            <a:t>Mood Ring</a:t>
          </a:r>
        </a:p>
      </dgm:t>
    </dgm:pt>
    <dgm:pt modelId="{ABCEABFE-8B32-4FB4-BF05-62F1D90BE7AB}" type="parTrans" cxnId="{CBA739B0-946D-4171-BD17-531BB6B1F080}">
      <dgm:prSet/>
      <dgm:spPr/>
      <dgm:t>
        <a:bodyPr/>
        <a:lstStyle/>
        <a:p>
          <a:endParaRPr lang="en-US"/>
        </a:p>
      </dgm:t>
    </dgm:pt>
    <dgm:pt modelId="{ADDD7A8E-7232-454B-8A12-55CEAE6F89D8}" type="sibTrans" cxnId="{CBA739B0-946D-4171-BD17-531BB6B1F080}">
      <dgm:prSet/>
      <dgm:spPr/>
      <dgm:t>
        <a:bodyPr/>
        <a:lstStyle/>
        <a:p>
          <a:endParaRPr lang="en-US"/>
        </a:p>
      </dgm:t>
    </dgm:pt>
    <dgm:pt modelId="{72369111-DAE6-4BC1-B2F0-F5FC685F2339}">
      <dgm:prSet phldrT="[Text]"/>
      <dgm:spPr>
        <a:solidFill>
          <a:schemeClr val="bg2">
            <a:lumMod val="85000"/>
          </a:schemeClr>
        </a:solidFill>
      </dgm:spPr>
      <dgm:t>
        <a:bodyPr/>
        <a:lstStyle/>
        <a:p>
          <a:r>
            <a:rPr lang="en-US" dirty="0"/>
            <a:t>simple project designed to introduce students to programming with the TI-Innovator Hub</a:t>
          </a:r>
        </a:p>
      </dgm:t>
    </dgm:pt>
    <dgm:pt modelId="{2355989A-6883-4807-B12B-C77681046277}" type="parTrans" cxnId="{74194474-C362-44D7-A8AC-711E43FD6DE0}">
      <dgm:prSet/>
      <dgm:spPr/>
      <dgm:t>
        <a:bodyPr/>
        <a:lstStyle/>
        <a:p>
          <a:endParaRPr lang="en-US"/>
        </a:p>
      </dgm:t>
    </dgm:pt>
    <dgm:pt modelId="{51F8D0C5-598C-48F0-A9C8-5707E82EE3D5}" type="sibTrans" cxnId="{74194474-C362-44D7-A8AC-711E43FD6DE0}">
      <dgm:prSet/>
      <dgm:spPr/>
      <dgm:t>
        <a:bodyPr/>
        <a:lstStyle/>
        <a:p>
          <a:endParaRPr lang="en-US"/>
        </a:p>
      </dgm:t>
    </dgm:pt>
    <dgm:pt modelId="{9A9BB1FE-61A8-4D96-9E18-1079EECB6001}">
      <dgm:prSet phldrT="[Text]"/>
      <dgm:spPr>
        <a:solidFill>
          <a:schemeClr val="accent1">
            <a:lumMod val="20000"/>
            <a:lumOff val="80000"/>
          </a:schemeClr>
        </a:solidFill>
      </dgm:spPr>
      <dgm:t>
        <a:bodyPr/>
        <a:lstStyle/>
        <a:p>
          <a:r>
            <a:rPr lang="en-US" dirty="0">
              <a:solidFill>
                <a:schemeClr val="tx1"/>
              </a:solidFill>
            </a:rPr>
            <a:t>More complex </a:t>
          </a:r>
          <a:r>
            <a:rPr lang="en-US" dirty="0" smtClean="0">
              <a:solidFill>
                <a:schemeClr val="tx1"/>
              </a:solidFill>
            </a:rPr>
            <a:t>project</a:t>
          </a:r>
          <a:r>
            <a:rPr lang="en-US" dirty="0">
              <a:solidFill>
                <a:schemeClr val="tx1"/>
              </a:solidFill>
            </a:rPr>
            <a:t>, using several sensors at once, and input/output scenarios</a:t>
          </a:r>
        </a:p>
      </dgm:t>
    </dgm:pt>
    <dgm:pt modelId="{97F59DBF-93B6-4585-870A-93FB9F5DE6E2}" type="parTrans" cxnId="{8A9E4952-77C5-4A84-8979-615B417420D4}">
      <dgm:prSet/>
      <dgm:spPr/>
      <dgm:t>
        <a:bodyPr/>
        <a:lstStyle/>
        <a:p>
          <a:endParaRPr lang="en-US"/>
        </a:p>
      </dgm:t>
    </dgm:pt>
    <dgm:pt modelId="{D81CED03-D918-4CB4-AEE8-594EAA4BF120}" type="sibTrans" cxnId="{8A9E4952-77C5-4A84-8979-615B417420D4}">
      <dgm:prSet/>
      <dgm:spPr/>
      <dgm:t>
        <a:bodyPr/>
        <a:lstStyle/>
        <a:p>
          <a:endParaRPr lang="en-US"/>
        </a:p>
      </dgm:t>
    </dgm:pt>
    <dgm:pt modelId="{DC8A35C3-A321-42BE-88A6-66164416B2BE}">
      <dgm:prSet phldrT="[Text]"/>
      <dgm:spPr>
        <a:solidFill>
          <a:schemeClr val="bg1">
            <a:lumMod val="50000"/>
          </a:schemeClr>
        </a:solidFill>
      </dgm:spPr>
      <dgm:t>
        <a:bodyPr/>
        <a:lstStyle/>
        <a:p>
          <a:r>
            <a:rPr lang="en-US" dirty="0"/>
            <a:t>Smart Water</a:t>
          </a:r>
        </a:p>
      </dgm:t>
    </dgm:pt>
    <dgm:pt modelId="{FAF295AF-A164-4AFF-A007-2E76561452E6}" type="parTrans" cxnId="{3A3A61D6-2398-418E-BD9E-3410AC248DE8}">
      <dgm:prSet/>
      <dgm:spPr/>
      <dgm:t>
        <a:bodyPr/>
        <a:lstStyle/>
        <a:p>
          <a:endParaRPr lang="en-US"/>
        </a:p>
      </dgm:t>
    </dgm:pt>
    <dgm:pt modelId="{77178715-C041-4D1D-9AD0-0E2651A6FA57}" type="sibTrans" cxnId="{3A3A61D6-2398-418E-BD9E-3410AC248DE8}">
      <dgm:prSet/>
      <dgm:spPr/>
      <dgm:t>
        <a:bodyPr/>
        <a:lstStyle/>
        <a:p>
          <a:endParaRPr lang="en-US"/>
        </a:p>
      </dgm:t>
    </dgm:pt>
    <dgm:pt modelId="{7E5DB9DA-ED24-4F5E-8BCE-B7CAB3685052}">
      <dgm:prSet phldrT="[Text]"/>
      <dgm:spPr>
        <a:solidFill>
          <a:schemeClr val="bg2">
            <a:lumMod val="85000"/>
          </a:schemeClr>
        </a:solidFill>
      </dgm:spPr>
      <dgm:t>
        <a:bodyPr/>
        <a:lstStyle/>
        <a:p>
          <a:r>
            <a:rPr lang="en-US" dirty="0"/>
            <a:t>requires understanding of more difficult science concepts</a:t>
          </a:r>
        </a:p>
      </dgm:t>
    </dgm:pt>
    <dgm:pt modelId="{9C6A5856-A2A6-42D8-B60D-2341AE8B4E40}" type="parTrans" cxnId="{B7C3B25B-AB58-454D-A2A0-2C99B4F8D436}">
      <dgm:prSet/>
      <dgm:spPr/>
      <dgm:t>
        <a:bodyPr/>
        <a:lstStyle/>
        <a:p>
          <a:endParaRPr lang="en-US"/>
        </a:p>
      </dgm:t>
    </dgm:pt>
    <dgm:pt modelId="{7B3E4563-CC47-4C3B-825D-0BB0E28D1DB1}" type="sibTrans" cxnId="{B7C3B25B-AB58-454D-A2A0-2C99B4F8D436}">
      <dgm:prSet/>
      <dgm:spPr/>
      <dgm:t>
        <a:bodyPr/>
        <a:lstStyle/>
        <a:p>
          <a:endParaRPr lang="en-US"/>
        </a:p>
      </dgm:t>
    </dgm:pt>
    <dgm:pt modelId="{8934B230-950E-4D5F-8463-5161022CBE80}">
      <dgm:prSet phldrT="[Text]"/>
      <dgm:spPr>
        <a:solidFill>
          <a:schemeClr val="accent1">
            <a:lumMod val="20000"/>
            <a:lumOff val="80000"/>
          </a:schemeClr>
        </a:solidFill>
      </dgm:spPr>
      <dgm:t>
        <a:bodyPr/>
        <a:lstStyle/>
        <a:p>
          <a:r>
            <a:rPr lang="en-US">
              <a:solidFill>
                <a:schemeClr val="tx1"/>
              </a:solidFill>
            </a:rPr>
            <a:t>time required: 2-3 day project</a:t>
          </a:r>
        </a:p>
      </dgm:t>
    </dgm:pt>
    <dgm:pt modelId="{16E6E459-D184-4FF4-AB50-24598729A7BD}" type="parTrans" cxnId="{86AB6274-30C7-40DC-AA28-3E55BF82B971}">
      <dgm:prSet/>
      <dgm:spPr/>
      <dgm:t>
        <a:bodyPr/>
        <a:lstStyle/>
        <a:p>
          <a:endParaRPr lang="en-US"/>
        </a:p>
      </dgm:t>
    </dgm:pt>
    <dgm:pt modelId="{979389A8-EC44-49CF-9466-84BBFBF1B815}" type="sibTrans" cxnId="{86AB6274-30C7-40DC-AA28-3E55BF82B971}">
      <dgm:prSet/>
      <dgm:spPr/>
      <dgm:t>
        <a:bodyPr/>
        <a:lstStyle/>
        <a:p>
          <a:endParaRPr lang="en-US"/>
        </a:p>
      </dgm:t>
    </dgm:pt>
    <dgm:pt modelId="{54787FC7-4DC5-469C-AD46-5387B165D186}">
      <dgm:prSet phldrT="[Text]"/>
      <dgm:spPr>
        <a:solidFill>
          <a:schemeClr val="bg2">
            <a:lumMod val="85000"/>
          </a:schemeClr>
        </a:solidFill>
      </dgm:spPr>
      <dgm:t>
        <a:bodyPr/>
        <a:lstStyle/>
        <a:p>
          <a:r>
            <a:rPr lang="en-US" dirty="0"/>
            <a:t>target audience: general/beginner</a:t>
          </a:r>
        </a:p>
      </dgm:t>
    </dgm:pt>
    <dgm:pt modelId="{75F2E734-7F8A-4695-AFF1-B3CDC19F5F67}" type="parTrans" cxnId="{BB57AB1F-903F-4E6A-9F81-BC1B8D73F711}">
      <dgm:prSet/>
      <dgm:spPr/>
      <dgm:t>
        <a:bodyPr/>
        <a:lstStyle/>
        <a:p>
          <a:endParaRPr lang="en-US"/>
        </a:p>
      </dgm:t>
    </dgm:pt>
    <dgm:pt modelId="{65C0CBFF-C253-4D2F-B2F2-C1BE7E3F465D}" type="sibTrans" cxnId="{BB57AB1F-903F-4E6A-9F81-BC1B8D73F711}">
      <dgm:prSet/>
      <dgm:spPr/>
      <dgm:t>
        <a:bodyPr/>
        <a:lstStyle/>
        <a:p>
          <a:endParaRPr lang="en-US"/>
        </a:p>
      </dgm:t>
    </dgm:pt>
    <dgm:pt modelId="{A21BE4BF-06CE-4128-9BB3-0E3EF616815F}">
      <dgm:prSet phldrT="[Text]"/>
      <dgm:spPr>
        <a:solidFill>
          <a:schemeClr val="bg2">
            <a:lumMod val="85000"/>
          </a:schemeClr>
        </a:solidFill>
      </dgm:spPr>
      <dgm:t>
        <a:bodyPr/>
        <a:lstStyle/>
        <a:p>
          <a:r>
            <a:rPr lang="en-US" dirty="0"/>
            <a:t>time required:       ~ .5- 1 day project</a:t>
          </a:r>
        </a:p>
      </dgm:t>
    </dgm:pt>
    <dgm:pt modelId="{6AA84E32-EA14-4E31-A7E4-A47FD6B31F70}" type="parTrans" cxnId="{BBC4FD46-26B0-4171-B975-C608307363ED}">
      <dgm:prSet/>
      <dgm:spPr/>
      <dgm:t>
        <a:bodyPr/>
        <a:lstStyle/>
        <a:p>
          <a:endParaRPr lang="en-US"/>
        </a:p>
      </dgm:t>
    </dgm:pt>
    <dgm:pt modelId="{7D40DFA5-FEB8-49FD-986B-F2856A27500A}" type="sibTrans" cxnId="{BBC4FD46-26B0-4171-B975-C608307363ED}">
      <dgm:prSet/>
      <dgm:spPr/>
      <dgm:t>
        <a:bodyPr/>
        <a:lstStyle/>
        <a:p>
          <a:endParaRPr lang="en-US"/>
        </a:p>
      </dgm:t>
    </dgm:pt>
    <dgm:pt modelId="{E88E81FC-FFBA-4EB0-A8C3-69FE02D3E720}">
      <dgm:prSet phldrT="[Text]"/>
      <dgm:spPr>
        <a:solidFill>
          <a:schemeClr val="accent1">
            <a:lumMod val="20000"/>
            <a:lumOff val="80000"/>
          </a:schemeClr>
        </a:solidFill>
      </dgm:spPr>
      <dgm:t>
        <a:bodyPr/>
        <a:lstStyle/>
        <a:p>
          <a:r>
            <a:rPr lang="en-US" dirty="0">
              <a:solidFill>
                <a:schemeClr val="tx1"/>
              </a:solidFill>
            </a:rPr>
            <a:t>target audience: middle grades/High school</a:t>
          </a:r>
        </a:p>
      </dgm:t>
    </dgm:pt>
    <dgm:pt modelId="{518F0479-ECBA-4D34-9872-0962798C1F38}" type="parTrans" cxnId="{937F8E11-5868-4EBE-8796-6771A96A2F72}">
      <dgm:prSet/>
      <dgm:spPr/>
      <dgm:t>
        <a:bodyPr/>
        <a:lstStyle/>
        <a:p>
          <a:endParaRPr lang="en-US"/>
        </a:p>
      </dgm:t>
    </dgm:pt>
    <dgm:pt modelId="{2B401C56-6D1F-4234-B95B-04963E52BEBF}" type="sibTrans" cxnId="{937F8E11-5868-4EBE-8796-6771A96A2F72}">
      <dgm:prSet/>
      <dgm:spPr/>
      <dgm:t>
        <a:bodyPr/>
        <a:lstStyle/>
        <a:p>
          <a:endParaRPr lang="en-US"/>
        </a:p>
      </dgm:t>
    </dgm:pt>
    <dgm:pt modelId="{AE45939F-F712-4DAA-8E3A-160E1447805E}">
      <dgm:prSet phldrT="[Text]"/>
      <dgm:spPr>
        <a:solidFill>
          <a:schemeClr val="bg2">
            <a:lumMod val="85000"/>
          </a:schemeClr>
        </a:solidFill>
      </dgm:spPr>
      <dgm:t>
        <a:bodyPr/>
        <a:lstStyle/>
        <a:p>
          <a:r>
            <a:rPr lang="en-US"/>
            <a:t>target audience: High School</a:t>
          </a:r>
        </a:p>
      </dgm:t>
    </dgm:pt>
    <dgm:pt modelId="{45742027-DCE3-46B7-93B1-9A84449E7D9B}" type="parTrans" cxnId="{E08FE057-B201-4E54-89F1-D1CBC6A9CAAA}">
      <dgm:prSet/>
      <dgm:spPr/>
      <dgm:t>
        <a:bodyPr/>
        <a:lstStyle/>
        <a:p>
          <a:endParaRPr lang="en-US"/>
        </a:p>
      </dgm:t>
    </dgm:pt>
    <dgm:pt modelId="{C8AD2058-4C98-4610-AF10-D3F5AE51252E}" type="sibTrans" cxnId="{E08FE057-B201-4E54-89F1-D1CBC6A9CAAA}">
      <dgm:prSet/>
      <dgm:spPr/>
      <dgm:t>
        <a:bodyPr/>
        <a:lstStyle/>
        <a:p>
          <a:endParaRPr lang="en-US"/>
        </a:p>
      </dgm:t>
    </dgm:pt>
    <dgm:pt modelId="{1E90DB9A-2863-4425-9E9F-11055CF742F1}">
      <dgm:prSet phldrT="[Text]"/>
      <dgm:spPr>
        <a:solidFill>
          <a:schemeClr val="bg2">
            <a:lumMod val="85000"/>
          </a:schemeClr>
        </a:solidFill>
      </dgm:spPr>
      <dgm:t>
        <a:bodyPr/>
        <a:lstStyle/>
        <a:p>
          <a:r>
            <a:rPr lang="en-US"/>
            <a:t>time required: ~ 3-4 days</a:t>
          </a:r>
        </a:p>
      </dgm:t>
    </dgm:pt>
    <dgm:pt modelId="{A1E346BC-5273-479F-B852-37CB73732AEF}" type="parTrans" cxnId="{163E02FA-9E6F-458B-8EF7-B71425D7BD94}">
      <dgm:prSet/>
      <dgm:spPr/>
      <dgm:t>
        <a:bodyPr/>
        <a:lstStyle/>
        <a:p>
          <a:endParaRPr lang="en-US"/>
        </a:p>
      </dgm:t>
    </dgm:pt>
    <dgm:pt modelId="{B45B59B6-AC80-4B64-873F-5C62EE944039}" type="sibTrans" cxnId="{163E02FA-9E6F-458B-8EF7-B71425D7BD94}">
      <dgm:prSet/>
      <dgm:spPr/>
      <dgm:t>
        <a:bodyPr/>
        <a:lstStyle/>
        <a:p>
          <a:endParaRPr lang="en-US"/>
        </a:p>
      </dgm:t>
    </dgm:pt>
    <dgm:pt modelId="{18DF9400-B675-4CA9-A00B-3EACF00BB1A5}">
      <dgm:prSet phldrT="[Text]"/>
      <dgm:spPr>
        <a:solidFill>
          <a:schemeClr val="bg2">
            <a:lumMod val="85000"/>
          </a:schemeClr>
        </a:solidFill>
      </dgm:spPr>
      <dgm:t>
        <a:bodyPr/>
        <a:lstStyle/>
        <a:p>
          <a:r>
            <a:rPr lang="en-US" dirty="0"/>
            <a:t>requires more complex programming and coding skills</a:t>
          </a:r>
        </a:p>
      </dgm:t>
    </dgm:pt>
    <dgm:pt modelId="{EB4FBC52-B846-41EA-B56C-DD3B1B072BBE}" type="parTrans" cxnId="{19DFF1FF-3AB6-4685-822A-E825DEF6D74C}">
      <dgm:prSet/>
      <dgm:spPr/>
      <dgm:t>
        <a:bodyPr/>
        <a:lstStyle/>
        <a:p>
          <a:endParaRPr lang="en-US"/>
        </a:p>
      </dgm:t>
    </dgm:pt>
    <dgm:pt modelId="{71610CB2-7F98-4274-BA85-80A9E1917748}" type="sibTrans" cxnId="{19DFF1FF-3AB6-4685-822A-E825DEF6D74C}">
      <dgm:prSet/>
      <dgm:spPr/>
      <dgm:t>
        <a:bodyPr/>
        <a:lstStyle/>
        <a:p>
          <a:endParaRPr lang="en-US"/>
        </a:p>
      </dgm:t>
    </dgm:pt>
    <dgm:pt modelId="{4D3928B3-EB24-4532-BB56-92CB7703E216}">
      <dgm:prSet phldrT="[Text]"/>
      <dgm:spPr>
        <a:solidFill>
          <a:schemeClr val="bg2">
            <a:lumMod val="85000"/>
          </a:schemeClr>
        </a:solidFill>
      </dgm:spPr>
      <dgm:t>
        <a:bodyPr/>
        <a:lstStyle/>
        <a:p>
          <a:r>
            <a:rPr lang="en-US"/>
            <a:t>heavier emphasis on the E in STEM</a:t>
          </a:r>
        </a:p>
      </dgm:t>
    </dgm:pt>
    <dgm:pt modelId="{FC0F06D8-155B-4E08-A7A3-FC94E5678ED0}" type="parTrans" cxnId="{4194F110-7E6D-428D-B8F9-C75D55D87E40}">
      <dgm:prSet/>
      <dgm:spPr/>
      <dgm:t>
        <a:bodyPr/>
        <a:lstStyle/>
        <a:p>
          <a:endParaRPr lang="en-US"/>
        </a:p>
      </dgm:t>
    </dgm:pt>
    <dgm:pt modelId="{CBB8FEDB-E0D9-4CBE-856E-C5CEBBCB0EBD}" type="sibTrans" cxnId="{4194F110-7E6D-428D-B8F9-C75D55D87E40}">
      <dgm:prSet/>
      <dgm:spPr/>
      <dgm:t>
        <a:bodyPr/>
        <a:lstStyle/>
        <a:p>
          <a:endParaRPr lang="en-US"/>
        </a:p>
      </dgm:t>
    </dgm:pt>
    <dgm:pt modelId="{BA40B052-E010-4A11-8460-8E8073E43A2C}">
      <dgm:prSet phldrT="[Text]"/>
      <dgm:spPr>
        <a:solidFill>
          <a:schemeClr val="accent1"/>
        </a:solidFill>
      </dgm:spPr>
      <dgm:t>
        <a:bodyPr/>
        <a:lstStyle/>
        <a:p>
          <a:r>
            <a:rPr lang="en-US" dirty="0"/>
            <a:t>Pet Car Alarm</a:t>
          </a:r>
        </a:p>
      </dgm:t>
    </dgm:pt>
    <dgm:pt modelId="{72D2CF1F-4441-4F65-9009-758788517BBC}" type="sibTrans" cxnId="{B9AD6350-B18F-4895-9CA4-955BCAD4B11D}">
      <dgm:prSet/>
      <dgm:spPr/>
      <dgm:t>
        <a:bodyPr/>
        <a:lstStyle/>
        <a:p>
          <a:endParaRPr lang="en-US"/>
        </a:p>
      </dgm:t>
    </dgm:pt>
    <dgm:pt modelId="{93561DAB-DA67-4AA7-918D-7A1C98C31D23}" type="parTrans" cxnId="{B9AD6350-B18F-4895-9CA4-955BCAD4B11D}">
      <dgm:prSet/>
      <dgm:spPr/>
      <dgm:t>
        <a:bodyPr/>
        <a:lstStyle/>
        <a:p>
          <a:endParaRPr lang="en-US"/>
        </a:p>
      </dgm:t>
    </dgm:pt>
    <dgm:pt modelId="{C597F63A-02DD-4005-AFBE-A42EB894D1BC}" type="pres">
      <dgm:prSet presAssocID="{4157DB87-B91E-4C56-B340-3E6168C9C169}" presName="Name0" presStyleCnt="0">
        <dgm:presLayoutVars>
          <dgm:chMax val="7"/>
          <dgm:chPref val="5"/>
          <dgm:dir/>
          <dgm:animOne val="branch"/>
          <dgm:animLvl val="lvl"/>
        </dgm:presLayoutVars>
      </dgm:prSet>
      <dgm:spPr/>
      <dgm:t>
        <a:bodyPr/>
        <a:lstStyle/>
        <a:p>
          <a:endParaRPr lang="en-US"/>
        </a:p>
      </dgm:t>
    </dgm:pt>
    <dgm:pt modelId="{0160A52B-148D-4DAE-9C7F-22A6E1106D2D}" type="pres">
      <dgm:prSet presAssocID="{DC8A35C3-A321-42BE-88A6-66164416B2BE}" presName="ChildAccent3" presStyleCnt="0"/>
      <dgm:spPr/>
    </dgm:pt>
    <dgm:pt modelId="{82B8838B-DA5A-445C-8943-CA4221E2573E}" type="pres">
      <dgm:prSet presAssocID="{DC8A35C3-A321-42BE-88A6-66164416B2BE}" presName="ChildAccent" presStyleLbl="alignImgPlace1" presStyleIdx="0" presStyleCnt="3"/>
      <dgm:spPr/>
      <dgm:t>
        <a:bodyPr/>
        <a:lstStyle/>
        <a:p>
          <a:endParaRPr lang="en-US"/>
        </a:p>
      </dgm:t>
    </dgm:pt>
    <dgm:pt modelId="{73BAEA74-52B9-4C41-A8AA-FB9239447789}" type="pres">
      <dgm:prSet presAssocID="{DC8A35C3-A321-42BE-88A6-66164416B2BE}" presName="Child3" presStyleLbl="revTx" presStyleIdx="0" presStyleCnt="0">
        <dgm:presLayoutVars>
          <dgm:chMax val="0"/>
          <dgm:chPref val="0"/>
          <dgm:bulletEnabled val="1"/>
        </dgm:presLayoutVars>
      </dgm:prSet>
      <dgm:spPr/>
      <dgm:t>
        <a:bodyPr/>
        <a:lstStyle/>
        <a:p>
          <a:endParaRPr lang="en-US"/>
        </a:p>
      </dgm:t>
    </dgm:pt>
    <dgm:pt modelId="{18C7EAD7-8623-4AAF-BEDE-F543CAD3AB42}" type="pres">
      <dgm:prSet presAssocID="{DC8A35C3-A321-42BE-88A6-66164416B2BE}" presName="Parent3" presStyleLbl="node1" presStyleIdx="0" presStyleCnt="3">
        <dgm:presLayoutVars>
          <dgm:chMax val="2"/>
          <dgm:chPref val="1"/>
          <dgm:bulletEnabled val="1"/>
        </dgm:presLayoutVars>
      </dgm:prSet>
      <dgm:spPr/>
      <dgm:t>
        <a:bodyPr/>
        <a:lstStyle/>
        <a:p>
          <a:endParaRPr lang="en-US"/>
        </a:p>
      </dgm:t>
    </dgm:pt>
    <dgm:pt modelId="{9D8A8EC6-CA83-4C05-B56D-F1FC0F862654}" type="pres">
      <dgm:prSet presAssocID="{BA40B052-E010-4A11-8460-8E8073E43A2C}" presName="ChildAccent2" presStyleCnt="0"/>
      <dgm:spPr/>
    </dgm:pt>
    <dgm:pt modelId="{CB14EBBC-D7EF-4119-84E0-FE11841A5439}" type="pres">
      <dgm:prSet presAssocID="{BA40B052-E010-4A11-8460-8E8073E43A2C}" presName="ChildAccent" presStyleLbl="alignImgPlace1" presStyleIdx="1" presStyleCnt="3" custLinFactNeighborX="4917" custLinFactNeighborY="801"/>
      <dgm:spPr/>
      <dgm:t>
        <a:bodyPr/>
        <a:lstStyle/>
        <a:p>
          <a:endParaRPr lang="en-US"/>
        </a:p>
      </dgm:t>
    </dgm:pt>
    <dgm:pt modelId="{EB8B8EF7-849B-479F-9BAE-D23E79D0D983}" type="pres">
      <dgm:prSet presAssocID="{BA40B052-E010-4A11-8460-8E8073E43A2C}" presName="Child2" presStyleLbl="revTx" presStyleIdx="0" presStyleCnt="0">
        <dgm:presLayoutVars>
          <dgm:chMax val="0"/>
          <dgm:chPref val="0"/>
          <dgm:bulletEnabled val="1"/>
        </dgm:presLayoutVars>
      </dgm:prSet>
      <dgm:spPr/>
      <dgm:t>
        <a:bodyPr/>
        <a:lstStyle/>
        <a:p>
          <a:endParaRPr lang="en-US"/>
        </a:p>
      </dgm:t>
    </dgm:pt>
    <dgm:pt modelId="{B2190A7F-F15A-4FF0-9B65-5933E5B6936B}" type="pres">
      <dgm:prSet presAssocID="{BA40B052-E010-4A11-8460-8E8073E43A2C}" presName="Parent2" presStyleLbl="node1" presStyleIdx="1" presStyleCnt="3">
        <dgm:presLayoutVars>
          <dgm:chMax val="2"/>
          <dgm:chPref val="1"/>
          <dgm:bulletEnabled val="1"/>
        </dgm:presLayoutVars>
      </dgm:prSet>
      <dgm:spPr/>
      <dgm:t>
        <a:bodyPr/>
        <a:lstStyle/>
        <a:p>
          <a:endParaRPr lang="en-US"/>
        </a:p>
      </dgm:t>
    </dgm:pt>
    <dgm:pt modelId="{EF6E590E-B1D7-4EE7-9B1B-8540B862223C}" type="pres">
      <dgm:prSet presAssocID="{07D89D53-A02B-4408-83F6-CFD9D536D69A}" presName="ChildAccent1" presStyleCnt="0"/>
      <dgm:spPr/>
    </dgm:pt>
    <dgm:pt modelId="{1BC5785C-C82C-4DAB-A6D4-FF9B081B8218}" type="pres">
      <dgm:prSet presAssocID="{07D89D53-A02B-4408-83F6-CFD9D536D69A}" presName="ChildAccent" presStyleLbl="alignImgPlace1" presStyleIdx="2" presStyleCnt="3" custLinFactNeighborY="-1309"/>
      <dgm:spPr/>
      <dgm:t>
        <a:bodyPr/>
        <a:lstStyle/>
        <a:p>
          <a:endParaRPr lang="en-US"/>
        </a:p>
      </dgm:t>
    </dgm:pt>
    <dgm:pt modelId="{1249ACC9-35AD-4718-94A3-A53D0DB4D5D2}" type="pres">
      <dgm:prSet presAssocID="{07D89D53-A02B-4408-83F6-CFD9D536D69A}" presName="Child1" presStyleLbl="revTx" presStyleIdx="0" presStyleCnt="0">
        <dgm:presLayoutVars>
          <dgm:chMax val="0"/>
          <dgm:chPref val="0"/>
          <dgm:bulletEnabled val="1"/>
        </dgm:presLayoutVars>
      </dgm:prSet>
      <dgm:spPr/>
      <dgm:t>
        <a:bodyPr/>
        <a:lstStyle/>
        <a:p>
          <a:endParaRPr lang="en-US"/>
        </a:p>
      </dgm:t>
    </dgm:pt>
    <dgm:pt modelId="{21D995D5-771A-460D-A7A4-017151E9F5E5}" type="pres">
      <dgm:prSet presAssocID="{07D89D53-A02B-4408-83F6-CFD9D536D69A}" presName="Parent1" presStyleLbl="node1" presStyleIdx="2" presStyleCnt="3">
        <dgm:presLayoutVars>
          <dgm:chMax val="2"/>
          <dgm:chPref val="1"/>
          <dgm:bulletEnabled val="1"/>
        </dgm:presLayoutVars>
      </dgm:prSet>
      <dgm:spPr/>
      <dgm:t>
        <a:bodyPr/>
        <a:lstStyle/>
        <a:p>
          <a:endParaRPr lang="en-US"/>
        </a:p>
      </dgm:t>
    </dgm:pt>
  </dgm:ptLst>
  <dgm:cxnLst>
    <dgm:cxn modelId="{D4B2E6D7-2E5D-40B4-9453-B4BEF95A4992}" type="presOf" srcId="{8934B230-950E-4D5F-8463-5161022CBE80}" destId="{CB14EBBC-D7EF-4119-84E0-FE11841A5439}" srcOrd="0" destOrd="2" presId="urn:microsoft.com/office/officeart/2011/layout/InterconnectedBlockProcess"/>
    <dgm:cxn modelId="{66FEBDBA-06B1-4BA6-A547-84472132D44B}" type="presOf" srcId="{BA40B052-E010-4A11-8460-8E8073E43A2C}" destId="{B2190A7F-F15A-4FF0-9B65-5933E5B6936B}" srcOrd="0" destOrd="0" presId="urn:microsoft.com/office/officeart/2011/layout/InterconnectedBlockProcess"/>
    <dgm:cxn modelId="{7524B7E4-590F-4C23-8C17-EE21CFFF2D6F}" type="presOf" srcId="{72369111-DAE6-4BC1-B2F0-F5FC685F2339}" destId="{1BC5785C-C82C-4DAB-A6D4-FF9B081B8218}" srcOrd="0" destOrd="0" presId="urn:microsoft.com/office/officeart/2011/layout/InterconnectedBlockProcess"/>
    <dgm:cxn modelId="{19CB81D6-380C-444D-BD87-84CF25545183}" type="presOf" srcId="{72369111-DAE6-4BC1-B2F0-F5FC685F2339}" destId="{1249ACC9-35AD-4718-94A3-A53D0DB4D5D2}" srcOrd="1" destOrd="0" presId="urn:microsoft.com/office/officeart/2011/layout/InterconnectedBlockProcess"/>
    <dgm:cxn modelId="{6AD63872-5139-4677-9CAA-55284252DF6D}" type="presOf" srcId="{4157DB87-B91E-4C56-B340-3E6168C9C169}" destId="{C597F63A-02DD-4005-AFBE-A42EB894D1BC}" srcOrd="0" destOrd="0" presId="urn:microsoft.com/office/officeart/2011/layout/InterconnectedBlockProcess"/>
    <dgm:cxn modelId="{403D18C6-9202-4FF3-9774-C95953DAC4DD}" type="presOf" srcId="{A21BE4BF-06CE-4128-9BB3-0E3EF616815F}" destId="{1BC5785C-C82C-4DAB-A6D4-FF9B081B8218}" srcOrd="0" destOrd="2" presId="urn:microsoft.com/office/officeart/2011/layout/InterconnectedBlockProcess"/>
    <dgm:cxn modelId="{C08E73C2-764F-4508-A679-47761629327F}" type="presOf" srcId="{1E90DB9A-2863-4425-9E9F-11055CF742F1}" destId="{82B8838B-DA5A-445C-8943-CA4221E2573E}" srcOrd="0" destOrd="4" presId="urn:microsoft.com/office/officeart/2011/layout/InterconnectedBlockProcess"/>
    <dgm:cxn modelId="{BBC4FD46-26B0-4171-B975-C608307363ED}" srcId="{07D89D53-A02B-4408-83F6-CFD9D536D69A}" destId="{A21BE4BF-06CE-4128-9BB3-0E3EF616815F}" srcOrd="2" destOrd="0" parTransId="{6AA84E32-EA14-4E31-A7E4-A47FD6B31F70}" sibTransId="{7D40DFA5-FEB8-49FD-986B-F2856A27500A}"/>
    <dgm:cxn modelId="{6F9E4C88-BAA8-49BA-8850-30D55FA17F0A}" type="presOf" srcId="{E88E81FC-FFBA-4EB0-A8C3-69FE02D3E720}" destId="{CB14EBBC-D7EF-4119-84E0-FE11841A5439}" srcOrd="0" destOrd="1" presId="urn:microsoft.com/office/officeart/2011/layout/InterconnectedBlockProcess"/>
    <dgm:cxn modelId="{C7F6D1C4-B3B2-4E8B-A9A7-A2BD2CD38473}" type="presOf" srcId="{E88E81FC-FFBA-4EB0-A8C3-69FE02D3E720}" destId="{EB8B8EF7-849B-479F-9BAE-D23E79D0D983}" srcOrd="1" destOrd="1" presId="urn:microsoft.com/office/officeart/2011/layout/InterconnectedBlockProcess"/>
    <dgm:cxn modelId="{163E02FA-9E6F-458B-8EF7-B71425D7BD94}" srcId="{DC8A35C3-A321-42BE-88A6-66164416B2BE}" destId="{1E90DB9A-2863-4425-9E9F-11055CF742F1}" srcOrd="4" destOrd="0" parTransId="{A1E346BC-5273-479F-B852-37CB73732AEF}" sibTransId="{B45B59B6-AC80-4B64-873F-5C62EE944039}"/>
    <dgm:cxn modelId="{19DFF1FF-3AB6-4685-822A-E825DEF6D74C}" srcId="{DC8A35C3-A321-42BE-88A6-66164416B2BE}" destId="{18DF9400-B675-4CA9-A00B-3EACF00BB1A5}" srcOrd="1" destOrd="0" parTransId="{EB4FBC52-B846-41EA-B56C-DD3B1B072BBE}" sibTransId="{71610CB2-7F98-4274-BA85-80A9E1917748}"/>
    <dgm:cxn modelId="{640F9DD6-F51B-44B3-9857-E23DCF307449}" type="presOf" srcId="{7E5DB9DA-ED24-4F5E-8BCE-B7CAB3685052}" destId="{82B8838B-DA5A-445C-8943-CA4221E2573E}" srcOrd="0" destOrd="0" presId="urn:microsoft.com/office/officeart/2011/layout/InterconnectedBlockProcess"/>
    <dgm:cxn modelId="{BB57AB1F-903F-4E6A-9F81-BC1B8D73F711}" srcId="{07D89D53-A02B-4408-83F6-CFD9D536D69A}" destId="{54787FC7-4DC5-469C-AD46-5387B165D186}" srcOrd="1" destOrd="0" parTransId="{75F2E734-7F8A-4695-AFF1-B3CDC19F5F67}" sibTransId="{65C0CBFF-C253-4D2F-B2F2-C1BE7E3F465D}"/>
    <dgm:cxn modelId="{3CFF3600-6E52-452B-B8A2-ECF9B0A4E9AE}" type="presOf" srcId="{1E90DB9A-2863-4425-9E9F-11055CF742F1}" destId="{73BAEA74-52B9-4C41-A8AA-FB9239447789}" srcOrd="1" destOrd="4" presId="urn:microsoft.com/office/officeart/2011/layout/InterconnectedBlockProcess"/>
    <dgm:cxn modelId="{8A521D7D-7BF8-40CE-93F1-77E397731FCC}" type="presOf" srcId="{07D89D53-A02B-4408-83F6-CFD9D536D69A}" destId="{21D995D5-771A-460D-A7A4-017151E9F5E5}" srcOrd="0" destOrd="0" presId="urn:microsoft.com/office/officeart/2011/layout/InterconnectedBlockProcess"/>
    <dgm:cxn modelId="{B9AD6350-B18F-4895-9CA4-955BCAD4B11D}" srcId="{4157DB87-B91E-4C56-B340-3E6168C9C169}" destId="{BA40B052-E010-4A11-8460-8E8073E43A2C}" srcOrd="1" destOrd="0" parTransId="{93561DAB-DA67-4AA7-918D-7A1C98C31D23}" sibTransId="{72D2CF1F-4441-4F65-9009-758788517BBC}"/>
    <dgm:cxn modelId="{4194F110-7E6D-428D-B8F9-C75D55D87E40}" srcId="{DC8A35C3-A321-42BE-88A6-66164416B2BE}" destId="{4D3928B3-EB24-4532-BB56-92CB7703E216}" srcOrd="2" destOrd="0" parTransId="{FC0F06D8-155B-4E08-A7A3-FC94E5678ED0}" sibTransId="{CBB8FEDB-E0D9-4CBE-856E-C5CEBBCB0EBD}"/>
    <dgm:cxn modelId="{8FE2D745-D341-45AF-8FB7-CECDE4DAE795}" type="presOf" srcId="{4D3928B3-EB24-4532-BB56-92CB7703E216}" destId="{82B8838B-DA5A-445C-8943-CA4221E2573E}" srcOrd="0" destOrd="2" presId="urn:microsoft.com/office/officeart/2011/layout/InterconnectedBlockProcess"/>
    <dgm:cxn modelId="{3A3A61D6-2398-418E-BD9E-3410AC248DE8}" srcId="{4157DB87-B91E-4C56-B340-3E6168C9C169}" destId="{DC8A35C3-A321-42BE-88A6-66164416B2BE}" srcOrd="2" destOrd="0" parTransId="{FAF295AF-A164-4AFF-A007-2E76561452E6}" sibTransId="{77178715-C041-4D1D-9AD0-0E2651A6FA57}"/>
    <dgm:cxn modelId="{79D4683B-6CF5-486E-89E5-AB55C45DAC43}" type="presOf" srcId="{8934B230-950E-4D5F-8463-5161022CBE80}" destId="{EB8B8EF7-849B-479F-9BAE-D23E79D0D983}" srcOrd="1" destOrd="2" presId="urn:microsoft.com/office/officeart/2011/layout/InterconnectedBlockProcess"/>
    <dgm:cxn modelId="{74194474-C362-44D7-A8AC-711E43FD6DE0}" srcId="{07D89D53-A02B-4408-83F6-CFD9D536D69A}" destId="{72369111-DAE6-4BC1-B2F0-F5FC685F2339}" srcOrd="0" destOrd="0" parTransId="{2355989A-6883-4807-B12B-C77681046277}" sibTransId="{51F8D0C5-598C-48F0-A9C8-5707E82EE3D5}"/>
    <dgm:cxn modelId="{57675CF8-EC36-4DE6-9301-AEE9412322C4}" type="presOf" srcId="{7E5DB9DA-ED24-4F5E-8BCE-B7CAB3685052}" destId="{73BAEA74-52B9-4C41-A8AA-FB9239447789}" srcOrd="1" destOrd="0" presId="urn:microsoft.com/office/officeart/2011/layout/InterconnectedBlockProcess"/>
    <dgm:cxn modelId="{9559720A-E061-4313-8051-5CB8C667DC12}" type="presOf" srcId="{9A9BB1FE-61A8-4D96-9E18-1079EECB6001}" destId="{CB14EBBC-D7EF-4119-84E0-FE11841A5439}" srcOrd="0" destOrd="0" presId="urn:microsoft.com/office/officeart/2011/layout/InterconnectedBlockProcess"/>
    <dgm:cxn modelId="{86AB6274-30C7-40DC-AA28-3E55BF82B971}" srcId="{BA40B052-E010-4A11-8460-8E8073E43A2C}" destId="{8934B230-950E-4D5F-8463-5161022CBE80}" srcOrd="2" destOrd="0" parTransId="{16E6E459-D184-4FF4-AB50-24598729A7BD}" sibTransId="{979389A8-EC44-49CF-9466-84BBFBF1B815}"/>
    <dgm:cxn modelId="{61171BDE-FB27-45F9-A2DC-402555E91649}" type="presOf" srcId="{54787FC7-4DC5-469C-AD46-5387B165D186}" destId="{1249ACC9-35AD-4718-94A3-A53D0DB4D5D2}" srcOrd="1" destOrd="1" presId="urn:microsoft.com/office/officeart/2011/layout/InterconnectedBlockProcess"/>
    <dgm:cxn modelId="{937F8E11-5868-4EBE-8796-6771A96A2F72}" srcId="{BA40B052-E010-4A11-8460-8E8073E43A2C}" destId="{E88E81FC-FFBA-4EB0-A8C3-69FE02D3E720}" srcOrd="1" destOrd="0" parTransId="{518F0479-ECBA-4D34-9872-0962798C1F38}" sibTransId="{2B401C56-6D1F-4234-B95B-04963E52BEBF}"/>
    <dgm:cxn modelId="{F7172EDD-CE94-4F82-8669-1CB2E66D4302}" type="presOf" srcId="{18DF9400-B675-4CA9-A00B-3EACF00BB1A5}" destId="{82B8838B-DA5A-445C-8943-CA4221E2573E}" srcOrd="0" destOrd="1" presId="urn:microsoft.com/office/officeart/2011/layout/InterconnectedBlockProcess"/>
    <dgm:cxn modelId="{894E9F11-D1DE-49F5-BB25-F9D387B7ADA5}" type="presOf" srcId="{AE45939F-F712-4DAA-8E3A-160E1447805E}" destId="{82B8838B-DA5A-445C-8943-CA4221E2573E}" srcOrd="0" destOrd="3" presId="urn:microsoft.com/office/officeart/2011/layout/InterconnectedBlockProcess"/>
    <dgm:cxn modelId="{F2708E5E-16BB-4F44-90C0-23896FADFF11}" type="presOf" srcId="{18DF9400-B675-4CA9-A00B-3EACF00BB1A5}" destId="{73BAEA74-52B9-4C41-A8AA-FB9239447789}" srcOrd="1" destOrd="1" presId="urn:microsoft.com/office/officeart/2011/layout/InterconnectedBlockProcess"/>
    <dgm:cxn modelId="{8A9E4952-77C5-4A84-8979-615B417420D4}" srcId="{BA40B052-E010-4A11-8460-8E8073E43A2C}" destId="{9A9BB1FE-61A8-4D96-9E18-1079EECB6001}" srcOrd="0" destOrd="0" parTransId="{97F59DBF-93B6-4585-870A-93FB9F5DE6E2}" sibTransId="{D81CED03-D918-4CB4-AEE8-594EAA4BF120}"/>
    <dgm:cxn modelId="{EC33E819-2144-46B2-AB87-B383A2EEA18B}" type="presOf" srcId="{54787FC7-4DC5-469C-AD46-5387B165D186}" destId="{1BC5785C-C82C-4DAB-A6D4-FF9B081B8218}" srcOrd="0" destOrd="1" presId="urn:microsoft.com/office/officeart/2011/layout/InterconnectedBlockProcess"/>
    <dgm:cxn modelId="{B7C3B25B-AB58-454D-A2A0-2C99B4F8D436}" srcId="{DC8A35C3-A321-42BE-88A6-66164416B2BE}" destId="{7E5DB9DA-ED24-4F5E-8BCE-B7CAB3685052}" srcOrd="0" destOrd="0" parTransId="{9C6A5856-A2A6-42D8-B60D-2341AE8B4E40}" sibTransId="{7B3E4563-CC47-4C3B-825D-0BB0E28D1DB1}"/>
    <dgm:cxn modelId="{CBA739B0-946D-4171-BD17-531BB6B1F080}" srcId="{4157DB87-B91E-4C56-B340-3E6168C9C169}" destId="{07D89D53-A02B-4408-83F6-CFD9D536D69A}" srcOrd="0" destOrd="0" parTransId="{ABCEABFE-8B32-4FB4-BF05-62F1D90BE7AB}" sibTransId="{ADDD7A8E-7232-454B-8A12-55CEAE6F89D8}"/>
    <dgm:cxn modelId="{E08FE057-B201-4E54-89F1-D1CBC6A9CAAA}" srcId="{DC8A35C3-A321-42BE-88A6-66164416B2BE}" destId="{AE45939F-F712-4DAA-8E3A-160E1447805E}" srcOrd="3" destOrd="0" parTransId="{45742027-DCE3-46B7-93B1-9A84449E7D9B}" sibTransId="{C8AD2058-4C98-4610-AF10-D3F5AE51252E}"/>
    <dgm:cxn modelId="{5510213A-4AB9-4745-8847-59F5659FB476}" type="presOf" srcId="{AE45939F-F712-4DAA-8E3A-160E1447805E}" destId="{73BAEA74-52B9-4C41-A8AA-FB9239447789}" srcOrd="1" destOrd="3" presId="urn:microsoft.com/office/officeart/2011/layout/InterconnectedBlockProcess"/>
    <dgm:cxn modelId="{C2EA6F18-518F-4E9C-BBDC-850FDB4DE6DE}" type="presOf" srcId="{DC8A35C3-A321-42BE-88A6-66164416B2BE}" destId="{18C7EAD7-8623-4AAF-BEDE-F543CAD3AB42}" srcOrd="0" destOrd="0" presId="urn:microsoft.com/office/officeart/2011/layout/InterconnectedBlockProcess"/>
    <dgm:cxn modelId="{29FF878A-0AB7-4A15-8A23-B84ACB61D8B0}" type="presOf" srcId="{A21BE4BF-06CE-4128-9BB3-0E3EF616815F}" destId="{1249ACC9-35AD-4718-94A3-A53D0DB4D5D2}" srcOrd="1" destOrd="2" presId="urn:microsoft.com/office/officeart/2011/layout/InterconnectedBlockProcess"/>
    <dgm:cxn modelId="{7C53B1D3-4C55-47F8-8790-E4753F6AF7E2}" type="presOf" srcId="{4D3928B3-EB24-4532-BB56-92CB7703E216}" destId="{73BAEA74-52B9-4C41-A8AA-FB9239447789}" srcOrd="1" destOrd="2" presId="urn:microsoft.com/office/officeart/2011/layout/InterconnectedBlockProcess"/>
    <dgm:cxn modelId="{0AC8A1CB-AEB8-4369-8775-1F3538BCEF8D}" type="presOf" srcId="{9A9BB1FE-61A8-4D96-9E18-1079EECB6001}" destId="{EB8B8EF7-849B-479F-9BAE-D23E79D0D983}" srcOrd="1" destOrd="0" presId="urn:microsoft.com/office/officeart/2011/layout/InterconnectedBlockProcess"/>
    <dgm:cxn modelId="{05409857-AC36-4C67-AF39-A5C6B155ACAA}" type="presParOf" srcId="{C597F63A-02DD-4005-AFBE-A42EB894D1BC}" destId="{0160A52B-148D-4DAE-9C7F-22A6E1106D2D}" srcOrd="0" destOrd="0" presId="urn:microsoft.com/office/officeart/2011/layout/InterconnectedBlockProcess"/>
    <dgm:cxn modelId="{AFF5BE5B-1F22-4BF9-AD1D-441074746375}" type="presParOf" srcId="{0160A52B-148D-4DAE-9C7F-22A6E1106D2D}" destId="{82B8838B-DA5A-445C-8943-CA4221E2573E}" srcOrd="0" destOrd="0" presId="urn:microsoft.com/office/officeart/2011/layout/InterconnectedBlockProcess"/>
    <dgm:cxn modelId="{8C73F0B4-645A-4B83-BA1B-DCE3986EDD31}" type="presParOf" srcId="{C597F63A-02DD-4005-AFBE-A42EB894D1BC}" destId="{73BAEA74-52B9-4C41-A8AA-FB9239447789}" srcOrd="1" destOrd="0" presId="urn:microsoft.com/office/officeart/2011/layout/InterconnectedBlockProcess"/>
    <dgm:cxn modelId="{78FBEEBA-D7BF-445E-BF23-7F3B067C37A3}" type="presParOf" srcId="{C597F63A-02DD-4005-AFBE-A42EB894D1BC}" destId="{18C7EAD7-8623-4AAF-BEDE-F543CAD3AB42}" srcOrd="2" destOrd="0" presId="urn:microsoft.com/office/officeart/2011/layout/InterconnectedBlockProcess"/>
    <dgm:cxn modelId="{4DDDA89B-8140-44CF-8EE0-776793FAA305}" type="presParOf" srcId="{C597F63A-02DD-4005-AFBE-A42EB894D1BC}" destId="{9D8A8EC6-CA83-4C05-B56D-F1FC0F862654}" srcOrd="3" destOrd="0" presId="urn:microsoft.com/office/officeart/2011/layout/InterconnectedBlockProcess"/>
    <dgm:cxn modelId="{6E216C23-C5D4-4CBC-9070-C67F4B0BC5B4}" type="presParOf" srcId="{9D8A8EC6-CA83-4C05-B56D-F1FC0F862654}" destId="{CB14EBBC-D7EF-4119-84E0-FE11841A5439}" srcOrd="0" destOrd="0" presId="urn:microsoft.com/office/officeart/2011/layout/InterconnectedBlockProcess"/>
    <dgm:cxn modelId="{E5078442-05A8-4B61-A73E-8ACF4DD9B409}" type="presParOf" srcId="{C597F63A-02DD-4005-AFBE-A42EB894D1BC}" destId="{EB8B8EF7-849B-479F-9BAE-D23E79D0D983}" srcOrd="4" destOrd="0" presId="urn:microsoft.com/office/officeart/2011/layout/InterconnectedBlockProcess"/>
    <dgm:cxn modelId="{7F81D857-7814-4051-B823-A34468F4A39B}" type="presParOf" srcId="{C597F63A-02DD-4005-AFBE-A42EB894D1BC}" destId="{B2190A7F-F15A-4FF0-9B65-5933E5B6936B}" srcOrd="5" destOrd="0" presId="urn:microsoft.com/office/officeart/2011/layout/InterconnectedBlockProcess"/>
    <dgm:cxn modelId="{A14B74A3-DE95-4628-919A-E3F2CA4DF5B8}" type="presParOf" srcId="{C597F63A-02DD-4005-AFBE-A42EB894D1BC}" destId="{EF6E590E-B1D7-4EE7-9B1B-8540B862223C}" srcOrd="6" destOrd="0" presId="urn:microsoft.com/office/officeart/2011/layout/InterconnectedBlockProcess"/>
    <dgm:cxn modelId="{809286FD-7981-479A-B0A3-27DEF059FF56}" type="presParOf" srcId="{EF6E590E-B1D7-4EE7-9B1B-8540B862223C}" destId="{1BC5785C-C82C-4DAB-A6D4-FF9B081B8218}" srcOrd="0" destOrd="0" presId="urn:microsoft.com/office/officeart/2011/layout/InterconnectedBlockProcess"/>
    <dgm:cxn modelId="{7CFF6CF5-629B-4725-A8A0-1B51A28E9EF5}" type="presParOf" srcId="{C597F63A-02DD-4005-AFBE-A42EB894D1BC}" destId="{1249ACC9-35AD-4718-94A3-A53D0DB4D5D2}" srcOrd="7" destOrd="0" presId="urn:microsoft.com/office/officeart/2011/layout/InterconnectedBlockProcess"/>
    <dgm:cxn modelId="{E0EA2F23-04DC-4CF5-A10D-DF300F1EE9A9}" type="presParOf" srcId="{C597F63A-02DD-4005-AFBE-A42EB894D1BC}" destId="{21D995D5-771A-460D-A7A4-017151E9F5E5}"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91368E-6091-46EC-AF7F-390B4E3634D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177922C-EEC9-444F-89C0-445AD775ABA1}">
      <dgm:prSet phldrT="[Text]"/>
      <dgm:spPr/>
      <dgm:t>
        <a:bodyPr/>
        <a:lstStyle/>
        <a:p>
          <a:r>
            <a:rPr lang="en-US" dirty="0"/>
            <a:t>Day 1: Coding Basics and Mood Ring </a:t>
          </a:r>
        </a:p>
      </dgm:t>
    </dgm:pt>
    <dgm:pt modelId="{BE996D8F-2408-4ECA-B9DE-62FFEA00A5A3}" type="parTrans" cxnId="{E78A078F-FF38-4F24-9B5F-5B70F4A95E90}">
      <dgm:prSet/>
      <dgm:spPr/>
      <dgm:t>
        <a:bodyPr/>
        <a:lstStyle/>
        <a:p>
          <a:endParaRPr lang="en-US"/>
        </a:p>
      </dgm:t>
    </dgm:pt>
    <dgm:pt modelId="{FD69F6C2-3B59-46D1-92B1-B3A5E62B877A}" type="sibTrans" cxnId="{E78A078F-FF38-4F24-9B5F-5B70F4A95E90}">
      <dgm:prSet/>
      <dgm:spPr/>
      <dgm:t>
        <a:bodyPr/>
        <a:lstStyle/>
        <a:p>
          <a:endParaRPr lang="en-US"/>
        </a:p>
      </dgm:t>
    </dgm:pt>
    <dgm:pt modelId="{A9A7A972-5F1D-4EC3-8EA2-AD5BBDFFD666}">
      <dgm:prSet phldrT="[Text]"/>
      <dgm:spPr/>
      <dgm:t>
        <a:bodyPr/>
        <a:lstStyle/>
        <a:p>
          <a:r>
            <a:rPr lang="en-US"/>
            <a:t>Day 2-2.5/3: Pet Car Alarm</a:t>
          </a:r>
        </a:p>
      </dgm:t>
    </dgm:pt>
    <dgm:pt modelId="{807B73F8-3B4E-41FC-8252-A31D5CC1640F}" type="parTrans" cxnId="{3DBECDE4-E86B-4FFF-83E3-388E8E501363}">
      <dgm:prSet/>
      <dgm:spPr/>
      <dgm:t>
        <a:bodyPr/>
        <a:lstStyle/>
        <a:p>
          <a:endParaRPr lang="en-US"/>
        </a:p>
      </dgm:t>
    </dgm:pt>
    <dgm:pt modelId="{73CFCBE0-F2AC-4C05-9D69-4A852EB6C948}" type="sibTrans" cxnId="{3DBECDE4-E86B-4FFF-83E3-388E8E501363}">
      <dgm:prSet/>
      <dgm:spPr/>
      <dgm:t>
        <a:bodyPr/>
        <a:lstStyle/>
        <a:p>
          <a:endParaRPr lang="en-US"/>
        </a:p>
      </dgm:t>
    </dgm:pt>
    <dgm:pt modelId="{E17F4CD3-B904-437D-ABEE-8ACC5209314F}">
      <dgm:prSet phldrT="[Text]"/>
      <dgm:spPr/>
      <dgm:t>
        <a:bodyPr/>
        <a:lstStyle/>
        <a:p>
          <a:r>
            <a:rPr lang="en-US"/>
            <a:t>Day 4-5: Mars Rover Challenge</a:t>
          </a:r>
        </a:p>
      </dgm:t>
    </dgm:pt>
    <dgm:pt modelId="{7CCF3650-47EF-4C01-9D3A-EDB111BDB1A8}" type="parTrans" cxnId="{43473827-1BA2-4A6F-ACC7-587F2775402B}">
      <dgm:prSet/>
      <dgm:spPr/>
      <dgm:t>
        <a:bodyPr/>
        <a:lstStyle/>
        <a:p>
          <a:endParaRPr lang="en-US"/>
        </a:p>
      </dgm:t>
    </dgm:pt>
    <dgm:pt modelId="{DC71BBBD-0CFE-4E28-83BC-39523521B973}" type="sibTrans" cxnId="{43473827-1BA2-4A6F-ACC7-587F2775402B}">
      <dgm:prSet/>
      <dgm:spPr/>
      <dgm:t>
        <a:bodyPr/>
        <a:lstStyle/>
        <a:p>
          <a:endParaRPr lang="en-US"/>
        </a:p>
      </dgm:t>
    </dgm:pt>
    <dgm:pt modelId="{150D75B2-E13A-452E-A85A-BB17D6286523}">
      <dgm:prSet phldrT="[Text]"/>
      <dgm:spPr/>
      <dgm:t>
        <a:bodyPr/>
        <a:lstStyle/>
        <a:p>
          <a:r>
            <a:rPr lang="en-US"/>
            <a:t>Day 2-4: Smart Irrigation  System</a:t>
          </a:r>
        </a:p>
      </dgm:t>
    </dgm:pt>
    <dgm:pt modelId="{AEF985AE-E540-4710-B13C-AEF79D9A41F5}" type="parTrans" cxnId="{E4A73868-289D-46B0-AFB0-417149CFEEAF}">
      <dgm:prSet/>
      <dgm:spPr/>
      <dgm:t>
        <a:bodyPr/>
        <a:lstStyle/>
        <a:p>
          <a:endParaRPr lang="en-US"/>
        </a:p>
      </dgm:t>
    </dgm:pt>
    <dgm:pt modelId="{A62F370F-47DA-4E58-969D-8AC750D6CDB8}" type="sibTrans" cxnId="{E4A73868-289D-46B0-AFB0-417149CFEEAF}">
      <dgm:prSet/>
      <dgm:spPr/>
      <dgm:t>
        <a:bodyPr/>
        <a:lstStyle/>
        <a:p>
          <a:endParaRPr lang="en-US"/>
        </a:p>
      </dgm:t>
    </dgm:pt>
    <dgm:pt modelId="{C0574F30-E837-4F2C-AFC8-24C7396A399B}">
      <dgm:prSet phldrT="[Text]"/>
      <dgm:spPr/>
      <dgm:t>
        <a:bodyPr/>
        <a:lstStyle/>
        <a:p>
          <a:r>
            <a:rPr lang="en-US"/>
            <a:t>Day 4-5: Mars Rover Challenge</a:t>
          </a:r>
        </a:p>
      </dgm:t>
    </dgm:pt>
    <dgm:pt modelId="{F3482735-BCB4-4698-9FE8-D1E67519A7D0}" type="parTrans" cxnId="{C192B6BE-1AD3-4C0B-9B22-54AB2B7F59CC}">
      <dgm:prSet/>
      <dgm:spPr/>
      <dgm:t>
        <a:bodyPr/>
        <a:lstStyle/>
        <a:p>
          <a:endParaRPr lang="en-US"/>
        </a:p>
      </dgm:t>
    </dgm:pt>
    <dgm:pt modelId="{19E0CA83-9521-484F-92BA-E56E8800BC61}" type="sibTrans" cxnId="{C192B6BE-1AD3-4C0B-9B22-54AB2B7F59CC}">
      <dgm:prSet/>
      <dgm:spPr/>
      <dgm:t>
        <a:bodyPr/>
        <a:lstStyle/>
        <a:p>
          <a:endParaRPr lang="en-US"/>
        </a:p>
      </dgm:t>
    </dgm:pt>
    <dgm:pt modelId="{422651C7-9BC7-4788-8884-91F1421234A9}">
      <dgm:prSet phldrT="[Text]"/>
      <dgm:spPr/>
      <dgm:t>
        <a:bodyPr/>
        <a:lstStyle/>
        <a:p>
          <a:r>
            <a:rPr lang="en-US"/>
            <a:t>Day 3-5: Smart Irrigation System</a:t>
          </a:r>
        </a:p>
      </dgm:t>
    </dgm:pt>
    <dgm:pt modelId="{CB227902-CD4D-4CE2-9B0E-3B1E0253444F}" type="sibTrans" cxnId="{571A9CD3-3BEF-4C07-93CD-6208500CCCF9}">
      <dgm:prSet/>
      <dgm:spPr/>
      <dgm:t>
        <a:bodyPr/>
        <a:lstStyle/>
        <a:p>
          <a:endParaRPr lang="en-US"/>
        </a:p>
      </dgm:t>
    </dgm:pt>
    <dgm:pt modelId="{310F7CC4-D1D8-443A-BA43-00B6EBAFB973}" type="parTrans" cxnId="{571A9CD3-3BEF-4C07-93CD-6208500CCCF9}">
      <dgm:prSet/>
      <dgm:spPr/>
      <dgm:t>
        <a:bodyPr/>
        <a:lstStyle/>
        <a:p>
          <a:endParaRPr lang="en-US"/>
        </a:p>
      </dgm:t>
    </dgm:pt>
    <dgm:pt modelId="{3D6E3FF1-3BD2-4ECE-A7C9-9482C48D178D}">
      <dgm:prSet phldrT="[Text]"/>
      <dgm:spPr/>
      <dgm:t>
        <a:bodyPr/>
        <a:lstStyle/>
        <a:p>
          <a:r>
            <a:rPr lang="en-US"/>
            <a:t>Day 2-3: Mars Rover Challenge</a:t>
          </a:r>
        </a:p>
      </dgm:t>
    </dgm:pt>
    <dgm:pt modelId="{66E0E081-CCFF-417A-B173-666373DEA03C}" type="parTrans" cxnId="{B6805242-4573-4C35-A18A-B85F88AB0F1E}">
      <dgm:prSet/>
      <dgm:spPr/>
      <dgm:t>
        <a:bodyPr/>
        <a:lstStyle/>
        <a:p>
          <a:endParaRPr lang="en-US"/>
        </a:p>
      </dgm:t>
    </dgm:pt>
    <dgm:pt modelId="{6147C778-3536-4D37-A6B0-B89BA62960A2}" type="sibTrans" cxnId="{B6805242-4573-4C35-A18A-B85F88AB0F1E}">
      <dgm:prSet/>
      <dgm:spPr/>
      <dgm:t>
        <a:bodyPr/>
        <a:lstStyle/>
        <a:p>
          <a:endParaRPr lang="en-US"/>
        </a:p>
      </dgm:t>
    </dgm:pt>
    <dgm:pt modelId="{F190D8B1-941F-49E7-B269-B4ECADB9A4A3}">
      <dgm:prSet phldrT="[Text]"/>
      <dgm:spPr/>
      <dgm:t>
        <a:bodyPr/>
        <a:lstStyle/>
        <a:p>
          <a:r>
            <a:rPr lang="en-US" i="1"/>
            <a:t>Addtional On-Ramp to Robotics lessons (availability TBD)</a:t>
          </a:r>
        </a:p>
      </dgm:t>
    </dgm:pt>
    <dgm:pt modelId="{7DC56FB6-BDDC-48FF-B765-56EAA09130A4}" type="parTrans" cxnId="{6C5B078E-E594-44BF-80D8-328386266966}">
      <dgm:prSet/>
      <dgm:spPr/>
      <dgm:t>
        <a:bodyPr/>
        <a:lstStyle/>
        <a:p>
          <a:endParaRPr lang="en-US"/>
        </a:p>
      </dgm:t>
    </dgm:pt>
    <dgm:pt modelId="{3047E004-2362-4A02-8BFB-81F5DC5DC6B2}" type="sibTrans" cxnId="{6C5B078E-E594-44BF-80D8-328386266966}">
      <dgm:prSet/>
      <dgm:spPr/>
      <dgm:t>
        <a:bodyPr/>
        <a:lstStyle/>
        <a:p>
          <a:endParaRPr lang="en-US"/>
        </a:p>
      </dgm:t>
    </dgm:pt>
    <dgm:pt modelId="{02B1991D-822F-4114-B660-2F615EAAC120}" type="pres">
      <dgm:prSet presAssocID="{1791368E-6091-46EC-AF7F-390B4E3634D4}" presName="diagram" presStyleCnt="0">
        <dgm:presLayoutVars>
          <dgm:chPref val="1"/>
          <dgm:dir/>
          <dgm:animOne val="branch"/>
          <dgm:animLvl val="lvl"/>
          <dgm:resizeHandles val="exact"/>
        </dgm:presLayoutVars>
      </dgm:prSet>
      <dgm:spPr/>
      <dgm:t>
        <a:bodyPr/>
        <a:lstStyle/>
        <a:p>
          <a:endParaRPr lang="en-US"/>
        </a:p>
      </dgm:t>
    </dgm:pt>
    <dgm:pt modelId="{5DC956D5-4174-44EC-B860-EAC37087672E}" type="pres">
      <dgm:prSet presAssocID="{4177922C-EEC9-444F-89C0-445AD775ABA1}" presName="root1" presStyleCnt="0"/>
      <dgm:spPr/>
    </dgm:pt>
    <dgm:pt modelId="{5595D2F7-8C15-4EC2-8357-2EC70F284532}" type="pres">
      <dgm:prSet presAssocID="{4177922C-EEC9-444F-89C0-445AD775ABA1}" presName="LevelOneTextNode" presStyleLbl="node0" presStyleIdx="0" presStyleCnt="1">
        <dgm:presLayoutVars>
          <dgm:chPref val="3"/>
        </dgm:presLayoutVars>
      </dgm:prSet>
      <dgm:spPr/>
      <dgm:t>
        <a:bodyPr/>
        <a:lstStyle/>
        <a:p>
          <a:endParaRPr lang="en-US"/>
        </a:p>
      </dgm:t>
    </dgm:pt>
    <dgm:pt modelId="{E5A637B5-26E4-4C87-A248-E3ECF14CA6B3}" type="pres">
      <dgm:prSet presAssocID="{4177922C-EEC9-444F-89C0-445AD775ABA1}" presName="level2hierChild" presStyleCnt="0"/>
      <dgm:spPr/>
    </dgm:pt>
    <dgm:pt modelId="{792EBB77-8B10-432A-8199-32081BE9DBFC}" type="pres">
      <dgm:prSet presAssocID="{807B73F8-3B4E-41FC-8252-A31D5CC1640F}" presName="conn2-1" presStyleLbl="parChTrans1D2" presStyleIdx="0" presStyleCnt="3"/>
      <dgm:spPr/>
      <dgm:t>
        <a:bodyPr/>
        <a:lstStyle/>
        <a:p>
          <a:endParaRPr lang="en-US"/>
        </a:p>
      </dgm:t>
    </dgm:pt>
    <dgm:pt modelId="{A633ADB8-6982-46FD-80A2-D8481BA63EF9}" type="pres">
      <dgm:prSet presAssocID="{807B73F8-3B4E-41FC-8252-A31D5CC1640F}" presName="connTx" presStyleLbl="parChTrans1D2" presStyleIdx="0" presStyleCnt="3"/>
      <dgm:spPr/>
      <dgm:t>
        <a:bodyPr/>
        <a:lstStyle/>
        <a:p>
          <a:endParaRPr lang="en-US"/>
        </a:p>
      </dgm:t>
    </dgm:pt>
    <dgm:pt modelId="{F48924DE-6321-40A4-B17A-35DBD59061E2}" type="pres">
      <dgm:prSet presAssocID="{A9A7A972-5F1D-4EC3-8EA2-AD5BBDFFD666}" presName="root2" presStyleCnt="0"/>
      <dgm:spPr/>
    </dgm:pt>
    <dgm:pt modelId="{A8F89116-4C4B-4DF0-BBC7-C97D65E944FB}" type="pres">
      <dgm:prSet presAssocID="{A9A7A972-5F1D-4EC3-8EA2-AD5BBDFFD666}" presName="LevelTwoTextNode" presStyleLbl="node2" presStyleIdx="0" presStyleCnt="3">
        <dgm:presLayoutVars>
          <dgm:chPref val="3"/>
        </dgm:presLayoutVars>
      </dgm:prSet>
      <dgm:spPr/>
      <dgm:t>
        <a:bodyPr/>
        <a:lstStyle/>
        <a:p>
          <a:endParaRPr lang="en-US"/>
        </a:p>
      </dgm:t>
    </dgm:pt>
    <dgm:pt modelId="{81682CF0-9A9E-4B59-B5F7-9EA105300AB7}" type="pres">
      <dgm:prSet presAssocID="{A9A7A972-5F1D-4EC3-8EA2-AD5BBDFFD666}" presName="level3hierChild" presStyleCnt="0"/>
      <dgm:spPr/>
    </dgm:pt>
    <dgm:pt modelId="{63395463-7682-4318-ABDC-60B09CE395F1}" type="pres">
      <dgm:prSet presAssocID="{7CCF3650-47EF-4C01-9D3A-EDB111BDB1A8}" presName="conn2-1" presStyleLbl="parChTrans1D3" presStyleIdx="0" presStyleCnt="4"/>
      <dgm:spPr/>
      <dgm:t>
        <a:bodyPr/>
        <a:lstStyle/>
        <a:p>
          <a:endParaRPr lang="en-US"/>
        </a:p>
      </dgm:t>
    </dgm:pt>
    <dgm:pt modelId="{2F761E99-A0C1-4C70-86BA-88F2FAE1D595}" type="pres">
      <dgm:prSet presAssocID="{7CCF3650-47EF-4C01-9D3A-EDB111BDB1A8}" presName="connTx" presStyleLbl="parChTrans1D3" presStyleIdx="0" presStyleCnt="4"/>
      <dgm:spPr/>
      <dgm:t>
        <a:bodyPr/>
        <a:lstStyle/>
        <a:p>
          <a:endParaRPr lang="en-US"/>
        </a:p>
      </dgm:t>
    </dgm:pt>
    <dgm:pt modelId="{6FC60F0B-6B6E-4B43-9F19-B64064396819}" type="pres">
      <dgm:prSet presAssocID="{E17F4CD3-B904-437D-ABEE-8ACC5209314F}" presName="root2" presStyleCnt="0"/>
      <dgm:spPr/>
    </dgm:pt>
    <dgm:pt modelId="{B0B3BDE9-2EFA-4791-BBCF-69F6DF36AFAE}" type="pres">
      <dgm:prSet presAssocID="{E17F4CD3-B904-437D-ABEE-8ACC5209314F}" presName="LevelTwoTextNode" presStyleLbl="node3" presStyleIdx="0" presStyleCnt="4">
        <dgm:presLayoutVars>
          <dgm:chPref val="3"/>
        </dgm:presLayoutVars>
      </dgm:prSet>
      <dgm:spPr/>
      <dgm:t>
        <a:bodyPr/>
        <a:lstStyle/>
        <a:p>
          <a:endParaRPr lang="en-US"/>
        </a:p>
      </dgm:t>
    </dgm:pt>
    <dgm:pt modelId="{C138DB02-BD5D-4BAA-B140-39E7B239516B}" type="pres">
      <dgm:prSet presAssocID="{E17F4CD3-B904-437D-ABEE-8ACC5209314F}" presName="level3hierChild" presStyleCnt="0"/>
      <dgm:spPr/>
    </dgm:pt>
    <dgm:pt modelId="{490871FE-CC30-4105-93ED-9F8917E6AAE0}" type="pres">
      <dgm:prSet presAssocID="{310F7CC4-D1D8-443A-BA43-00B6EBAFB973}" presName="conn2-1" presStyleLbl="parChTrans1D3" presStyleIdx="1" presStyleCnt="4"/>
      <dgm:spPr/>
      <dgm:t>
        <a:bodyPr/>
        <a:lstStyle/>
        <a:p>
          <a:endParaRPr lang="en-US"/>
        </a:p>
      </dgm:t>
    </dgm:pt>
    <dgm:pt modelId="{7E192901-5A62-4F6F-97BE-FDDDC31325D8}" type="pres">
      <dgm:prSet presAssocID="{310F7CC4-D1D8-443A-BA43-00B6EBAFB973}" presName="connTx" presStyleLbl="parChTrans1D3" presStyleIdx="1" presStyleCnt="4"/>
      <dgm:spPr/>
      <dgm:t>
        <a:bodyPr/>
        <a:lstStyle/>
        <a:p>
          <a:endParaRPr lang="en-US"/>
        </a:p>
      </dgm:t>
    </dgm:pt>
    <dgm:pt modelId="{35157930-BCA8-41D2-AC84-22D1A1AEE81E}" type="pres">
      <dgm:prSet presAssocID="{422651C7-9BC7-4788-8884-91F1421234A9}" presName="root2" presStyleCnt="0"/>
      <dgm:spPr/>
    </dgm:pt>
    <dgm:pt modelId="{D6071294-A564-4A24-B9C6-13937682A733}" type="pres">
      <dgm:prSet presAssocID="{422651C7-9BC7-4788-8884-91F1421234A9}" presName="LevelTwoTextNode" presStyleLbl="node3" presStyleIdx="1" presStyleCnt="4">
        <dgm:presLayoutVars>
          <dgm:chPref val="3"/>
        </dgm:presLayoutVars>
      </dgm:prSet>
      <dgm:spPr/>
      <dgm:t>
        <a:bodyPr/>
        <a:lstStyle/>
        <a:p>
          <a:endParaRPr lang="en-US"/>
        </a:p>
      </dgm:t>
    </dgm:pt>
    <dgm:pt modelId="{76721C62-20ED-4BCC-A1EC-496F153812A0}" type="pres">
      <dgm:prSet presAssocID="{422651C7-9BC7-4788-8884-91F1421234A9}" presName="level3hierChild" presStyleCnt="0"/>
      <dgm:spPr/>
    </dgm:pt>
    <dgm:pt modelId="{7BE0CAA9-9FB3-4BF4-9029-143B44C1A2D9}" type="pres">
      <dgm:prSet presAssocID="{AEF985AE-E540-4710-B13C-AEF79D9A41F5}" presName="conn2-1" presStyleLbl="parChTrans1D2" presStyleIdx="1" presStyleCnt="3"/>
      <dgm:spPr/>
      <dgm:t>
        <a:bodyPr/>
        <a:lstStyle/>
        <a:p>
          <a:endParaRPr lang="en-US"/>
        </a:p>
      </dgm:t>
    </dgm:pt>
    <dgm:pt modelId="{614EC8AC-2050-4496-8E9A-97DB0A40D9C8}" type="pres">
      <dgm:prSet presAssocID="{AEF985AE-E540-4710-B13C-AEF79D9A41F5}" presName="connTx" presStyleLbl="parChTrans1D2" presStyleIdx="1" presStyleCnt="3"/>
      <dgm:spPr/>
      <dgm:t>
        <a:bodyPr/>
        <a:lstStyle/>
        <a:p>
          <a:endParaRPr lang="en-US"/>
        </a:p>
      </dgm:t>
    </dgm:pt>
    <dgm:pt modelId="{FB4A4FD2-3F94-4A67-8DFE-02C5996CEEA7}" type="pres">
      <dgm:prSet presAssocID="{150D75B2-E13A-452E-A85A-BB17D6286523}" presName="root2" presStyleCnt="0"/>
      <dgm:spPr/>
    </dgm:pt>
    <dgm:pt modelId="{1BF8F8FF-D533-4882-9619-6A427087A328}" type="pres">
      <dgm:prSet presAssocID="{150D75B2-E13A-452E-A85A-BB17D6286523}" presName="LevelTwoTextNode" presStyleLbl="node2" presStyleIdx="1" presStyleCnt="3">
        <dgm:presLayoutVars>
          <dgm:chPref val="3"/>
        </dgm:presLayoutVars>
      </dgm:prSet>
      <dgm:spPr/>
      <dgm:t>
        <a:bodyPr/>
        <a:lstStyle/>
        <a:p>
          <a:endParaRPr lang="en-US"/>
        </a:p>
      </dgm:t>
    </dgm:pt>
    <dgm:pt modelId="{506DE235-A828-4789-8F0D-FB85214C30D3}" type="pres">
      <dgm:prSet presAssocID="{150D75B2-E13A-452E-A85A-BB17D6286523}" presName="level3hierChild" presStyleCnt="0"/>
      <dgm:spPr/>
    </dgm:pt>
    <dgm:pt modelId="{11BACE09-FAB5-44C3-A2AB-173947266760}" type="pres">
      <dgm:prSet presAssocID="{F3482735-BCB4-4698-9FE8-D1E67519A7D0}" presName="conn2-1" presStyleLbl="parChTrans1D3" presStyleIdx="2" presStyleCnt="4"/>
      <dgm:spPr/>
      <dgm:t>
        <a:bodyPr/>
        <a:lstStyle/>
        <a:p>
          <a:endParaRPr lang="en-US"/>
        </a:p>
      </dgm:t>
    </dgm:pt>
    <dgm:pt modelId="{EF824929-80C5-48EA-B2CA-648512C346FB}" type="pres">
      <dgm:prSet presAssocID="{F3482735-BCB4-4698-9FE8-D1E67519A7D0}" presName="connTx" presStyleLbl="parChTrans1D3" presStyleIdx="2" presStyleCnt="4"/>
      <dgm:spPr/>
      <dgm:t>
        <a:bodyPr/>
        <a:lstStyle/>
        <a:p>
          <a:endParaRPr lang="en-US"/>
        </a:p>
      </dgm:t>
    </dgm:pt>
    <dgm:pt modelId="{B355F6F8-6CDA-482D-B8B8-34E4D6AA5F84}" type="pres">
      <dgm:prSet presAssocID="{C0574F30-E837-4F2C-AFC8-24C7396A399B}" presName="root2" presStyleCnt="0"/>
      <dgm:spPr/>
    </dgm:pt>
    <dgm:pt modelId="{82EFE1AC-58FC-4169-AAA0-B12690A8F427}" type="pres">
      <dgm:prSet presAssocID="{C0574F30-E837-4F2C-AFC8-24C7396A399B}" presName="LevelTwoTextNode" presStyleLbl="node3" presStyleIdx="2" presStyleCnt="4">
        <dgm:presLayoutVars>
          <dgm:chPref val="3"/>
        </dgm:presLayoutVars>
      </dgm:prSet>
      <dgm:spPr/>
      <dgm:t>
        <a:bodyPr/>
        <a:lstStyle/>
        <a:p>
          <a:endParaRPr lang="en-US"/>
        </a:p>
      </dgm:t>
    </dgm:pt>
    <dgm:pt modelId="{2B106DD9-B6D8-4487-9082-75568E059E67}" type="pres">
      <dgm:prSet presAssocID="{C0574F30-E837-4F2C-AFC8-24C7396A399B}" presName="level3hierChild" presStyleCnt="0"/>
      <dgm:spPr/>
    </dgm:pt>
    <dgm:pt modelId="{3BC66943-6DBE-4F2F-9802-CE47FE4082C5}" type="pres">
      <dgm:prSet presAssocID="{66E0E081-CCFF-417A-B173-666373DEA03C}" presName="conn2-1" presStyleLbl="parChTrans1D2" presStyleIdx="2" presStyleCnt="3"/>
      <dgm:spPr/>
      <dgm:t>
        <a:bodyPr/>
        <a:lstStyle/>
        <a:p>
          <a:endParaRPr lang="en-US"/>
        </a:p>
      </dgm:t>
    </dgm:pt>
    <dgm:pt modelId="{004D91A5-D238-4B32-999A-D1EF2D5B2743}" type="pres">
      <dgm:prSet presAssocID="{66E0E081-CCFF-417A-B173-666373DEA03C}" presName="connTx" presStyleLbl="parChTrans1D2" presStyleIdx="2" presStyleCnt="3"/>
      <dgm:spPr/>
      <dgm:t>
        <a:bodyPr/>
        <a:lstStyle/>
        <a:p>
          <a:endParaRPr lang="en-US"/>
        </a:p>
      </dgm:t>
    </dgm:pt>
    <dgm:pt modelId="{4B68BC11-EBC0-4472-8609-8986C8E05D3A}" type="pres">
      <dgm:prSet presAssocID="{3D6E3FF1-3BD2-4ECE-A7C9-9482C48D178D}" presName="root2" presStyleCnt="0"/>
      <dgm:spPr/>
    </dgm:pt>
    <dgm:pt modelId="{73E0FB39-C648-4446-ACDF-92B521C09898}" type="pres">
      <dgm:prSet presAssocID="{3D6E3FF1-3BD2-4ECE-A7C9-9482C48D178D}" presName="LevelTwoTextNode" presStyleLbl="node2" presStyleIdx="2" presStyleCnt="3">
        <dgm:presLayoutVars>
          <dgm:chPref val="3"/>
        </dgm:presLayoutVars>
      </dgm:prSet>
      <dgm:spPr/>
      <dgm:t>
        <a:bodyPr/>
        <a:lstStyle/>
        <a:p>
          <a:endParaRPr lang="en-US"/>
        </a:p>
      </dgm:t>
    </dgm:pt>
    <dgm:pt modelId="{E256BF62-1F25-41BF-87E4-A032D2085E7B}" type="pres">
      <dgm:prSet presAssocID="{3D6E3FF1-3BD2-4ECE-A7C9-9482C48D178D}" presName="level3hierChild" presStyleCnt="0"/>
      <dgm:spPr/>
    </dgm:pt>
    <dgm:pt modelId="{EEF257ED-8CD4-4A41-BA4C-DD6C5823508E}" type="pres">
      <dgm:prSet presAssocID="{7DC56FB6-BDDC-48FF-B765-56EAA09130A4}" presName="conn2-1" presStyleLbl="parChTrans1D3" presStyleIdx="3" presStyleCnt="4"/>
      <dgm:spPr/>
      <dgm:t>
        <a:bodyPr/>
        <a:lstStyle/>
        <a:p>
          <a:endParaRPr lang="en-US"/>
        </a:p>
      </dgm:t>
    </dgm:pt>
    <dgm:pt modelId="{16A13E66-1395-40F0-A9DC-DDE89D1D5978}" type="pres">
      <dgm:prSet presAssocID="{7DC56FB6-BDDC-48FF-B765-56EAA09130A4}" presName="connTx" presStyleLbl="parChTrans1D3" presStyleIdx="3" presStyleCnt="4"/>
      <dgm:spPr/>
      <dgm:t>
        <a:bodyPr/>
        <a:lstStyle/>
        <a:p>
          <a:endParaRPr lang="en-US"/>
        </a:p>
      </dgm:t>
    </dgm:pt>
    <dgm:pt modelId="{1FF41A3E-46D9-469D-87D7-A4ECDB84AF15}" type="pres">
      <dgm:prSet presAssocID="{F190D8B1-941F-49E7-B269-B4ECADB9A4A3}" presName="root2" presStyleCnt="0"/>
      <dgm:spPr/>
    </dgm:pt>
    <dgm:pt modelId="{3F4093B8-033C-4479-BC12-4DE834F6A660}" type="pres">
      <dgm:prSet presAssocID="{F190D8B1-941F-49E7-B269-B4ECADB9A4A3}" presName="LevelTwoTextNode" presStyleLbl="node3" presStyleIdx="3" presStyleCnt="4">
        <dgm:presLayoutVars>
          <dgm:chPref val="3"/>
        </dgm:presLayoutVars>
      </dgm:prSet>
      <dgm:spPr/>
      <dgm:t>
        <a:bodyPr/>
        <a:lstStyle/>
        <a:p>
          <a:endParaRPr lang="en-US"/>
        </a:p>
      </dgm:t>
    </dgm:pt>
    <dgm:pt modelId="{24D925FE-1933-4FE7-A367-7D11F9F552BE}" type="pres">
      <dgm:prSet presAssocID="{F190D8B1-941F-49E7-B269-B4ECADB9A4A3}" presName="level3hierChild" presStyleCnt="0"/>
      <dgm:spPr/>
    </dgm:pt>
  </dgm:ptLst>
  <dgm:cxnLst>
    <dgm:cxn modelId="{E9B4CBEC-F58A-42D4-A16B-F5572AFEC304}" type="presOf" srcId="{807B73F8-3B4E-41FC-8252-A31D5CC1640F}" destId="{A633ADB8-6982-46FD-80A2-D8481BA63EF9}" srcOrd="1" destOrd="0" presId="urn:microsoft.com/office/officeart/2005/8/layout/hierarchy2"/>
    <dgm:cxn modelId="{4A3AE107-5F51-4CA0-99DE-2A62B4E29A16}" type="presOf" srcId="{E17F4CD3-B904-437D-ABEE-8ACC5209314F}" destId="{B0B3BDE9-2EFA-4791-BBCF-69F6DF36AFAE}" srcOrd="0" destOrd="0" presId="urn:microsoft.com/office/officeart/2005/8/layout/hierarchy2"/>
    <dgm:cxn modelId="{C192B6BE-1AD3-4C0B-9B22-54AB2B7F59CC}" srcId="{150D75B2-E13A-452E-A85A-BB17D6286523}" destId="{C0574F30-E837-4F2C-AFC8-24C7396A399B}" srcOrd="0" destOrd="0" parTransId="{F3482735-BCB4-4698-9FE8-D1E67519A7D0}" sibTransId="{19E0CA83-9521-484F-92BA-E56E8800BC61}"/>
    <dgm:cxn modelId="{2458C2D8-8006-4B14-88DA-DE197FC72D22}" type="presOf" srcId="{66E0E081-CCFF-417A-B173-666373DEA03C}" destId="{3BC66943-6DBE-4F2F-9802-CE47FE4082C5}" srcOrd="0" destOrd="0" presId="urn:microsoft.com/office/officeart/2005/8/layout/hierarchy2"/>
    <dgm:cxn modelId="{E78A078F-FF38-4F24-9B5F-5B70F4A95E90}" srcId="{1791368E-6091-46EC-AF7F-390B4E3634D4}" destId="{4177922C-EEC9-444F-89C0-445AD775ABA1}" srcOrd="0" destOrd="0" parTransId="{BE996D8F-2408-4ECA-B9DE-62FFEA00A5A3}" sibTransId="{FD69F6C2-3B59-46D1-92B1-B3A5E62B877A}"/>
    <dgm:cxn modelId="{430253E8-DEED-473F-A0D5-CE7FE97A5221}" type="presOf" srcId="{150D75B2-E13A-452E-A85A-BB17D6286523}" destId="{1BF8F8FF-D533-4882-9619-6A427087A328}" srcOrd="0" destOrd="0" presId="urn:microsoft.com/office/officeart/2005/8/layout/hierarchy2"/>
    <dgm:cxn modelId="{6C5B078E-E594-44BF-80D8-328386266966}" srcId="{3D6E3FF1-3BD2-4ECE-A7C9-9482C48D178D}" destId="{F190D8B1-941F-49E7-B269-B4ECADB9A4A3}" srcOrd="0" destOrd="0" parTransId="{7DC56FB6-BDDC-48FF-B765-56EAA09130A4}" sibTransId="{3047E004-2362-4A02-8BFB-81F5DC5DC6B2}"/>
    <dgm:cxn modelId="{69473758-8051-4F82-8093-E50D8F18CE37}" type="presOf" srcId="{AEF985AE-E540-4710-B13C-AEF79D9A41F5}" destId="{7BE0CAA9-9FB3-4BF4-9029-143B44C1A2D9}" srcOrd="0" destOrd="0" presId="urn:microsoft.com/office/officeart/2005/8/layout/hierarchy2"/>
    <dgm:cxn modelId="{B6805242-4573-4C35-A18A-B85F88AB0F1E}" srcId="{4177922C-EEC9-444F-89C0-445AD775ABA1}" destId="{3D6E3FF1-3BD2-4ECE-A7C9-9482C48D178D}" srcOrd="2" destOrd="0" parTransId="{66E0E081-CCFF-417A-B173-666373DEA03C}" sibTransId="{6147C778-3536-4D37-A6B0-B89BA62960A2}"/>
    <dgm:cxn modelId="{D9CDFC69-BF8C-4576-A8C7-32B175919744}" type="presOf" srcId="{1791368E-6091-46EC-AF7F-390B4E3634D4}" destId="{02B1991D-822F-4114-B660-2F615EAAC120}" srcOrd="0" destOrd="0" presId="urn:microsoft.com/office/officeart/2005/8/layout/hierarchy2"/>
    <dgm:cxn modelId="{65D2A632-1D1E-4772-8FDF-4026E9B6ACF2}" type="presOf" srcId="{7CCF3650-47EF-4C01-9D3A-EDB111BDB1A8}" destId="{63395463-7682-4318-ABDC-60B09CE395F1}" srcOrd="0" destOrd="0" presId="urn:microsoft.com/office/officeart/2005/8/layout/hierarchy2"/>
    <dgm:cxn modelId="{CD44B0D2-5831-4E8B-B646-7CD4C5C841D9}" type="presOf" srcId="{F3482735-BCB4-4698-9FE8-D1E67519A7D0}" destId="{EF824929-80C5-48EA-B2CA-648512C346FB}" srcOrd="1" destOrd="0" presId="urn:microsoft.com/office/officeart/2005/8/layout/hierarchy2"/>
    <dgm:cxn modelId="{87649D85-88F2-46F4-8CD9-74106EAEC255}" type="presOf" srcId="{3D6E3FF1-3BD2-4ECE-A7C9-9482C48D178D}" destId="{73E0FB39-C648-4446-ACDF-92B521C09898}" srcOrd="0" destOrd="0" presId="urn:microsoft.com/office/officeart/2005/8/layout/hierarchy2"/>
    <dgm:cxn modelId="{1B02D684-5A1A-4630-AD0E-4FC053C27DF7}" type="presOf" srcId="{7CCF3650-47EF-4C01-9D3A-EDB111BDB1A8}" destId="{2F761E99-A0C1-4C70-86BA-88F2FAE1D595}" srcOrd="1" destOrd="0" presId="urn:microsoft.com/office/officeart/2005/8/layout/hierarchy2"/>
    <dgm:cxn modelId="{8F2DBD3B-C68D-4923-B518-3441FB7FAC4D}" type="presOf" srcId="{422651C7-9BC7-4788-8884-91F1421234A9}" destId="{D6071294-A564-4A24-B9C6-13937682A733}" srcOrd="0" destOrd="0" presId="urn:microsoft.com/office/officeart/2005/8/layout/hierarchy2"/>
    <dgm:cxn modelId="{E4A73868-289D-46B0-AFB0-417149CFEEAF}" srcId="{4177922C-EEC9-444F-89C0-445AD775ABA1}" destId="{150D75B2-E13A-452E-A85A-BB17D6286523}" srcOrd="1" destOrd="0" parTransId="{AEF985AE-E540-4710-B13C-AEF79D9A41F5}" sibTransId="{A62F370F-47DA-4E58-969D-8AC750D6CDB8}"/>
    <dgm:cxn modelId="{D2181B2D-8B1C-4DBE-A1F5-5345B57D12A4}" type="presOf" srcId="{4177922C-EEC9-444F-89C0-445AD775ABA1}" destId="{5595D2F7-8C15-4EC2-8357-2EC70F284532}" srcOrd="0" destOrd="0" presId="urn:microsoft.com/office/officeart/2005/8/layout/hierarchy2"/>
    <dgm:cxn modelId="{43473827-1BA2-4A6F-ACC7-587F2775402B}" srcId="{A9A7A972-5F1D-4EC3-8EA2-AD5BBDFFD666}" destId="{E17F4CD3-B904-437D-ABEE-8ACC5209314F}" srcOrd="0" destOrd="0" parTransId="{7CCF3650-47EF-4C01-9D3A-EDB111BDB1A8}" sibTransId="{DC71BBBD-0CFE-4E28-83BC-39523521B973}"/>
    <dgm:cxn modelId="{571A9CD3-3BEF-4C07-93CD-6208500CCCF9}" srcId="{A9A7A972-5F1D-4EC3-8EA2-AD5BBDFFD666}" destId="{422651C7-9BC7-4788-8884-91F1421234A9}" srcOrd="1" destOrd="0" parTransId="{310F7CC4-D1D8-443A-BA43-00B6EBAFB973}" sibTransId="{CB227902-CD4D-4CE2-9B0E-3B1E0253444F}"/>
    <dgm:cxn modelId="{3DBECDE4-E86B-4FFF-83E3-388E8E501363}" srcId="{4177922C-EEC9-444F-89C0-445AD775ABA1}" destId="{A9A7A972-5F1D-4EC3-8EA2-AD5BBDFFD666}" srcOrd="0" destOrd="0" parTransId="{807B73F8-3B4E-41FC-8252-A31D5CC1640F}" sibTransId="{73CFCBE0-F2AC-4C05-9D69-4A852EB6C948}"/>
    <dgm:cxn modelId="{1AE38147-9772-404C-9960-5D74DC0E0C71}" type="presOf" srcId="{7DC56FB6-BDDC-48FF-B765-56EAA09130A4}" destId="{EEF257ED-8CD4-4A41-BA4C-DD6C5823508E}" srcOrd="0" destOrd="0" presId="urn:microsoft.com/office/officeart/2005/8/layout/hierarchy2"/>
    <dgm:cxn modelId="{F7A1C9BF-B5E0-4683-8BB0-B0860CEF8696}" type="presOf" srcId="{A9A7A972-5F1D-4EC3-8EA2-AD5BBDFFD666}" destId="{A8F89116-4C4B-4DF0-BBC7-C97D65E944FB}" srcOrd="0" destOrd="0" presId="urn:microsoft.com/office/officeart/2005/8/layout/hierarchy2"/>
    <dgm:cxn modelId="{D6951C01-149B-4745-8575-25A9212FB76F}" type="presOf" srcId="{310F7CC4-D1D8-443A-BA43-00B6EBAFB973}" destId="{490871FE-CC30-4105-93ED-9F8917E6AAE0}" srcOrd="0" destOrd="0" presId="urn:microsoft.com/office/officeart/2005/8/layout/hierarchy2"/>
    <dgm:cxn modelId="{950F6256-B7D0-4E08-9690-69BF270BB648}" type="presOf" srcId="{AEF985AE-E540-4710-B13C-AEF79D9A41F5}" destId="{614EC8AC-2050-4496-8E9A-97DB0A40D9C8}" srcOrd="1" destOrd="0" presId="urn:microsoft.com/office/officeart/2005/8/layout/hierarchy2"/>
    <dgm:cxn modelId="{D2E63A09-B996-4F7D-AFA7-73B8161ACBF6}" type="presOf" srcId="{310F7CC4-D1D8-443A-BA43-00B6EBAFB973}" destId="{7E192901-5A62-4F6F-97BE-FDDDC31325D8}" srcOrd="1" destOrd="0" presId="urn:microsoft.com/office/officeart/2005/8/layout/hierarchy2"/>
    <dgm:cxn modelId="{73EE82C1-8C92-4C7F-B818-78A8B0002A2C}" type="presOf" srcId="{F3482735-BCB4-4698-9FE8-D1E67519A7D0}" destId="{11BACE09-FAB5-44C3-A2AB-173947266760}" srcOrd="0" destOrd="0" presId="urn:microsoft.com/office/officeart/2005/8/layout/hierarchy2"/>
    <dgm:cxn modelId="{4F1C88B2-D1A3-4A2D-9E0E-EA9E7CCD2D13}" type="presOf" srcId="{7DC56FB6-BDDC-48FF-B765-56EAA09130A4}" destId="{16A13E66-1395-40F0-A9DC-DDE89D1D5978}" srcOrd="1" destOrd="0" presId="urn:microsoft.com/office/officeart/2005/8/layout/hierarchy2"/>
    <dgm:cxn modelId="{01E0FCE5-26D3-4C92-B98A-1CB780E60D39}" type="presOf" srcId="{C0574F30-E837-4F2C-AFC8-24C7396A399B}" destId="{82EFE1AC-58FC-4169-AAA0-B12690A8F427}" srcOrd="0" destOrd="0" presId="urn:microsoft.com/office/officeart/2005/8/layout/hierarchy2"/>
    <dgm:cxn modelId="{E9E15B0E-ECD2-4618-8FF4-8631FE49DD2C}" type="presOf" srcId="{66E0E081-CCFF-417A-B173-666373DEA03C}" destId="{004D91A5-D238-4B32-999A-D1EF2D5B2743}" srcOrd="1" destOrd="0" presId="urn:microsoft.com/office/officeart/2005/8/layout/hierarchy2"/>
    <dgm:cxn modelId="{F63F3CB0-3D10-4C3B-9051-03087777F7E8}" type="presOf" srcId="{F190D8B1-941F-49E7-B269-B4ECADB9A4A3}" destId="{3F4093B8-033C-4479-BC12-4DE834F6A660}" srcOrd="0" destOrd="0" presId="urn:microsoft.com/office/officeart/2005/8/layout/hierarchy2"/>
    <dgm:cxn modelId="{EA404748-5B3E-4733-A18B-BE0909962F4C}" type="presOf" srcId="{807B73F8-3B4E-41FC-8252-A31D5CC1640F}" destId="{792EBB77-8B10-432A-8199-32081BE9DBFC}" srcOrd="0" destOrd="0" presId="urn:microsoft.com/office/officeart/2005/8/layout/hierarchy2"/>
    <dgm:cxn modelId="{27F77C4B-4F42-4FF1-AAA3-DA6017165B5C}" type="presParOf" srcId="{02B1991D-822F-4114-B660-2F615EAAC120}" destId="{5DC956D5-4174-44EC-B860-EAC37087672E}" srcOrd="0" destOrd="0" presId="urn:microsoft.com/office/officeart/2005/8/layout/hierarchy2"/>
    <dgm:cxn modelId="{4E86A215-3705-4086-9AAB-5E1440223880}" type="presParOf" srcId="{5DC956D5-4174-44EC-B860-EAC37087672E}" destId="{5595D2F7-8C15-4EC2-8357-2EC70F284532}" srcOrd="0" destOrd="0" presId="urn:microsoft.com/office/officeart/2005/8/layout/hierarchy2"/>
    <dgm:cxn modelId="{F93D9ACA-A9AB-430F-989B-92C9F3CC751E}" type="presParOf" srcId="{5DC956D5-4174-44EC-B860-EAC37087672E}" destId="{E5A637B5-26E4-4C87-A248-E3ECF14CA6B3}" srcOrd="1" destOrd="0" presId="urn:microsoft.com/office/officeart/2005/8/layout/hierarchy2"/>
    <dgm:cxn modelId="{7CCBF56D-BBEF-4308-A05E-AC90FBE79A03}" type="presParOf" srcId="{E5A637B5-26E4-4C87-A248-E3ECF14CA6B3}" destId="{792EBB77-8B10-432A-8199-32081BE9DBFC}" srcOrd="0" destOrd="0" presId="urn:microsoft.com/office/officeart/2005/8/layout/hierarchy2"/>
    <dgm:cxn modelId="{B6FD159B-088A-4445-9645-C08F49622BCF}" type="presParOf" srcId="{792EBB77-8B10-432A-8199-32081BE9DBFC}" destId="{A633ADB8-6982-46FD-80A2-D8481BA63EF9}" srcOrd="0" destOrd="0" presId="urn:microsoft.com/office/officeart/2005/8/layout/hierarchy2"/>
    <dgm:cxn modelId="{3489F6C3-8BD3-4C28-BF2D-CDFE3B6B212F}" type="presParOf" srcId="{E5A637B5-26E4-4C87-A248-E3ECF14CA6B3}" destId="{F48924DE-6321-40A4-B17A-35DBD59061E2}" srcOrd="1" destOrd="0" presId="urn:microsoft.com/office/officeart/2005/8/layout/hierarchy2"/>
    <dgm:cxn modelId="{3797845F-C96B-4E9A-894B-0B0F786FC117}" type="presParOf" srcId="{F48924DE-6321-40A4-B17A-35DBD59061E2}" destId="{A8F89116-4C4B-4DF0-BBC7-C97D65E944FB}" srcOrd="0" destOrd="0" presId="urn:microsoft.com/office/officeart/2005/8/layout/hierarchy2"/>
    <dgm:cxn modelId="{37EC623A-0EBB-4CCD-A384-2E32F7BC4E5C}" type="presParOf" srcId="{F48924DE-6321-40A4-B17A-35DBD59061E2}" destId="{81682CF0-9A9E-4B59-B5F7-9EA105300AB7}" srcOrd="1" destOrd="0" presId="urn:microsoft.com/office/officeart/2005/8/layout/hierarchy2"/>
    <dgm:cxn modelId="{6BD15BB3-07C5-420C-A69D-A9B1607D79BA}" type="presParOf" srcId="{81682CF0-9A9E-4B59-B5F7-9EA105300AB7}" destId="{63395463-7682-4318-ABDC-60B09CE395F1}" srcOrd="0" destOrd="0" presId="urn:microsoft.com/office/officeart/2005/8/layout/hierarchy2"/>
    <dgm:cxn modelId="{A94C40E5-334E-499E-8FC9-E63600FC259C}" type="presParOf" srcId="{63395463-7682-4318-ABDC-60B09CE395F1}" destId="{2F761E99-A0C1-4C70-86BA-88F2FAE1D595}" srcOrd="0" destOrd="0" presId="urn:microsoft.com/office/officeart/2005/8/layout/hierarchy2"/>
    <dgm:cxn modelId="{100166ED-5A49-4A2E-81EE-1EC8F011E97A}" type="presParOf" srcId="{81682CF0-9A9E-4B59-B5F7-9EA105300AB7}" destId="{6FC60F0B-6B6E-4B43-9F19-B64064396819}" srcOrd="1" destOrd="0" presId="urn:microsoft.com/office/officeart/2005/8/layout/hierarchy2"/>
    <dgm:cxn modelId="{2C18772D-47DE-49D8-BA39-D1D463C172B8}" type="presParOf" srcId="{6FC60F0B-6B6E-4B43-9F19-B64064396819}" destId="{B0B3BDE9-2EFA-4791-BBCF-69F6DF36AFAE}" srcOrd="0" destOrd="0" presId="urn:microsoft.com/office/officeart/2005/8/layout/hierarchy2"/>
    <dgm:cxn modelId="{32AEA153-21F3-42AA-B4BE-5C9A97B807D3}" type="presParOf" srcId="{6FC60F0B-6B6E-4B43-9F19-B64064396819}" destId="{C138DB02-BD5D-4BAA-B140-39E7B239516B}" srcOrd="1" destOrd="0" presId="urn:microsoft.com/office/officeart/2005/8/layout/hierarchy2"/>
    <dgm:cxn modelId="{FCDD8C47-369E-4F43-9FF6-B39894FFB1F8}" type="presParOf" srcId="{81682CF0-9A9E-4B59-B5F7-9EA105300AB7}" destId="{490871FE-CC30-4105-93ED-9F8917E6AAE0}" srcOrd="2" destOrd="0" presId="urn:microsoft.com/office/officeart/2005/8/layout/hierarchy2"/>
    <dgm:cxn modelId="{7E82CCEC-46E6-46AE-8E4F-BFDEEA082845}" type="presParOf" srcId="{490871FE-CC30-4105-93ED-9F8917E6AAE0}" destId="{7E192901-5A62-4F6F-97BE-FDDDC31325D8}" srcOrd="0" destOrd="0" presId="urn:microsoft.com/office/officeart/2005/8/layout/hierarchy2"/>
    <dgm:cxn modelId="{E69015FB-1966-4FAF-A5A9-F83BD713249C}" type="presParOf" srcId="{81682CF0-9A9E-4B59-B5F7-9EA105300AB7}" destId="{35157930-BCA8-41D2-AC84-22D1A1AEE81E}" srcOrd="3" destOrd="0" presId="urn:microsoft.com/office/officeart/2005/8/layout/hierarchy2"/>
    <dgm:cxn modelId="{2F50D159-D873-4CCF-B812-9CEDB3949C18}" type="presParOf" srcId="{35157930-BCA8-41D2-AC84-22D1A1AEE81E}" destId="{D6071294-A564-4A24-B9C6-13937682A733}" srcOrd="0" destOrd="0" presId="urn:microsoft.com/office/officeart/2005/8/layout/hierarchy2"/>
    <dgm:cxn modelId="{FFFA8098-97E3-4D46-9D7E-7AE06A45C315}" type="presParOf" srcId="{35157930-BCA8-41D2-AC84-22D1A1AEE81E}" destId="{76721C62-20ED-4BCC-A1EC-496F153812A0}" srcOrd="1" destOrd="0" presId="urn:microsoft.com/office/officeart/2005/8/layout/hierarchy2"/>
    <dgm:cxn modelId="{EB49B7C3-98AA-49CF-B29D-38474512921B}" type="presParOf" srcId="{E5A637B5-26E4-4C87-A248-E3ECF14CA6B3}" destId="{7BE0CAA9-9FB3-4BF4-9029-143B44C1A2D9}" srcOrd="2" destOrd="0" presId="urn:microsoft.com/office/officeart/2005/8/layout/hierarchy2"/>
    <dgm:cxn modelId="{4FA0063D-806B-4E19-80E6-F16DD6037E2B}" type="presParOf" srcId="{7BE0CAA9-9FB3-4BF4-9029-143B44C1A2D9}" destId="{614EC8AC-2050-4496-8E9A-97DB0A40D9C8}" srcOrd="0" destOrd="0" presId="urn:microsoft.com/office/officeart/2005/8/layout/hierarchy2"/>
    <dgm:cxn modelId="{0A611527-200A-4297-8700-1E58C92E7A14}" type="presParOf" srcId="{E5A637B5-26E4-4C87-A248-E3ECF14CA6B3}" destId="{FB4A4FD2-3F94-4A67-8DFE-02C5996CEEA7}" srcOrd="3" destOrd="0" presId="urn:microsoft.com/office/officeart/2005/8/layout/hierarchy2"/>
    <dgm:cxn modelId="{038E5BA7-C9A5-47D4-A280-0C6D2D26DA6B}" type="presParOf" srcId="{FB4A4FD2-3F94-4A67-8DFE-02C5996CEEA7}" destId="{1BF8F8FF-D533-4882-9619-6A427087A328}" srcOrd="0" destOrd="0" presId="urn:microsoft.com/office/officeart/2005/8/layout/hierarchy2"/>
    <dgm:cxn modelId="{831B6EFA-17B2-45B8-8F3B-1E21F23ED05C}" type="presParOf" srcId="{FB4A4FD2-3F94-4A67-8DFE-02C5996CEEA7}" destId="{506DE235-A828-4789-8F0D-FB85214C30D3}" srcOrd="1" destOrd="0" presId="urn:microsoft.com/office/officeart/2005/8/layout/hierarchy2"/>
    <dgm:cxn modelId="{16D12AF5-CA12-4EF1-8F75-15A4C55B12D7}" type="presParOf" srcId="{506DE235-A828-4789-8F0D-FB85214C30D3}" destId="{11BACE09-FAB5-44C3-A2AB-173947266760}" srcOrd="0" destOrd="0" presId="urn:microsoft.com/office/officeart/2005/8/layout/hierarchy2"/>
    <dgm:cxn modelId="{C1114F08-DC5E-42B5-868B-14256C3BD77F}" type="presParOf" srcId="{11BACE09-FAB5-44C3-A2AB-173947266760}" destId="{EF824929-80C5-48EA-B2CA-648512C346FB}" srcOrd="0" destOrd="0" presId="urn:microsoft.com/office/officeart/2005/8/layout/hierarchy2"/>
    <dgm:cxn modelId="{5D1F59E1-06AA-4F18-899F-21D1FC1869FA}" type="presParOf" srcId="{506DE235-A828-4789-8F0D-FB85214C30D3}" destId="{B355F6F8-6CDA-482D-B8B8-34E4D6AA5F84}" srcOrd="1" destOrd="0" presId="urn:microsoft.com/office/officeart/2005/8/layout/hierarchy2"/>
    <dgm:cxn modelId="{670E8C58-CDBA-4934-A6E0-06D163043D15}" type="presParOf" srcId="{B355F6F8-6CDA-482D-B8B8-34E4D6AA5F84}" destId="{82EFE1AC-58FC-4169-AAA0-B12690A8F427}" srcOrd="0" destOrd="0" presId="urn:microsoft.com/office/officeart/2005/8/layout/hierarchy2"/>
    <dgm:cxn modelId="{10AFDD8B-3F02-47F4-83A3-374041959046}" type="presParOf" srcId="{B355F6F8-6CDA-482D-B8B8-34E4D6AA5F84}" destId="{2B106DD9-B6D8-4487-9082-75568E059E67}" srcOrd="1" destOrd="0" presId="urn:microsoft.com/office/officeart/2005/8/layout/hierarchy2"/>
    <dgm:cxn modelId="{68517993-4026-432D-8C62-FE34AEE68F5D}" type="presParOf" srcId="{E5A637B5-26E4-4C87-A248-E3ECF14CA6B3}" destId="{3BC66943-6DBE-4F2F-9802-CE47FE4082C5}" srcOrd="4" destOrd="0" presId="urn:microsoft.com/office/officeart/2005/8/layout/hierarchy2"/>
    <dgm:cxn modelId="{4C19851A-84D3-4B36-9BC9-A53E2C59CFFF}" type="presParOf" srcId="{3BC66943-6DBE-4F2F-9802-CE47FE4082C5}" destId="{004D91A5-D238-4B32-999A-D1EF2D5B2743}" srcOrd="0" destOrd="0" presId="urn:microsoft.com/office/officeart/2005/8/layout/hierarchy2"/>
    <dgm:cxn modelId="{75ADCF7A-2571-4952-AFD4-1D16AC2C1CC5}" type="presParOf" srcId="{E5A637B5-26E4-4C87-A248-E3ECF14CA6B3}" destId="{4B68BC11-EBC0-4472-8609-8986C8E05D3A}" srcOrd="5" destOrd="0" presId="urn:microsoft.com/office/officeart/2005/8/layout/hierarchy2"/>
    <dgm:cxn modelId="{ADDB0D51-0C46-4161-808E-0F5F77E05E9D}" type="presParOf" srcId="{4B68BC11-EBC0-4472-8609-8986C8E05D3A}" destId="{73E0FB39-C648-4446-ACDF-92B521C09898}" srcOrd="0" destOrd="0" presId="urn:microsoft.com/office/officeart/2005/8/layout/hierarchy2"/>
    <dgm:cxn modelId="{B67F40DD-326A-4A95-B92F-6700B3EB38E6}" type="presParOf" srcId="{4B68BC11-EBC0-4472-8609-8986C8E05D3A}" destId="{E256BF62-1F25-41BF-87E4-A032D2085E7B}" srcOrd="1" destOrd="0" presId="urn:microsoft.com/office/officeart/2005/8/layout/hierarchy2"/>
    <dgm:cxn modelId="{352ABD9F-EAB4-4A3E-8722-003D78C573DD}" type="presParOf" srcId="{E256BF62-1F25-41BF-87E4-A032D2085E7B}" destId="{EEF257ED-8CD4-4A41-BA4C-DD6C5823508E}" srcOrd="0" destOrd="0" presId="urn:microsoft.com/office/officeart/2005/8/layout/hierarchy2"/>
    <dgm:cxn modelId="{98158665-BEA3-4984-B9D3-E646C523DB69}" type="presParOf" srcId="{EEF257ED-8CD4-4A41-BA4C-DD6C5823508E}" destId="{16A13E66-1395-40F0-A9DC-DDE89D1D5978}" srcOrd="0" destOrd="0" presId="urn:microsoft.com/office/officeart/2005/8/layout/hierarchy2"/>
    <dgm:cxn modelId="{6445764F-53D3-477A-9046-DD9B5DE5E83B}" type="presParOf" srcId="{E256BF62-1F25-41BF-87E4-A032D2085E7B}" destId="{1FF41A3E-46D9-469D-87D7-A4ECDB84AF15}" srcOrd="1" destOrd="0" presId="urn:microsoft.com/office/officeart/2005/8/layout/hierarchy2"/>
    <dgm:cxn modelId="{4AD9562A-75B4-45A0-A833-508342E7E66E}" type="presParOf" srcId="{1FF41A3E-46D9-469D-87D7-A4ECDB84AF15}" destId="{3F4093B8-033C-4479-BC12-4DE834F6A660}" srcOrd="0" destOrd="0" presId="urn:microsoft.com/office/officeart/2005/8/layout/hierarchy2"/>
    <dgm:cxn modelId="{92E774FF-C309-418D-A825-A5866D13773C}" type="presParOf" srcId="{1FF41A3E-46D9-469D-87D7-A4ECDB84AF15}" destId="{24D925FE-1933-4FE7-A367-7D11F9F552B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96A8-C041-4A68-9EA0-883C1F030B3F}">
      <dsp:nvSpPr>
        <dsp:cNvPr id="0" name=""/>
        <dsp:cNvSpPr/>
      </dsp:nvSpPr>
      <dsp:spPr>
        <a:xfrm>
          <a:off x="2571" y="29347"/>
          <a:ext cx="2507456"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4. Science Background</a:t>
          </a:r>
          <a:endParaRPr lang="en-US" sz="1600" kern="1200" dirty="0"/>
        </a:p>
      </dsp:txBody>
      <dsp:txXfrm>
        <a:off x="2571" y="29347"/>
        <a:ext cx="2507456" cy="835200"/>
      </dsp:txXfrm>
    </dsp:sp>
    <dsp:sp modelId="{5FDF61DF-49A1-4B78-99B2-AFF66186C143}">
      <dsp:nvSpPr>
        <dsp:cNvPr id="0" name=""/>
        <dsp:cNvSpPr/>
      </dsp:nvSpPr>
      <dsp:spPr>
        <a:xfrm>
          <a:off x="2571" y="877927"/>
          <a:ext cx="2507456" cy="12469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Additive Color Model</a:t>
          </a:r>
          <a:endParaRPr lang="en-US" sz="1400" kern="1200" dirty="0"/>
        </a:p>
        <a:p>
          <a:pPr marL="114300" lvl="1" indent="-114300" algn="l" defTabSz="622300">
            <a:lnSpc>
              <a:spcPct val="90000"/>
            </a:lnSpc>
            <a:spcBef>
              <a:spcPct val="0"/>
            </a:spcBef>
            <a:spcAft>
              <a:spcPct val="15000"/>
            </a:spcAft>
            <a:buChar char="••"/>
          </a:pPr>
          <a:r>
            <a:rPr lang="en-US" sz="1400" kern="1200" dirty="0" smtClean="0"/>
            <a:t>Electromagnetic spectrum</a:t>
          </a:r>
          <a:endParaRPr lang="en-US" sz="1400" kern="1200" dirty="0"/>
        </a:p>
        <a:p>
          <a:pPr marL="114300" lvl="1" indent="-114300" algn="l" defTabSz="622300">
            <a:lnSpc>
              <a:spcPct val="90000"/>
            </a:lnSpc>
            <a:spcBef>
              <a:spcPct val="0"/>
            </a:spcBef>
            <a:spcAft>
              <a:spcPct val="15000"/>
            </a:spcAft>
            <a:buChar char="••"/>
          </a:pPr>
          <a:r>
            <a:rPr lang="en-US" sz="1400" kern="1200" dirty="0" smtClean="0"/>
            <a:t>Web Links for background info on heat stroke, animal health, etc. </a:t>
          </a:r>
          <a:endParaRPr lang="en-US" sz="1400" kern="1200" dirty="0"/>
        </a:p>
      </dsp:txBody>
      <dsp:txXfrm>
        <a:off x="2571" y="877927"/>
        <a:ext cx="2507456" cy="1246919"/>
      </dsp:txXfrm>
    </dsp:sp>
    <dsp:sp modelId="{6C7FACE1-65F1-4C67-AE46-6CC369A83074}">
      <dsp:nvSpPr>
        <dsp:cNvPr id="0" name=""/>
        <dsp:cNvSpPr/>
      </dsp:nvSpPr>
      <dsp:spPr>
        <a:xfrm>
          <a:off x="2861071" y="22656"/>
          <a:ext cx="2507456"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5. Hands outs and Additional Resources</a:t>
          </a:r>
          <a:endParaRPr lang="en-US" sz="1600" kern="1200" dirty="0"/>
        </a:p>
      </dsp:txBody>
      <dsp:txXfrm>
        <a:off x="2861071" y="22656"/>
        <a:ext cx="2507456" cy="835200"/>
      </dsp:txXfrm>
    </dsp:sp>
    <dsp:sp modelId="{F1A03FC0-84ED-4032-8D74-B2E75AFB5FEE}">
      <dsp:nvSpPr>
        <dsp:cNvPr id="0" name=""/>
        <dsp:cNvSpPr/>
      </dsp:nvSpPr>
      <dsp:spPr>
        <a:xfrm>
          <a:off x="2894345" y="864085"/>
          <a:ext cx="2507456" cy="1273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Templates for student use including, flow charts, planning diagrams, etc. </a:t>
          </a:r>
          <a:endParaRPr lang="en-US" sz="1600" kern="1200" dirty="0"/>
        </a:p>
      </dsp:txBody>
      <dsp:txXfrm>
        <a:off x="2894345" y="864085"/>
        <a:ext cx="2507456" cy="1273680"/>
      </dsp:txXfrm>
    </dsp:sp>
    <dsp:sp modelId="{D646C84A-72E4-477A-A134-4DF624385E85}">
      <dsp:nvSpPr>
        <dsp:cNvPr id="0" name=""/>
        <dsp:cNvSpPr/>
      </dsp:nvSpPr>
      <dsp:spPr>
        <a:xfrm>
          <a:off x="5719572" y="22656"/>
          <a:ext cx="2507456"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6. Example Project With Code </a:t>
          </a:r>
          <a:endParaRPr lang="en-US" sz="1600" kern="1200" dirty="0"/>
        </a:p>
      </dsp:txBody>
      <dsp:txXfrm>
        <a:off x="5719572" y="22656"/>
        <a:ext cx="2507456" cy="835200"/>
      </dsp:txXfrm>
    </dsp:sp>
    <dsp:sp modelId="{CE6BE841-462E-4FCE-B098-D851E9114D12}">
      <dsp:nvSpPr>
        <dsp:cNvPr id="0" name=""/>
        <dsp:cNvSpPr/>
      </dsp:nvSpPr>
      <dsp:spPr>
        <a:xfrm>
          <a:off x="5719572" y="857857"/>
          <a:ext cx="2507456" cy="1273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Sample project code. </a:t>
          </a:r>
          <a:endParaRPr lang="en-US" sz="1600" kern="1200" dirty="0"/>
        </a:p>
        <a:p>
          <a:pPr marL="171450" lvl="1" indent="-171450" algn="l" defTabSz="711200">
            <a:lnSpc>
              <a:spcPct val="90000"/>
            </a:lnSpc>
            <a:spcBef>
              <a:spcPct val="0"/>
            </a:spcBef>
            <a:spcAft>
              <a:spcPct val="15000"/>
            </a:spcAft>
            <a:buChar char="••"/>
          </a:pPr>
          <a:r>
            <a:rPr lang="en-US" sz="1600" kern="1200" dirty="0" smtClean="0"/>
            <a:t>Additional information on related STEM projects. </a:t>
          </a:r>
          <a:endParaRPr lang="en-US" sz="1600" kern="1200" dirty="0"/>
        </a:p>
      </dsp:txBody>
      <dsp:txXfrm>
        <a:off x="5719572" y="857857"/>
        <a:ext cx="2507456" cy="127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96A8-C041-4A68-9EA0-883C1F030B3F}">
      <dsp:nvSpPr>
        <dsp:cNvPr id="0" name=""/>
        <dsp:cNvSpPr/>
      </dsp:nvSpPr>
      <dsp:spPr>
        <a:xfrm>
          <a:off x="2571" y="87377"/>
          <a:ext cx="2507456" cy="7689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1. Project Overview</a:t>
          </a:r>
          <a:endParaRPr lang="en-US" sz="1600" kern="1200" dirty="0"/>
        </a:p>
      </dsp:txBody>
      <dsp:txXfrm>
        <a:off x="2571" y="87377"/>
        <a:ext cx="2507456" cy="768954"/>
      </dsp:txXfrm>
    </dsp:sp>
    <dsp:sp modelId="{5FDF61DF-49A1-4B78-99B2-AFF66186C143}">
      <dsp:nvSpPr>
        <dsp:cNvPr id="0" name=""/>
        <dsp:cNvSpPr/>
      </dsp:nvSpPr>
      <dsp:spPr>
        <a:xfrm>
          <a:off x="2571" y="856332"/>
          <a:ext cx="2507456" cy="1383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Overview </a:t>
          </a:r>
          <a:endParaRPr lang="en-US" sz="1600" kern="1200" dirty="0"/>
        </a:p>
        <a:p>
          <a:pPr marL="171450" lvl="1" indent="-171450" algn="l" defTabSz="711200">
            <a:lnSpc>
              <a:spcPct val="90000"/>
            </a:lnSpc>
            <a:spcBef>
              <a:spcPct val="0"/>
            </a:spcBef>
            <a:spcAft>
              <a:spcPct val="15000"/>
            </a:spcAft>
            <a:buChar char="••"/>
          </a:pPr>
          <a:r>
            <a:rPr lang="en-US" sz="1600" kern="1200" dirty="0" smtClean="0"/>
            <a:t>Problem</a:t>
          </a:r>
          <a:endParaRPr lang="en-US" sz="1600" kern="1200" dirty="0"/>
        </a:p>
        <a:p>
          <a:pPr marL="171450" lvl="1" indent="-171450" algn="l" defTabSz="711200">
            <a:lnSpc>
              <a:spcPct val="90000"/>
            </a:lnSpc>
            <a:spcBef>
              <a:spcPct val="0"/>
            </a:spcBef>
            <a:spcAft>
              <a:spcPct val="15000"/>
            </a:spcAft>
            <a:buChar char="••"/>
          </a:pPr>
          <a:r>
            <a:rPr lang="en-US" sz="1600" kern="1200" dirty="0" smtClean="0"/>
            <a:t>Supply List</a:t>
          </a:r>
          <a:endParaRPr lang="en-US" sz="1600" kern="1200" dirty="0"/>
        </a:p>
        <a:p>
          <a:pPr marL="171450" lvl="1" indent="-171450" algn="l" defTabSz="711200">
            <a:lnSpc>
              <a:spcPct val="90000"/>
            </a:lnSpc>
            <a:spcBef>
              <a:spcPct val="0"/>
            </a:spcBef>
            <a:spcAft>
              <a:spcPct val="15000"/>
            </a:spcAft>
            <a:buChar char="••"/>
          </a:pPr>
          <a:r>
            <a:rPr lang="en-US" sz="1600" kern="1200" dirty="0" smtClean="0"/>
            <a:t>Image of Completed Project </a:t>
          </a:r>
          <a:endParaRPr lang="en-US" sz="1600" kern="1200" dirty="0"/>
        </a:p>
      </dsp:txBody>
      <dsp:txXfrm>
        <a:off x="2571" y="856332"/>
        <a:ext cx="2507456" cy="1383480"/>
      </dsp:txXfrm>
    </dsp:sp>
    <dsp:sp modelId="{6C7FACE1-65F1-4C67-AE46-6CC369A83074}">
      <dsp:nvSpPr>
        <dsp:cNvPr id="0" name=""/>
        <dsp:cNvSpPr/>
      </dsp:nvSpPr>
      <dsp:spPr>
        <a:xfrm>
          <a:off x="2861071" y="87377"/>
          <a:ext cx="2507456" cy="7689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2. Preparing for the Project</a:t>
          </a:r>
          <a:endParaRPr lang="en-US" sz="1600" kern="1200" dirty="0"/>
        </a:p>
      </dsp:txBody>
      <dsp:txXfrm>
        <a:off x="2861071" y="87377"/>
        <a:ext cx="2507456" cy="768954"/>
      </dsp:txXfrm>
    </dsp:sp>
    <dsp:sp modelId="{F1A03FC0-84ED-4032-8D74-B2E75AFB5FEE}">
      <dsp:nvSpPr>
        <dsp:cNvPr id="0" name=""/>
        <dsp:cNvSpPr/>
      </dsp:nvSpPr>
      <dsp:spPr>
        <a:xfrm>
          <a:off x="2861071" y="856332"/>
          <a:ext cx="2507456" cy="1383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Pacing Guide </a:t>
          </a:r>
          <a:endParaRPr lang="en-US" sz="1600" kern="1200" dirty="0"/>
        </a:p>
        <a:p>
          <a:pPr marL="171450" lvl="1" indent="-171450" algn="l" defTabSz="711200">
            <a:lnSpc>
              <a:spcPct val="90000"/>
            </a:lnSpc>
            <a:spcBef>
              <a:spcPct val="0"/>
            </a:spcBef>
            <a:spcAft>
              <a:spcPct val="15000"/>
            </a:spcAft>
            <a:buChar char="••"/>
          </a:pPr>
          <a:r>
            <a:rPr lang="en-US" sz="1600" kern="1200" dirty="0" smtClean="0"/>
            <a:t>Standards</a:t>
          </a:r>
          <a:endParaRPr lang="en-US" sz="1600" kern="1200" dirty="0"/>
        </a:p>
        <a:p>
          <a:pPr marL="171450" lvl="1" indent="-171450" algn="l" defTabSz="711200">
            <a:lnSpc>
              <a:spcPct val="90000"/>
            </a:lnSpc>
            <a:spcBef>
              <a:spcPct val="0"/>
            </a:spcBef>
            <a:spcAft>
              <a:spcPct val="15000"/>
            </a:spcAft>
            <a:buChar char="••"/>
          </a:pPr>
          <a:r>
            <a:rPr lang="en-US" sz="1600" kern="1200" dirty="0" smtClean="0"/>
            <a:t>Additional Tips for Success</a:t>
          </a:r>
          <a:endParaRPr lang="en-US" sz="1600" kern="1200" dirty="0"/>
        </a:p>
        <a:p>
          <a:pPr marL="171450" lvl="1" indent="-171450" algn="l" defTabSz="711200">
            <a:lnSpc>
              <a:spcPct val="90000"/>
            </a:lnSpc>
            <a:spcBef>
              <a:spcPct val="0"/>
            </a:spcBef>
            <a:spcAft>
              <a:spcPct val="15000"/>
            </a:spcAft>
            <a:buChar char="••"/>
          </a:pPr>
          <a:r>
            <a:rPr lang="en-US" sz="1600" kern="1200" dirty="0" smtClean="0"/>
            <a:t>Materials Purchasing</a:t>
          </a:r>
          <a:endParaRPr lang="en-US" sz="1600" kern="1200" dirty="0"/>
        </a:p>
      </dsp:txBody>
      <dsp:txXfrm>
        <a:off x="2861071" y="856332"/>
        <a:ext cx="2507456" cy="1383480"/>
      </dsp:txXfrm>
    </dsp:sp>
    <dsp:sp modelId="{04F396E6-2872-4482-826F-B79187D90394}">
      <dsp:nvSpPr>
        <dsp:cNvPr id="0" name=""/>
        <dsp:cNvSpPr/>
      </dsp:nvSpPr>
      <dsp:spPr>
        <a:xfrm>
          <a:off x="5719571" y="87377"/>
          <a:ext cx="2507456" cy="7689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3. Process of Engineering Design and Computational Thinking</a:t>
          </a:r>
          <a:endParaRPr lang="en-US" sz="1600" kern="1200" dirty="0"/>
        </a:p>
      </dsp:txBody>
      <dsp:txXfrm>
        <a:off x="5719571" y="87377"/>
        <a:ext cx="2507456" cy="768954"/>
      </dsp:txXfrm>
    </dsp:sp>
    <dsp:sp modelId="{742B35F2-385D-4367-B8E4-7793D7B0807A}">
      <dsp:nvSpPr>
        <dsp:cNvPr id="0" name=""/>
        <dsp:cNvSpPr/>
      </dsp:nvSpPr>
      <dsp:spPr>
        <a:xfrm>
          <a:off x="5719571" y="856332"/>
          <a:ext cx="2507456" cy="1383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Engineering Design process</a:t>
          </a:r>
          <a:endParaRPr lang="en-US" sz="1600" kern="1200" dirty="0"/>
        </a:p>
        <a:p>
          <a:pPr marL="171450" lvl="1" indent="-171450" algn="l" defTabSz="711200">
            <a:lnSpc>
              <a:spcPct val="90000"/>
            </a:lnSpc>
            <a:spcBef>
              <a:spcPct val="0"/>
            </a:spcBef>
            <a:spcAft>
              <a:spcPct val="15000"/>
            </a:spcAft>
            <a:buChar char="••"/>
          </a:pPr>
          <a:r>
            <a:rPr lang="en-US" sz="1600" kern="1200" dirty="0" smtClean="0"/>
            <a:t>Computational Thinking</a:t>
          </a:r>
          <a:endParaRPr lang="en-US" sz="1600" kern="1200" dirty="0"/>
        </a:p>
        <a:p>
          <a:pPr marL="171450" lvl="1" indent="-171450" algn="l" defTabSz="711200">
            <a:lnSpc>
              <a:spcPct val="90000"/>
            </a:lnSpc>
            <a:spcBef>
              <a:spcPct val="0"/>
            </a:spcBef>
            <a:spcAft>
              <a:spcPct val="15000"/>
            </a:spcAft>
            <a:buChar char="••"/>
          </a:pPr>
          <a:r>
            <a:rPr lang="en-US" sz="1600" kern="1200" dirty="0" smtClean="0"/>
            <a:t>Pseudocode: Planning your Program</a:t>
          </a:r>
          <a:endParaRPr lang="en-US" sz="1600" kern="1200" dirty="0"/>
        </a:p>
      </dsp:txBody>
      <dsp:txXfrm>
        <a:off x="5719571" y="856332"/>
        <a:ext cx="2507456" cy="1383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838B-DA5A-445C-8943-CA4221E2573E}">
      <dsp:nvSpPr>
        <dsp:cNvPr id="0" name=""/>
        <dsp:cNvSpPr/>
      </dsp:nvSpPr>
      <dsp:spPr>
        <a:xfrm>
          <a:off x="4529834" y="975644"/>
          <a:ext cx="2059735" cy="4577257"/>
        </a:xfrm>
        <a:prstGeom prst="wedgeRectCallout">
          <a:avLst>
            <a:gd name="adj1" fmla="val 0"/>
            <a:gd name="adj2" fmla="val 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a:t>requires understanding of more difficult science concepts</a:t>
          </a:r>
        </a:p>
        <a:p>
          <a:pPr lvl="0" algn="r" defTabSz="755650">
            <a:lnSpc>
              <a:spcPct val="90000"/>
            </a:lnSpc>
            <a:spcBef>
              <a:spcPct val="0"/>
            </a:spcBef>
            <a:spcAft>
              <a:spcPct val="35000"/>
            </a:spcAft>
          </a:pPr>
          <a:r>
            <a:rPr lang="en-US" sz="1700" kern="1200"/>
            <a:t>requires more complex programming and coding skills</a:t>
          </a:r>
        </a:p>
        <a:p>
          <a:pPr lvl="0" algn="r" defTabSz="755650">
            <a:lnSpc>
              <a:spcPct val="90000"/>
            </a:lnSpc>
            <a:spcBef>
              <a:spcPct val="0"/>
            </a:spcBef>
            <a:spcAft>
              <a:spcPct val="35000"/>
            </a:spcAft>
          </a:pPr>
          <a:r>
            <a:rPr lang="en-US" sz="1700" kern="1200"/>
            <a:t>heavier emphasis on the E in STEM</a:t>
          </a:r>
        </a:p>
        <a:p>
          <a:pPr lvl="0" algn="r" defTabSz="755650">
            <a:lnSpc>
              <a:spcPct val="90000"/>
            </a:lnSpc>
            <a:spcBef>
              <a:spcPct val="0"/>
            </a:spcBef>
            <a:spcAft>
              <a:spcPct val="35000"/>
            </a:spcAft>
          </a:pPr>
          <a:r>
            <a:rPr lang="en-US" sz="1700" kern="1200"/>
            <a:t>target audience: High School</a:t>
          </a:r>
        </a:p>
        <a:p>
          <a:pPr lvl="0" algn="r" defTabSz="755650">
            <a:lnSpc>
              <a:spcPct val="90000"/>
            </a:lnSpc>
            <a:spcBef>
              <a:spcPct val="0"/>
            </a:spcBef>
            <a:spcAft>
              <a:spcPct val="35000"/>
            </a:spcAft>
          </a:pPr>
          <a:r>
            <a:rPr lang="en-US" sz="1700" kern="1200"/>
            <a:t>time required: ~ 3-4 days</a:t>
          </a:r>
        </a:p>
      </dsp:txBody>
      <dsp:txXfrm>
        <a:off x="4791240" y="975644"/>
        <a:ext cx="1798328" cy="4577257"/>
      </dsp:txXfrm>
    </dsp:sp>
    <dsp:sp modelId="{18C7EAD7-8623-4AAF-BEDE-F543CAD3AB42}">
      <dsp:nvSpPr>
        <dsp:cNvPr id="0" name=""/>
        <dsp:cNvSpPr/>
      </dsp:nvSpPr>
      <dsp:spPr>
        <a:xfrm>
          <a:off x="4529834" y="0"/>
          <a:ext cx="2059735" cy="977310"/>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kern="1200" dirty="0"/>
            <a:t>Smart Water</a:t>
          </a:r>
        </a:p>
      </dsp:txBody>
      <dsp:txXfrm>
        <a:off x="4529834" y="0"/>
        <a:ext cx="2059735" cy="977310"/>
      </dsp:txXfrm>
    </dsp:sp>
    <dsp:sp modelId="{CB14EBBC-D7EF-4119-84E0-FE11841A5439}">
      <dsp:nvSpPr>
        <dsp:cNvPr id="0" name=""/>
        <dsp:cNvSpPr/>
      </dsp:nvSpPr>
      <dsp:spPr>
        <a:xfrm>
          <a:off x="2570757" y="891267"/>
          <a:ext cx="2059735" cy="42507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a:t>More complex project, using several sensors at once, and input/output scenarios</a:t>
          </a:r>
        </a:p>
        <a:p>
          <a:pPr lvl="0" algn="r" defTabSz="755650">
            <a:lnSpc>
              <a:spcPct val="90000"/>
            </a:lnSpc>
            <a:spcBef>
              <a:spcPct val="0"/>
            </a:spcBef>
            <a:spcAft>
              <a:spcPct val="35000"/>
            </a:spcAft>
          </a:pPr>
          <a:r>
            <a:rPr lang="en-US" sz="1700" kern="1200"/>
            <a:t>target audience: middle grades/High school</a:t>
          </a:r>
        </a:p>
        <a:p>
          <a:pPr lvl="0" algn="r" defTabSz="755650">
            <a:lnSpc>
              <a:spcPct val="90000"/>
            </a:lnSpc>
            <a:spcBef>
              <a:spcPct val="0"/>
            </a:spcBef>
            <a:spcAft>
              <a:spcPct val="35000"/>
            </a:spcAft>
          </a:pPr>
          <a:r>
            <a:rPr lang="en-US" sz="1700" kern="1200"/>
            <a:t>time required: 2-3 day project</a:t>
          </a:r>
        </a:p>
      </dsp:txBody>
      <dsp:txXfrm>
        <a:off x="2832164" y="891267"/>
        <a:ext cx="1798328" cy="4250746"/>
      </dsp:txXfrm>
    </dsp:sp>
    <dsp:sp modelId="{B2190A7F-F15A-4FF0-9B65-5933E5B6936B}">
      <dsp:nvSpPr>
        <dsp:cNvPr id="0" name=""/>
        <dsp:cNvSpPr/>
      </dsp:nvSpPr>
      <dsp:spPr>
        <a:xfrm>
          <a:off x="2469480" y="158257"/>
          <a:ext cx="2059735" cy="817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kern="1200" dirty="0"/>
            <a:t>Pet Car Alarm</a:t>
          </a:r>
        </a:p>
      </dsp:txBody>
      <dsp:txXfrm>
        <a:off x="2469480" y="158257"/>
        <a:ext cx="2059735" cy="817387"/>
      </dsp:txXfrm>
    </dsp:sp>
    <dsp:sp modelId="{1BC5785C-C82C-4DAB-A6D4-FF9B081B8218}">
      <dsp:nvSpPr>
        <dsp:cNvPr id="0" name=""/>
        <dsp:cNvSpPr/>
      </dsp:nvSpPr>
      <dsp:spPr>
        <a:xfrm>
          <a:off x="409745" y="924283"/>
          <a:ext cx="2059735" cy="3923680"/>
        </a:xfrm>
        <a:prstGeom prst="wedgeRectCallout">
          <a:avLst>
            <a:gd name="adj1" fmla="val 62500"/>
            <a:gd name="adj2" fmla="val 2083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a:t>simple project designed to introduce students to programming with the TI-Innovator Hub</a:t>
          </a:r>
        </a:p>
        <a:p>
          <a:pPr lvl="0" algn="r" defTabSz="755650">
            <a:lnSpc>
              <a:spcPct val="90000"/>
            </a:lnSpc>
            <a:spcBef>
              <a:spcPct val="0"/>
            </a:spcBef>
            <a:spcAft>
              <a:spcPct val="35000"/>
            </a:spcAft>
          </a:pPr>
          <a:r>
            <a:rPr lang="en-US" sz="1700" kern="1200"/>
            <a:t>target audience: general/beginner</a:t>
          </a:r>
        </a:p>
        <a:p>
          <a:pPr lvl="0" algn="r" defTabSz="755650">
            <a:lnSpc>
              <a:spcPct val="90000"/>
            </a:lnSpc>
            <a:spcBef>
              <a:spcPct val="0"/>
            </a:spcBef>
            <a:spcAft>
              <a:spcPct val="35000"/>
            </a:spcAft>
          </a:pPr>
          <a:r>
            <a:rPr lang="en-US" sz="1700" kern="1200"/>
            <a:t>time required:       ~ .5- 1 day project</a:t>
          </a:r>
        </a:p>
      </dsp:txBody>
      <dsp:txXfrm>
        <a:off x="671151" y="924283"/>
        <a:ext cx="1798328" cy="3923680"/>
      </dsp:txXfrm>
    </dsp:sp>
    <dsp:sp modelId="{21D995D5-771A-460D-A7A4-017151E9F5E5}">
      <dsp:nvSpPr>
        <dsp:cNvPr id="0" name=""/>
        <dsp:cNvSpPr/>
      </dsp:nvSpPr>
      <dsp:spPr>
        <a:xfrm>
          <a:off x="409745" y="321513"/>
          <a:ext cx="2059735" cy="654131"/>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kern="1200" dirty="0"/>
            <a:t>Mood Ring</a:t>
          </a:r>
        </a:p>
      </dsp:txBody>
      <dsp:txXfrm>
        <a:off x="409745" y="321513"/>
        <a:ext cx="2059735" cy="654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226E-F35E-4DD7-8891-9F6D404D5161}">
      <dsp:nvSpPr>
        <dsp:cNvPr id="0" name=""/>
        <dsp:cNvSpPr/>
      </dsp:nvSpPr>
      <dsp:spPr>
        <a:xfrm>
          <a:off x="0" y="192023"/>
          <a:ext cx="4653465" cy="4653465"/>
        </a:xfrm>
        <a:prstGeom prst="pie">
          <a:avLst>
            <a:gd name="adj1" fmla="val 5400000"/>
            <a:gd name="adj2" fmla="val 1620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5552613-42D7-4A0F-92B8-2CEF07B2D7C0}">
      <dsp:nvSpPr>
        <dsp:cNvPr id="0" name=""/>
        <dsp:cNvSpPr/>
      </dsp:nvSpPr>
      <dsp:spPr>
        <a:xfrm>
          <a:off x="2326732" y="192023"/>
          <a:ext cx="5429042" cy="4653465"/>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Text" lastClr="000000">
                  <a:hueOff val="0"/>
                  <a:satOff val="0"/>
                  <a:lumOff val="0"/>
                  <a:alphaOff val="0"/>
                </a:sysClr>
              </a:solidFill>
              <a:latin typeface="Cambria"/>
              <a:ea typeface="+mn-ea"/>
              <a:cs typeface="+mn-cs"/>
            </a:rPr>
            <a:t>To Extend project beyond 3 days</a:t>
          </a:r>
        </a:p>
      </dsp:txBody>
      <dsp:txXfrm>
        <a:off x="2326732" y="192023"/>
        <a:ext cx="2714521" cy="1396042"/>
      </dsp:txXfrm>
    </dsp:sp>
    <dsp:sp modelId="{CE648157-D654-43E3-A7B8-13002904B523}">
      <dsp:nvSpPr>
        <dsp:cNvPr id="0" name=""/>
        <dsp:cNvSpPr/>
      </dsp:nvSpPr>
      <dsp:spPr>
        <a:xfrm>
          <a:off x="814357" y="1588066"/>
          <a:ext cx="3024749" cy="3024749"/>
        </a:xfrm>
        <a:prstGeom prst="pie">
          <a:avLst>
            <a:gd name="adj1" fmla="val 5400000"/>
            <a:gd name="adj2" fmla="val 1620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675C545-C2C4-458D-AD9B-A8195B9930E0}">
      <dsp:nvSpPr>
        <dsp:cNvPr id="0" name=""/>
        <dsp:cNvSpPr/>
      </dsp:nvSpPr>
      <dsp:spPr>
        <a:xfrm>
          <a:off x="2326732" y="1588066"/>
          <a:ext cx="5429042" cy="3024749"/>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hueOff val="0"/>
                  <a:satOff val="0"/>
                  <a:lumOff val="0"/>
                  <a:alphaOff val="0"/>
                </a:sysClr>
              </a:solidFill>
              <a:latin typeface="Cambria"/>
              <a:ea typeface="+mn-ea"/>
              <a:cs typeface="+mn-cs"/>
            </a:rPr>
            <a:t>Project completed in 2-3 days*</a:t>
          </a:r>
          <a:endParaRPr lang="en-US" sz="1000" kern="1200" dirty="0">
            <a:solidFill>
              <a:sysClr val="windowText" lastClr="000000">
                <a:hueOff val="0"/>
                <a:satOff val="0"/>
                <a:lumOff val="0"/>
                <a:alphaOff val="0"/>
              </a:sysClr>
            </a:solidFill>
            <a:latin typeface="Cambria"/>
            <a:ea typeface="+mn-ea"/>
            <a:cs typeface="+mn-cs"/>
          </a:endParaRPr>
        </a:p>
      </dsp:txBody>
      <dsp:txXfrm>
        <a:off x="2326732" y="1588066"/>
        <a:ext cx="2714521" cy="1396037"/>
      </dsp:txXfrm>
    </dsp:sp>
    <dsp:sp modelId="{5B67B7DA-3127-46FE-994B-63623788E94F}">
      <dsp:nvSpPr>
        <dsp:cNvPr id="0" name=""/>
        <dsp:cNvSpPr/>
      </dsp:nvSpPr>
      <dsp:spPr>
        <a:xfrm>
          <a:off x="1628713" y="2984103"/>
          <a:ext cx="1396038" cy="1396038"/>
        </a:xfrm>
        <a:prstGeom prst="pie">
          <a:avLst>
            <a:gd name="adj1" fmla="val 5400000"/>
            <a:gd name="adj2" fmla="val 1620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7B9B84A-1FA9-4306-BEC6-D7F9C90BCF0B}">
      <dsp:nvSpPr>
        <dsp:cNvPr id="0" name=""/>
        <dsp:cNvSpPr/>
      </dsp:nvSpPr>
      <dsp:spPr>
        <a:xfrm>
          <a:off x="2326732" y="3054827"/>
          <a:ext cx="5429042" cy="1396038"/>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hueOff val="0"/>
                  <a:satOff val="0"/>
                  <a:lumOff val="0"/>
                  <a:alphaOff val="0"/>
                </a:sysClr>
              </a:solidFill>
              <a:latin typeface="Cambria"/>
              <a:ea typeface="+mn-ea"/>
              <a:cs typeface="+mn-cs"/>
            </a:rPr>
            <a:t>Project completed in a .5-1 day* session  </a:t>
          </a:r>
          <a:r>
            <a:rPr lang="en-US" sz="1400" kern="1200" dirty="0" smtClean="0">
              <a:solidFill>
                <a:sysClr val="windowText" lastClr="000000">
                  <a:hueOff val="0"/>
                  <a:satOff val="0"/>
                  <a:lumOff val="0"/>
                  <a:alphaOff val="0"/>
                </a:sysClr>
              </a:solidFill>
              <a:latin typeface="Cambria"/>
              <a:ea typeface="+mn-ea"/>
              <a:cs typeface="+mn-cs"/>
            </a:rPr>
            <a:t>                                           </a:t>
          </a:r>
          <a:r>
            <a:rPr lang="en-US" sz="1000" kern="1200" dirty="0">
              <a:solidFill>
                <a:sysClr val="windowText" lastClr="000000">
                  <a:hueOff val="0"/>
                  <a:satOff val="0"/>
                  <a:lumOff val="0"/>
                  <a:alphaOff val="0"/>
                </a:sysClr>
              </a:solidFill>
              <a:latin typeface="Cambria"/>
              <a:ea typeface="+mn-ea"/>
              <a:cs typeface="+mn-cs"/>
            </a:rPr>
            <a:t>(*camp day ~ 5-6 hours of working time)</a:t>
          </a:r>
        </a:p>
      </dsp:txBody>
      <dsp:txXfrm>
        <a:off x="2326732" y="3054827"/>
        <a:ext cx="2714521" cy="1396038"/>
      </dsp:txXfrm>
    </dsp:sp>
    <dsp:sp modelId="{E53D43AF-8CB5-495F-9432-A05A630F45B4}">
      <dsp:nvSpPr>
        <dsp:cNvPr id="0" name=""/>
        <dsp:cNvSpPr/>
      </dsp:nvSpPr>
      <dsp:spPr>
        <a:xfrm>
          <a:off x="5041253" y="192023"/>
          <a:ext cx="2714521" cy="13960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mbria"/>
              <a:ea typeface="+mn-ea"/>
              <a:cs typeface="+mn-cs"/>
            </a:rPr>
            <a:t>have students focus on personalization of their design</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mbria"/>
              <a:ea typeface="+mn-ea"/>
              <a:cs typeface="+mn-cs"/>
            </a:rPr>
            <a:t>give students the task of creating a presentation to  "sell" their design </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mbria"/>
              <a:ea typeface="+mn-ea"/>
              <a:cs typeface="+mn-cs"/>
            </a:rPr>
            <a:t>consider the addition of  other TI  </a:t>
          </a:r>
          <a:r>
            <a:rPr lang="en-US" sz="1300" kern="1200" dirty="0" smtClean="0">
              <a:solidFill>
                <a:sysClr val="windowText" lastClr="000000">
                  <a:hueOff val="0"/>
                  <a:satOff val="0"/>
                  <a:lumOff val="0"/>
                  <a:alphaOff val="0"/>
                </a:sysClr>
              </a:solidFill>
              <a:latin typeface="Cambria"/>
              <a:ea typeface="+mn-ea"/>
              <a:cs typeface="+mn-cs"/>
            </a:rPr>
            <a:t>related STEM Projects</a:t>
          </a:r>
          <a:endParaRPr lang="en-US" sz="1300" kern="1200" dirty="0">
            <a:solidFill>
              <a:sysClr val="windowText" lastClr="000000">
                <a:hueOff val="0"/>
                <a:satOff val="0"/>
                <a:lumOff val="0"/>
                <a:alphaOff val="0"/>
              </a:sysClr>
            </a:solidFill>
            <a:latin typeface="Cambria"/>
            <a:ea typeface="+mn-ea"/>
            <a:cs typeface="+mn-cs"/>
          </a:endParaRPr>
        </a:p>
      </dsp:txBody>
      <dsp:txXfrm>
        <a:off x="5041253" y="192023"/>
        <a:ext cx="2714521" cy="1396042"/>
      </dsp:txXfrm>
    </dsp:sp>
    <dsp:sp modelId="{AF40EBF6-3525-4180-BFAE-151C523F026A}">
      <dsp:nvSpPr>
        <dsp:cNvPr id="0" name=""/>
        <dsp:cNvSpPr/>
      </dsp:nvSpPr>
      <dsp:spPr>
        <a:xfrm>
          <a:off x="5041253" y="1588066"/>
          <a:ext cx="2714521" cy="13960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i="1" kern="1200" dirty="0">
              <a:solidFill>
                <a:sysClr val="windowText" lastClr="000000">
                  <a:hueOff val="0"/>
                  <a:satOff val="0"/>
                  <a:lumOff val="0"/>
                  <a:alphaOff val="0"/>
                </a:sysClr>
              </a:solidFill>
              <a:latin typeface="Cambria"/>
              <a:ea typeface="+mn-ea"/>
              <a:cs typeface="+mn-cs"/>
            </a:rPr>
            <a:t>Students should complete all project tasks</a:t>
          </a:r>
          <a:r>
            <a:rPr lang="en-US" sz="1200" i="1" kern="1200" dirty="0">
              <a:solidFill>
                <a:sysClr val="windowText" lastClr="000000">
                  <a:hueOff val="0"/>
                  <a:satOff val="0"/>
                  <a:lumOff val="0"/>
                  <a:alphaOff val="0"/>
                </a:sysClr>
              </a:solidFill>
              <a:latin typeface="Cambria"/>
              <a:ea typeface="+mn-ea"/>
              <a:cs typeface="+mn-cs"/>
            </a:rPr>
            <a:t>. </a:t>
          </a:r>
        </a:p>
      </dsp:txBody>
      <dsp:txXfrm>
        <a:off x="5041253" y="1588066"/>
        <a:ext cx="2714521" cy="1396037"/>
      </dsp:txXfrm>
    </dsp:sp>
    <dsp:sp modelId="{07D4E912-993E-4808-ABA3-5AAD674ACF43}">
      <dsp:nvSpPr>
        <dsp:cNvPr id="0" name=""/>
        <dsp:cNvSpPr/>
      </dsp:nvSpPr>
      <dsp:spPr>
        <a:xfrm>
          <a:off x="5041253" y="2822686"/>
          <a:ext cx="2714521" cy="18518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ysClr val="windowText" lastClr="000000">
                  <a:hueOff val="0"/>
                  <a:satOff val="0"/>
                  <a:lumOff val="0"/>
                  <a:alphaOff val="0"/>
                </a:sysClr>
              </a:solidFill>
              <a:latin typeface="Cambria"/>
              <a:ea typeface="+mn-ea"/>
              <a:cs typeface="+mn-cs"/>
            </a:rPr>
            <a:t>students </a:t>
          </a:r>
          <a:r>
            <a:rPr lang="en-US" sz="1300" kern="1200" dirty="0">
              <a:solidFill>
                <a:sysClr val="windowText" lastClr="000000">
                  <a:hueOff val="0"/>
                  <a:satOff val="0"/>
                  <a:lumOff val="0"/>
                  <a:alphaOff val="0"/>
                </a:sysClr>
              </a:solidFill>
              <a:latin typeface="Cambria"/>
              <a:ea typeface="+mn-ea"/>
              <a:cs typeface="+mn-cs"/>
            </a:rPr>
            <a:t>should have previous coding experience. </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mbria"/>
              <a:ea typeface="+mn-ea"/>
              <a:cs typeface="+mn-cs"/>
            </a:rPr>
            <a:t>Mini-projects are optional, time permitting. </a:t>
          </a:r>
        </a:p>
        <a:p>
          <a:pPr marL="114300" lvl="1" indent="-114300" algn="l" defTabSz="577850">
            <a:lnSpc>
              <a:spcPct val="90000"/>
            </a:lnSpc>
            <a:spcBef>
              <a:spcPct val="0"/>
            </a:spcBef>
            <a:spcAft>
              <a:spcPct val="15000"/>
            </a:spcAft>
            <a:buChar char="••"/>
          </a:pPr>
          <a:r>
            <a:rPr lang="en-US" sz="1300" kern="1200" dirty="0" smtClean="0">
              <a:solidFill>
                <a:sysClr val="windowText" lastClr="000000">
                  <a:hueOff val="0"/>
                  <a:satOff val="0"/>
                  <a:lumOff val="0"/>
                  <a:alphaOff val="0"/>
                </a:sysClr>
              </a:solidFill>
              <a:latin typeface="Cambria"/>
              <a:ea typeface="+mn-ea"/>
              <a:cs typeface="+mn-cs"/>
            </a:rPr>
            <a:t>Teacher/Student guided building of the car and code. </a:t>
          </a:r>
          <a:endParaRPr lang="en-US" sz="1300" kern="1200" dirty="0">
            <a:solidFill>
              <a:sysClr val="windowText" lastClr="000000">
                <a:hueOff val="0"/>
                <a:satOff val="0"/>
                <a:lumOff val="0"/>
                <a:alphaOff val="0"/>
              </a:sysClr>
            </a:solidFill>
            <a:latin typeface="Cambria"/>
            <a:ea typeface="+mn-ea"/>
            <a:cs typeface="+mn-cs"/>
          </a:endParaRPr>
        </a:p>
      </dsp:txBody>
      <dsp:txXfrm>
        <a:off x="5041253" y="2822686"/>
        <a:ext cx="2714521" cy="1851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838B-DA5A-445C-8943-CA4221E2573E}">
      <dsp:nvSpPr>
        <dsp:cNvPr id="0" name=""/>
        <dsp:cNvSpPr/>
      </dsp:nvSpPr>
      <dsp:spPr>
        <a:xfrm>
          <a:off x="4529834" y="975644"/>
          <a:ext cx="2059735" cy="4577257"/>
        </a:xfrm>
        <a:prstGeom prst="wedgeRectCallout">
          <a:avLst>
            <a:gd name="adj1" fmla="val 0"/>
            <a:gd name="adj2" fmla="val 0"/>
          </a:avLst>
        </a:prstGeom>
        <a:solidFill>
          <a:schemeClr val="bg2">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a:t>requires understanding of more difficult science concepts</a:t>
          </a:r>
        </a:p>
        <a:p>
          <a:pPr lvl="0" algn="r" defTabSz="755650">
            <a:lnSpc>
              <a:spcPct val="90000"/>
            </a:lnSpc>
            <a:spcBef>
              <a:spcPct val="0"/>
            </a:spcBef>
            <a:spcAft>
              <a:spcPct val="35000"/>
            </a:spcAft>
          </a:pPr>
          <a:r>
            <a:rPr lang="en-US" sz="1700" kern="1200" dirty="0"/>
            <a:t>requires more complex programming and coding skills</a:t>
          </a:r>
        </a:p>
        <a:p>
          <a:pPr lvl="0" algn="r" defTabSz="755650">
            <a:lnSpc>
              <a:spcPct val="90000"/>
            </a:lnSpc>
            <a:spcBef>
              <a:spcPct val="0"/>
            </a:spcBef>
            <a:spcAft>
              <a:spcPct val="35000"/>
            </a:spcAft>
          </a:pPr>
          <a:r>
            <a:rPr lang="en-US" sz="1700" kern="1200"/>
            <a:t>heavier emphasis on the E in STEM</a:t>
          </a:r>
        </a:p>
        <a:p>
          <a:pPr lvl="0" algn="r" defTabSz="755650">
            <a:lnSpc>
              <a:spcPct val="90000"/>
            </a:lnSpc>
            <a:spcBef>
              <a:spcPct val="0"/>
            </a:spcBef>
            <a:spcAft>
              <a:spcPct val="35000"/>
            </a:spcAft>
          </a:pPr>
          <a:r>
            <a:rPr lang="en-US" sz="1700" kern="1200"/>
            <a:t>target audience: High School</a:t>
          </a:r>
        </a:p>
        <a:p>
          <a:pPr lvl="0" algn="r" defTabSz="755650">
            <a:lnSpc>
              <a:spcPct val="90000"/>
            </a:lnSpc>
            <a:spcBef>
              <a:spcPct val="0"/>
            </a:spcBef>
            <a:spcAft>
              <a:spcPct val="35000"/>
            </a:spcAft>
          </a:pPr>
          <a:r>
            <a:rPr lang="en-US" sz="1700" kern="1200"/>
            <a:t>time required: ~ 3-4 days</a:t>
          </a:r>
        </a:p>
      </dsp:txBody>
      <dsp:txXfrm>
        <a:off x="4791240" y="975644"/>
        <a:ext cx="1798328" cy="4577257"/>
      </dsp:txXfrm>
    </dsp:sp>
    <dsp:sp modelId="{18C7EAD7-8623-4AAF-BEDE-F543CAD3AB42}">
      <dsp:nvSpPr>
        <dsp:cNvPr id="0" name=""/>
        <dsp:cNvSpPr/>
      </dsp:nvSpPr>
      <dsp:spPr>
        <a:xfrm>
          <a:off x="4529834" y="0"/>
          <a:ext cx="2059735" cy="977310"/>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kern="1200" dirty="0"/>
            <a:t>Smart Water</a:t>
          </a:r>
        </a:p>
      </dsp:txBody>
      <dsp:txXfrm>
        <a:off x="4529834" y="0"/>
        <a:ext cx="2059735" cy="977310"/>
      </dsp:txXfrm>
    </dsp:sp>
    <dsp:sp modelId="{CB14EBBC-D7EF-4119-84E0-FE11841A5439}">
      <dsp:nvSpPr>
        <dsp:cNvPr id="0" name=""/>
        <dsp:cNvSpPr/>
      </dsp:nvSpPr>
      <dsp:spPr>
        <a:xfrm>
          <a:off x="2570757" y="1009693"/>
          <a:ext cx="2059735" cy="4250746"/>
        </a:xfrm>
        <a:prstGeom prst="wedgeRectCallout">
          <a:avLst>
            <a:gd name="adj1" fmla="val 62500"/>
            <a:gd name="adj2" fmla="val 2083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a:solidFill>
                <a:schemeClr val="tx1"/>
              </a:solidFill>
            </a:rPr>
            <a:t>More complex </a:t>
          </a:r>
          <a:r>
            <a:rPr lang="en-US" sz="1700" kern="1200" dirty="0" smtClean="0">
              <a:solidFill>
                <a:schemeClr val="tx1"/>
              </a:solidFill>
            </a:rPr>
            <a:t>project</a:t>
          </a:r>
          <a:r>
            <a:rPr lang="en-US" sz="1700" kern="1200" dirty="0">
              <a:solidFill>
                <a:schemeClr val="tx1"/>
              </a:solidFill>
            </a:rPr>
            <a:t>, using several sensors at once, and input/output scenarios</a:t>
          </a:r>
        </a:p>
        <a:p>
          <a:pPr lvl="0" algn="r" defTabSz="755650">
            <a:lnSpc>
              <a:spcPct val="90000"/>
            </a:lnSpc>
            <a:spcBef>
              <a:spcPct val="0"/>
            </a:spcBef>
            <a:spcAft>
              <a:spcPct val="35000"/>
            </a:spcAft>
          </a:pPr>
          <a:r>
            <a:rPr lang="en-US" sz="1700" kern="1200" dirty="0">
              <a:solidFill>
                <a:schemeClr val="tx1"/>
              </a:solidFill>
            </a:rPr>
            <a:t>target audience: middle grades/High school</a:t>
          </a:r>
        </a:p>
        <a:p>
          <a:pPr lvl="0" algn="r" defTabSz="755650">
            <a:lnSpc>
              <a:spcPct val="90000"/>
            </a:lnSpc>
            <a:spcBef>
              <a:spcPct val="0"/>
            </a:spcBef>
            <a:spcAft>
              <a:spcPct val="35000"/>
            </a:spcAft>
          </a:pPr>
          <a:r>
            <a:rPr lang="en-US" sz="1700" kern="1200">
              <a:solidFill>
                <a:schemeClr val="tx1"/>
              </a:solidFill>
            </a:rPr>
            <a:t>time required: 2-3 day project</a:t>
          </a:r>
        </a:p>
      </dsp:txBody>
      <dsp:txXfrm>
        <a:off x="2832164" y="1009693"/>
        <a:ext cx="1798328" cy="4250746"/>
      </dsp:txXfrm>
    </dsp:sp>
    <dsp:sp modelId="{B2190A7F-F15A-4FF0-9B65-5933E5B6936B}">
      <dsp:nvSpPr>
        <dsp:cNvPr id="0" name=""/>
        <dsp:cNvSpPr/>
      </dsp:nvSpPr>
      <dsp:spPr>
        <a:xfrm>
          <a:off x="2469480" y="158257"/>
          <a:ext cx="2059735" cy="81738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kern="1200" dirty="0"/>
            <a:t>Pet Car Alarm</a:t>
          </a:r>
        </a:p>
      </dsp:txBody>
      <dsp:txXfrm>
        <a:off x="2469480" y="158257"/>
        <a:ext cx="2059735" cy="817387"/>
      </dsp:txXfrm>
    </dsp:sp>
    <dsp:sp modelId="{1BC5785C-C82C-4DAB-A6D4-FF9B081B8218}">
      <dsp:nvSpPr>
        <dsp:cNvPr id="0" name=""/>
        <dsp:cNvSpPr/>
      </dsp:nvSpPr>
      <dsp:spPr>
        <a:xfrm>
          <a:off x="409745" y="924283"/>
          <a:ext cx="2059735" cy="3923680"/>
        </a:xfrm>
        <a:prstGeom prst="wedgeRectCallout">
          <a:avLst>
            <a:gd name="adj1" fmla="val 62500"/>
            <a:gd name="adj2" fmla="val 20830"/>
          </a:avLst>
        </a:prstGeom>
        <a:solidFill>
          <a:schemeClr val="bg2">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a:t>simple project designed to introduce students to programming with the TI-Innovator Hub</a:t>
          </a:r>
        </a:p>
        <a:p>
          <a:pPr lvl="0" algn="r" defTabSz="755650">
            <a:lnSpc>
              <a:spcPct val="90000"/>
            </a:lnSpc>
            <a:spcBef>
              <a:spcPct val="0"/>
            </a:spcBef>
            <a:spcAft>
              <a:spcPct val="35000"/>
            </a:spcAft>
          </a:pPr>
          <a:r>
            <a:rPr lang="en-US" sz="1700" kern="1200" dirty="0"/>
            <a:t>target audience: general/beginner</a:t>
          </a:r>
        </a:p>
        <a:p>
          <a:pPr lvl="0" algn="r" defTabSz="755650">
            <a:lnSpc>
              <a:spcPct val="90000"/>
            </a:lnSpc>
            <a:spcBef>
              <a:spcPct val="0"/>
            </a:spcBef>
            <a:spcAft>
              <a:spcPct val="35000"/>
            </a:spcAft>
          </a:pPr>
          <a:r>
            <a:rPr lang="en-US" sz="1700" kern="1200" dirty="0"/>
            <a:t>time required:       ~ .5- 1 day project</a:t>
          </a:r>
        </a:p>
      </dsp:txBody>
      <dsp:txXfrm>
        <a:off x="671151" y="924283"/>
        <a:ext cx="1798328" cy="3923680"/>
      </dsp:txXfrm>
    </dsp:sp>
    <dsp:sp modelId="{21D995D5-771A-460D-A7A4-017151E9F5E5}">
      <dsp:nvSpPr>
        <dsp:cNvPr id="0" name=""/>
        <dsp:cNvSpPr/>
      </dsp:nvSpPr>
      <dsp:spPr>
        <a:xfrm>
          <a:off x="409745" y="321513"/>
          <a:ext cx="2059735" cy="654131"/>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kern="1200" dirty="0"/>
            <a:t>Mood Ring</a:t>
          </a:r>
        </a:p>
      </dsp:txBody>
      <dsp:txXfrm>
        <a:off x="409745" y="321513"/>
        <a:ext cx="2059735" cy="654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D2F7-8C15-4EC2-8357-2EC70F284532}">
      <dsp:nvSpPr>
        <dsp:cNvPr id="0" name=""/>
        <dsp:cNvSpPr/>
      </dsp:nvSpPr>
      <dsp:spPr>
        <a:xfrm>
          <a:off x="156335" y="1998854"/>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Day 1: Coding Basics and Mood Ring </a:t>
          </a:r>
        </a:p>
      </dsp:txBody>
      <dsp:txXfrm>
        <a:off x="185410" y="2027929"/>
        <a:ext cx="1927217" cy="934533"/>
      </dsp:txXfrm>
    </dsp:sp>
    <dsp:sp modelId="{792EBB77-8B10-432A-8199-32081BE9DBFC}">
      <dsp:nvSpPr>
        <dsp:cNvPr id="0" name=""/>
        <dsp:cNvSpPr/>
      </dsp:nvSpPr>
      <dsp:spPr>
        <a:xfrm rot="17945813">
          <a:off x="1722236" y="1761490"/>
          <a:ext cx="1633079" cy="40429"/>
        </a:xfrm>
        <a:custGeom>
          <a:avLst/>
          <a:gdLst/>
          <a:ahLst/>
          <a:cxnLst/>
          <a:rect l="0" t="0" r="0" b="0"/>
          <a:pathLst>
            <a:path>
              <a:moveTo>
                <a:pt x="0" y="20214"/>
              </a:moveTo>
              <a:lnTo>
                <a:pt x="163307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97949" y="1740878"/>
        <a:ext cx="81653" cy="81653"/>
      </dsp:txXfrm>
    </dsp:sp>
    <dsp:sp modelId="{A8F89116-4C4B-4DF0-BBC7-C97D65E944FB}">
      <dsp:nvSpPr>
        <dsp:cNvPr id="0" name=""/>
        <dsp:cNvSpPr/>
      </dsp:nvSpPr>
      <dsp:spPr>
        <a:xfrm>
          <a:off x="2935849" y="571872"/>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Day 2-2.5/3: Pet Car Alarm</a:t>
          </a:r>
        </a:p>
      </dsp:txBody>
      <dsp:txXfrm>
        <a:off x="2964924" y="600947"/>
        <a:ext cx="1927217" cy="934533"/>
      </dsp:txXfrm>
    </dsp:sp>
    <dsp:sp modelId="{63395463-7682-4318-ABDC-60B09CE395F1}">
      <dsp:nvSpPr>
        <dsp:cNvPr id="0" name=""/>
        <dsp:cNvSpPr/>
      </dsp:nvSpPr>
      <dsp:spPr>
        <a:xfrm rot="19457599">
          <a:off x="4829293" y="762602"/>
          <a:ext cx="977994" cy="40429"/>
        </a:xfrm>
        <a:custGeom>
          <a:avLst/>
          <a:gdLst/>
          <a:ahLst/>
          <a:cxnLst/>
          <a:rect l="0" t="0" r="0" b="0"/>
          <a:pathLst>
            <a:path>
              <a:moveTo>
                <a:pt x="0" y="20214"/>
              </a:moveTo>
              <a:lnTo>
                <a:pt x="97799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3840" y="758367"/>
        <a:ext cx="48899" cy="48899"/>
      </dsp:txXfrm>
    </dsp:sp>
    <dsp:sp modelId="{B0B3BDE9-2EFA-4791-BBCF-69F6DF36AFAE}">
      <dsp:nvSpPr>
        <dsp:cNvPr id="0" name=""/>
        <dsp:cNvSpPr/>
      </dsp:nvSpPr>
      <dsp:spPr>
        <a:xfrm>
          <a:off x="5715363" y="1079"/>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Day 4-5: Mars Rover Challenge</a:t>
          </a:r>
        </a:p>
      </dsp:txBody>
      <dsp:txXfrm>
        <a:off x="5744438" y="30154"/>
        <a:ext cx="1927217" cy="934533"/>
      </dsp:txXfrm>
    </dsp:sp>
    <dsp:sp modelId="{490871FE-CC30-4105-93ED-9F8917E6AAE0}">
      <dsp:nvSpPr>
        <dsp:cNvPr id="0" name=""/>
        <dsp:cNvSpPr/>
      </dsp:nvSpPr>
      <dsp:spPr>
        <a:xfrm rot="2142401">
          <a:off x="4829293" y="1333395"/>
          <a:ext cx="977994" cy="40429"/>
        </a:xfrm>
        <a:custGeom>
          <a:avLst/>
          <a:gdLst/>
          <a:ahLst/>
          <a:cxnLst/>
          <a:rect l="0" t="0" r="0" b="0"/>
          <a:pathLst>
            <a:path>
              <a:moveTo>
                <a:pt x="0" y="20214"/>
              </a:moveTo>
              <a:lnTo>
                <a:pt x="97799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3840" y="1329160"/>
        <a:ext cx="48899" cy="48899"/>
      </dsp:txXfrm>
    </dsp:sp>
    <dsp:sp modelId="{D6071294-A564-4A24-B9C6-13937682A733}">
      <dsp:nvSpPr>
        <dsp:cNvPr id="0" name=""/>
        <dsp:cNvSpPr/>
      </dsp:nvSpPr>
      <dsp:spPr>
        <a:xfrm>
          <a:off x="5715363" y="1142665"/>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Day 3-5: Smart Irrigation System</a:t>
          </a:r>
        </a:p>
      </dsp:txBody>
      <dsp:txXfrm>
        <a:off x="5744438" y="1171740"/>
        <a:ext cx="1927217" cy="934533"/>
      </dsp:txXfrm>
    </dsp:sp>
    <dsp:sp modelId="{7BE0CAA9-9FB3-4BF4-9029-143B44C1A2D9}">
      <dsp:nvSpPr>
        <dsp:cNvPr id="0" name=""/>
        <dsp:cNvSpPr/>
      </dsp:nvSpPr>
      <dsp:spPr>
        <a:xfrm rot="1186030">
          <a:off x="2116840" y="2617679"/>
          <a:ext cx="843872" cy="40429"/>
        </a:xfrm>
        <a:custGeom>
          <a:avLst/>
          <a:gdLst/>
          <a:ahLst/>
          <a:cxnLst/>
          <a:rect l="0" t="0" r="0" b="0"/>
          <a:pathLst>
            <a:path>
              <a:moveTo>
                <a:pt x="0" y="20214"/>
              </a:moveTo>
              <a:lnTo>
                <a:pt x="84387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17679" y="2616797"/>
        <a:ext cx="42193" cy="42193"/>
      </dsp:txXfrm>
    </dsp:sp>
    <dsp:sp modelId="{1BF8F8FF-D533-4882-9619-6A427087A328}">
      <dsp:nvSpPr>
        <dsp:cNvPr id="0" name=""/>
        <dsp:cNvSpPr/>
      </dsp:nvSpPr>
      <dsp:spPr>
        <a:xfrm>
          <a:off x="2935849" y="2284251"/>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Day 2-4: Smart Irrigation  System</a:t>
          </a:r>
        </a:p>
      </dsp:txBody>
      <dsp:txXfrm>
        <a:off x="2964924" y="2313326"/>
        <a:ext cx="1927217" cy="934533"/>
      </dsp:txXfrm>
    </dsp:sp>
    <dsp:sp modelId="{11BACE09-FAB5-44C3-A2AB-173947266760}">
      <dsp:nvSpPr>
        <dsp:cNvPr id="0" name=""/>
        <dsp:cNvSpPr/>
      </dsp:nvSpPr>
      <dsp:spPr>
        <a:xfrm>
          <a:off x="4921217" y="2760378"/>
          <a:ext cx="794146" cy="40429"/>
        </a:xfrm>
        <a:custGeom>
          <a:avLst/>
          <a:gdLst/>
          <a:ahLst/>
          <a:cxnLst/>
          <a:rect l="0" t="0" r="0" b="0"/>
          <a:pathLst>
            <a:path>
              <a:moveTo>
                <a:pt x="0" y="20214"/>
              </a:moveTo>
              <a:lnTo>
                <a:pt x="794146"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8436" y="2760739"/>
        <a:ext cx="39707" cy="39707"/>
      </dsp:txXfrm>
    </dsp:sp>
    <dsp:sp modelId="{82EFE1AC-58FC-4169-AAA0-B12690A8F427}">
      <dsp:nvSpPr>
        <dsp:cNvPr id="0" name=""/>
        <dsp:cNvSpPr/>
      </dsp:nvSpPr>
      <dsp:spPr>
        <a:xfrm>
          <a:off x="5715363" y="2284251"/>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Day 4-5: Mars Rover Challenge</a:t>
          </a:r>
        </a:p>
      </dsp:txBody>
      <dsp:txXfrm>
        <a:off x="5744438" y="2313326"/>
        <a:ext cx="1927217" cy="934533"/>
      </dsp:txXfrm>
    </dsp:sp>
    <dsp:sp modelId="{3BC66943-6DBE-4F2F-9802-CE47FE4082C5}">
      <dsp:nvSpPr>
        <dsp:cNvPr id="0" name=""/>
        <dsp:cNvSpPr/>
      </dsp:nvSpPr>
      <dsp:spPr>
        <a:xfrm rot="3654187">
          <a:off x="1722236" y="3188473"/>
          <a:ext cx="1633079" cy="40429"/>
        </a:xfrm>
        <a:custGeom>
          <a:avLst/>
          <a:gdLst/>
          <a:ahLst/>
          <a:cxnLst/>
          <a:rect l="0" t="0" r="0" b="0"/>
          <a:pathLst>
            <a:path>
              <a:moveTo>
                <a:pt x="0" y="20214"/>
              </a:moveTo>
              <a:lnTo>
                <a:pt x="163307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97949" y="3167860"/>
        <a:ext cx="81653" cy="81653"/>
      </dsp:txXfrm>
    </dsp:sp>
    <dsp:sp modelId="{73E0FB39-C648-4446-ACDF-92B521C09898}">
      <dsp:nvSpPr>
        <dsp:cNvPr id="0" name=""/>
        <dsp:cNvSpPr/>
      </dsp:nvSpPr>
      <dsp:spPr>
        <a:xfrm>
          <a:off x="2935849" y="3425837"/>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Day 2-3: Mars Rover Challenge</a:t>
          </a:r>
        </a:p>
      </dsp:txBody>
      <dsp:txXfrm>
        <a:off x="2964924" y="3454912"/>
        <a:ext cx="1927217" cy="934533"/>
      </dsp:txXfrm>
    </dsp:sp>
    <dsp:sp modelId="{EEF257ED-8CD4-4A41-BA4C-DD6C5823508E}">
      <dsp:nvSpPr>
        <dsp:cNvPr id="0" name=""/>
        <dsp:cNvSpPr/>
      </dsp:nvSpPr>
      <dsp:spPr>
        <a:xfrm>
          <a:off x="4921217" y="3901964"/>
          <a:ext cx="794146" cy="40429"/>
        </a:xfrm>
        <a:custGeom>
          <a:avLst/>
          <a:gdLst/>
          <a:ahLst/>
          <a:cxnLst/>
          <a:rect l="0" t="0" r="0" b="0"/>
          <a:pathLst>
            <a:path>
              <a:moveTo>
                <a:pt x="0" y="20214"/>
              </a:moveTo>
              <a:lnTo>
                <a:pt x="794146"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8436" y="3902325"/>
        <a:ext cx="39707" cy="39707"/>
      </dsp:txXfrm>
    </dsp:sp>
    <dsp:sp modelId="{3F4093B8-033C-4479-BC12-4DE834F6A660}">
      <dsp:nvSpPr>
        <dsp:cNvPr id="0" name=""/>
        <dsp:cNvSpPr/>
      </dsp:nvSpPr>
      <dsp:spPr>
        <a:xfrm>
          <a:off x="5715363" y="3425837"/>
          <a:ext cx="1985367" cy="992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i="1" kern="1200"/>
            <a:t>Addtional On-Ramp to Robotics lessons (availability TBD)</a:t>
          </a:r>
        </a:p>
      </dsp:txBody>
      <dsp:txXfrm>
        <a:off x="5744438" y="3454912"/>
        <a:ext cx="1927217" cy="93453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43343" cy="465455"/>
          </a:xfrm>
          <a:prstGeom prst="rect">
            <a:avLst/>
          </a:prstGeom>
        </p:spPr>
        <p:txBody>
          <a:bodyPr vert="horz" lIns="93316" tIns="46659" rIns="93316" bIns="46659" rtlCol="0"/>
          <a:lstStyle>
            <a:lvl1pPr algn="l">
              <a:defRPr sz="1200"/>
            </a:lvl1pPr>
          </a:lstStyle>
          <a:p>
            <a:endParaRPr lang="en-US"/>
          </a:p>
        </p:txBody>
      </p:sp>
      <p:sp>
        <p:nvSpPr>
          <p:cNvPr id="3" name="Date Placeholder 2"/>
          <p:cNvSpPr>
            <a:spLocks noGrp="1"/>
          </p:cNvSpPr>
          <p:nvPr>
            <p:ph type="dt" sz="quarter" idx="1"/>
          </p:nvPr>
        </p:nvSpPr>
        <p:spPr>
          <a:xfrm>
            <a:off x="3978136" y="5"/>
            <a:ext cx="3043343" cy="465455"/>
          </a:xfrm>
          <a:prstGeom prst="rect">
            <a:avLst/>
          </a:prstGeom>
        </p:spPr>
        <p:txBody>
          <a:bodyPr vert="horz" lIns="93316" tIns="46659" rIns="93316" bIns="46659" rtlCol="0"/>
          <a:lstStyle>
            <a:lvl1pPr algn="r">
              <a:defRPr sz="1200"/>
            </a:lvl1pPr>
          </a:lstStyle>
          <a:p>
            <a:fld id="{47220A92-E729-401F-9722-B6CA82940F5E}" type="datetimeFigureOut">
              <a:rPr lang="en-US" smtClean="0"/>
              <a:t>6/6/2018</a:t>
            </a:fld>
            <a:endParaRPr lang="en-US"/>
          </a:p>
        </p:txBody>
      </p:sp>
      <p:sp>
        <p:nvSpPr>
          <p:cNvPr id="4" name="Footer Placeholder 3"/>
          <p:cNvSpPr>
            <a:spLocks noGrp="1"/>
          </p:cNvSpPr>
          <p:nvPr>
            <p:ph type="ftr" sz="quarter" idx="2"/>
          </p:nvPr>
        </p:nvSpPr>
        <p:spPr>
          <a:xfrm>
            <a:off x="4" y="8842034"/>
            <a:ext cx="3043343" cy="465455"/>
          </a:xfrm>
          <a:prstGeom prst="rect">
            <a:avLst/>
          </a:prstGeom>
        </p:spPr>
        <p:txBody>
          <a:bodyPr vert="horz" lIns="93316" tIns="46659" rIns="93316"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6" y="8842034"/>
            <a:ext cx="3043343" cy="465455"/>
          </a:xfrm>
          <a:prstGeom prst="rect">
            <a:avLst/>
          </a:prstGeom>
        </p:spPr>
        <p:txBody>
          <a:bodyPr vert="horz" lIns="93316" tIns="46659" rIns="93316" bIns="46659" rtlCol="0" anchor="b"/>
          <a:lstStyle>
            <a:lvl1pPr algn="r">
              <a:defRPr sz="1200"/>
            </a:lvl1pPr>
          </a:lstStyle>
          <a:p>
            <a:fld id="{003D94B7-55D8-4911-9434-9CA9B186F0AF}" type="slidenum">
              <a:rPr lang="en-US" smtClean="0"/>
              <a:t>‹#›</a:t>
            </a:fld>
            <a:endParaRPr lang="en-US"/>
          </a:p>
        </p:txBody>
      </p:sp>
    </p:spTree>
    <p:extLst>
      <p:ext uri="{BB962C8B-B14F-4D97-AF65-F5344CB8AC3E}">
        <p14:creationId xmlns:p14="http://schemas.microsoft.com/office/powerpoint/2010/main" val="1256758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43343" cy="465455"/>
          </a:xfrm>
          <a:prstGeom prst="rect">
            <a:avLst/>
          </a:prstGeom>
        </p:spPr>
        <p:txBody>
          <a:bodyPr vert="horz" lIns="93316" tIns="46659" rIns="93316" bIns="46659" rtlCol="0"/>
          <a:lstStyle>
            <a:lvl1pPr algn="l">
              <a:defRPr sz="1200"/>
            </a:lvl1pPr>
          </a:lstStyle>
          <a:p>
            <a:endParaRPr lang="en-US"/>
          </a:p>
        </p:txBody>
      </p:sp>
      <p:sp>
        <p:nvSpPr>
          <p:cNvPr id="3" name="Date Placeholder 2"/>
          <p:cNvSpPr>
            <a:spLocks noGrp="1"/>
          </p:cNvSpPr>
          <p:nvPr>
            <p:ph type="dt" idx="1"/>
          </p:nvPr>
        </p:nvSpPr>
        <p:spPr>
          <a:xfrm>
            <a:off x="3978136" y="5"/>
            <a:ext cx="3043343" cy="465455"/>
          </a:xfrm>
          <a:prstGeom prst="rect">
            <a:avLst/>
          </a:prstGeom>
        </p:spPr>
        <p:txBody>
          <a:bodyPr vert="horz" lIns="93316" tIns="46659" rIns="93316" bIns="46659" rtlCol="0"/>
          <a:lstStyle>
            <a:lvl1pPr algn="r">
              <a:defRPr sz="1200"/>
            </a:lvl1pPr>
          </a:lstStyle>
          <a:p>
            <a:fld id="{9D69F5EB-8F61-3442-AF01-DA66662EF5F3}" type="datetimeFigureOut">
              <a:rPr lang="en-US" smtClean="0"/>
              <a:t>6/6/2018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6" tIns="46659" rIns="93316" bIns="46659" rtlCol="0" anchor="ctr"/>
          <a:lstStyle/>
          <a:p>
            <a:endParaRPr lang="en-US"/>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316" tIns="46659" rIns="93316"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42034"/>
            <a:ext cx="3043343" cy="465455"/>
          </a:xfrm>
          <a:prstGeom prst="rect">
            <a:avLst/>
          </a:prstGeom>
        </p:spPr>
        <p:txBody>
          <a:bodyPr vert="horz" lIns="93316" tIns="46659" rIns="93316"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6" y="8842034"/>
            <a:ext cx="3043343" cy="465455"/>
          </a:xfrm>
          <a:prstGeom prst="rect">
            <a:avLst/>
          </a:prstGeom>
        </p:spPr>
        <p:txBody>
          <a:bodyPr vert="horz" lIns="93316" tIns="46659" rIns="93316" bIns="46659" rtlCol="0" anchor="b"/>
          <a:lstStyle>
            <a:lvl1pPr algn="r">
              <a:defRPr sz="1200"/>
            </a:lvl1pPr>
          </a:lstStyle>
          <a:p>
            <a:fld id="{0FAE5487-C7FC-C846-9ED1-66E7B5A87751}" type="slidenum">
              <a:rPr lang="en-US" smtClean="0"/>
              <a:t>‹#›</a:t>
            </a:fld>
            <a:endParaRPr lang="en-US"/>
          </a:p>
        </p:txBody>
      </p:sp>
    </p:spTree>
    <p:extLst>
      <p:ext uri="{BB962C8B-B14F-4D97-AF65-F5344CB8AC3E}">
        <p14:creationId xmlns:p14="http://schemas.microsoft.com/office/powerpoint/2010/main" val="3308820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draw.i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draw.io/"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ti.com/en/products/micro-controller/ti-innovator?category=accessor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a:t>
            </a:fld>
            <a:endParaRPr lang="en-US"/>
          </a:p>
        </p:txBody>
      </p:sp>
    </p:spTree>
    <p:extLst>
      <p:ext uri="{BB962C8B-B14F-4D97-AF65-F5344CB8AC3E}">
        <p14:creationId xmlns:p14="http://schemas.microsoft.com/office/powerpoint/2010/main" val="170566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Alternative materials that could be utilized for the Fashio</a:t>
            </a:r>
            <a:r>
              <a:rPr lang="en-US" sz="1200" baseline="0" dirty="0" smtClean="0"/>
              <a:t>n Car </a:t>
            </a:r>
            <a:r>
              <a:rPr lang="en-US" sz="1200" dirty="0" smtClean="0"/>
              <a:t>include a shoebox or a plastic storage container. Students can accessorize their model to resemble a “car”. </a:t>
            </a:r>
          </a:p>
          <a:p>
            <a:r>
              <a:rPr lang="en-US" dirty="0" smtClean="0"/>
              <a:t>Purchasing Info:</a:t>
            </a:r>
            <a:br>
              <a:rPr lang="en-US" dirty="0" smtClean="0"/>
            </a:br>
            <a:r>
              <a:rPr lang="en-US" dirty="0" smtClean="0"/>
              <a:t>2-3 students per group</a:t>
            </a:r>
            <a:r>
              <a:rPr lang="en-US" baseline="0" dirty="0" smtClean="0"/>
              <a:t>, but could be up to 4. Each student should have their own calculator, and share the other parts listed here.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19</a:t>
            </a:fld>
            <a:endParaRPr lang="en-US"/>
          </a:p>
        </p:txBody>
      </p:sp>
    </p:spTree>
    <p:extLst>
      <p:ext uri="{BB962C8B-B14F-4D97-AF65-F5344CB8AC3E}">
        <p14:creationId xmlns:p14="http://schemas.microsoft.com/office/powerpoint/2010/main" val="300249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 received</a:t>
            </a:r>
            <a:r>
              <a:rPr lang="en-US" baseline="0" dirty="0" smtClean="0"/>
              <a:t> from NGSS. In fact, the said that as long as properly cited, no permission needed except for use of the NGSS Trademarked image.</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22</a:t>
            </a:fld>
            <a:endParaRPr lang="en-US"/>
          </a:p>
        </p:txBody>
      </p:sp>
    </p:spTree>
    <p:extLst>
      <p:ext uri="{BB962C8B-B14F-4D97-AF65-F5344CB8AC3E}">
        <p14:creationId xmlns:p14="http://schemas.microsoft.com/office/powerpoint/2010/main" val="373872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More about using Flowcharts for planning:</a:t>
            </a:r>
          </a:p>
          <a:p>
            <a:r>
              <a:rPr lang="en-US" sz="1200" dirty="0" smtClean="0">
                <a:hlinkClick r:id="rId3"/>
              </a:rPr>
              <a:t>https://www.codeavengers.com/notes/planning/flowcharts</a:t>
            </a:r>
            <a:endParaRPr lang="en-US" sz="1200" dirty="0" smtClean="0"/>
          </a:p>
          <a:p>
            <a:r>
              <a:rPr lang="en-US" sz="1200" dirty="0" smtClean="0"/>
              <a:t>http://www.ariscommunity.com/flowchart</a:t>
            </a:r>
          </a:p>
          <a:p>
            <a:endParaRPr lang="en-US" sz="1200" dirty="0" smtClean="0"/>
          </a:p>
          <a:p>
            <a:pPr fontAlgn="base"/>
            <a:r>
              <a:rPr lang="en-US" sz="1200" b="1" dirty="0" smtClean="0">
                <a:hlinkClick r:id="rId4"/>
              </a:rPr>
              <a:t>draw.io</a:t>
            </a:r>
            <a:r>
              <a:rPr lang="en-US" sz="1200" dirty="0" smtClean="0"/>
              <a:t> is a good online tool you can use to create flowcharts. You can logon with a Google Drive account.</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24</a:t>
            </a:fld>
            <a:endParaRPr lang="en-US"/>
          </a:p>
        </p:txBody>
      </p:sp>
    </p:spTree>
    <p:extLst>
      <p:ext uri="{BB962C8B-B14F-4D97-AF65-F5344CB8AC3E}">
        <p14:creationId xmlns:p14="http://schemas.microsoft.com/office/powerpoint/2010/main" val="324335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human</a:t>
            </a:r>
            <a:r>
              <a:rPr lang="en-US" sz="1200" kern="1200" baseline="0" dirty="0" smtClean="0">
                <a:solidFill>
                  <a:schemeClr val="tx1"/>
                </a:solidFill>
                <a:effectLst/>
                <a:latin typeface="+mn-lt"/>
                <a:ea typeface="+mn-ea"/>
                <a:cs typeface="+mn-cs"/>
              </a:rPr>
              <a:t> eye has three different types of ‘cones’ on the retina- Red, Blue, and Green. These cones will be activated differently, by different wavelengths of light.   </a:t>
            </a:r>
          </a:p>
          <a:p>
            <a:r>
              <a:rPr lang="en-US" sz="1200" kern="1200" baseline="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All the colors of the visible light spectrum shine on the leaf,</a:t>
            </a:r>
            <a:r>
              <a:rPr lang="en-US" sz="1200" kern="1200" baseline="0" dirty="0" smtClean="0">
                <a:solidFill>
                  <a:schemeClr val="tx1"/>
                </a:solidFill>
                <a:effectLst/>
                <a:latin typeface="+mn-lt"/>
                <a:ea typeface="+mn-ea"/>
                <a:cs typeface="+mn-cs"/>
              </a:rPr>
              <a:t> but in this case, only light with 520 nm (green light) bounce off.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The surface of a green leaf absorbs all of the other colors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spectrum, except for green, and reflects green to the human eye. Green light reflected stimulates the eye’s cone cells to varying</a:t>
            </a:r>
            <a:r>
              <a:rPr lang="en-US" sz="1200" kern="1200" baseline="0" dirty="0" smtClean="0">
                <a:solidFill>
                  <a:schemeClr val="tx1"/>
                </a:solidFill>
                <a:effectLst/>
                <a:latin typeface="+mn-lt"/>
                <a:ea typeface="+mn-ea"/>
                <a:cs typeface="+mn-cs"/>
              </a:rPr>
              <a:t> degrees. </a:t>
            </a:r>
            <a:r>
              <a:rPr lang="en-US" sz="1200" b="0" i="0" kern="1200" dirty="0" smtClean="0">
                <a:solidFill>
                  <a:schemeClr val="tx1"/>
                </a:solidFill>
                <a:effectLst/>
                <a:latin typeface="+mn-lt"/>
                <a:ea typeface="+mn-ea"/>
                <a:cs typeface="+mn-cs"/>
              </a:rPr>
              <a:t>Which wavelengths are reflected or absorbed depends on the properties of the object.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Humans would not be able to see color or objects without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LIGHT! Light has to reflect off an object in order to see it.</a:t>
            </a:r>
            <a:endParaRPr lang="en-US" dirty="0" smtClean="0"/>
          </a:p>
          <a:p>
            <a:r>
              <a:rPr lang="en-US" dirty="0" smtClean="0"/>
              <a:t>Different combinations (%) of activation</a:t>
            </a:r>
            <a:r>
              <a:rPr lang="en-US" baseline="0" dirty="0" smtClean="0"/>
              <a:t> of the 3 types of rods will </a:t>
            </a:r>
            <a:r>
              <a:rPr lang="en-US" sz="1200" b="0" i="0" kern="1200" dirty="0" smtClean="0">
                <a:solidFill>
                  <a:schemeClr val="tx1"/>
                </a:solidFill>
                <a:effectLst/>
                <a:latin typeface="+mn-lt"/>
                <a:ea typeface="+mn-ea"/>
                <a:cs typeface="+mn-cs"/>
              </a:rPr>
              <a:t>allow the brain to perceive signals from the retina as different colors. Some estimate that humans are able to distinguish about 10 million colors.</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28</a:t>
            </a:fld>
            <a:endParaRPr lang="en-US"/>
          </a:p>
        </p:txBody>
      </p:sp>
    </p:spTree>
    <p:extLst>
      <p:ext uri="{BB962C8B-B14F-4D97-AF65-F5344CB8AC3E}">
        <p14:creationId xmlns:p14="http://schemas.microsoft.com/office/powerpoint/2010/main" val="40498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34</a:t>
            </a:fld>
            <a:endParaRPr lang="en-US"/>
          </a:p>
        </p:txBody>
      </p:sp>
    </p:spTree>
    <p:extLst>
      <p:ext uri="{BB962C8B-B14F-4D97-AF65-F5344CB8AC3E}">
        <p14:creationId xmlns:p14="http://schemas.microsoft.com/office/powerpoint/2010/main" val="255007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printed and students can use it as</a:t>
            </a:r>
            <a:r>
              <a:rPr lang="en-US" baseline="0" dirty="0" smtClean="0"/>
              <a:t> a basis to sketch their designs.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35</a:t>
            </a:fld>
            <a:endParaRPr lang="en-US"/>
          </a:p>
        </p:txBody>
      </p:sp>
    </p:spTree>
    <p:extLst>
      <p:ext uri="{BB962C8B-B14F-4D97-AF65-F5344CB8AC3E}">
        <p14:creationId xmlns:p14="http://schemas.microsoft.com/office/powerpoint/2010/main" val="132439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More about using Flowcharts for planning:</a:t>
            </a:r>
          </a:p>
          <a:p>
            <a:r>
              <a:rPr lang="en-US" sz="1200" dirty="0" smtClean="0">
                <a:hlinkClick r:id="rId3"/>
              </a:rPr>
              <a:t>https://www.codeavengers.com/notes/planning/flowcharts</a:t>
            </a:r>
            <a:endParaRPr lang="en-US" sz="1200" dirty="0" smtClean="0"/>
          </a:p>
          <a:p>
            <a:r>
              <a:rPr lang="en-US" sz="1200" dirty="0" smtClean="0"/>
              <a:t>http://www.ariscommunity.com/flowchart</a:t>
            </a:r>
          </a:p>
          <a:p>
            <a:endParaRPr lang="en-US" sz="1200" dirty="0" smtClean="0"/>
          </a:p>
          <a:p>
            <a:pPr fontAlgn="base"/>
            <a:r>
              <a:rPr lang="en-US" sz="1200" b="1" dirty="0" smtClean="0">
                <a:hlinkClick r:id="rId4"/>
              </a:rPr>
              <a:t>draw.io</a:t>
            </a:r>
            <a:r>
              <a:rPr lang="en-US" sz="1200" dirty="0" smtClean="0"/>
              <a:t> is a good online tool you can use to create flowcharts. You can logon with a Google Drive account.</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36</a:t>
            </a:fld>
            <a:endParaRPr lang="en-US"/>
          </a:p>
        </p:txBody>
      </p:sp>
    </p:spTree>
    <p:extLst>
      <p:ext uri="{BB962C8B-B14F-4D97-AF65-F5344CB8AC3E}">
        <p14:creationId xmlns:p14="http://schemas.microsoft.com/office/powerpoint/2010/main" val="324335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Flowcharts</a:t>
            </a:r>
            <a:r>
              <a:rPr lang="en-US" baseline="0" dirty="0" smtClean="0"/>
              <a:t> can be helpful tools to think through what the program needs to do. </a:t>
            </a:r>
          </a:p>
          <a:p>
            <a:r>
              <a:rPr lang="en-US" sz="1200" dirty="0" smtClean="0"/>
              <a:t>More about using Flowcharts for planning:</a:t>
            </a:r>
          </a:p>
          <a:p>
            <a:r>
              <a:rPr lang="en-US" sz="1200" dirty="0" smtClean="0">
                <a:hlinkClick r:id="rId3"/>
              </a:rPr>
              <a:t>https://www.codeavengers.com/notes/planning/flowcharts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37</a:t>
            </a:fld>
            <a:endParaRPr lang="en-US"/>
          </a:p>
        </p:txBody>
      </p:sp>
    </p:spTree>
    <p:extLst>
      <p:ext uri="{BB962C8B-B14F-4D97-AF65-F5344CB8AC3E}">
        <p14:creationId xmlns:p14="http://schemas.microsoft.com/office/powerpoint/2010/main" val="200967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40</a:t>
            </a:fld>
            <a:endParaRPr lang="en-US"/>
          </a:p>
        </p:txBody>
      </p:sp>
    </p:spTree>
    <p:extLst>
      <p:ext uri="{BB962C8B-B14F-4D97-AF65-F5344CB8AC3E}">
        <p14:creationId xmlns:p14="http://schemas.microsoft.com/office/powerpoint/2010/main" val="319506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42</a:t>
            </a:fld>
            <a:endParaRPr lang="en-US"/>
          </a:p>
        </p:txBody>
      </p:sp>
    </p:spTree>
    <p:extLst>
      <p:ext uri="{BB962C8B-B14F-4D97-AF65-F5344CB8AC3E}">
        <p14:creationId xmlns:p14="http://schemas.microsoft.com/office/powerpoint/2010/main" val="2537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a:t>
            </a:fld>
            <a:endParaRPr lang="en-US"/>
          </a:p>
        </p:txBody>
      </p:sp>
    </p:spTree>
    <p:extLst>
      <p:ext uri="{BB962C8B-B14F-4D97-AF65-F5344CB8AC3E}">
        <p14:creationId xmlns:p14="http://schemas.microsoft.com/office/powerpoint/2010/main" val="3056246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44</a:t>
            </a:fld>
            <a:endParaRPr lang="en-US"/>
          </a:p>
        </p:txBody>
      </p:sp>
    </p:spTree>
    <p:extLst>
      <p:ext uri="{BB962C8B-B14F-4D97-AF65-F5344CB8AC3E}">
        <p14:creationId xmlns:p14="http://schemas.microsoft.com/office/powerpoint/2010/main" val="1694502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46</a:t>
            </a:fld>
            <a:endParaRPr lang="en-US"/>
          </a:p>
        </p:txBody>
      </p:sp>
    </p:spTree>
    <p:extLst>
      <p:ext uri="{BB962C8B-B14F-4D97-AF65-F5344CB8AC3E}">
        <p14:creationId xmlns:p14="http://schemas.microsoft.com/office/powerpoint/2010/main" val="3313388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You’ve just completed the</a:t>
            </a:r>
            <a:r>
              <a:rPr lang="en-US" sz="1200" kern="1200" baseline="0" dirty="0" smtClean="0">
                <a:solidFill>
                  <a:schemeClr val="tx1"/>
                </a:solidFill>
                <a:effectLst/>
                <a:latin typeface="+mn-lt"/>
                <a:ea typeface="+mn-ea"/>
                <a:cs typeface="+mn-cs"/>
              </a:rPr>
              <a:t> Pet Car Alarm! Did your students love it? Are you looking for additional, similar projects to help build students coding skills and engagement in STEM </a:t>
            </a:r>
            <a:r>
              <a:rPr lang="en-US" sz="1200" kern="1200" dirty="0" smtClean="0">
                <a:solidFill>
                  <a:schemeClr val="tx1"/>
                </a:solidFill>
                <a:effectLst/>
                <a:latin typeface="+mn-lt"/>
                <a:ea typeface="+mn-ea"/>
                <a:cs typeface="+mn-cs"/>
              </a:rPr>
              <a:t>Projects? Great news! We have more! The 3 projects listed above are not necessarily dependent on each other, but completing projects in the above order, will ensure students are building their skills, and adding layers on as they progress through the three “core” projects. Also note, that there is some overlap in Student Tasks in the</a:t>
            </a:r>
            <a:r>
              <a:rPr lang="en-US" sz="1200" kern="1200" baseline="0" dirty="0" smtClean="0">
                <a:solidFill>
                  <a:schemeClr val="tx1"/>
                </a:solidFill>
                <a:effectLst/>
                <a:latin typeface="+mn-lt"/>
                <a:ea typeface="+mn-ea"/>
                <a:cs typeface="+mn-cs"/>
              </a:rPr>
              <a:t> three project</a:t>
            </a:r>
            <a:r>
              <a:rPr lang="en-US" sz="1200" kern="1200" dirty="0" smtClean="0">
                <a:solidFill>
                  <a:schemeClr val="tx1"/>
                </a:solidFill>
                <a:effectLst/>
                <a:latin typeface="+mn-lt"/>
                <a:ea typeface="+mn-ea"/>
                <a:cs typeface="+mn-cs"/>
              </a:rPr>
              <a:t>. If your students have completed both projects, and in the prescribed order, students may be able to skip parts of sections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1-3, as they are nearly</a:t>
            </a:r>
            <a:r>
              <a:rPr lang="en-US" sz="1200" kern="1200" baseline="0" dirty="0" smtClean="0">
                <a:solidFill>
                  <a:schemeClr val="tx1"/>
                </a:solidFill>
                <a:effectLst/>
                <a:latin typeface="+mn-lt"/>
                <a:ea typeface="+mn-ea"/>
                <a:cs typeface="+mn-cs"/>
              </a:rPr>
              <a:t> identical.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47</a:t>
            </a:fld>
            <a:endParaRPr lang="en-US"/>
          </a:p>
        </p:txBody>
      </p:sp>
    </p:spTree>
    <p:extLst>
      <p:ext uri="{BB962C8B-B14F-4D97-AF65-F5344CB8AC3E}">
        <p14:creationId xmlns:p14="http://schemas.microsoft.com/office/powerpoint/2010/main" val="322754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48</a:t>
            </a:fld>
            <a:endParaRPr lang="en-US"/>
          </a:p>
        </p:txBody>
      </p:sp>
    </p:spTree>
    <p:extLst>
      <p:ext uri="{BB962C8B-B14F-4D97-AF65-F5344CB8AC3E}">
        <p14:creationId xmlns:p14="http://schemas.microsoft.com/office/powerpoint/2010/main" val="31488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optimal student engagement,</a:t>
            </a:r>
            <a:r>
              <a:rPr lang="en-US" baseline="0" dirty="0" smtClean="0"/>
              <a:t> groups of 2-3 students would be ideal. We do not recommend having more than 4 students per TI-Innovator set-up.  Each student should have their own graphing calculator.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50</a:t>
            </a:fld>
            <a:endParaRPr lang="en-US"/>
          </a:p>
        </p:txBody>
      </p:sp>
    </p:spTree>
    <p:extLst>
      <p:ext uri="{BB962C8B-B14F-4D97-AF65-F5344CB8AC3E}">
        <p14:creationId xmlns:p14="http://schemas.microsoft.com/office/powerpoint/2010/main" val="19222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a:t>
            </a:fld>
            <a:endParaRPr lang="en-US"/>
          </a:p>
        </p:txBody>
      </p:sp>
    </p:spTree>
    <p:extLst>
      <p:ext uri="{BB962C8B-B14F-4D97-AF65-F5344CB8AC3E}">
        <p14:creationId xmlns:p14="http://schemas.microsoft.com/office/powerpoint/2010/main" val="9403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6</a:t>
            </a:fld>
            <a:endParaRPr lang="en-US"/>
          </a:p>
        </p:txBody>
      </p:sp>
    </p:spTree>
    <p:extLst>
      <p:ext uri="{BB962C8B-B14F-4D97-AF65-F5344CB8AC3E}">
        <p14:creationId xmlns:p14="http://schemas.microsoft.com/office/powerpoint/2010/main" val="269843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Heat Shttps://www.preventivevet.com/dogs/heat-stroke-in-dogs-what-is-heat-stroke-and-when-does-it-happen</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7</a:t>
            </a:fld>
            <a:endParaRPr lang="en-US"/>
          </a:p>
        </p:txBody>
      </p:sp>
    </p:spTree>
    <p:extLst>
      <p:ext uri="{BB962C8B-B14F-4D97-AF65-F5344CB8AC3E}">
        <p14:creationId xmlns:p14="http://schemas.microsoft.com/office/powerpoint/2010/main" val="1934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 interested in learning</a:t>
            </a:r>
            <a:r>
              <a:rPr lang="en-US" baseline="0" dirty="0" smtClean="0"/>
              <a:t> more about why high heat is so dangerous to dogs/pets… have them research on the web:</a:t>
            </a:r>
            <a:endParaRPr lang="en-US" dirty="0" smtClean="0"/>
          </a:p>
          <a:p>
            <a:r>
              <a:rPr lang="en-US" dirty="0" smtClean="0"/>
              <a:t>https://www.petmd.com/dog/emergency/common-emergencies/e_dg_heat_stroke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3400" dirty="0" smtClean="0">
              <a:hlinkClick r:id=""/>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3400" dirty="0" smtClean="0">
                <a:hlinkClick r:id=""/>
              </a:rPr>
              <a:t>http://www.petmd.com/dog/conditions/cardiovascular/c_dg_heat_strok</a:t>
            </a:r>
            <a:endParaRPr lang="en-US" sz="3400" dirty="0" smtClean="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8</a:t>
            </a:fld>
            <a:endParaRPr lang="en-US"/>
          </a:p>
        </p:txBody>
      </p:sp>
    </p:spTree>
    <p:extLst>
      <p:ext uri="{BB962C8B-B14F-4D97-AF65-F5344CB8AC3E}">
        <p14:creationId xmlns:p14="http://schemas.microsoft.com/office/powerpoint/2010/main" val="112825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For more information on the TI-Innovator and accessories technology required, visit </a:t>
            </a:r>
            <a:r>
              <a:rPr lang="en-US" sz="1200" b="1" u="sng" kern="1200" dirty="0" smtClean="0">
                <a:solidFill>
                  <a:schemeClr val="tx1"/>
                </a:solidFill>
                <a:effectLst/>
                <a:latin typeface="+mn-lt"/>
                <a:ea typeface="+mn-ea"/>
                <a:cs typeface="+mn-cs"/>
                <a:hlinkClick r:id="rId3"/>
              </a:rPr>
              <a:t>https://education.ti.com/en/products/micro-controller/ti-innovator?category=accessories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10</a:t>
            </a:fld>
            <a:endParaRPr lang="en-US"/>
          </a:p>
        </p:txBody>
      </p:sp>
    </p:spTree>
    <p:extLst>
      <p:ext uri="{BB962C8B-B14F-4D97-AF65-F5344CB8AC3E}">
        <p14:creationId xmlns:p14="http://schemas.microsoft.com/office/powerpoint/2010/main" val="264271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Alternative materials that could be utilized for the Fashio</a:t>
            </a:r>
            <a:r>
              <a:rPr lang="en-US" sz="1200" baseline="0" dirty="0" smtClean="0"/>
              <a:t>n Car </a:t>
            </a:r>
            <a:r>
              <a:rPr lang="en-US" sz="1200" dirty="0" smtClean="0"/>
              <a:t>include a shoebox or a plastic storage container. Students can accessorize their model to resemble a “car”. </a:t>
            </a:r>
          </a:p>
          <a:p>
            <a:r>
              <a:rPr lang="en-US" dirty="0" smtClean="0"/>
              <a:t>Purchasing Info:</a:t>
            </a:r>
            <a:br>
              <a:rPr lang="en-US" dirty="0" smtClean="0"/>
            </a:br>
            <a:r>
              <a:rPr lang="en-US" dirty="0" smtClean="0"/>
              <a:t>2-3 students per group</a:t>
            </a:r>
            <a:r>
              <a:rPr lang="en-US" baseline="0" dirty="0" smtClean="0"/>
              <a:t>, but could be up to 4. Each student should have their own calculator, and share the other parts listed here.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11</a:t>
            </a:fld>
            <a:endParaRPr lang="en-US"/>
          </a:p>
        </p:txBody>
      </p:sp>
    </p:spTree>
    <p:extLst>
      <p:ext uri="{BB962C8B-B14F-4D97-AF65-F5344CB8AC3E}">
        <p14:creationId xmlns:p14="http://schemas.microsoft.com/office/powerpoint/2010/main" val="300249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Projects are not necessarily dependent on each other, but completing projects in the above order, will ensure students are building their skills, and adding layers on as they progress through the three “core” projects. </a:t>
            </a:r>
          </a:p>
          <a:p>
            <a:r>
              <a:rPr lang="en-US" sz="1200" kern="1200" dirty="0" smtClean="0">
                <a:solidFill>
                  <a:schemeClr val="tx1"/>
                </a:solidFill>
                <a:effectLst/>
                <a:latin typeface="+mn-lt"/>
                <a:ea typeface="+mn-ea"/>
                <a:cs typeface="+mn-cs"/>
              </a:rPr>
              <a:t>Also note, that there is some overlap in Student Tasks in the Mood Ring and Pet Car Alarm. If your students have completed both projects, and in the prescribed order, students may be able to skip sections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1-3, as they are nearly</a:t>
            </a:r>
            <a:r>
              <a:rPr lang="en-US" sz="1200" kern="1200" baseline="0" dirty="0" smtClean="0">
                <a:solidFill>
                  <a:schemeClr val="tx1"/>
                </a:solidFill>
                <a:effectLst/>
                <a:latin typeface="+mn-lt"/>
                <a:ea typeface="+mn-ea"/>
                <a:cs typeface="+mn-cs"/>
              </a:rPr>
              <a:t> identical.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14</a:t>
            </a:fld>
            <a:endParaRPr lang="en-US"/>
          </a:p>
        </p:txBody>
      </p:sp>
    </p:spTree>
    <p:extLst>
      <p:ext uri="{BB962C8B-B14F-4D97-AF65-F5344CB8AC3E}">
        <p14:creationId xmlns:p14="http://schemas.microsoft.com/office/powerpoint/2010/main" val="322754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7150"/>
            <a:ext cx="4343400" cy="365125"/>
          </a:xfrm>
          <a:prstGeom prst="rect">
            <a:avLst/>
          </a:prstGeom>
        </p:spPr>
        <p:txBody>
          <a:bodyPr/>
          <a:lstStyle/>
          <a:p>
            <a:r>
              <a:rPr lang="en-US" i="1" dirty="0" smtClean="0">
                <a:solidFill>
                  <a:srgbClr val="525252"/>
                </a:solidFill>
                <a:cs typeface="Arial" charset="0"/>
              </a:rPr>
              <a:t>Draft</a:t>
            </a:r>
            <a:r>
              <a:rPr lang="en-US" dirty="0" smtClean="0">
                <a:solidFill>
                  <a:srgbClr val="525252"/>
                </a:solidFill>
                <a:cs typeface="Arial" charset="0"/>
              </a:rPr>
              <a:t> Texas Instruments August, 2017</a:t>
            </a:r>
            <a:endParaRPr lang="en-US" dirty="0">
              <a:solidFill>
                <a:srgbClr val="525252"/>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299296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311113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186764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73607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15834" y="12866"/>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descr="Plus-bkg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1400" y="0"/>
            <a:ext cx="5562600" cy="5232400"/>
          </a:xfrm>
          <a:prstGeom prst="rect">
            <a:avLst/>
          </a:prstGeom>
        </p:spPr>
      </p:pic>
      <p:sp>
        <p:nvSpPr>
          <p:cNvPr id="13" name="Title 1"/>
          <p:cNvSpPr>
            <a:spLocks noGrp="1"/>
          </p:cNvSpPr>
          <p:nvPr>
            <p:ph type="title"/>
          </p:nvPr>
        </p:nvSpPr>
        <p:spPr>
          <a:xfrm>
            <a:off x="152400" y="0"/>
            <a:ext cx="8229600" cy="2895600"/>
          </a:xfrm>
        </p:spPr>
        <p:txBody>
          <a:bodyPr tIns="0" anchor="t" anchorCtr="0">
            <a:noAutofit/>
          </a:bodyPr>
          <a:lstStyle>
            <a:lvl1pPr algn="l">
              <a:defRPr sz="7200" b="1">
                <a:solidFill>
                  <a:schemeClr val="bg1">
                    <a:lumMod val="85000"/>
                  </a:schemeClr>
                </a:solidFill>
              </a:defRPr>
            </a:lvl1pPr>
          </a:lstStyle>
          <a:p>
            <a:r>
              <a:rPr lang="en-US" smtClean="0"/>
              <a:t>Click to edit Master title style</a:t>
            </a:r>
            <a:endParaRPr lang="en-US" dirty="0"/>
          </a:p>
        </p:txBody>
      </p:sp>
      <p:cxnSp>
        <p:nvCxnSpPr>
          <p:cNvPr id="14" name="Straight Connector 13"/>
          <p:cNvCxnSpPr/>
          <p:nvPr userDrawn="1"/>
        </p:nvCxnSpPr>
        <p:spPr>
          <a:xfrm>
            <a:off x="0" y="6477000"/>
            <a:ext cx="7239000"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3" name="Subtitle 2"/>
          <p:cNvSpPr>
            <a:spLocks noGrp="1"/>
          </p:cNvSpPr>
          <p:nvPr>
            <p:ph type="subTitle" idx="1"/>
          </p:nvPr>
        </p:nvSpPr>
        <p:spPr>
          <a:xfrm>
            <a:off x="381000" y="3442855"/>
            <a:ext cx="6400800" cy="1752600"/>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513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15834" y="12866"/>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descr="Plus-bkg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1400" y="0"/>
            <a:ext cx="5562600" cy="5232400"/>
          </a:xfrm>
          <a:prstGeom prst="rect">
            <a:avLst/>
          </a:prstGeom>
        </p:spPr>
      </p:pic>
      <p:sp>
        <p:nvSpPr>
          <p:cNvPr id="13" name="Title 1"/>
          <p:cNvSpPr>
            <a:spLocks noGrp="1"/>
          </p:cNvSpPr>
          <p:nvPr>
            <p:ph type="title"/>
          </p:nvPr>
        </p:nvSpPr>
        <p:spPr>
          <a:xfrm>
            <a:off x="152400" y="0"/>
            <a:ext cx="8229600" cy="2895600"/>
          </a:xfrm>
        </p:spPr>
        <p:txBody>
          <a:bodyPr tIns="0" anchor="t" anchorCtr="0">
            <a:noAutofit/>
          </a:bodyPr>
          <a:lstStyle>
            <a:lvl1pPr algn="l">
              <a:defRPr sz="7200" b="1">
                <a:solidFill>
                  <a:srgbClr val="C00000"/>
                </a:solidFill>
              </a:defRPr>
            </a:lvl1pPr>
          </a:lstStyle>
          <a:p>
            <a:r>
              <a:rPr lang="en-US" smtClean="0"/>
              <a:t>Click to edit Master title style</a:t>
            </a:r>
            <a:endParaRPr lang="en-US" dirty="0"/>
          </a:p>
        </p:txBody>
      </p:sp>
      <p:cxnSp>
        <p:nvCxnSpPr>
          <p:cNvPr id="14" name="Straight Connector 13"/>
          <p:cNvCxnSpPr/>
          <p:nvPr userDrawn="1"/>
        </p:nvCxnSpPr>
        <p:spPr>
          <a:xfrm>
            <a:off x="0" y="6477000"/>
            <a:ext cx="7239000"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3" name="Subtitle 2"/>
          <p:cNvSpPr>
            <a:spLocks noGrp="1"/>
          </p:cNvSpPr>
          <p:nvPr>
            <p:ph type="subTitle" idx="1"/>
          </p:nvPr>
        </p:nvSpPr>
        <p:spPr>
          <a:xfrm>
            <a:off x="381000" y="3442855"/>
            <a:ext cx="6400800" cy="1752600"/>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78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Basketball Players Power Poin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047" cy="6857286"/>
          </a:xfrm>
          <a:prstGeom prst="rect">
            <a:avLst/>
          </a:prstGeom>
        </p:spPr>
      </p:pic>
      <p:pic>
        <p:nvPicPr>
          <p:cNvPr id="10" name="Picture 9" descr="Plus-bkg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81400" y="0"/>
            <a:ext cx="5562600" cy="5232400"/>
          </a:xfrm>
          <a:prstGeom prst="rect">
            <a:avLst/>
          </a:prstGeom>
        </p:spPr>
      </p:pic>
      <p:sp>
        <p:nvSpPr>
          <p:cNvPr id="11" name="Title 1"/>
          <p:cNvSpPr>
            <a:spLocks noGrp="1"/>
          </p:cNvSpPr>
          <p:nvPr>
            <p:ph type="title"/>
          </p:nvPr>
        </p:nvSpPr>
        <p:spPr>
          <a:xfrm>
            <a:off x="152400" y="0"/>
            <a:ext cx="8229600" cy="2895600"/>
          </a:xfrm>
        </p:spPr>
        <p:txBody>
          <a:bodyPr tIns="0" anchor="t" anchorCtr="0">
            <a:noAutofit/>
          </a:bodyPr>
          <a:lstStyle>
            <a:lvl1pPr algn="l">
              <a:defRPr sz="7200" b="1">
                <a:solidFill>
                  <a:srgbClr val="C00000"/>
                </a:solidFill>
              </a:defRPr>
            </a:lvl1pPr>
          </a:lstStyle>
          <a:p>
            <a:r>
              <a:rPr lang="en-US" smtClean="0"/>
              <a:t>Click to edit Master title style</a:t>
            </a:r>
            <a:endParaRPr lang="en-US" dirty="0"/>
          </a:p>
        </p:txBody>
      </p:sp>
      <p:cxnSp>
        <p:nvCxnSpPr>
          <p:cNvPr id="16" name="Straight Connector 15"/>
          <p:cNvCxnSpPr/>
          <p:nvPr userDrawn="1"/>
        </p:nvCxnSpPr>
        <p:spPr>
          <a:xfrm>
            <a:off x="0" y="6477000"/>
            <a:ext cx="7239000"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18" name="Subtitle 2"/>
          <p:cNvSpPr>
            <a:spLocks noGrp="1"/>
          </p:cNvSpPr>
          <p:nvPr>
            <p:ph type="subTitle" idx="1"/>
          </p:nvPr>
        </p:nvSpPr>
        <p:spPr>
          <a:xfrm>
            <a:off x="381000" y="3442855"/>
            <a:ext cx="6400800" cy="1752600"/>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897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381344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dirty="0">
              <a:solidFill>
                <a:srgbClr val="525252"/>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33661858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2322946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26053724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7D2E0C-E700-4CE2-8C21-26B68F79D381}" type="datetimeFigureOut">
              <a:rPr lang="en-US">
                <a:solidFill>
                  <a:srgbClr val="525252"/>
                </a:solidFill>
                <a:cs typeface="Arial" charset="0"/>
              </a:rPr>
              <a:pPr/>
              <a:t>6/6/2018</a:t>
            </a:fld>
            <a:endParaRPr lang="en-US">
              <a:solidFill>
                <a:srgbClr val="525252"/>
              </a:solidFill>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525252"/>
              </a:solidFill>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2AC8BB-5EC4-4ABE-8C8E-08E5063FAA99}" type="slidenum">
              <a:rPr lang="en-US">
                <a:solidFill>
                  <a:srgbClr val="525252"/>
                </a:solidFill>
                <a:cs typeface="Arial" charset="0"/>
              </a:rPr>
              <a:pPr/>
              <a:t>‹#›</a:t>
            </a:fld>
            <a:endParaRPr lang="en-US">
              <a:solidFill>
                <a:srgbClr val="525252"/>
              </a:solidFill>
              <a:cs typeface="Arial" charset="0"/>
            </a:endParaRPr>
          </a:p>
        </p:txBody>
      </p:sp>
    </p:spTree>
    <p:extLst>
      <p:ext uri="{BB962C8B-B14F-4D97-AF65-F5344CB8AC3E}">
        <p14:creationId xmlns:p14="http://schemas.microsoft.com/office/powerpoint/2010/main" val="54628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0" y="6477000"/>
            <a:ext cx="7239000" cy="0"/>
          </a:xfrm>
          <a:prstGeom prst="line">
            <a:avLst/>
          </a:prstGeom>
          <a:ln w="38100" cmpd="sng">
            <a:solidFill>
              <a:srgbClr val="ED1D2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91400" y="6324600"/>
            <a:ext cx="1549400" cy="368300"/>
          </a:xfrm>
          <a:prstGeom prst="rect">
            <a:avLst/>
          </a:prstGeom>
        </p:spPr>
      </p:pic>
      <p:sp>
        <p:nvSpPr>
          <p:cNvPr id="6" name="Date Placeholder 3"/>
          <p:cNvSpPr>
            <a:spLocks noGrp="1"/>
          </p:cNvSpPr>
          <p:nvPr>
            <p:ph type="dt" sz="half" idx="2"/>
          </p:nvPr>
        </p:nvSpPr>
        <p:spPr>
          <a:xfrm>
            <a:off x="444500" y="6521450"/>
            <a:ext cx="2552700" cy="365125"/>
          </a:xfrm>
          <a:prstGeom prst="rect">
            <a:avLst/>
          </a:prstGeom>
        </p:spPr>
        <p:txBody>
          <a:bodyPr/>
          <a:lstStyle>
            <a:lvl1pPr>
              <a:defRPr sz="1000"/>
            </a:lvl1pPr>
          </a:lstStyle>
          <a:p>
            <a:r>
              <a:rPr lang="en-US" i="1" dirty="0" smtClean="0">
                <a:solidFill>
                  <a:srgbClr val="525252"/>
                </a:solidFill>
                <a:cs typeface="Arial" charset="0"/>
              </a:rPr>
              <a:t>Draft</a:t>
            </a:r>
            <a:r>
              <a:rPr lang="en-US" dirty="0" smtClean="0">
                <a:solidFill>
                  <a:srgbClr val="525252"/>
                </a:solidFill>
                <a:cs typeface="Arial" charset="0"/>
              </a:rPr>
              <a:t> Texas Instruments August, 2017</a:t>
            </a:r>
            <a:endParaRPr lang="en-US" dirty="0">
              <a:solidFill>
                <a:srgbClr val="525252"/>
              </a:solidFill>
              <a:cs typeface="Arial" charset="0"/>
            </a:endParaRPr>
          </a:p>
        </p:txBody>
      </p:sp>
    </p:spTree>
    <p:extLst>
      <p:ext uri="{BB962C8B-B14F-4D97-AF65-F5344CB8AC3E}">
        <p14:creationId xmlns:p14="http://schemas.microsoft.com/office/powerpoint/2010/main" val="33827415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6" r:id="rId4"/>
    <p:sldLayoutId id="2147483652" r:id="rId5"/>
    <p:sldLayoutId id="2147483653" r:id="rId6"/>
    <p:sldLayoutId id="2147483654" r:id="rId7"/>
    <p:sldLayoutId id="2147483655" r:id="rId8"/>
    <p:sldLayoutId id="2147483656" r:id="rId9"/>
    <p:sldLayoutId id="2147483665" r:id="rId10"/>
    <p:sldLayoutId id="2147483657" r:id="rId11"/>
    <p:sldLayoutId id="2147483663" r:id="rId1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yriad Pro"/>
        </a:defRPr>
      </a:lvl1pPr>
    </p:titleStyle>
    <p:bodyStyle>
      <a:lvl1pPr marL="342900" indent="-342900" algn="l" defTabSz="914400" rtl="0" eaLnBrk="1" latinLnBrk="0" hangingPunct="1">
        <a:spcBef>
          <a:spcPts val="600"/>
        </a:spcBef>
        <a:buFont typeface="Lucida Grande"/>
        <a:buChar char="»"/>
        <a:defRPr sz="32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8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4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ti.com/en/software/update/ti-nspire-software-updat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ducation.ti.com/en/software/update/84-ce-software-updat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ti.com/en/products/micro-controller/ti-innovator?category=accessori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nextgenscience.org/sites/default/files/Appendix%20I%20-%20Engineering%20Design%20in%20NGSS%20-%20FINAL_V2.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hyperlink" Target="http://ngss.nsta.org/Practices.aspx?id=5"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nws.noaa.gov/om/heat/index.shtml" TargetMode="External"/><Relationship Id="rId2" Type="http://schemas.openxmlformats.org/officeDocument/2006/relationships/hyperlink" Target="https://www.avma.org/public/PetCare/Pages/pets-in-vehicles.aspx" TargetMode="External"/><Relationship Id="rId1" Type="http://schemas.openxmlformats.org/officeDocument/2006/relationships/slideLayout" Target="../slideLayouts/slideLayout5.xml"/><Relationship Id="rId5" Type="http://schemas.openxmlformats.org/officeDocument/2006/relationships/hyperlink" Target="http://science.howstuffworks.com/environmental/green-science/global-warming2.htm" TargetMode="External"/><Relationship Id="rId4" Type="http://schemas.openxmlformats.org/officeDocument/2006/relationships/hyperlink" Target="http://hyperphysics.phy-astr.gsu.edu/hbase/thermo/grnhse.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zcentral.com/story/news/local/arizona-weather/2016/06/16/does-shaded-parking-keep-cars-cooler/85561580/" TargetMode="External"/><Relationship Id="rId2" Type="http://schemas.openxmlformats.org/officeDocument/2006/relationships/hyperlink" Target="https://www.quora.com/What-happens-inside-the-when-a-car-is-parked-in-the-hot-sun" TargetMode="External"/><Relationship Id="rId1" Type="http://schemas.openxmlformats.org/officeDocument/2006/relationships/slideLayout" Target="../slideLayouts/slideLayout5.xml"/><Relationship Id="rId6" Type="http://schemas.openxmlformats.org/officeDocument/2006/relationships/hyperlink" Target="http://www.seattlechildrens.org/medical-conditions/symptom-index/heat-exposure-reactions/" TargetMode="External"/><Relationship Id="rId5" Type="http://schemas.openxmlformats.org/officeDocument/2006/relationships/hyperlink" Target="http://www.petmd.com/dog/conditions/cardiovascular/c_dg_heat_stroke" TargetMode="External"/><Relationship Id="rId4" Type="http://schemas.openxmlformats.org/officeDocument/2006/relationships/hyperlink" Target="http://www.nbcnews.com/storyline/hot-cars-and-kids/death-hot-cars-why-cant-automakers-prevent-danger-n15291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education.ti.com/html/webhelp/EG_Innovator/EN/index.html" TargetMode="External"/><Relationship Id="rId2" Type="http://schemas.openxmlformats.org/officeDocument/2006/relationships/hyperlink" Target="https://education.ti.com/en/activities/ti-codes/nspire/teacher-lounge" TargetMode="External"/><Relationship Id="rId1" Type="http://schemas.openxmlformats.org/officeDocument/2006/relationships/slideLayout" Target="../slideLayouts/slideLayout5.xml"/><Relationship Id="rId6" Type="http://schemas.openxmlformats.org/officeDocument/2006/relationships/hyperlink" Target="https://www.youtube.com/watch?v=2jjncu8Aba0" TargetMode="External"/><Relationship Id="rId5" Type="http://schemas.openxmlformats.org/officeDocument/2006/relationships/hyperlink" Target="https://education.ti.com/html/webhelp/EG_TINspireCode/EN/index.html" TargetMode="External"/><Relationship Id="rId4" Type="http://schemas.openxmlformats.org/officeDocument/2006/relationships/hyperlink" Target="https://education.ti.com/html/webhelp/EG_Innovator/EN/content/eg_innovsys/resources/pdf/ti-innovator_hub_commands_en.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ducation.ti.com/html/webhelp/EG_Innovator/EN/index.html" TargetMode="External"/><Relationship Id="rId2" Type="http://schemas.openxmlformats.org/officeDocument/2006/relationships/hyperlink" Target="https://education.ti.com/en/activities/ti-codes/84/teacher-lounge" TargetMode="External"/><Relationship Id="rId1" Type="http://schemas.openxmlformats.org/officeDocument/2006/relationships/slideLayout" Target="../slideLayouts/slideLayout5.xml"/><Relationship Id="rId5" Type="http://schemas.openxmlformats.org/officeDocument/2006/relationships/hyperlink" Target="https://education.ti.com/html/webhelp/EG_TI84PlusCECode/EN/index.html" TargetMode="External"/><Relationship Id="rId4" Type="http://schemas.openxmlformats.org/officeDocument/2006/relationships/hyperlink" Target="https://education.ti.com/html/webhelp/EG_Innovator/EN/content/eg_innovsys/resources/pdf/ti-innovator_hub_commands_e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education.ti.com/en/activities/ti-codes/innovator" TargetMode="External"/><Relationship Id="rId2" Type="http://schemas.openxmlformats.org/officeDocument/2006/relationships/hyperlink" Target="https://education.ti.com/en/tisciencenspired/us/stem/science-through-engineering-design" TargetMode="External"/><Relationship Id="rId1" Type="http://schemas.openxmlformats.org/officeDocument/2006/relationships/slideLayout" Target="../slideLayouts/slideLayout5.xml"/><Relationship Id="rId4" Type="http://schemas.openxmlformats.org/officeDocument/2006/relationships/hyperlink" Target="https://education.ti.com/en/activities/stem/path-to-st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Resources: </a:t>
            </a:r>
            <a:br>
              <a:rPr lang="en-US" dirty="0" smtClean="0"/>
            </a:br>
            <a:r>
              <a:rPr lang="en-US" dirty="0" smtClean="0"/>
              <a:t>Pet Car Alarm Project</a:t>
            </a:r>
            <a:endParaRPr lang="en-US" dirty="0"/>
          </a:p>
        </p:txBody>
      </p:sp>
      <p:sp>
        <p:nvSpPr>
          <p:cNvPr id="3" name="Subtitle 2"/>
          <p:cNvSpPr>
            <a:spLocks noGrp="1"/>
          </p:cNvSpPr>
          <p:nvPr>
            <p:ph type="subTitle" idx="1"/>
          </p:nvPr>
        </p:nvSpPr>
        <p:spPr/>
        <p:txBody>
          <a:bodyPr/>
          <a:lstStyle/>
          <a:p>
            <a:r>
              <a:rPr lang="en-US" dirty="0" smtClean="0"/>
              <a:t>An TI-Innovator Project </a:t>
            </a:r>
          </a:p>
          <a:p>
            <a:r>
              <a:rPr lang="en-US" dirty="0" smtClean="0"/>
              <a:t>for the TI-84 Plus CE</a:t>
            </a:r>
            <a:endParaRPr lang="en-US" dirty="0"/>
          </a:p>
        </p:txBody>
      </p:sp>
    </p:spTree>
    <p:extLst>
      <p:ext uri="{BB962C8B-B14F-4D97-AF65-F5344CB8AC3E}">
        <p14:creationId xmlns:p14="http://schemas.microsoft.com/office/powerpoint/2010/main" val="170366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Requirements </a:t>
            </a:r>
            <a:endParaRPr lang="en-US" dirty="0"/>
          </a:p>
        </p:txBody>
      </p:sp>
      <p:sp>
        <p:nvSpPr>
          <p:cNvPr id="4" name="Content Placeholder 3"/>
          <p:cNvSpPr>
            <a:spLocks noGrp="1"/>
          </p:cNvSpPr>
          <p:nvPr>
            <p:ph sz="half" idx="2"/>
          </p:nvPr>
        </p:nvSpPr>
        <p:spPr>
          <a:xfrm>
            <a:off x="770465" y="1467198"/>
            <a:ext cx="4038600" cy="3254432"/>
          </a:xfrm>
        </p:spPr>
        <p:txBody>
          <a:bodyPr>
            <a:normAutofit fontScale="92500" lnSpcReduction="10000"/>
          </a:bodyPr>
          <a:lstStyle/>
          <a:p>
            <a:pPr>
              <a:buFont typeface="Wingdings" panose="05000000000000000000" pitchFamily="2" charset="2"/>
              <a:buChar char="q"/>
            </a:pPr>
            <a:r>
              <a:rPr lang="en-US" dirty="0" smtClean="0"/>
              <a:t>For TI-Nspire, update handhelds to OS 4.5</a:t>
            </a:r>
          </a:p>
          <a:p>
            <a:pPr>
              <a:buFont typeface="Wingdings" panose="05000000000000000000" pitchFamily="2" charset="2"/>
              <a:buChar char="q"/>
            </a:pPr>
            <a:r>
              <a:rPr lang="en-US" dirty="0" smtClean="0"/>
              <a:t>For TI-84 </a:t>
            </a:r>
            <a:r>
              <a:rPr lang="en-US" dirty="0"/>
              <a:t>Plus </a:t>
            </a:r>
            <a:r>
              <a:rPr lang="en-US" dirty="0" smtClean="0"/>
              <a:t>CE, </a:t>
            </a:r>
            <a:r>
              <a:rPr lang="en-US" dirty="0"/>
              <a:t>update </a:t>
            </a:r>
            <a:r>
              <a:rPr lang="en-US" dirty="0" smtClean="0"/>
              <a:t>calculators to </a:t>
            </a:r>
            <a:r>
              <a:rPr lang="en-US" dirty="0"/>
              <a:t>OS </a:t>
            </a:r>
            <a:r>
              <a:rPr lang="en-US" dirty="0" smtClean="0"/>
              <a:t>5.3</a:t>
            </a:r>
          </a:p>
          <a:p>
            <a:pPr>
              <a:buFont typeface="Wingdings" panose="05000000000000000000" pitchFamily="2" charset="2"/>
              <a:buChar char="q"/>
            </a:pPr>
            <a:r>
              <a:rPr lang="en-US" dirty="0" smtClean="0"/>
              <a:t> TI-Innovator *Hubs </a:t>
            </a:r>
            <a:r>
              <a:rPr lang="en-US" dirty="0"/>
              <a:t>should all be updated to </a:t>
            </a:r>
            <a:r>
              <a:rPr lang="en-US" dirty="0" smtClean="0"/>
              <a:t>vs</a:t>
            </a:r>
            <a:r>
              <a:rPr lang="en-US" dirty="0"/>
              <a:t>. </a:t>
            </a:r>
            <a:r>
              <a:rPr lang="en-US" dirty="0" smtClean="0"/>
              <a:t>1.3</a:t>
            </a:r>
            <a:endParaRPr lang="en-US" dirty="0"/>
          </a:p>
          <a:p>
            <a:pPr marL="0" indent="0">
              <a:buNone/>
            </a:pPr>
            <a:endParaRPr lang="en-US" dirty="0"/>
          </a:p>
        </p:txBody>
      </p:sp>
      <p:sp>
        <p:nvSpPr>
          <p:cNvPr id="8" name="Rectangle 7"/>
          <p:cNvSpPr/>
          <p:nvPr/>
        </p:nvSpPr>
        <p:spPr>
          <a:xfrm>
            <a:off x="1022465" y="5003198"/>
            <a:ext cx="7124008" cy="923330"/>
          </a:xfrm>
          <a:prstGeom prst="rect">
            <a:avLst/>
          </a:prstGeom>
        </p:spPr>
        <p:txBody>
          <a:bodyPr wrap="square">
            <a:spAutoFit/>
          </a:bodyPr>
          <a:lstStyle/>
          <a:p>
            <a:r>
              <a:rPr lang="en-US" dirty="0">
                <a:hlinkClick r:id="rId3"/>
              </a:rPr>
              <a:t>https://</a:t>
            </a:r>
            <a:r>
              <a:rPr lang="en-US" dirty="0" smtClean="0">
                <a:hlinkClick r:id="rId3"/>
              </a:rPr>
              <a:t>education.ti.com/en/software/update/ti-nspire-software-update</a:t>
            </a:r>
            <a:endParaRPr lang="en-US" dirty="0" smtClean="0"/>
          </a:p>
          <a:p>
            <a:endParaRPr lang="en-US" dirty="0"/>
          </a:p>
        </p:txBody>
      </p:sp>
      <p:sp>
        <p:nvSpPr>
          <p:cNvPr id="9" name="Rectangle 8"/>
          <p:cNvSpPr/>
          <p:nvPr/>
        </p:nvSpPr>
        <p:spPr>
          <a:xfrm>
            <a:off x="1022465" y="5649529"/>
            <a:ext cx="6508866" cy="923330"/>
          </a:xfrm>
          <a:prstGeom prst="rect">
            <a:avLst/>
          </a:prstGeom>
        </p:spPr>
        <p:txBody>
          <a:bodyPr wrap="square">
            <a:spAutoFit/>
          </a:bodyPr>
          <a:lstStyle/>
          <a:p>
            <a:r>
              <a:rPr lang="en-US" dirty="0">
                <a:hlinkClick r:id="rId4"/>
              </a:rPr>
              <a:t>https://</a:t>
            </a:r>
            <a:r>
              <a:rPr lang="en-US" dirty="0" smtClean="0">
                <a:hlinkClick r:id="rId4"/>
              </a:rPr>
              <a:t>education.ti.com/en/software/update/84-ce-software-update</a:t>
            </a:r>
            <a:endParaRPr lang="en-US" dirty="0" smtClean="0"/>
          </a:p>
          <a:p>
            <a:endParaRPr lang="en-US" dirty="0"/>
          </a:p>
        </p:txBody>
      </p:sp>
    </p:spTree>
    <p:extLst>
      <p:ext uri="{BB962C8B-B14F-4D97-AF65-F5344CB8AC3E}">
        <p14:creationId xmlns:p14="http://schemas.microsoft.com/office/powerpoint/2010/main" val="369395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0"/>
            <a:ext cx="8229600" cy="1143000"/>
          </a:xfrm>
        </p:spPr>
        <p:txBody>
          <a:bodyPr>
            <a:normAutofit/>
          </a:bodyPr>
          <a:lstStyle/>
          <a:p>
            <a:r>
              <a:rPr lang="en-US" sz="3200" dirty="0" smtClean="0"/>
              <a:t>Project Parts List</a:t>
            </a:r>
            <a:endParaRPr lang="en-US" sz="3200" dirty="0"/>
          </a:p>
        </p:txBody>
      </p:sp>
      <p:sp>
        <p:nvSpPr>
          <p:cNvPr id="3" name="Content Placeholder 2"/>
          <p:cNvSpPr>
            <a:spLocks noGrp="1"/>
          </p:cNvSpPr>
          <p:nvPr>
            <p:ph sz="half" idx="1"/>
          </p:nvPr>
        </p:nvSpPr>
        <p:spPr>
          <a:xfrm>
            <a:off x="457200" y="1062206"/>
            <a:ext cx="4038600" cy="4525963"/>
          </a:xfrm>
        </p:spPr>
        <p:txBody>
          <a:bodyPr>
            <a:noAutofit/>
          </a:bodyPr>
          <a:lstStyle/>
          <a:p>
            <a:r>
              <a:rPr lang="en-US" sz="2200" dirty="0"/>
              <a:t>TI-Nspire CX family or TI-84 </a:t>
            </a:r>
            <a:r>
              <a:rPr lang="en-US" sz="2200" dirty="0" smtClean="0"/>
              <a:t>Plus CE </a:t>
            </a:r>
            <a:r>
              <a:rPr lang="en-US" sz="2200" dirty="0"/>
              <a:t>Graphing Calculator</a:t>
            </a:r>
          </a:p>
          <a:p>
            <a:pPr lvl="0"/>
            <a:r>
              <a:rPr lang="en-US" sz="2200" dirty="0"/>
              <a:t>TI-</a:t>
            </a:r>
            <a:r>
              <a:rPr lang="en-US" sz="2200" dirty="0" smtClean="0"/>
              <a:t>Innovator™ </a:t>
            </a:r>
            <a:r>
              <a:rPr lang="en-US" sz="2200" dirty="0"/>
              <a:t>Hub</a:t>
            </a:r>
          </a:p>
          <a:p>
            <a:r>
              <a:rPr lang="en-US" sz="2200" dirty="0"/>
              <a:t>External Battery for TI-Innovator™ </a:t>
            </a:r>
            <a:endParaRPr lang="en-US" sz="2200" dirty="0" smtClean="0"/>
          </a:p>
          <a:p>
            <a:r>
              <a:rPr lang="en-US" sz="2200" dirty="0" smtClean="0"/>
              <a:t>Hall </a:t>
            </a:r>
            <a:r>
              <a:rPr lang="en-US" sz="2200" dirty="0"/>
              <a:t>Effect (magnetic) Sensor </a:t>
            </a:r>
            <a:endParaRPr lang="en-US" sz="2200" dirty="0" smtClean="0"/>
          </a:p>
          <a:p>
            <a:r>
              <a:rPr lang="en-US" sz="2200" dirty="0" smtClean="0"/>
              <a:t>Temperature </a:t>
            </a:r>
            <a:r>
              <a:rPr lang="en-US" sz="2200" dirty="0"/>
              <a:t>Sensor </a:t>
            </a:r>
            <a:endParaRPr lang="en-US" sz="2200" dirty="0" smtClean="0"/>
          </a:p>
          <a:p>
            <a:r>
              <a:rPr lang="en-US" sz="2200" dirty="0" smtClean="0"/>
              <a:t>*2 white LEDs </a:t>
            </a:r>
          </a:p>
          <a:p>
            <a:r>
              <a:rPr lang="en-US" sz="2200" dirty="0" smtClean="0"/>
              <a:t>*Continuous </a:t>
            </a:r>
            <a:r>
              <a:rPr lang="en-US" sz="2200" dirty="0"/>
              <a:t>Servo Motor in TI-Innovator™ I/O </a:t>
            </a:r>
            <a:r>
              <a:rPr lang="en-US" sz="2200" dirty="0" smtClean="0"/>
              <a:t>Pack</a:t>
            </a:r>
            <a:endParaRPr lang="en-US" sz="2200" dirty="0"/>
          </a:p>
        </p:txBody>
      </p:sp>
      <p:sp>
        <p:nvSpPr>
          <p:cNvPr id="4" name="Content Placeholder 3"/>
          <p:cNvSpPr>
            <a:spLocks noGrp="1"/>
          </p:cNvSpPr>
          <p:nvPr>
            <p:ph sz="half" idx="2"/>
          </p:nvPr>
        </p:nvSpPr>
        <p:spPr>
          <a:xfrm>
            <a:off x="4648200" y="1022572"/>
            <a:ext cx="4038600" cy="4525963"/>
          </a:xfrm>
        </p:spPr>
        <p:txBody>
          <a:bodyPr>
            <a:normAutofit/>
          </a:bodyPr>
          <a:lstStyle/>
          <a:p>
            <a:r>
              <a:rPr lang="en-US" sz="2200" dirty="0" smtClean="0"/>
              <a:t>Car** </a:t>
            </a:r>
          </a:p>
          <a:p>
            <a:pPr lvl="0"/>
            <a:r>
              <a:rPr lang="en-US" sz="2200" dirty="0" smtClean="0"/>
              <a:t>¾</a:t>
            </a:r>
            <a:r>
              <a:rPr lang="en-US" sz="2200" dirty="0"/>
              <a:t>” Rare Earth Magnetic disk</a:t>
            </a:r>
          </a:p>
          <a:p>
            <a:pPr lvl="0"/>
            <a:r>
              <a:rPr lang="en-US" sz="2200" dirty="0" smtClean="0"/>
              <a:t>Plastic pet toy</a:t>
            </a:r>
            <a:endParaRPr lang="en-US" sz="2200" dirty="0"/>
          </a:p>
          <a:p>
            <a:pPr lvl="0"/>
            <a:r>
              <a:rPr lang="en-US" sz="2200" dirty="0"/>
              <a:t>Plastic (Saran) wrap</a:t>
            </a:r>
          </a:p>
          <a:p>
            <a:pPr lvl="0"/>
            <a:r>
              <a:rPr lang="en-US" sz="2200" dirty="0"/>
              <a:t>Tape</a:t>
            </a:r>
          </a:p>
          <a:p>
            <a:r>
              <a:rPr lang="en-US" sz="2200" dirty="0"/>
              <a:t>Safety </a:t>
            </a:r>
            <a:r>
              <a:rPr lang="en-US" sz="2200" dirty="0" smtClean="0"/>
              <a:t>Scissor</a:t>
            </a:r>
            <a:r>
              <a:rPr lang="en-US" sz="2400" dirty="0" smtClean="0"/>
              <a:t>s</a:t>
            </a:r>
            <a:endParaRPr lang="en-US" sz="2400" dirty="0"/>
          </a:p>
        </p:txBody>
      </p:sp>
      <p:sp>
        <p:nvSpPr>
          <p:cNvPr id="6" name="TextBox 5"/>
          <p:cNvSpPr txBox="1"/>
          <p:nvPr/>
        </p:nvSpPr>
        <p:spPr>
          <a:xfrm>
            <a:off x="4495800" y="4076752"/>
            <a:ext cx="4572000" cy="1292662"/>
          </a:xfrm>
          <a:prstGeom prst="rect">
            <a:avLst/>
          </a:prstGeom>
          <a:noFill/>
        </p:spPr>
        <p:txBody>
          <a:bodyPr wrap="square" rtlCol="0">
            <a:spAutoFit/>
          </a:bodyPr>
          <a:lstStyle/>
          <a:p>
            <a:pPr marL="285750" indent="-285750">
              <a:buFont typeface="Arial" charset="0"/>
              <a:buChar char="•"/>
            </a:pPr>
            <a:r>
              <a:rPr lang="en-US" sz="1600" dirty="0" smtClean="0"/>
              <a:t>*Included in  </a:t>
            </a:r>
            <a:r>
              <a:rPr lang="en-US" sz="1600" dirty="0"/>
              <a:t>TI-Innovator™ I/O </a:t>
            </a:r>
            <a:r>
              <a:rPr lang="en-US" sz="1600" dirty="0" smtClean="0"/>
              <a:t>Pack, or can be purchased in kits that contain 5 of the sensors. </a:t>
            </a:r>
          </a:p>
          <a:p>
            <a:pPr marL="285750" indent="-285750">
              <a:buFont typeface="Arial" charset="0"/>
              <a:buChar char="•"/>
            </a:pPr>
            <a:r>
              <a:rPr lang="en-US" sz="1600" dirty="0" smtClean="0"/>
              <a:t>** Google search for fashion doll car</a:t>
            </a:r>
            <a:endParaRPr lang="en-US" sz="1600" dirty="0"/>
          </a:p>
          <a:p>
            <a:pPr marL="285750" indent="-285750">
              <a:buFont typeface="Arial" charset="0"/>
              <a:buChar char="•"/>
            </a:pPr>
            <a:endParaRPr lang="en-US" sz="1400" dirty="0"/>
          </a:p>
        </p:txBody>
      </p:sp>
      <p:sp>
        <p:nvSpPr>
          <p:cNvPr id="7" name="Rectangle 6"/>
          <p:cNvSpPr/>
          <p:nvPr/>
        </p:nvSpPr>
        <p:spPr>
          <a:xfrm>
            <a:off x="0" y="5726135"/>
            <a:ext cx="7326283" cy="9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Note:  For optimal student engagement, have students work in groups of 2 or 3 for this project. If supplies are limited, groups of 4 are permissible, but each student should have their own calculator. </a:t>
            </a:r>
          </a:p>
          <a:p>
            <a:pPr algn="ctr"/>
            <a:endParaRPr lang="en-US" dirty="0"/>
          </a:p>
        </p:txBody>
      </p:sp>
    </p:spTree>
    <p:extLst>
      <p:ext uri="{BB962C8B-B14F-4D97-AF65-F5344CB8AC3E}">
        <p14:creationId xmlns:p14="http://schemas.microsoft.com/office/powerpoint/2010/main" val="46765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09-27 car alarm title photo.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 y="152400"/>
            <a:ext cx="9131300" cy="6540500"/>
          </a:xfrm>
          <a:prstGeom prst="rect">
            <a:avLst/>
          </a:prstGeom>
        </p:spPr>
      </p:pic>
      <p:sp>
        <p:nvSpPr>
          <p:cNvPr id="2" name="Rectangle 1"/>
          <p:cNvSpPr/>
          <p:nvPr/>
        </p:nvSpPr>
        <p:spPr>
          <a:xfrm>
            <a:off x="3173315" y="-4465"/>
            <a:ext cx="37625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EXAMPLE: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20714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Preparing for the project</a:t>
            </a:r>
            <a:endParaRPr lang="en-US" dirty="0"/>
          </a:p>
        </p:txBody>
      </p:sp>
    </p:spTree>
    <p:extLst>
      <p:ext uri="{BB962C8B-B14F-4D97-AF65-F5344CB8AC3E}">
        <p14:creationId xmlns:p14="http://schemas.microsoft.com/office/powerpoint/2010/main" val="68623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 Car Alarm: Intermediate</a:t>
            </a:r>
            <a:endParaRPr lang="en-US" dirty="0"/>
          </a:p>
        </p:txBody>
      </p:sp>
      <p:graphicFrame>
        <p:nvGraphicFramePr>
          <p:cNvPr id="3" name="Diagram 2"/>
          <p:cNvGraphicFramePr/>
          <p:nvPr>
            <p:extLst>
              <p:ext uri="{D42A27DB-BD31-4B8C-83A1-F6EECF244321}">
                <p14:modId xmlns:p14="http://schemas.microsoft.com/office/powerpoint/2010/main" val="1501594362"/>
              </p:ext>
            </p:extLst>
          </p:nvPr>
        </p:nvGraphicFramePr>
        <p:xfrm>
          <a:off x="731530" y="1113894"/>
          <a:ext cx="6999315" cy="555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502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Project Pacing </a:t>
            </a:r>
            <a:r>
              <a:rPr lang="en-US" sz="3200" dirty="0" smtClean="0"/>
              <a:t>Guide: Pet Car Alarm </a:t>
            </a:r>
            <a:endParaRPr lang="en-US" sz="3200" dirty="0"/>
          </a:p>
        </p:txBody>
      </p:sp>
      <p:graphicFrame>
        <p:nvGraphicFramePr>
          <p:cNvPr id="10" name="Diagram 9"/>
          <p:cNvGraphicFramePr/>
          <p:nvPr>
            <p:extLst>
              <p:ext uri="{D42A27DB-BD31-4B8C-83A1-F6EECF244321}">
                <p14:modId xmlns:p14="http://schemas.microsoft.com/office/powerpoint/2010/main" val="4203672504"/>
              </p:ext>
            </p:extLst>
          </p:nvPr>
        </p:nvGraphicFramePr>
        <p:xfrm>
          <a:off x="648392" y="1202575"/>
          <a:ext cx="7755775" cy="5037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83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Covered:</a:t>
            </a:r>
            <a:endParaRPr lang="en-US" dirty="0"/>
          </a:p>
        </p:txBody>
      </p:sp>
      <p:sp>
        <p:nvSpPr>
          <p:cNvPr id="3" name="Content Placeholder 2"/>
          <p:cNvSpPr>
            <a:spLocks noGrp="1"/>
          </p:cNvSpPr>
          <p:nvPr>
            <p:ph idx="1"/>
          </p:nvPr>
        </p:nvSpPr>
        <p:spPr/>
        <p:txBody>
          <a:bodyPr>
            <a:normAutofit fontScale="70000" lnSpcReduction="20000"/>
          </a:bodyPr>
          <a:lstStyle/>
          <a:p>
            <a:pPr marL="0" indent="0">
              <a:spcAft>
                <a:spcPts val="600"/>
              </a:spcAft>
              <a:buNone/>
            </a:pPr>
            <a:r>
              <a:rPr lang="en-US" dirty="0"/>
              <a:t>NGSS 3-D Standards: </a:t>
            </a:r>
            <a:endParaRPr lang="en-US" sz="4400" dirty="0"/>
          </a:p>
          <a:p>
            <a:pPr lvl="0"/>
            <a:r>
              <a:rPr lang="en-US" dirty="0"/>
              <a:t>MS-PS1-4 Matter and its Interactions</a:t>
            </a:r>
            <a:endParaRPr lang="en-US" sz="4400" dirty="0"/>
          </a:p>
          <a:p>
            <a:pPr lvl="1"/>
            <a:r>
              <a:rPr lang="en-US" dirty="0"/>
              <a:t>Develop a model that predicts and describes changes in particle motion, temperature and state of a pure substance when thermal energy is added or </a:t>
            </a:r>
            <a:r>
              <a:rPr lang="en-US" dirty="0" smtClean="0"/>
              <a:t>removed.</a:t>
            </a:r>
            <a:endParaRPr lang="en-US" sz="4000" dirty="0"/>
          </a:p>
          <a:p>
            <a:r>
              <a:rPr lang="en-US" dirty="0" smtClean="0"/>
              <a:t>MS-PS3-3 </a:t>
            </a:r>
            <a:r>
              <a:rPr lang="en-US" dirty="0"/>
              <a:t>Energy</a:t>
            </a:r>
            <a:endParaRPr lang="en-US" sz="4400" dirty="0"/>
          </a:p>
          <a:p>
            <a:pPr lvl="1">
              <a:spcAft>
                <a:spcPts val="600"/>
              </a:spcAft>
            </a:pPr>
            <a:r>
              <a:rPr lang="en-US" dirty="0"/>
              <a:t>Apply scientific principles to design, construct and test a device that either minimizes or maximizes thermal energy transfer.</a:t>
            </a:r>
            <a:endParaRPr lang="en-US" sz="4000" dirty="0"/>
          </a:p>
          <a:p>
            <a:pPr marL="0" lvl="0" indent="0">
              <a:buNone/>
            </a:pPr>
            <a:r>
              <a:rPr lang="en-US" dirty="0"/>
              <a:t>Science and Engineering Practice:</a:t>
            </a:r>
            <a:endParaRPr lang="en-US" sz="4400" dirty="0"/>
          </a:p>
          <a:p>
            <a:pPr lvl="1">
              <a:spcAft>
                <a:spcPts val="600"/>
              </a:spcAft>
            </a:pPr>
            <a:r>
              <a:rPr lang="en-US" dirty="0"/>
              <a:t>Develop a model to predict and/or describe a phenomenon</a:t>
            </a:r>
            <a:endParaRPr lang="en-US" sz="4000" dirty="0"/>
          </a:p>
          <a:p>
            <a:pPr marL="0" lvl="0" indent="0">
              <a:buNone/>
            </a:pPr>
            <a:r>
              <a:rPr lang="en-US" dirty="0" smtClean="0"/>
              <a:t>Crosscutting </a:t>
            </a:r>
            <a:r>
              <a:rPr lang="en-US" dirty="0"/>
              <a:t>Concepts: </a:t>
            </a:r>
            <a:endParaRPr lang="en-US" sz="4400" dirty="0"/>
          </a:p>
          <a:p>
            <a:pPr lvl="1"/>
            <a:r>
              <a:rPr lang="en-US" dirty="0"/>
              <a:t>Within a natural system, the transfer of energy drives the motion of matter</a:t>
            </a:r>
            <a:endParaRPr lang="en-US" sz="4000" dirty="0"/>
          </a:p>
          <a:p>
            <a:endParaRPr lang="en-US" dirty="0"/>
          </a:p>
        </p:txBody>
      </p:sp>
    </p:spTree>
    <p:extLst>
      <p:ext uri="{BB962C8B-B14F-4D97-AF65-F5344CB8AC3E}">
        <p14:creationId xmlns:p14="http://schemas.microsoft.com/office/powerpoint/2010/main" val="2631289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student knowledge to prepare them for the project design challenge:</a:t>
            </a:r>
            <a:endParaRPr lang="en-US" sz="2800" dirty="0"/>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dirty="0" smtClean="0"/>
              <a:t>When structuring the club session agendas, start with the ultimate design challenge that the students would be taking on during the last few sessions of the project</a:t>
            </a:r>
            <a:r>
              <a:rPr lang="en-US" dirty="0"/>
              <a:t> </a:t>
            </a:r>
            <a:r>
              <a:rPr lang="en-US" dirty="0" smtClean="0"/>
              <a:t>students understand the ultimate goal. </a:t>
            </a:r>
          </a:p>
          <a:p>
            <a:pPr>
              <a:buFont typeface="Arial" panose="020B0604020202020204" pitchFamily="34" charset="0"/>
              <a:buChar char="•"/>
            </a:pPr>
            <a:r>
              <a:rPr lang="en-US" dirty="0" smtClean="0"/>
              <a:t>The suggested session breakdown (follows) allows students to build their knowledge and skills in a few different strands. There are strands for higher level concepts in programming/computer science, including sensors and control, along with the concepts in science that are the basis the design challenge. </a:t>
            </a:r>
          </a:p>
          <a:p>
            <a:pPr>
              <a:buFont typeface="Arial" panose="020B0604020202020204" pitchFamily="34" charset="0"/>
              <a:buChar char="•"/>
            </a:pPr>
            <a:r>
              <a:rPr lang="en-US" dirty="0" smtClean="0"/>
              <a:t>In addition, there is a strand on the specific technology knowledge of TI-Nspire™ Basic, the TI-Innovator™ and the various devices that are used in the project.</a:t>
            </a:r>
            <a:endParaRPr lang="en-US" dirty="0"/>
          </a:p>
          <a:p>
            <a:endParaRPr lang="en-US" dirty="0"/>
          </a:p>
        </p:txBody>
      </p:sp>
    </p:spTree>
    <p:extLst>
      <p:ext uri="{BB962C8B-B14F-4D97-AF65-F5344CB8AC3E}">
        <p14:creationId xmlns:p14="http://schemas.microsoft.com/office/powerpoint/2010/main" val="299890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Additional Tips for Success:</a:t>
            </a:r>
            <a:endParaRPr lang="en-US" sz="3200" dirty="0"/>
          </a:p>
        </p:txBody>
      </p:sp>
      <p:sp>
        <p:nvSpPr>
          <p:cNvPr id="3" name="Content Placeholder 2"/>
          <p:cNvSpPr>
            <a:spLocks noGrp="1"/>
          </p:cNvSpPr>
          <p:nvPr>
            <p:ph idx="1"/>
          </p:nvPr>
        </p:nvSpPr>
        <p:spPr>
          <a:xfrm>
            <a:off x="457200" y="1073050"/>
            <a:ext cx="8229600" cy="4495800"/>
          </a:xfrm>
        </p:spPr>
        <p:txBody>
          <a:bodyPr>
            <a:noAutofit/>
          </a:bodyPr>
          <a:lstStyle/>
          <a:p>
            <a:r>
              <a:rPr lang="en-US" sz="1600" dirty="0" smtClean="0"/>
              <a:t>Have students work in teams of 2-3, sharing a TI-Innovator™ Hub, sensors, etc. Three is a good number to continue progress when a student misses a session.</a:t>
            </a:r>
            <a:endParaRPr lang="en-US" sz="1600" dirty="0"/>
          </a:p>
          <a:p>
            <a:r>
              <a:rPr lang="en-US" sz="1600" dirty="0" smtClean="0"/>
              <a:t>Each student should have a graphing calculator and write their own programs. This enables all students to be actively engaged.</a:t>
            </a:r>
          </a:p>
          <a:p>
            <a:r>
              <a:rPr lang="en-US" sz="1600" dirty="0" smtClean="0"/>
              <a:t>Have additional challenges beyond the main assignment in mind for the students who finish ahead of the others.</a:t>
            </a:r>
          </a:p>
          <a:p>
            <a:r>
              <a:rPr lang="en-US" sz="1600" dirty="0" smtClean="0"/>
              <a:t>When you get to the stage of building the designs, large tables shared by multiple teams can spur discussion and sharing of ideas.</a:t>
            </a:r>
          </a:p>
          <a:p>
            <a:r>
              <a:rPr lang="en-US" sz="1600" dirty="0" smtClean="0"/>
              <a:t>Try to save a few minutes at the end of each session for students or teams to present their designs or programs to the group.</a:t>
            </a:r>
          </a:p>
          <a:p>
            <a:r>
              <a:rPr lang="en-US" sz="1600" dirty="0" smtClean="0"/>
              <a:t>Make sure that students save their programs (and .TNS TI-</a:t>
            </a:r>
            <a:r>
              <a:rPr lang="en-US" sz="1600" dirty="0" err="1" smtClean="0"/>
              <a:t>Nspire</a:t>
            </a:r>
            <a:r>
              <a:rPr lang="en-US" sz="1600" dirty="0" smtClean="0"/>
              <a:t> files) along the way. Also, whenever possible back up the student’s programs to a computer or another calculator.</a:t>
            </a:r>
          </a:p>
          <a:p>
            <a:r>
              <a:rPr lang="en-US" sz="1600" dirty="0" smtClean="0"/>
              <a:t>The students really enjoyed using various patterns of tape to customize the look of their cars.</a:t>
            </a:r>
          </a:p>
          <a:p>
            <a:r>
              <a:rPr lang="en-US" sz="1600" dirty="0" smtClean="0"/>
              <a:t>We found that students appreciate a certificate of completion for the project. Also, they are proud to share their project at “</a:t>
            </a:r>
            <a:r>
              <a:rPr lang="en-US" sz="1600" dirty="0" err="1" smtClean="0"/>
              <a:t>Techfests</a:t>
            </a:r>
            <a:r>
              <a:rPr lang="en-US" sz="1600" dirty="0" smtClean="0"/>
              <a:t>” and other events.</a:t>
            </a:r>
          </a:p>
          <a:p>
            <a:r>
              <a:rPr lang="en-US" sz="1600" dirty="0" smtClean="0"/>
              <a:t>Be ready to extend the number of sessions and adapt the agenda based on progress, absences because of other school events, etc.</a:t>
            </a:r>
            <a:endParaRPr lang="en-US" sz="1600" dirty="0"/>
          </a:p>
        </p:txBody>
      </p:sp>
    </p:spTree>
    <p:extLst>
      <p:ext uri="{BB962C8B-B14F-4D97-AF65-F5344CB8AC3E}">
        <p14:creationId xmlns:p14="http://schemas.microsoft.com/office/powerpoint/2010/main" val="3075382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0"/>
            <a:ext cx="8229600" cy="1143000"/>
          </a:xfrm>
        </p:spPr>
        <p:txBody>
          <a:bodyPr>
            <a:normAutofit/>
          </a:bodyPr>
          <a:lstStyle/>
          <a:p>
            <a:r>
              <a:rPr lang="en-US" sz="3200" dirty="0" smtClean="0"/>
              <a:t>Purchasing specialized Sensors &amp; Parts: </a:t>
            </a:r>
            <a:endParaRPr lang="en-US" sz="3200" dirty="0"/>
          </a:p>
        </p:txBody>
      </p:sp>
      <p:sp>
        <p:nvSpPr>
          <p:cNvPr id="3" name="Content Placeholder 2"/>
          <p:cNvSpPr>
            <a:spLocks noGrp="1"/>
          </p:cNvSpPr>
          <p:nvPr>
            <p:ph sz="half" idx="1"/>
          </p:nvPr>
        </p:nvSpPr>
        <p:spPr>
          <a:xfrm>
            <a:off x="457200" y="1062206"/>
            <a:ext cx="4038600" cy="4525963"/>
          </a:xfrm>
        </p:spPr>
        <p:txBody>
          <a:bodyPr>
            <a:noAutofit/>
          </a:bodyPr>
          <a:lstStyle/>
          <a:p>
            <a:pPr lvl="0"/>
            <a:r>
              <a:rPr lang="en-US" sz="2200" dirty="0" smtClean="0"/>
              <a:t>TI-Innovator™ </a:t>
            </a:r>
            <a:r>
              <a:rPr lang="en-US" sz="2200" dirty="0"/>
              <a:t>Hub</a:t>
            </a:r>
          </a:p>
          <a:p>
            <a:r>
              <a:rPr lang="en-US" sz="2200" dirty="0"/>
              <a:t>External Battery for TI-Innovator™ </a:t>
            </a:r>
            <a:endParaRPr lang="en-US" sz="2200" dirty="0" smtClean="0"/>
          </a:p>
          <a:p>
            <a:r>
              <a:rPr lang="en-US" sz="2200" dirty="0" smtClean="0"/>
              <a:t>Hall </a:t>
            </a:r>
            <a:r>
              <a:rPr lang="en-US" sz="2200" dirty="0"/>
              <a:t>Effect (magnetic) Sensor </a:t>
            </a:r>
            <a:endParaRPr lang="en-US" sz="2200" dirty="0" smtClean="0"/>
          </a:p>
          <a:p>
            <a:r>
              <a:rPr lang="en-US" sz="2200" dirty="0" smtClean="0"/>
              <a:t>Temperature </a:t>
            </a:r>
            <a:r>
              <a:rPr lang="en-US" sz="2200" dirty="0"/>
              <a:t>Sensor </a:t>
            </a:r>
            <a:endParaRPr lang="en-US" sz="2200" dirty="0" smtClean="0"/>
          </a:p>
          <a:p>
            <a:r>
              <a:rPr lang="en-US" sz="2200" dirty="0" smtClean="0"/>
              <a:t>*2 white LEDs </a:t>
            </a:r>
          </a:p>
          <a:p>
            <a:r>
              <a:rPr lang="en-US" sz="2200" dirty="0" smtClean="0"/>
              <a:t>*Continuous </a:t>
            </a:r>
            <a:r>
              <a:rPr lang="en-US" sz="2200" dirty="0"/>
              <a:t>Servo Motor in TI-Innovator™ I/O </a:t>
            </a:r>
            <a:r>
              <a:rPr lang="en-US" sz="2200" dirty="0" smtClean="0"/>
              <a:t>Pack</a:t>
            </a:r>
            <a:endParaRPr lang="en-US" sz="2200" dirty="0"/>
          </a:p>
        </p:txBody>
      </p:sp>
      <p:sp>
        <p:nvSpPr>
          <p:cNvPr id="4" name="Content Placeholder 3"/>
          <p:cNvSpPr>
            <a:spLocks noGrp="1"/>
          </p:cNvSpPr>
          <p:nvPr>
            <p:ph sz="half" idx="2"/>
          </p:nvPr>
        </p:nvSpPr>
        <p:spPr>
          <a:xfrm>
            <a:off x="4648200" y="1022573"/>
            <a:ext cx="4038600" cy="2385646"/>
          </a:xfrm>
        </p:spPr>
        <p:txBody>
          <a:bodyPr>
            <a:normAutofit/>
          </a:bodyPr>
          <a:lstStyle/>
          <a:p>
            <a:r>
              <a:rPr lang="en-US" sz="2200" dirty="0" smtClean="0"/>
              <a:t>Car** </a:t>
            </a:r>
          </a:p>
          <a:p>
            <a:pPr lvl="0"/>
            <a:r>
              <a:rPr lang="en-US" sz="2200" dirty="0" smtClean="0"/>
              <a:t>¾” Rare Earth Magnetic disk</a:t>
            </a:r>
            <a:endParaRPr lang="en-US" sz="2200" dirty="0"/>
          </a:p>
        </p:txBody>
      </p:sp>
      <p:sp>
        <p:nvSpPr>
          <p:cNvPr id="6" name="TextBox 5"/>
          <p:cNvSpPr txBox="1"/>
          <p:nvPr/>
        </p:nvSpPr>
        <p:spPr>
          <a:xfrm>
            <a:off x="4495800" y="2314454"/>
            <a:ext cx="4191000" cy="1292662"/>
          </a:xfrm>
          <a:prstGeom prst="rect">
            <a:avLst/>
          </a:prstGeom>
          <a:noFill/>
        </p:spPr>
        <p:txBody>
          <a:bodyPr wrap="square" rtlCol="0">
            <a:spAutoFit/>
          </a:bodyPr>
          <a:lstStyle/>
          <a:p>
            <a:pPr marL="285750" indent="-285750">
              <a:buFont typeface="Arial" charset="0"/>
              <a:buChar char="•"/>
            </a:pPr>
            <a:r>
              <a:rPr lang="en-US" sz="1600" dirty="0" smtClean="0"/>
              <a:t>*Included in  </a:t>
            </a:r>
            <a:r>
              <a:rPr lang="en-US" sz="1600" dirty="0"/>
              <a:t>TI-Innovator™ I/O </a:t>
            </a:r>
            <a:r>
              <a:rPr lang="en-US" sz="1600" dirty="0" smtClean="0"/>
              <a:t>Pack, or can be purchased in kits that contain 5 of the sensors. </a:t>
            </a:r>
          </a:p>
          <a:p>
            <a:pPr marL="285750" indent="-285750">
              <a:buFont typeface="Arial" charset="0"/>
              <a:buChar char="•"/>
            </a:pPr>
            <a:r>
              <a:rPr lang="en-US" sz="1600" dirty="0" smtClean="0"/>
              <a:t>** Google search for fashion doll car</a:t>
            </a:r>
            <a:endParaRPr lang="en-US" sz="1600" dirty="0"/>
          </a:p>
          <a:p>
            <a:pPr marL="285750" indent="-285750">
              <a:buFont typeface="Arial" charset="0"/>
              <a:buChar char="•"/>
            </a:pPr>
            <a:endParaRPr lang="en-US" sz="1400" dirty="0"/>
          </a:p>
        </p:txBody>
      </p:sp>
      <p:sp>
        <p:nvSpPr>
          <p:cNvPr id="5" name="Rectangle 4"/>
          <p:cNvSpPr/>
          <p:nvPr/>
        </p:nvSpPr>
        <p:spPr>
          <a:xfrm>
            <a:off x="231371" y="4717008"/>
            <a:ext cx="8528857" cy="1200329"/>
          </a:xfrm>
          <a:prstGeom prst="rect">
            <a:avLst/>
          </a:prstGeom>
        </p:spPr>
        <p:txBody>
          <a:bodyPr wrap="square">
            <a:spAutoFit/>
          </a:bodyPr>
          <a:lstStyle/>
          <a:p>
            <a:pPr algn="ctr"/>
            <a:r>
              <a:rPr lang="en-US" dirty="0"/>
              <a:t>Note: </a:t>
            </a:r>
            <a:r>
              <a:rPr lang="en-US" dirty="0" smtClean="0"/>
              <a:t>All listed sensors </a:t>
            </a:r>
            <a:r>
              <a:rPr lang="en-US" dirty="0"/>
              <a:t>can be purchased in quantities of 5. Visit  </a:t>
            </a:r>
            <a:r>
              <a:rPr lang="en-US" dirty="0">
                <a:hlinkClick r:id="rId3"/>
              </a:rPr>
              <a:t>https://education.ti.com/en/products/micro-controller/ti-innovator?category=accessories</a:t>
            </a:r>
            <a:endParaRPr lang="en-US" dirty="0"/>
          </a:p>
          <a:p>
            <a:pPr algn="ctr"/>
            <a:r>
              <a:rPr lang="en-US" dirty="0"/>
              <a:t>For more information. </a:t>
            </a:r>
          </a:p>
        </p:txBody>
      </p:sp>
    </p:spTree>
    <p:extLst>
      <p:ext uri="{BB962C8B-B14F-4D97-AF65-F5344CB8AC3E}">
        <p14:creationId xmlns:p14="http://schemas.microsoft.com/office/powerpoint/2010/main" val="213562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Teacher Resources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3486202"/>
              </p:ext>
            </p:extLst>
          </p:nvPr>
        </p:nvGraphicFramePr>
        <p:xfrm>
          <a:off x="545691" y="3915698"/>
          <a:ext cx="8229600" cy="215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2667551495"/>
              </p:ext>
            </p:extLst>
          </p:nvPr>
        </p:nvGraphicFramePr>
        <p:xfrm>
          <a:off x="545690" y="1315795"/>
          <a:ext cx="8229600" cy="232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46047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Process of Engineering DESIGN and COMPUTATIONAL THINKING</a:t>
            </a:r>
            <a:endParaRPr lang="en-US" dirty="0"/>
          </a:p>
        </p:txBody>
      </p:sp>
    </p:spTree>
    <p:extLst>
      <p:ext uri="{BB962C8B-B14F-4D97-AF65-F5344CB8AC3E}">
        <p14:creationId xmlns:p14="http://schemas.microsoft.com/office/powerpoint/2010/main" val="166474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Engineering Design Process</a:t>
            </a:r>
            <a:endParaRPr lang="en-US" sz="3200" dirty="0"/>
          </a:p>
        </p:txBody>
      </p:sp>
      <p:sp>
        <p:nvSpPr>
          <p:cNvPr id="3" name="Content Placeholder 2"/>
          <p:cNvSpPr>
            <a:spLocks noGrp="1"/>
          </p:cNvSpPr>
          <p:nvPr>
            <p:ph idx="1"/>
          </p:nvPr>
        </p:nvSpPr>
        <p:spPr>
          <a:xfrm>
            <a:off x="457200" y="1435100"/>
            <a:ext cx="8229600" cy="4495800"/>
          </a:xfrm>
        </p:spPr>
        <p:txBody>
          <a:bodyPr>
            <a:normAutofit fontScale="92500" lnSpcReduction="10000"/>
          </a:bodyPr>
          <a:lstStyle/>
          <a:p>
            <a:r>
              <a:rPr lang="en-US" dirty="0" smtClean="0"/>
              <a:t>Define Problem</a:t>
            </a:r>
          </a:p>
          <a:p>
            <a:r>
              <a:rPr lang="en-US" dirty="0" smtClean="0"/>
              <a:t>Design a proposed solution</a:t>
            </a:r>
          </a:p>
          <a:p>
            <a:r>
              <a:rPr lang="en-US" dirty="0" smtClean="0"/>
              <a:t>Present group’s design to class.</a:t>
            </a:r>
          </a:p>
          <a:p>
            <a:r>
              <a:rPr lang="en-US" dirty="0" smtClean="0"/>
              <a:t>Listen to feedback and make appropriate changes.</a:t>
            </a:r>
          </a:p>
          <a:p>
            <a:r>
              <a:rPr lang="en-US" dirty="0" smtClean="0"/>
              <a:t>Build and test the design.</a:t>
            </a:r>
          </a:p>
          <a:p>
            <a:r>
              <a:rPr lang="en-US" dirty="0" smtClean="0"/>
              <a:t>Use test results to make appropriate and informed changes to design.</a:t>
            </a:r>
          </a:p>
          <a:p>
            <a:r>
              <a:rPr lang="en-US" dirty="0" smtClean="0"/>
              <a:t>Present your solution to class.</a:t>
            </a:r>
            <a:endParaRPr lang="en-US" dirty="0"/>
          </a:p>
        </p:txBody>
      </p:sp>
    </p:spTree>
    <p:extLst>
      <p:ext uri="{BB962C8B-B14F-4D97-AF65-F5344CB8AC3E}">
        <p14:creationId xmlns:p14="http://schemas.microsoft.com/office/powerpoint/2010/main" val="774192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Engineering Design Process</a:t>
            </a:r>
            <a:endParaRPr lang="en-US" sz="3200" dirty="0"/>
          </a:p>
        </p:txBody>
      </p:sp>
      <p:sp>
        <p:nvSpPr>
          <p:cNvPr id="4" name="TextBox 3"/>
          <p:cNvSpPr txBox="1"/>
          <p:nvPr/>
        </p:nvSpPr>
        <p:spPr>
          <a:xfrm>
            <a:off x="4165600" y="5722868"/>
            <a:ext cx="4864100" cy="677108"/>
          </a:xfrm>
          <a:prstGeom prst="rect">
            <a:avLst/>
          </a:prstGeom>
          <a:noFill/>
        </p:spPr>
        <p:txBody>
          <a:bodyPr wrap="square" rtlCol="0">
            <a:spAutoFit/>
          </a:bodyPr>
          <a:lstStyle/>
          <a:p>
            <a:r>
              <a:rPr lang="en-US" dirty="0" smtClean="0">
                <a:solidFill>
                  <a:schemeClr val="tx2"/>
                </a:solidFill>
              </a:rPr>
              <a:t>Source: Next Generation Science Standards</a:t>
            </a:r>
          </a:p>
          <a:p>
            <a:r>
              <a:rPr lang="en-US" sz="1000" dirty="0">
                <a:solidFill>
                  <a:schemeClr val="tx2"/>
                </a:solidFill>
                <a:hlinkClick r:id="rId3" invalidUrl="http://www.nextgenscience.org/sites/default/files/Appendix I - Engineering Design in NGSS - FINAL_V2.pdf"/>
              </a:rPr>
              <a:t>http://www.nextgenscience.org/sites/default/files/Appendix%20I%20-</a:t>
            </a:r>
            <a:r>
              <a:rPr lang="en-US" sz="1000" dirty="0">
                <a:solidFill>
                  <a:srgbClr val="FF0000"/>
                </a:solidFill>
                <a:hlinkClick r:id="rId3" invalidUrl="http://www.nextgenscience.org/sites/default/files/Appendix I - Engineering Design in NGSS - FINAL_V2.pdf"/>
              </a:rPr>
              <a:t>%20Engineering%20Design%20in%20NGSS%20-%20FINAL_V2.</a:t>
            </a:r>
            <a:r>
              <a:rPr lang="en-US" sz="1000" dirty="0" smtClean="0">
                <a:solidFill>
                  <a:srgbClr val="FF0000"/>
                </a:solidFill>
                <a:hlinkClick r:id="rId3" invalidUrl="http://www.nextgenscience.org/sites/default/files/Appendix I - Engineering Design in NGSS - FINAL_V2.pdf"/>
              </a:rPr>
              <a:t>pdf</a:t>
            </a:r>
            <a:r>
              <a:rPr lang="en-US" sz="1000" dirty="0" smtClean="0">
                <a:solidFill>
                  <a:srgbClr val="FF0000"/>
                </a:solidFill>
              </a:rPr>
              <a:t> </a:t>
            </a:r>
            <a:endParaRPr lang="en-US" sz="1000" dirty="0">
              <a:solidFill>
                <a:srgbClr val="FF0000"/>
              </a:solidFill>
            </a:endParaRPr>
          </a:p>
        </p:txBody>
      </p:sp>
      <p:sp>
        <p:nvSpPr>
          <p:cNvPr id="5" name="Content Placeholder 4"/>
          <p:cNvSpPr>
            <a:spLocks noGrp="1"/>
          </p:cNvSpPr>
          <p:nvPr>
            <p:ph idx="1"/>
          </p:nvPr>
        </p:nvSpPr>
        <p:spPr>
          <a:xfrm>
            <a:off x="457200" y="1130300"/>
            <a:ext cx="3708400" cy="5269676"/>
          </a:xfrm>
        </p:spPr>
        <p:txBody>
          <a:bodyPr>
            <a:normAutofit fontScale="47500" lnSpcReduction="20000"/>
          </a:bodyPr>
          <a:lstStyle/>
          <a:p>
            <a:r>
              <a:rPr lang="en-US" b="1" dirty="0" smtClean="0"/>
              <a:t>Defining</a:t>
            </a:r>
            <a:r>
              <a:rPr lang="en-US" dirty="0" smtClean="0"/>
              <a:t> </a:t>
            </a:r>
            <a:r>
              <a:rPr lang="en-US" dirty="0"/>
              <a:t>and delimiting engineering problems involves stating the problem to be solved as clearly as possible in terms of criteria for success, and constraints or limits. </a:t>
            </a:r>
          </a:p>
          <a:p>
            <a:r>
              <a:rPr lang="en-US" b="1" dirty="0" smtClean="0"/>
              <a:t>Designing</a:t>
            </a:r>
            <a:r>
              <a:rPr lang="en-US" dirty="0" smtClean="0"/>
              <a:t> </a:t>
            </a:r>
            <a:r>
              <a:rPr lang="en-US" dirty="0"/>
              <a:t>solutions to engineering problems begins with generating a number of different possible solutions, then evaluating potential solutions to see which ones best meet the criteria and constraints of the problem. </a:t>
            </a:r>
          </a:p>
          <a:p>
            <a:r>
              <a:rPr lang="en-US" b="1" dirty="0" smtClean="0"/>
              <a:t>Optimizing</a:t>
            </a:r>
            <a:r>
              <a:rPr lang="en-US" dirty="0" smtClean="0"/>
              <a:t> </a:t>
            </a:r>
            <a:r>
              <a:rPr lang="en-US" dirty="0"/>
              <a:t>the design solution involves a process in which solutions are systematically tested and refined and the final design is improved by trading off less important features for those that are more important. </a:t>
            </a:r>
          </a:p>
          <a:p>
            <a:r>
              <a:rPr lang="en-US" dirty="0"/>
              <a:t>It is important to point out that these component ideas do not always follow in order, any more than do the “steps” of scientific inquiry. At any stage, a problem-solver can redefine the problem or generate new solutions to replace an idea that just isn’t working </a:t>
            </a:r>
            <a:r>
              <a:rPr lang="en-US" dirty="0" smtClean="0"/>
              <a:t>out.</a:t>
            </a:r>
          </a:p>
        </p:txBody>
      </p:sp>
      <p:pic>
        <p:nvPicPr>
          <p:cNvPr id="6" name="Picture 5"/>
          <p:cNvPicPr>
            <a:picLocks noChangeAspect="1"/>
          </p:cNvPicPr>
          <p:nvPr/>
        </p:nvPicPr>
        <p:blipFill>
          <a:blip r:embed="rId4"/>
          <a:stretch>
            <a:fillRect/>
          </a:stretch>
        </p:blipFill>
        <p:spPr>
          <a:xfrm>
            <a:off x="4289741" y="1320800"/>
            <a:ext cx="4473259" cy="3975100"/>
          </a:xfrm>
          <a:prstGeom prst="rect">
            <a:avLst/>
          </a:prstGeom>
        </p:spPr>
      </p:pic>
      <p:sp>
        <p:nvSpPr>
          <p:cNvPr id="8" name="Rectangle 7"/>
          <p:cNvSpPr/>
          <p:nvPr/>
        </p:nvSpPr>
        <p:spPr>
          <a:xfrm>
            <a:off x="4149804" y="5274031"/>
            <a:ext cx="4572000" cy="461665"/>
          </a:xfrm>
          <a:prstGeom prst="rect">
            <a:avLst/>
          </a:prstGeom>
          <a:solidFill>
            <a:schemeClr val="bg1"/>
          </a:solidFill>
        </p:spPr>
        <p:txBody>
          <a:bodyPr>
            <a:spAutoFit/>
          </a:bodyPr>
          <a:lstStyle/>
          <a:p>
            <a:r>
              <a:rPr lang="en-US" sz="800" b="1" dirty="0"/>
              <a:t>Authors: </a:t>
            </a:r>
            <a:r>
              <a:rPr lang="en-US" sz="800" dirty="0"/>
              <a:t>NGSS Lead States</a:t>
            </a:r>
          </a:p>
          <a:p>
            <a:r>
              <a:rPr lang="en-US" sz="800" b="1" dirty="0"/>
              <a:t>Title: </a:t>
            </a:r>
            <a:r>
              <a:rPr lang="en-US" sz="800" dirty="0"/>
              <a:t>Next Generation Science Standards: For States, By </a:t>
            </a:r>
            <a:r>
              <a:rPr lang="en-US" sz="800" dirty="0" smtClean="0"/>
              <a:t>States </a:t>
            </a:r>
            <a:r>
              <a:rPr lang="mr-IN" sz="800" dirty="0" smtClean="0"/>
              <a:t>–</a:t>
            </a:r>
            <a:r>
              <a:rPr lang="en-US" sz="800" dirty="0" smtClean="0"/>
              <a:t> Engineering Design</a:t>
            </a:r>
            <a:endParaRPr lang="en-US" sz="800" dirty="0"/>
          </a:p>
          <a:p>
            <a:r>
              <a:rPr lang="en-US" sz="800" b="1" dirty="0"/>
              <a:t>Copyright Date: </a:t>
            </a:r>
            <a:r>
              <a:rPr lang="en-US" sz="800" dirty="0"/>
              <a:t>2013</a:t>
            </a:r>
          </a:p>
        </p:txBody>
      </p:sp>
    </p:spTree>
    <p:extLst>
      <p:ext uri="{BB962C8B-B14F-4D97-AF65-F5344CB8AC3E}">
        <p14:creationId xmlns:p14="http://schemas.microsoft.com/office/powerpoint/2010/main" val="303404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Computational Thinking </a:t>
            </a:r>
            <a:endParaRPr lang="en-US" sz="3600" dirty="0"/>
          </a:p>
        </p:txBody>
      </p:sp>
      <p:sp>
        <p:nvSpPr>
          <p:cNvPr id="3" name="Content Placeholder 2"/>
          <p:cNvSpPr>
            <a:spLocks noGrp="1"/>
          </p:cNvSpPr>
          <p:nvPr>
            <p:ph idx="1"/>
          </p:nvPr>
        </p:nvSpPr>
        <p:spPr/>
        <p:txBody>
          <a:bodyPr>
            <a:normAutofit/>
          </a:bodyPr>
          <a:lstStyle/>
          <a:p>
            <a:pPr marL="0" indent="0">
              <a:buNone/>
            </a:pPr>
            <a:r>
              <a:rPr lang="en-US" b="1" dirty="0" smtClean="0"/>
              <a:t>NGSS Science and Engineering Practices</a:t>
            </a:r>
          </a:p>
          <a:p>
            <a:pPr marL="0" indent="0">
              <a:buNone/>
            </a:pPr>
            <a:endParaRPr lang="en-US" sz="2400" b="1" dirty="0"/>
          </a:p>
          <a:p>
            <a:pPr marL="0" indent="0">
              <a:buNone/>
            </a:pPr>
            <a:r>
              <a:rPr lang="en-US" sz="2400" b="1" dirty="0" smtClean="0"/>
              <a:t>Using Mathematics and Computational Thinking</a:t>
            </a:r>
          </a:p>
          <a:p>
            <a:pPr marL="0" indent="0">
              <a:buNone/>
            </a:pPr>
            <a:r>
              <a:rPr lang="en-US" sz="2400" dirty="0">
                <a:hlinkClick r:id="rId2"/>
              </a:rPr>
              <a:t>http://ngss.nsta.org/Practices.aspx?id=</a:t>
            </a:r>
            <a:r>
              <a:rPr lang="en-US" sz="2400" dirty="0" smtClean="0">
                <a:hlinkClick r:id="rId2"/>
              </a:rPr>
              <a:t>5</a:t>
            </a:r>
            <a:r>
              <a:rPr lang="en-US" sz="2400" dirty="0" smtClean="0"/>
              <a:t> </a:t>
            </a:r>
            <a:endParaRPr lang="en-US" sz="2400" dirty="0"/>
          </a:p>
          <a:p>
            <a:pPr marL="0" indent="0">
              <a:buNone/>
            </a:pPr>
            <a:endParaRPr lang="en-US" strike="sngStrike" dirty="0" smtClean="0"/>
          </a:p>
        </p:txBody>
      </p:sp>
    </p:spTree>
    <p:extLst>
      <p:ext uri="{BB962C8B-B14F-4D97-AF65-F5344CB8AC3E}">
        <p14:creationId xmlns:p14="http://schemas.microsoft.com/office/powerpoint/2010/main" val="3784477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2901" y="631826"/>
            <a:ext cx="6302598" cy="6232475"/>
          </a:xfrm>
          <a:prstGeom prst="rect">
            <a:avLst/>
          </a:prstGeom>
          <a:noFill/>
        </p:spPr>
        <p:txBody>
          <a:bodyPr wrap="square" rtlCol="0">
            <a:spAutoFit/>
          </a:bodyPr>
          <a:lstStyle/>
          <a:p>
            <a:pPr>
              <a:lnSpc>
                <a:spcPct val="150000"/>
              </a:lnSpc>
            </a:pPr>
            <a:r>
              <a:rPr lang="en-US" sz="1400" b="1" dirty="0" smtClean="0"/>
              <a:t>Setup</a:t>
            </a:r>
          </a:p>
          <a:p>
            <a:pPr marL="285750" indent="-285750">
              <a:lnSpc>
                <a:spcPct val="150000"/>
              </a:lnSpc>
              <a:buFont typeface="Arial"/>
              <a:buChar char="•"/>
            </a:pPr>
            <a:r>
              <a:rPr lang="en-US" sz="1400" dirty="0" smtClean="0"/>
              <a:t>What inputs and outputs need to be connected?</a:t>
            </a:r>
          </a:p>
          <a:p>
            <a:pPr marL="285750" indent="-285750">
              <a:lnSpc>
                <a:spcPct val="150000"/>
              </a:lnSpc>
              <a:buFont typeface="Arial"/>
              <a:buChar char="•"/>
            </a:pPr>
            <a:r>
              <a:rPr lang="en-US" sz="1400" dirty="0" smtClean="0"/>
              <a:t>Which ports are they connected?</a:t>
            </a:r>
          </a:p>
          <a:p>
            <a:pPr>
              <a:lnSpc>
                <a:spcPct val="150000"/>
              </a:lnSpc>
            </a:pPr>
            <a:r>
              <a:rPr lang="en-US" sz="1400" b="1" dirty="0"/>
              <a:t>Loop to monitor and decide</a:t>
            </a:r>
          </a:p>
          <a:p>
            <a:pPr marL="285750" indent="-285750">
              <a:lnSpc>
                <a:spcPct val="150000"/>
              </a:lnSpc>
              <a:buFont typeface="Arial"/>
              <a:buChar char="•"/>
            </a:pPr>
            <a:r>
              <a:rPr lang="en-US" sz="1400" dirty="0"/>
              <a:t>What loop will you use to repeatedly check the sensors </a:t>
            </a:r>
            <a:endParaRPr lang="en-US" sz="1400" dirty="0" smtClean="0"/>
          </a:p>
          <a:p>
            <a:pPr marL="285750" indent="-285750">
              <a:lnSpc>
                <a:spcPct val="150000"/>
              </a:lnSpc>
              <a:buFont typeface="Arial"/>
              <a:buChar char="•"/>
            </a:pPr>
            <a:r>
              <a:rPr lang="en-US" sz="1400" dirty="0" smtClean="0"/>
              <a:t>And to decide whether </a:t>
            </a:r>
            <a:r>
              <a:rPr lang="en-US" sz="1400" dirty="0"/>
              <a:t>to trigger the alarm</a:t>
            </a:r>
            <a:r>
              <a:rPr lang="en-US" sz="1400" dirty="0" smtClean="0"/>
              <a:t>?</a:t>
            </a:r>
          </a:p>
          <a:p>
            <a:pPr>
              <a:lnSpc>
                <a:spcPct val="150000"/>
              </a:lnSpc>
            </a:pPr>
            <a:r>
              <a:rPr lang="en-US" sz="1400" b="1" dirty="0"/>
              <a:t>Checking the sensor values</a:t>
            </a:r>
            <a:endParaRPr lang="en-US" sz="1400" dirty="0"/>
          </a:p>
          <a:p>
            <a:pPr marL="285750" indent="-285750">
              <a:lnSpc>
                <a:spcPct val="150000"/>
              </a:lnSpc>
              <a:buFont typeface="Arial"/>
              <a:buChar char="•"/>
            </a:pPr>
            <a:r>
              <a:rPr lang="en-US" sz="1400" dirty="0"/>
              <a:t>What Sensors need to be read?</a:t>
            </a:r>
          </a:p>
          <a:p>
            <a:pPr marL="285750" indent="-285750">
              <a:lnSpc>
                <a:spcPct val="150000"/>
              </a:lnSpc>
              <a:buFont typeface="Arial"/>
              <a:buChar char="•"/>
            </a:pPr>
            <a:r>
              <a:rPr lang="en-US" sz="1400" dirty="0"/>
              <a:t>What variables will you “Get” the sensor values to</a:t>
            </a:r>
            <a:r>
              <a:rPr lang="en-US" sz="1400" dirty="0" smtClean="0"/>
              <a:t>?</a:t>
            </a:r>
          </a:p>
          <a:p>
            <a:pPr>
              <a:lnSpc>
                <a:spcPct val="150000"/>
              </a:lnSpc>
            </a:pPr>
            <a:r>
              <a:rPr lang="en-US" sz="1400" b="1" dirty="0"/>
              <a:t>Deciding whether to trigger the </a:t>
            </a:r>
            <a:r>
              <a:rPr lang="en-US" sz="1400" b="1" dirty="0" smtClean="0"/>
              <a:t>alarm or other outputs</a:t>
            </a:r>
            <a:endParaRPr lang="en-US" sz="1400" dirty="0"/>
          </a:p>
          <a:p>
            <a:pPr marL="285750" indent="-285750">
              <a:lnSpc>
                <a:spcPct val="150000"/>
              </a:lnSpc>
              <a:buFont typeface="Arial"/>
              <a:buChar char="•"/>
            </a:pPr>
            <a:r>
              <a:rPr lang="en-US" sz="1400" dirty="0"/>
              <a:t>What If-Then or If-Then-Else statements are needed?</a:t>
            </a:r>
          </a:p>
          <a:p>
            <a:pPr marL="285750" indent="-285750">
              <a:lnSpc>
                <a:spcPct val="150000"/>
              </a:lnSpc>
              <a:buFont typeface="Arial"/>
              <a:buChar char="•"/>
            </a:pPr>
            <a:r>
              <a:rPr lang="en-US" sz="1400" dirty="0"/>
              <a:t>What values of the sensors will activate the alarm</a:t>
            </a:r>
            <a:r>
              <a:rPr lang="en-US" sz="1400" dirty="0" smtClean="0"/>
              <a:t>?</a:t>
            </a:r>
          </a:p>
          <a:p>
            <a:pPr>
              <a:lnSpc>
                <a:spcPct val="150000"/>
              </a:lnSpc>
            </a:pPr>
            <a:r>
              <a:rPr lang="en-US" sz="1400" b="1" dirty="0"/>
              <a:t>Setting the alarm</a:t>
            </a:r>
            <a:endParaRPr lang="en-US" sz="1400" dirty="0"/>
          </a:p>
          <a:p>
            <a:pPr marL="285750" indent="-285750">
              <a:lnSpc>
                <a:spcPct val="150000"/>
              </a:lnSpc>
              <a:buFont typeface="Arial"/>
              <a:buChar char="•"/>
            </a:pPr>
            <a:r>
              <a:rPr lang="en-US" sz="1400" dirty="0"/>
              <a:t>What outputs are used to signal that aid is needed?</a:t>
            </a:r>
          </a:p>
          <a:p>
            <a:pPr marL="285750" indent="-285750">
              <a:lnSpc>
                <a:spcPct val="150000"/>
              </a:lnSpc>
              <a:buFont typeface="Arial"/>
              <a:buChar char="•"/>
            </a:pPr>
            <a:r>
              <a:rPr lang="en-US" sz="1400" dirty="0"/>
              <a:t>What outputs are used to reduce the temperature in the car</a:t>
            </a:r>
            <a:r>
              <a:rPr lang="en-US" sz="1400" dirty="0" smtClean="0"/>
              <a:t>?</a:t>
            </a:r>
          </a:p>
          <a:p>
            <a:pPr>
              <a:lnSpc>
                <a:spcPct val="150000"/>
              </a:lnSpc>
            </a:pPr>
            <a:r>
              <a:rPr lang="en-US" sz="1400" b="1" dirty="0"/>
              <a:t>Restoring the system to by ready again</a:t>
            </a:r>
            <a:endParaRPr lang="en-US" sz="1400" dirty="0"/>
          </a:p>
          <a:p>
            <a:pPr marL="285750" indent="-285750">
              <a:lnSpc>
                <a:spcPct val="150000"/>
              </a:lnSpc>
              <a:buFont typeface="Arial"/>
              <a:buChar char="•"/>
            </a:pPr>
            <a:r>
              <a:rPr lang="en-US" sz="1400" dirty="0"/>
              <a:t>What needs to be done to reset the system to be ready for a future event</a:t>
            </a:r>
            <a:r>
              <a:rPr lang="en-US" sz="1400" dirty="0" smtClean="0"/>
              <a:t>.</a:t>
            </a:r>
            <a:endParaRPr lang="en-US" sz="1400" dirty="0"/>
          </a:p>
          <a:p>
            <a:pPr>
              <a:lnSpc>
                <a:spcPct val="150000"/>
              </a:lnSpc>
            </a:pPr>
            <a:endParaRPr lang="en-US" sz="1200" dirty="0"/>
          </a:p>
          <a:p>
            <a:endParaRPr lang="en-US" sz="1200" dirty="0"/>
          </a:p>
          <a:p>
            <a:pPr marL="285750" indent="-285750">
              <a:buFont typeface="Arial"/>
              <a:buChar char="•"/>
            </a:pPr>
            <a:endParaRPr lang="en-US" sz="1200" dirty="0"/>
          </a:p>
        </p:txBody>
      </p:sp>
      <p:sp>
        <p:nvSpPr>
          <p:cNvPr id="23" name="Title 1"/>
          <p:cNvSpPr txBox="1">
            <a:spLocks/>
          </p:cNvSpPr>
          <p:nvPr/>
        </p:nvSpPr>
        <p:spPr>
          <a:xfrm>
            <a:off x="128700" y="157539"/>
            <a:ext cx="3365500" cy="474980"/>
          </a:xfrm>
          <a:prstGeom prst="rect">
            <a:avLst/>
          </a:prstGeom>
        </p:spPr>
        <p:txBody>
          <a:bodyPr>
            <a:noAutofit/>
          </a:bodyPr>
          <a:lstStyle>
            <a:lvl1pPr algn="l" defTabSz="914400" rtl="0" eaLnBrk="1" latinLnBrk="0" hangingPunct="1">
              <a:spcBef>
                <a:spcPct val="0"/>
              </a:spcBef>
              <a:buNone/>
              <a:defRPr sz="4400" kern="1200">
                <a:solidFill>
                  <a:schemeClr val="accent1"/>
                </a:solidFill>
                <a:latin typeface="+mj-lt"/>
                <a:ea typeface="+mj-ea"/>
                <a:cs typeface="Myriad Pro"/>
              </a:defRPr>
            </a:lvl1pPr>
          </a:lstStyle>
          <a:p>
            <a:r>
              <a:rPr lang="en-US" sz="2800" dirty="0" smtClean="0"/>
              <a:t>Things to Consider: </a:t>
            </a:r>
            <a:endParaRPr lang="en-US" sz="2800" dirty="0"/>
          </a:p>
        </p:txBody>
      </p:sp>
      <p:sp>
        <p:nvSpPr>
          <p:cNvPr id="4" name="AutoShape 2" descr="Example of a Flow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xample of a Flow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133" t="33182" r="44928" b="22900"/>
          <a:stretch/>
        </p:blipFill>
        <p:spPr bwMode="auto">
          <a:xfrm>
            <a:off x="5165049" y="893478"/>
            <a:ext cx="3374967" cy="411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98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Pseudocode</a:t>
            </a:r>
            <a:endParaRPr lang="en-US" dirty="0"/>
          </a:p>
        </p:txBody>
      </p:sp>
      <p:sp>
        <p:nvSpPr>
          <p:cNvPr id="3" name="Content Placeholder 2"/>
          <p:cNvSpPr>
            <a:spLocks noGrp="1"/>
          </p:cNvSpPr>
          <p:nvPr>
            <p:ph idx="1"/>
          </p:nvPr>
        </p:nvSpPr>
        <p:spPr>
          <a:xfrm>
            <a:off x="457200" y="1215050"/>
            <a:ext cx="8229600" cy="4495800"/>
          </a:xfrm>
        </p:spPr>
        <p:txBody>
          <a:bodyPr>
            <a:normAutofit fontScale="62500" lnSpcReduction="20000"/>
          </a:bodyPr>
          <a:lstStyle/>
          <a:p>
            <a:pPr marL="0" indent="0">
              <a:buNone/>
            </a:pPr>
            <a:endParaRPr lang="en-US" dirty="0"/>
          </a:p>
          <a:p>
            <a:r>
              <a:rPr lang="en-US" sz="3800" dirty="0" smtClean="0"/>
              <a:t>What </a:t>
            </a:r>
            <a:r>
              <a:rPr lang="en-US" sz="3800" dirty="0"/>
              <a:t>is Pseudo code?</a:t>
            </a:r>
          </a:p>
          <a:p>
            <a:endParaRPr lang="en-US" dirty="0"/>
          </a:p>
          <a:p>
            <a:r>
              <a:rPr lang="en-US" dirty="0"/>
              <a:t>Pseudo code is basically written instructions of what a program should do to complete an operation. The pseudo code is written in your speaking language. You simply write down the steps of an algorithm or procedure to make it easier for you or someone else to read it and convert it to a real programming language.</a:t>
            </a:r>
          </a:p>
          <a:p>
            <a:endParaRPr lang="en-US" dirty="0"/>
          </a:p>
          <a:p>
            <a:r>
              <a:rPr lang="en-US" sz="3800" dirty="0"/>
              <a:t>Why was it made/is it used?</a:t>
            </a:r>
          </a:p>
          <a:p>
            <a:endParaRPr lang="en-US" dirty="0"/>
          </a:p>
          <a:p>
            <a:r>
              <a:rPr lang="en-US" dirty="0"/>
              <a:t>It was made to help you specify the steps of a procedure, process or an algorithm without using a programming language. One possible alternative is to use flowcharts.</a:t>
            </a:r>
            <a:endParaRPr lang="en-US" dirty="0" smtClean="0"/>
          </a:p>
          <a:p>
            <a:endParaRPr lang="en-US" dirty="0"/>
          </a:p>
        </p:txBody>
      </p:sp>
    </p:spTree>
    <p:extLst>
      <p:ext uri="{BB962C8B-B14F-4D97-AF65-F5344CB8AC3E}">
        <p14:creationId xmlns:p14="http://schemas.microsoft.com/office/powerpoint/2010/main" val="4099014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your program</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571230007"/>
              </p:ext>
            </p:extLst>
          </p:nvPr>
        </p:nvGraphicFramePr>
        <p:xfrm>
          <a:off x="139700" y="1409700"/>
          <a:ext cx="8547100" cy="4813302"/>
        </p:xfrm>
        <a:graphic>
          <a:graphicData uri="http://schemas.openxmlformats.org/drawingml/2006/table">
            <a:tbl>
              <a:tblPr firstRow="1" bandRow="1">
                <a:tableStyleId>{0505E3EF-67EA-436B-97B2-0124C06EBD24}</a:tableStyleId>
              </a:tblPr>
              <a:tblGrid>
                <a:gridCol w="4273550"/>
                <a:gridCol w="4273550"/>
              </a:tblGrid>
              <a:tr h="802217">
                <a:tc>
                  <a:txBody>
                    <a:bodyPr/>
                    <a:lstStyle/>
                    <a:p>
                      <a:r>
                        <a:rPr lang="en-US" dirty="0" smtClean="0"/>
                        <a:t>Important steps</a:t>
                      </a:r>
                      <a:r>
                        <a:rPr lang="en-US" baseline="0" dirty="0" smtClean="0"/>
                        <a:t> in your program</a:t>
                      </a:r>
                      <a:endParaRPr lang="en-US" dirty="0"/>
                    </a:p>
                  </a:txBody>
                  <a:tcPr/>
                </a:tc>
                <a:tc>
                  <a:txBody>
                    <a:bodyPr/>
                    <a:lstStyle/>
                    <a:p>
                      <a:r>
                        <a:rPr lang="en-US" dirty="0" smtClean="0"/>
                        <a:t>TI-Basic commands to implement</a:t>
                      </a:r>
                      <a:r>
                        <a:rPr lang="en-US" baseline="0" dirty="0" smtClean="0"/>
                        <a:t> steps in your program</a:t>
                      </a:r>
                      <a:endParaRPr lang="en-US" dirty="0"/>
                    </a:p>
                  </a:txBody>
                  <a:tcPr/>
                </a:tc>
              </a:tr>
              <a:tr h="802217">
                <a:tc>
                  <a:txBody>
                    <a:bodyPr/>
                    <a:lstStyle/>
                    <a:p>
                      <a:r>
                        <a:rPr lang="en-US" dirty="0" smtClean="0"/>
                        <a:t>1.</a:t>
                      </a:r>
                      <a:endParaRPr lang="en-US" dirty="0"/>
                    </a:p>
                  </a:txBody>
                  <a:tcPr/>
                </a:tc>
                <a:tc>
                  <a:txBody>
                    <a:bodyPr/>
                    <a:lstStyle/>
                    <a:p>
                      <a:endParaRPr lang="en-US"/>
                    </a:p>
                  </a:txBody>
                  <a:tcPr/>
                </a:tc>
              </a:tr>
              <a:tr h="802217">
                <a:tc>
                  <a:txBody>
                    <a:bodyPr/>
                    <a:lstStyle/>
                    <a:p>
                      <a:r>
                        <a:rPr lang="en-US" dirty="0" smtClean="0"/>
                        <a:t>2.</a:t>
                      </a:r>
                      <a:endParaRPr lang="en-US" dirty="0"/>
                    </a:p>
                  </a:txBody>
                  <a:tcPr/>
                </a:tc>
                <a:tc>
                  <a:txBody>
                    <a:bodyPr/>
                    <a:lstStyle/>
                    <a:p>
                      <a:endParaRPr lang="en-US"/>
                    </a:p>
                  </a:txBody>
                  <a:tcPr/>
                </a:tc>
              </a:tr>
              <a:tr h="802217">
                <a:tc>
                  <a:txBody>
                    <a:bodyPr/>
                    <a:lstStyle/>
                    <a:p>
                      <a:r>
                        <a:rPr lang="en-US" dirty="0" smtClean="0"/>
                        <a:t>3.</a:t>
                      </a:r>
                      <a:endParaRPr lang="en-US" dirty="0"/>
                    </a:p>
                  </a:txBody>
                  <a:tcPr/>
                </a:tc>
                <a:tc>
                  <a:txBody>
                    <a:bodyPr/>
                    <a:lstStyle/>
                    <a:p>
                      <a:endParaRPr lang="en-US"/>
                    </a:p>
                  </a:txBody>
                  <a:tcPr/>
                </a:tc>
              </a:tr>
              <a:tr h="802217">
                <a:tc>
                  <a:txBody>
                    <a:bodyPr/>
                    <a:lstStyle/>
                    <a:p>
                      <a:r>
                        <a:rPr lang="en-US" dirty="0" smtClean="0"/>
                        <a:t>4.</a:t>
                      </a:r>
                      <a:endParaRPr lang="en-US" dirty="0"/>
                    </a:p>
                  </a:txBody>
                  <a:tcPr/>
                </a:tc>
                <a:tc>
                  <a:txBody>
                    <a:bodyPr/>
                    <a:lstStyle/>
                    <a:p>
                      <a:endParaRPr lang="en-US"/>
                    </a:p>
                  </a:txBody>
                  <a:tcPr/>
                </a:tc>
              </a:tr>
              <a:tr h="802217">
                <a:tc>
                  <a:txBody>
                    <a:bodyPr/>
                    <a:lstStyle/>
                    <a:p>
                      <a:r>
                        <a:rPr lang="en-US" dirty="0" smtClean="0"/>
                        <a:t>5</a:t>
                      </a:r>
                      <a:r>
                        <a:rPr lang="mr-IN"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0297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 Science Background</a:t>
            </a:r>
            <a:endParaRPr lang="en-US" dirty="0"/>
          </a:p>
        </p:txBody>
      </p:sp>
    </p:spTree>
    <p:extLst>
      <p:ext uri="{BB962C8B-B14F-4D97-AF65-F5344CB8AC3E}">
        <p14:creationId xmlns:p14="http://schemas.microsoft.com/office/powerpoint/2010/main" val="341783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4184"/>
            <a:ext cx="9144000" cy="4560031"/>
          </a:xfrm>
          <a:prstGeom prst="rect">
            <a:avLst/>
          </a:prstGeom>
        </p:spPr>
      </p:pic>
    </p:spTree>
    <p:extLst>
      <p:ext uri="{BB962C8B-B14F-4D97-AF65-F5344CB8AC3E}">
        <p14:creationId xmlns:p14="http://schemas.microsoft.com/office/powerpoint/2010/main" val="2145595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Background: </a:t>
            </a:r>
            <a:r>
              <a:rPr lang="en-US" sz="3200" dirty="0" smtClean="0"/>
              <a:t>The Electromagnetic Spectrum</a:t>
            </a:r>
            <a:endParaRPr lang="en-US" sz="3200" dirty="0"/>
          </a:p>
        </p:txBody>
      </p:sp>
      <p:sp>
        <p:nvSpPr>
          <p:cNvPr id="4" name="TextBox 3"/>
          <p:cNvSpPr txBox="1"/>
          <p:nvPr/>
        </p:nvSpPr>
        <p:spPr>
          <a:xfrm>
            <a:off x="927100" y="6134100"/>
            <a:ext cx="184666" cy="369332"/>
          </a:xfrm>
          <a:prstGeom prst="rect">
            <a:avLst/>
          </a:prstGeom>
          <a:noFill/>
        </p:spPr>
        <p:txBody>
          <a:bodyPr wrap="none" rtlCol="0">
            <a:spAutoFit/>
          </a:bodyPr>
          <a:lstStyle/>
          <a:p>
            <a:r>
              <a:rPr lang="en-US" dirty="0" smtClean="0"/>
              <a:t> </a:t>
            </a:r>
            <a:endParaRPr lang="en-US" dirty="0"/>
          </a:p>
        </p:txBody>
      </p:sp>
      <p:pic>
        <p:nvPicPr>
          <p:cNvPr id="7" name="Picture 2" descr="C:\Users\a0870037\AppData\Local\Microsoft\Windows\Temporary Internet Files\Content.Outlook\PJ5TU0BP\CL13165 electromagnetic spectru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035" y="1219200"/>
            <a:ext cx="6047899" cy="50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5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Project Overview</a:t>
            </a:r>
            <a:endParaRPr lang="en-US" dirty="0"/>
          </a:p>
        </p:txBody>
      </p:sp>
    </p:spTree>
    <p:extLst>
      <p:ext uri="{BB962C8B-B14F-4D97-AF65-F5344CB8AC3E}">
        <p14:creationId xmlns:p14="http://schemas.microsoft.com/office/powerpoint/2010/main" val="201625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Additional Web Resources:</a:t>
            </a:r>
            <a:endParaRPr lang="en-US" sz="3200" dirty="0"/>
          </a:p>
        </p:txBody>
      </p:sp>
      <p:sp>
        <p:nvSpPr>
          <p:cNvPr id="3" name="Content Placeholder 2"/>
          <p:cNvSpPr>
            <a:spLocks noGrp="1"/>
          </p:cNvSpPr>
          <p:nvPr>
            <p:ph idx="1"/>
          </p:nvPr>
        </p:nvSpPr>
        <p:spPr>
          <a:xfrm>
            <a:off x="457199" y="933449"/>
            <a:ext cx="8510399" cy="5194641"/>
          </a:xfrm>
        </p:spPr>
        <p:txBody>
          <a:bodyPr>
            <a:noAutofit/>
          </a:bodyPr>
          <a:lstStyle/>
          <a:p>
            <a:pPr lvl="1">
              <a:buFont typeface="Wingdings" panose="05000000000000000000" pitchFamily="2" charset="2"/>
              <a:buChar char="ü"/>
            </a:pPr>
            <a:r>
              <a:rPr lang="en-US" sz="2000" dirty="0" smtClean="0"/>
              <a:t>Read </a:t>
            </a:r>
            <a:r>
              <a:rPr lang="en-US" sz="2000" dirty="0"/>
              <a:t>about this problem and watch the animation in the publication from American Veterinary Medical Association cited and linked </a:t>
            </a:r>
            <a:r>
              <a:rPr lang="en-US" sz="2000" dirty="0" smtClean="0"/>
              <a:t>below.</a:t>
            </a:r>
          </a:p>
          <a:p>
            <a:pPr lvl="2">
              <a:spcAft>
                <a:spcPts val="600"/>
              </a:spcAft>
              <a:buFont typeface="Wingdings" panose="05000000000000000000" pitchFamily="2" charset="2"/>
              <a:buChar char="ü"/>
            </a:pPr>
            <a:r>
              <a:rPr lang="en-US" sz="2000" dirty="0" smtClean="0">
                <a:hlinkClick r:id="rId2"/>
              </a:rPr>
              <a:t>https</a:t>
            </a:r>
            <a:r>
              <a:rPr lang="en-US" sz="2000" dirty="0">
                <a:hlinkClick r:id="rId2"/>
              </a:rPr>
              <a:t>://www.avma.org/public/PetCare/Pages/pets-in-vehicles.aspx</a:t>
            </a:r>
            <a:r>
              <a:rPr lang="en-US" sz="2000" dirty="0"/>
              <a:t> </a:t>
            </a:r>
            <a:endParaRPr lang="en-US" sz="2000" dirty="0" smtClean="0"/>
          </a:p>
          <a:p>
            <a:pPr lvl="1">
              <a:buFont typeface="Wingdings" panose="05000000000000000000" pitchFamily="2" charset="2"/>
              <a:buChar char="ü"/>
            </a:pPr>
            <a:r>
              <a:rPr lang="en-US" sz="2000" dirty="0" smtClean="0"/>
              <a:t>US National Weather Service, Heat </a:t>
            </a:r>
            <a:r>
              <a:rPr lang="en-US" sz="2000" dirty="0"/>
              <a:t>Safety site: </a:t>
            </a:r>
            <a:r>
              <a:rPr lang="en-US" sz="2000" dirty="0" smtClean="0"/>
              <a:t>	</a:t>
            </a:r>
            <a:r>
              <a:rPr lang="en-US" sz="2000" dirty="0" smtClean="0">
                <a:hlinkClick r:id="rId3"/>
              </a:rPr>
              <a:t>http</a:t>
            </a:r>
            <a:r>
              <a:rPr lang="en-US" sz="2000" dirty="0">
                <a:hlinkClick r:id="rId3"/>
              </a:rPr>
              <a:t>://www.nws.noaa.gov/om/heat/</a:t>
            </a:r>
            <a:r>
              <a:rPr lang="en-US" sz="2000" dirty="0" smtClean="0">
                <a:hlinkClick r:id="rId3"/>
              </a:rPr>
              <a:t>index.shtml</a:t>
            </a:r>
            <a:r>
              <a:rPr lang="en-US" sz="2000" dirty="0" smtClean="0"/>
              <a:t> </a:t>
            </a:r>
            <a:endParaRPr lang="en-US" sz="2000" dirty="0"/>
          </a:p>
          <a:p>
            <a:pPr marL="457200" lvl="1" indent="0">
              <a:buNone/>
            </a:pPr>
            <a:endParaRPr lang="en-US" sz="2000" dirty="0" smtClean="0"/>
          </a:p>
          <a:p>
            <a:pPr lvl="1">
              <a:spcBef>
                <a:spcPts val="0"/>
              </a:spcBef>
              <a:buFont typeface="Wingdings" panose="05000000000000000000" pitchFamily="2" charset="2"/>
              <a:buChar char="ü"/>
            </a:pPr>
            <a:r>
              <a:rPr lang="en-US" sz="2000" dirty="0" smtClean="0"/>
              <a:t>Explanation </a:t>
            </a:r>
            <a:r>
              <a:rPr lang="en-US" sz="2000" dirty="0"/>
              <a:t>of the Greenhouse effect in relation to cars from </a:t>
            </a:r>
            <a:r>
              <a:rPr lang="en-US" sz="2000" dirty="0" smtClean="0"/>
              <a:t>the </a:t>
            </a:r>
            <a:r>
              <a:rPr lang="en-US" sz="2000" dirty="0" err="1" smtClean="0"/>
              <a:t>HyperPhysics</a:t>
            </a:r>
            <a:r>
              <a:rPr lang="en-US" sz="2000" dirty="0" smtClean="0"/>
              <a:t> site at Georgia State University</a:t>
            </a:r>
          </a:p>
          <a:p>
            <a:pPr lvl="2">
              <a:spcBef>
                <a:spcPts val="0"/>
              </a:spcBef>
              <a:buFont typeface="Wingdings" panose="05000000000000000000" pitchFamily="2" charset="2"/>
              <a:buChar char="ü"/>
            </a:pPr>
            <a:r>
              <a:rPr lang="en-US" sz="2000" dirty="0">
                <a:hlinkClick r:id="rId4"/>
              </a:rPr>
              <a:t>http://hyperphysics.phy-astr.gsu.edu/hbase/thermo/</a:t>
            </a:r>
            <a:r>
              <a:rPr lang="en-US" sz="2000" dirty="0" smtClean="0">
                <a:hlinkClick r:id="rId4"/>
              </a:rPr>
              <a:t>grnhse.html</a:t>
            </a:r>
            <a:r>
              <a:rPr lang="en-US" sz="2000" dirty="0" smtClean="0"/>
              <a:t> </a:t>
            </a:r>
            <a:endParaRPr lang="en-US" sz="2000" dirty="0"/>
          </a:p>
          <a:p>
            <a:pPr lvl="1">
              <a:spcBef>
                <a:spcPts val="0"/>
              </a:spcBef>
              <a:buFont typeface="Wingdings" panose="05000000000000000000" pitchFamily="2" charset="2"/>
              <a:buChar char="ü"/>
            </a:pPr>
            <a:endParaRPr lang="en-US" sz="2000" dirty="0" smtClean="0"/>
          </a:p>
          <a:p>
            <a:pPr lvl="1">
              <a:spcBef>
                <a:spcPts val="0"/>
              </a:spcBef>
              <a:buFont typeface="Wingdings" panose="05000000000000000000" pitchFamily="2" charset="2"/>
              <a:buChar char="ü"/>
            </a:pPr>
            <a:r>
              <a:rPr lang="en-US" sz="2000" dirty="0" smtClean="0"/>
              <a:t>Explanation of the Greenhouse effect in relation to cars from HOWSTUFFWORKS site.</a:t>
            </a:r>
          </a:p>
          <a:p>
            <a:pPr lvl="2">
              <a:spcBef>
                <a:spcPts val="0"/>
              </a:spcBef>
              <a:buFont typeface="Wingdings" panose="05000000000000000000" pitchFamily="2" charset="2"/>
              <a:buChar char="ü"/>
            </a:pPr>
            <a:r>
              <a:rPr lang="en-US" sz="2000" dirty="0" smtClean="0">
                <a:hlinkClick r:id="rId5"/>
              </a:rPr>
              <a:t>http</a:t>
            </a:r>
            <a:r>
              <a:rPr lang="en-US" sz="2000" dirty="0">
                <a:hlinkClick r:id="rId5"/>
              </a:rPr>
              <a:t>://science.howstuffworks.com/environmental/green-science/global-warming2.htm</a:t>
            </a:r>
            <a:r>
              <a:rPr lang="en-US" sz="2000" dirty="0"/>
              <a:t> </a:t>
            </a:r>
          </a:p>
          <a:p>
            <a:pPr lvl="1">
              <a:spcBef>
                <a:spcPts val="0"/>
              </a:spcBef>
              <a:buFont typeface="Wingdings" panose="05000000000000000000" pitchFamily="2" charset="2"/>
              <a:buChar char="ü"/>
            </a:pPr>
            <a:endParaRPr lang="en-US" sz="1600" dirty="0" smtClean="0"/>
          </a:p>
          <a:p>
            <a:pPr lvl="1">
              <a:spcBef>
                <a:spcPts val="0"/>
              </a:spcBef>
              <a:buFont typeface="Wingdings" panose="05000000000000000000" pitchFamily="2" charset="2"/>
              <a:buChar char="ü"/>
            </a:pPr>
            <a:endParaRPr lang="en-US" sz="1600" dirty="0"/>
          </a:p>
        </p:txBody>
      </p:sp>
    </p:spTree>
    <p:extLst>
      <p:ext uri="{BB962C8B-B14F-4D97-AF65-F5344CB8AC3E}">
        <p14:creationId xmlns:p14="http://schemas.microsoft.com/office/powerpoint/2010/main" val="969971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5425"/>
            <a:ext cx="8229600" cy="4495800"/>
          </a:xfrm>
        </p:spPr>
        <p:txBody>
          <a:bodyPr>
            <a:noAutofit/>
          </a:bodyPr>
          <a:lstStyle/>
          <a:p>
            <a:pPr lvl="1">
              <a:spcBef>
                <a:spcPts val="0"/>
              </a:spcBef>
              <a:buFont typeface="Wingdings" panose="05000000000000000000" pitchFamily="2" charset="2"/>
              <a:buChar char="ü"/>
            </a:pPr>
            <a:r>
              <a:rPr lang="en-US" sz="1800" dirty="0"/>
              <a:t>Here is another explanation from a graduate student on the </a:t>
            </a:r>
            <a:r>
              <a:rPr lang="en-US" sz="1800" dirty="0" err="1"/>
              <a:t>Quora</a:t>
            </a:r>
            <a:r>
              <a:rPr lang="en-US" sz="1800" dirty="0"/>
              <a:t> site.</a:t>
            </a:r>
          </a:p>
          <a:p>
            <a:pPr lvl="1">
              <a:spcBef>
                <a:spcPts val="0"/>
              </a:spcBef>
              <a:buFont typeface="Arial" panose="020B0604020202020204" pitchFamily="34" charset="0"/>
              <a:buChar char="•"/>
            </a:pPr>
            <a:r>
              <a:rPr lang="en-US" sz="1800" dirty="0">
                <a:hlinkClick r:id="rId2"/>
              </a:rPr>
              <a:t>https://www.quora.com/What-happens-inside-the-when-a-car-is-parked-in-the-hot-sun</a:t>
            </a:r>
            <a:r>
              <a:rPr lang="en-US" sz="1800" dirty="0"/>
              <a:t> </a:t>
            </a:r>
          </a:p>
          <a:p>
            <a:pPr lvl="1">
              <a:spcBef>
                <a:spcPts val="0"/>
              </a:spcBef>
              <a:buFont typeface="Wingdings" panose="05000000000000000000" pitchFamily="2" charset="2"/>
              <a:buChar char="ü"/>
            </a:pPr>
            <a:endParaRPr lang="en-US" sz="1800" dirty="0"/>
          </a:p>
          <a:p>
            <a:pPr lvl="1">
              <a:spcBef>
                <a:spcPts val="0"/>
              </a:spcBef>
              <a:buFont typeface="Wingdings" panose="05000000000000000000" pitchFamily="2" charset="2"/>
              <a:buChar char="ü"/>
            </a:pPr>
            <a:r>
              <a:rPr lang="en-US" sz="1800" dirty="0"/>
              <a:t>Study reported on by the Arizona Republic Newspaper</a:t>
            </a:r>
          </a:p>
          <a:p>
            <a:pPr lvl="1">
              <a:spcBef>
                <a:spcPts val="0"/>
              </a:spcBef>
              <a:buFont typeface="Arial" panose="020B0604020202020204" pitchFamily="34" charset="0"/>
              <a:buChar char="•"/>
            </a:pPr>
            <a:r>
              <a:rPr lang="en-US" sz="1800" dirty="0">
                <a:hlinkClick r:id="rId3"/>
              </a:rPr>
              <a:t>http://www.azcentral.com/story/news/local/arizona-weather/2016/06/16/does-shaded-parking-keep-cars-cooler/85561580/</a:t>
            </a:r>
            <a:r>
              <a:rPr lang="en-US" sz="1800" dirty="0"/>
              <a:t> </a:t>
            </a:r>
          </a:p>
          <a:p>
            <a:pPr lvl="1">
              <a:spcBef>
                <a:spcPts val="0"/>
              </a:spcBef>
              <a:buFont typeface="Wingdings" panose="05000000000000000000" pitchFamily="2" charset="2"/>
              <a:buChar char="ü"/>
            </a:pPr>
            <a:endParaRPr lang="en-US" sz="1800" dirty="0"/>
          </a:p>
          <a:p>
            <a:pPr lvl="1">
              <a:spcBef>
                <a:spcPts val="0"/>
              </a:spcBef>
              <a:buFont typeface="Wingdings" panose="05000000000000000000" pitchFamily="2" charset="2"/>
              <a:buChar char="ü"/>
            </a:pPr>
            <a:r>
              <a:rPr lang="en-US" sz="1800" dirty="0"/>
              <a:t>NBC News Report from 2011 on automakers and the hot car problem</a:t>
            </a:r>
          </a:p>
          <a:p>
            <a:pPr lvl="1">
              <a:spcBef>
                <a:spcPts val="0"/>
              </a:spcBef>
              <a:buFont typeface="Arial" panose="020B0604020202020204" pitchFamily="34" charset="0"/>
              <a:buChar char="•"/>
            </a:pPr>
            <a:r>
              <a:rPr lang="en-US" sz="1800" dirty="0" smtClean="0">
                <a:hlinkClick r:id="rId4"/>
              </a:rPr>
              <a:t>http</a:t>
            </a:r>
            <a:r>
              <a:rPr lang="en-US" sz="1800" dirty="0">
                <a:hlinkClick r:id="rId4"/>
              </a:rPr>
              <a:t>://www.nbcnews.com/storyline/hot-cars-and-kids/death-hot-cars-why-cant-automakers-prevent-danger-n152911</a:t>
            </a:r>
            <a:r>
              <a:rPr lang="en-US" sz="1800" dirty="0"/>
              <a:t> </a:t>
            </a:r>
          </a:p>
          <a:p>
            <a:pPr lvl="1">
              <a:spcBef>
                <a:spcPts val="0"/>
              </a:spcBef>
              <a:buFont typeface="Wingdings" panose="05000000000000000000" pitchFamily="2" charset="2"/>
              <a:buChar char="ü"/>
            </a:pPr>
            <a:endParaRPr lang="en-US" sz="1800" dirty="0"/>
          </a:p>
          <a:p>
            <a:pPr lvl="1">
              <a:spcBef>
                <a:spcPts val="0"/>
              </a:spcBef>
              <a:buFont typeface="Wingdings" panose="05000000000000000000" pitchFamily="2" charset="2"/>
              <a:buChar char="ü"/>
            </a:pPr>
            <a:r>
              <a:rPr lang="en-US" sz="1800" dirty="0"/>
              <a:t>Heat Strokes in Dogs </a:t>
            </a:r>
            <a:r>
              <a:rPr lang="en-US" sz="1800" dirty="0">
                <a:hlinkClick r:id="rId5"/>
              </a:rPr>
              <a:t>http://www.petmd.com/dog/conditions/cardiovascular/c_dg_heat_stroke</a:t>
            </a:r>
            <a:r>
              <a:rPr lang="en-US" sz="1800" dirty="0"/>
              <a:t> </a:t>
            </a:r>
          </a:p>
          <a:p>
            <a:pPr lvl="1">
              <a:spcBef>
                <a:spcPts val="0"/>
              </a:spcBef>
              <a:buFont typeface="Wingdings" panose="05000000000000000000" pitchFamily="2" charset="2"/>
              <a:buChar char="ü"/>
            </a:pPr>
            <a:endParaRPr lang="en-US" sz="1800" dirty="0"/>
          </a:p>
          <a:p>
            <a:pPr lvl="1">
              <a:spcBef>
                <a:spcPts val="0"/>
              </a:spcBef>
              <a:buFont typeface="Wingdings" panose="05000000000000000000" pitchFamily="2" charset="2"/>
              <a:buChar char="ü"/>
            </a:pPr>
            <a:r>
              <a:rPr lang="en-US" sz="1800" dirty="0"/>
              <a:t>Heat Exposure in Children </a:t>
            </a:r>
            <a:endParaRPr lang="en-US" sz="1800" dirty="0" smtClean="0"/>
          </a:p>
          <a:p>
            <a:pPr lvl="1">
              <a:spcBef>
                <a:spcPts val="0"/>
              </a:spcBef>
              <a:buFont typeface="Arial" panose="020B0604020202020204" pitchFamily="34" charset="0"/>
              <a:buChar char="•"/>
            </a:pPr>
            <a:r>
              <a:rPr lang="en-US" sz="1800" dirty="0" smtClean="0">
                <a:hlinkClick r:id="rId6"/>
              </a:rPr>
              <a:t>http</a:t>
            </a:r>
            <a:r>
              <a:rPr lang="en-US" sz="1800" dirty="0">
                <a:hlinkClick r:id="rId6"/>
              </a:rPr>
              <a:t>://www.seattlechildrens.org/medical-conditions/symptom-index/heat-exposure-reactions</a:t>
            </a:r>
            <a:endParaRPr lang="en-US" sz="1800" dirty="0"/>
          </a:p>
        </p:txBody>
      </p:sp>
      <p:sp>
        <p:nvSpPr>
          <p:cNvPr id="4" name="Title 1"/>
          <p:cNvSpPr>
            <a:spLocks noGrp="1"/>
          </p:cNvSpPr>
          <p:nvPr>
            <p:ph type="title"/>
          </p:nvPr>
        </p:nvSpPr>
        <p:spPr/>
        <p:txBody>
          <a:bodyPr>
            <a:normAutofit/>
          </a:bodyPr>
          <a:lstStyle/>
          <a:p>
            <a:r>
              <a:rPr lang="en-US" sz="3200" dirty="0" smtClean="0"/>
              <a:t>Additional Web Resources:</a:t>
            </a:r>
            <a:endParaRPr lang="en-US" sz="3200" dirty="0"/>
          </a:p>
        </p:txBody>
      </p:sp>
    </p:spTree>
    <p:extLst>
      <p:ext uri="{BB962C8B-B14F-4D97-AF65-F5344CB8AC3E}">
        <p14:creationId xmlns:p14="http://schemas.microsoft.com/office/powerpoint/2010/main" val="698220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Student Hand outs and Additional Resources</a:t>
            </a:r>
            <a:endParaRPr lang="en-US" dirty="0"/>
          </a:p>
        </p:txBody>
      </p:sp>
    </p:spTree>
    <p:extLst>
      <p:ext uri="{BB962C8B-B14F-4D97-AF65-F5344CB8AC3E}">
        <p14:creationId xmlns:p14="http://schemas.microsoft.com/office/powerpoint/2010/main" val="3487171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your program</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347389320"/>
              </p:ext>
            </p:extLst>
          </p:nvPr>
        </p:nvGraphicFramePr>
        <p:xfrm>
          <a:off x="139700" y="1409700"/>
          <a:ext cx="8547100" cy="4813302"/>
        </p:xfrm>
        <a:graphic>
          <a:graphicData uri="http://schemas.openxmlformats.org/drawingml/2006/table">
            <a:tbl>
              <a:tblPr firstRow="1" bandRow="1">
                <a:tableStyleId>{0505E3EF-67EA-436B-97B2-0124C06EBD24}</a:tableStyleId>
              </a:tblPr>
              <a:tblGrid>
                <a:gridCol w="4273550"/>
                <a:gridCol w="4273550"/>
              </a:tblGrid>
              <a:tr h="802217">
                <a:tc>
                  <a:txBody>
                    <a:bodyPr/>
                    <a:lstStyle/>
                    <a:p>
                      <a:r>
                        <a:rPr lang="en-US" dirty="0" smtClean="0"/>
                        <a:t>Important steps</a:t>
                      </a:r>
                      <a:r>
                        <a:rPr lang="en-US" baseline="0" dirty="0" smtClean="0"/>
                        <a:t> in your program</a:t>
                      </a:r>
                      <a:endParaRPr lang="en-US" dirty="0"/>
                    </a:p>
                  </a:txBody>
                  <a:tcPr/>
                </a:tc>
                <a:tc>
                  <a:txBody>
                    <a:bodyPr/>
                    <a:lstStyle/>
                    <a:p>
                      <a:r>
                        <a:rPr lang="en-US" dirty="0" smtClean="0"/>
                        <a:t>TI-Basic commands to implement</a:t>
                      </a:r>
                      <a:r>
                        <a:rPr lang="en-US" baseline="0" dirty="0" smtClean="0"/>
                        <a:t> steps in your program</a:t>
                      </a:r>
                      <a:endParaRPr lang="en-US" dirty="0"/>
                    </a:p>
                  </a:txBody>
                  <a:tcPr/>
                </a:tc>
              </a:tr>
              <a:tr h="802217">
                <a:tc>
                  <a:txBody>
                    <a:bodyPr/>
                    <a:lstStyle/>
                    <a:p>
                      <a:r>
                        <a:rPr lang="en-US" dirty="0" smtClean="0"/>
                        <a:t>1.</a:t>
                      </a:r>
                      <a:endParaRPr lang="en-US" dirty="0"/>
                    </a:p>
                  </a:txBody>
                  <a:tcPr/>
                </a:tc>
                <a:tc>
                  <a:txBody>
                    <a:bodyPr/>
                    <a:lstStyle/>
                    <a:p>
                      <a:endParaRPr lang="en-US"/>
                    </a:p>
                  </a:txBody>
                  <a:tcPr/>
                </a:tc>
              </a:tr>
              <a:tr h="802217">
                <a:tc>
                  <a:txBody>
                    <a:bodyPr/>
                    <a:lstStyle/>
                    <a:p>
                      <a:r>
                        <a:rPr lang="en-US" dirty="0" smtClean="0"/>
                        <a:t>2.</a:t>
                      </a:r>
                      <a:endParaRPr lang="en-US" dirty="0"/>
                    </a:p>
                  </a:txBody>
                  <a:tcPr/>
                </a:tc>
                <a:tc>
                  <a:txBody>
                    <a:bodyPr/>
                    <a:lstStyle/>
                    <a:p>
                      <a:endParaRPr lang="en-US"/>
                    </a:p>
                  </a:txBody>
                  <a:tcPr/>
                </a:tc>
              </a:tr>
              <a:tr h="802217">
                <a:tc>
                  <a:txBody>
                    <a:bodyPr/>
                    <a:lstStyle/>
                    <a:p>
                      <a:r>
                        <a:rPr lang="en-US" dirty="0" smtClean="0"/>
                        <a:t>3.</a:t>
                      </a:r>
                      <a:endParaRPr lang="en-US" dirty="0"/>
                    </a:p>
                  </a:txBody>
                  <a:tcPr/>
                </a:tc>
                <a:tc>
                  <a:txBody>
                    <a:bodyPr/>
                    <a:lstStyle/>
                    <a:p>
                      <a:endParaRPr lang="en-US"/>
                    </a:p>
                  </a:txBody>
                  <a:tcPr/>
                </a:tc>
              </a:tr>
              <a:tr h="802217">
                <a:tc>
                  <a:txBody>
                    <a:bodyPr/>
                    <a:lstStyle/>
                    <a:p>
                      <a:r>
                        <a:rPr lang="en-US" dirty="0" smtClean="0"/>
                        <a:t>4.</a:t>
                      </a:r>
                      <a:endParaRPr lang="en-US" dirty="0"/>
                    </a:p>
                  </a:txBody>
                  <a:tcPr/>
                </a:tc>
                <a:tc>
                  <a:txBody>
                    <a:bodyPr/>
                    <a:lstStyle/>
                    <a:p>
                      <a:endParaRPr lang="en-US"/>
                    </a:p>
                  </a:txBody>
                  <a:tcPr/>
                </a:tc>
              </a:tr>
              <a:tr h="802217">
                <a:tc>
                  <a:txBody>
                    <a:bodyPr/>
                    <a:lstStyle/>
                    <a:p>
                      <a:r>
                        <a:rPr lang="en-US" dirty="0" smtClean="0"/>
                        <a:t>5</a:t>
                      </a:r>
                      <a:r>
                        <a:rPr lang="mr-IN" dirty="0" smtClean="0"/>
                        <a:t>…</a:t>
                      </a:r>
                      <a:endParaRPr lang="en-US" dirty="0"/>
                    </a:p>
                  </a:txBody>
                  <a:tcPr/>
                </a:tc>
                <a:tc>
                  <a:txBody>
                    <a:bodyPr/>
                    <a:lstStyle/>
                    <a:p>
                      <a:endParaRPr lang="en-US" dirty="0"/>
                    </a:p>
                  </a:txBody>
                  <a:tcPr/>
                </a:tc>
              </a:tr>
            </a:tbl>
          </a:graphicData>
        </a:graphic>
      </p:graphicFrame>
      <p:sp>
        <p:nvSpPr>
          <p:cNvPr id="6" name="TextBox 5"/>
          <p:cNvSpPr txBox="1"/>
          <p:nvPr/>
        </p:nvSpPr>
        <p:spPr>
          <a:xfrm>
            <a:off x="3849361" y="6488668"/>
            <a:ext cx="1167139" cy="369332"/>
          </a:xfrm>
          <a:prstGeom prst="rect">
            <a:avLst/>
          </a:prstGeom>
          <a:solidFill>
            <a:srgbClr val="CCFFCC"/>
          </a:solidFill>
        </p:spPr>
        <p:txBody>
          <a:bodyPr wrap="square" rtlCol="0">
            <a:spAutoFit/>
          </a:bodyPr>
          <a:lstStyle/>
          <a:p>
            <a:r>
              <a:rPr lang="en-US" dirty="0" smtClean="0"/>
              <a:t>Handout</a:t>
            </a:r>
            <a:endParaRPr lang="en-US" dirty="0"/>
          </a:p>
        </p:txBody>
      </p:sp>
    </p:spTree>
    <p:extLst>
      <p:ext uri="{BB962C8B-B14F-4D97-AF65-F5344CB8AC3E}">
        <p14:creationId xmlns:p14="http://schemas.microsoft.com/office/powerpoint/2010/main" val="1265356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Your Plan:</a:t>
            </a:r>
            <a:endParaRPr lang="en-US" dirty="0"/>
          </a:p>
        </p:txBody>
      </p:sp>
      <p:pic>
        <p:nvPicPr>
          <p:cNvPr id="3" name="Picture 2"/>
          <p:cNvPicPr>
            <a:picLocks noChangeAspect="1"/>
          </p:cNvPicPr>
          <p:nvPr/>
        </p:nvPicPr>
        <p:blipFill>
          <a:blip r:embed="rId3"/>
          <a:stretch>
            <a:fillRect/>
          </a:stretch>
        </p:blipFill>
        <p:spPr>
          <a:xfrm>
            <a:off x="2809875" y="1431400"/>
            <a:ext cx="3517900" cy="1155816"/>
          </a:xfrm>
          <a:prstGeom prst="rect">
            <a:avLst/>
          </a:prstGeom>
        </p:spPr>
      </p:pic>
      <p:pic>
        <p:nvPicPr>
          <p:cNvPr id="4" name="Picture 3"/>
          <p:cNvPicPr>
            <a:picLocks noChangeAspect="1"/>
          </p:cNvPicPr>
          <p:nvPr/>
        </p:nvPicPr>
        <p:blipFill>
          <a:blip r:embed="rId4"/>
          <a:stretch>
            <a:fillRect/>
          </a:stretch>
        </p:blipFill>
        <p:spPr>
          <a:xfrm>
            <a:off x="2843911" y="4020611"/>
            <a:ext cx="3483864" cy="1143000"/>
          </a:xfrm>
          <a:prstGeom prst="rect">
            <a:avLst/>
          </a:prstGeom>
        </p:spPr>
      </p:pic>
      <p:sp>
        <p:nvSpPr>
          <p:cNvPr id="5" name="Rectangle 4"/>
          <p:cNvSpPr/>
          <p:nvPr/>
        </p:nvSpPr>
        <p:spPr>
          <a:xfrm>
            <a:off x="0" y="5715000"/>
            <a:ext cx="2773526"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Planning Diagram</a:t>
            </a:r>
          </a:p>
          <a:p>
            <a:pPr algn="ctr"/>
            <a:r>
              <a:rPr lang="en-US" dirty="0" smtClean="0"/>
              <a:t>Sketch where your input and output devices would go</a:t>
            </a:r>
            <a:endParaRPr lang="en-US" dirty="0"/>
          </a:p>
        </p:txBody>
      </p:sp>
    </p:spTree>
    <p:extLst>
      <p:ext uri="{BB962C8B-B14F-4D97-AF65-F5344CB8AC3E}">
        <p14:creationId xmlns:p14="http://schemas.microsoft.com/office/powerpoint/2010/main" val="2342741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7-09-27 pet car from above.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673" y="1532527"/>
            <a:ext cx="7112000" cy="4932109"/>
          </a:xfrm>
          <a:prstGeom prst="rect">
            <a:avLst/>
          </a:prstGeom>
        </p:spPr>
      </p:pic>
      <p:grpSp>
        <p:nvGrpSpPr>
          <p:cNvPr id="36" name="Group 35"/>
          <p:cNvGrpSpPr/>
          <p:nvPr/>
        </p:nvGrpSpPr>
        <p:grpSpPr>
          <a:xfrm>
            <a:off x="5776843" y="-67453"/>
            <a:ext cx="1778000" cy="1468077"/>
            <a:chOff x="5776843" y="54467"/>
            <a:chExt cx="1778000" cy="1468077"/>
          </a:xfrm>
        </p:grpSpPr>
        <p:pic>
          <p:nvPicPr>
            <p:cNvPr id="2" name="Picture 1"/>
            <p:cNvPicPr>
              <a:picLocks noChangeAspect="1"/>
            </p:cNvPicPr>
            <p:nvPr/>
          </p:nvPicPr>
          <p:blipFill>
            <a:blip r:embed="rId4"/>
            <a:stretch>
              <a:fillRect/>
            </a:stretch>
          </p:blipFill>
          <p:spPr>
            <a:xfrm>
              <a:off x="5980043" y="54467"/>
              <a:ext cx="1574800" cy="1181100"/>
            </a:xfrm>
            <a:prstGeom prst="rect">
              <a:avLst/>
            </a:prstGeom>
          </p:spPr>
        </p:pic>
        <p:sp>
          <p:nvSpPr>
            <p:cNvPr id="8" name="Rectangle 7"/>
            <p:cNvSpPr/>
            <p:nvPr/>
          </p:nvSpPr>
          <p:spPr>
            <a:xfrm>
              <a:off x="5776843" y="1060879"/>
              <a:ext cx="1689100" cy="461665"/>
            </a:xfrm>
            <a:prstGeom prst="rect">
              <a:avLst/>
            </a:prstGeom>
          </p:spPr>
          <p:txBody>
            <a:bodyPr wrap="square">
              <a:spAutoFit/>
            </a:bodyPr>
            <a:lstStyle/>
            <a:p>
              <a:r>
                <a:rPr lang="en-US" sz="1200" dirty="0" smtClean="0"/>
                <a:t>Hall effect (</a:t>
              </a:r>
              <a:r>
                <a:rPr lang="en-US" sz="1200" dirty="0"/>
                <a:t>m</a:t>
              </a:r>
              <a:r>
                <a:rPr lang="en-US" sz="1200" dirty="0" smtClean="0"/>
                <a:t>agnetic proximity) </a:t>
              </a:r>
              <a:r>
                <a:rPr lang="en-US" sz="1200" dirty="0"/>
                <a:t>Sensor </a:t>
              </a:r>
            </a:p>
          </p:txBody>
        </p:sp>
      </p:grpSp>
      <p:grpSp>
        <p:nvGrpSpPr>
          <p:cNvPr id="27" name="Group 26"/>
          <p:cNvGrpSpPr/>
          <p:nvPr/>
        </p:nvGrpSpPr>
        <p:grpSpPr>
          <a:xfrm>
            <a:off x="3887010" y="0"/>
            <a:ext cx="1574800" cy="1229116"/>
            <a:chOff x="1727200" y="223061"/>
            <a:chExt cx="1574800" cy="1229116"/>
          </a:xfrm>
        </p:grpSpPr>
        <p:pic>
          <p:nvPicPr>
            <p:cNvPr id="11" name="Picture 10"/>
            <p:cNvPicPr>
              <a:picLocks noChangeAspect="1"/>
            </p:cNvPicPr>
            <p:nvPr/>
          </p:nvPicPr>
          <p:blipFill>
            <a:blip r:embed="rId5"/>
            <a:stretch>
              <a:fillRect/>
            </a:stretch>
          </p:blipFill>
          <p:spPr>
            <a:xfrm>
              <a:off x="1816100" y="223061"/>
              <a:ext cx="1094047" cy="964750"/>
            </a:xfrm>
            <a:prstGeom prst="rect">
              <a:avLst/>
            </a:prstGeom>
          </p:spPr>
        </p:pic>
        <p:sp>
          <p:nvSpPr>
            <p:cNvPr id="12" name="Rectangle 11"/>
            <p:cNvSpPr/>
            <p:nvPr/>
          </p:nvSpPr>
          <p:spPr>
            <a:xfrm>
              <a:off x="1727200" y="1175178"/>
              <a:ext cx="1574800" cy="276999"/>
            </a:xfrm>
            <a:prstGeom prst="rect">
              <a:avLst/>
            </a:prstGeom>
          </p:spPr>
          <p:txBody>
            <a:bodyPr wrap="square">
              <a:spAutoFit/>
            </a:bodyPr>
            <a:lstStyle/>
            <a:p>
              <a:r>
                <a:rPr lang="en-US" sz="1200" dirty="0" smtClean="0"/>
                <a:t>Temperature Sensor</a:t>
              </a:r>
              <a:endParaRPr lang="en-US" sz="1200" dirty="0"/>
            </a:p>
          </p:txBody>
        </p:sp>
      </p:grpSp>
      <p:grpSp>
        <p:nvGrpSpPr>
          <p:cNvPr id="28" name="Group 27"/>
          <p:cNvGrpSpPr/>
          <p:nvPr/>
        </p:nvGrpSpPr>
        <p:grpSpPr>
          <a:xfrm>
            <a:off x="2341273" y="0"/>
            <a:ext cx="1634637" cy="1395455"/>
            <a:chOff x="3111500" y="88900"/>
            <a:chExt cx="1634637" cy="1395455"/>
          </a:xfrm>
        </p:grpSpPr>
        <p:pic>
          <p:nvPicPr>
            <p:cNvPr id="13" name="Picture 12"/>
            <p:cNvPicPr>
              <a:picLocks noChangeAspect="1"/>
            </p:cNvPicPr>
            <p:nvPr/>
          </p:nvPicPr>
          <p:blipFill>
            <a:blip r:embed="rId6"/>
            <a:stretch>
              <a:fillRect/>
            </a:stretch>
          </p:blipFill>
          <p:spPr>
            <a:xfrm>
              <a:off x="3111500" y="88900"/>
              <a:ext cx="1634637" cy="1225978"/>
            </a:xfrm>
            <a:prstGeom prst="rect">
              <a:avLst/>
            </a:prstGeom>
          </p:spPr>
        </p:pic>
        <p:sp>
          <p:nvSpPr>
            <p:cNvPr id="14" name="Rectangle 13"/>
            <p:cNvSpPr/>
            <p:nvPr/>
          </p:nvSpPr>
          <p:spPr>
            <a:xfrm>
              <a:off x="3302000" y="1207356"/>
              <a:ext cx="1193800" cy="276999"/>
            </a:xfrm>
            <a:prstGeom prst="rect">
              <a:avLst/>
            </a:prstGeom>
          </p:spPr>
          <p:txBody>
            <a:bodyPr wrap="square">
              <a:spAutoFit/>
            </a:bodyPr>
            <a:lstStyle/>
            <a:p>
              <a:r>
                <a:rPr lang="en-US" sz="1200" dirty="0" smtClean="0"/>
                <a:t>LED x 2</a:t>
              </a:r>
              <a:endParaRPr lang="en-US" sz="1200" dirty="0"/>
            </a:p>
          </p:txBody>
        </p:sp>
      </p:grpSp>
      <p:grpSp>
        <p:nvGrpSpPr>
          <p:cNvPr id="25" name="Group 24"/>
          <p:cNvGrpSpPr/>
          <p:nvPr/>
        </p:nvGrpSpPr>
        <p:grpSpPr>
          <a:xfrm>
            <a:off x="876300" y="107953"/>
            <a:ext cx="1282700" cy="1230655"/>
            <a:chOff x="127000" y="2118455"/>
            <a:chExt cx="1282700" cy="1230655"/>
          </a:xfrm>
        </p:grpSpPr>
        <p:pic>
          <p:nvPicPr>
            <p:cNvPr id="16" name="Picture 15"/>
            <p:cNvPicPr>
              <a:picLocks noChangeAspect="1"/>
            </p:cNvPicPr>
            <p:nvPr/>
          </p:nvPicPr>
          <p:blipFill>
            <a:blip r:embed="rId7"/>
            <a:stretch>
              <a:fillRect/>
            </a:stretch>
          </p:blipFill>
          <p:spPr>
            <a:xfrm>
              <a:off x="127000" y="2118455"/>
              <a:ext cx="1282700" cy="623779"/>
            </a:xfrm>
            <a:prstGeom prst="rect">
              <a:avLst/>
            </a:prstGeom>
          </p:spPr>
        </p:pic>
        <p:sp>
          <p:nvSpPr>
            <p:cNvPr id="17" name="Rectangle 16"/>
            <p:cNvSpPr/>
            <p:nvPr/>
          </p:nvSpPr>
          <p:spPr>
            <a:xfrm>
              <a:off x="127000" y="2887445"/>
              <a:ext cx="1282700" cy="461665"/>
            </a:xfrm>
            <a:prstGeom prst="rect">
              <a:avLst/>
            </a:prstGeom>
          </p:spPr>
          <p:txBody>
            <a:bodyPr wrap="square">
              <a:spAutoFit/>
            </a:bodyPr>
            <a:lstStyle/>
            <a:p>
              <a:r>
                <a:rPr lang="en-US" sz="1200" dirty="0" smtClean="0"/>
                <a:t>TI-Innovator Built-in Speaker</a:t>
              </a:r>
              <a:endParaRPr lang="en-US" sz="1200" dirty="0"/>
            </a:p>
          </p:txBody>
        </p:sp>
      </p:grpSp>
      <p:sp>
        <p:nvSpPr>
          <p:cNvPr id="19" name="Rectangle 18"/>
          <p:cNvSpPr/>
          <p:nvPr/>
        </p:nvSpPr>
        <p:spPr>
          <a:xfrm>
            <a:off x="7518401" y="5467800"/>
            <a:ext cx="1553903" cy="646331"/>
          </a:xfrm>
          <a:prstGeom prst="rect">
            <a:avLst/>
          </a:prstGeom>
        </p:spPr>
        <p:txBody>
          <a:bodyPr wrap="square">
            <a:spAutoFit/>
          </a:bodyPr>
          <a:lstStyle/>
          <a:p>
            <a:endParaRPr lang="en-US" sz="1200" dirty="0" smtClean="0"/>
          </a:p>
          <a:p>
            <a:r>
              <a:rPr lang="en-US" sz="1200" dirty="0" smtClean="0"/>
              <a:t>Servo Motor (continuous) 5V</a:t>
            </a:r>
            <a:endParaRPr lang="en-US" sz="1200" dirty="0"/>
          </a:p>
        </p:txBody>
      </p:sp>
      <p:grpSp>
        <p:nvGrpSpPr>
          <p:cNvPr id="23" name="Group 22"/>
          <p:cNvGrpSpPr/>
          <p:nvPr/>
        </p:nvGrpSpPr>
        <p:grpSpPr>
          <a:xfrm>
            <a:off x="7764043" y="2518638"/>
            <a:ext cx="1282700" cy="1554590"/>
            <a:chOff x="76200" y="3668286"/>
            <a:chExt cx="1282700" cy="1554590"/>
          </a:xfrm>
        </p:grpSpPr>
        <p:pic>
          <p:nvPicPr>
            <p:cNvPr id="20" name="Picture 19"/>
            <p:cNvPicPr>
              <a:picLocks noChangeAspect="1"/>
            </p:cNvPicPr>
            <p:nvPr/>
          </p:nvPicPr>
          <p:blipFill>
            <a:blip r:embed="rId8"/>
            <a:stretch>
              <a:fillRect/>
            </a:stretch>
          </p:blipFill>
          <p:spPr>
            <a:xfrm>
              <a:off x="88900" y="3668286"/>
              <a:ext cx="1226277" cy="891014"/>
            </a:xfrm>
            <a:prstGeom prst="rect">
              <a:avLst/>
            </a:prstGeom>
          </p:spPr>
        </p:pic>
        <p:sp>
          <p:nvSpPr>
            <p:cNvPr id="21" name="Rectangle 20"/>
            <p:cNvSpPr/>
            <p:nvPr/>
          </p:nvSpPr>
          <p:spPr>
            <a:xfrm>
              <a:off x="76200" y="4576545"/>
              <a:ext cx="1282700" cy="646331"/>
            </a:xfrm>
            <a:prstGeom prst="rect">
              <a:avLst/>
            </a:prstGeom>
          </p:spPr>
          <p:txBody>
            <a:bodyPr wrap="square">
              <a:spAutoFit/>
            </a:bodyPr>
            <a:lstStyle/>
            <a:p>
              <a:r>
                <a:rPr lang="en-US" sz="1200" dirty="0" smtClean="0"/>
                <a:t>TI External Battery with USB Standard</a:t>
              </a:r>
              <a:endParaRPr lang="en-US" sz="1200" dirty="0"/>
            </a:p>
          </p:txBody>
        </p:sp>
      </p:grpSp>
      <p:grpSp>
        <p:nvGrpSpPr>
          <p:cNvPr id="30" name="Group 29"/>
          <p:cNvGrpSpPr/>
          <p:nvPr/>
        </p:nvGrpSpPr>
        <p:grpSpPr>
          <a:xfrm>
            <a:off x="7293923" y="1760455"/>
            <a:ext cx="1749857" cy="841408"/>
            <a:chOff x="-157851" y="5291445"/>
            <a:chExt cx="2380863" cy="1360578"/>
          </a:xfrm>
        </p:grpSpPr>
        <p:pic>
          <p:nvPicPr>
            <p:cNvPr id="22" name="Picture 21"/>
            <p:cNvPicPr>
              <a:picLocks noChangeAspect="1"/>
            </p:cNvPicPr>
            <p:nvPr/>
          </p:nvPicPr>
          <p:blipFill>
            <a:blip r:embed="rId9"/>
            <a:stretch>
              <a:fillRect/>
            </a:stretch>
          </p:blipFill>
          <p:spPr>
            <a:xfrm>
              <a:off x="76200" y="5291445"/>
              <a:ext cx="2146812" cy="614055"/>
            </a:xfrm>
            <a:prstGeom prst="rect">
              <a:avLst/>
            </a:prstGeom>
          </p:spPr>
        </p:pic>
        <p:sp>
          <p:nvSpPr>
            <p:cNvPr id="29" name="Rectangle 28"/>
            <p:cNvSpPr/>
            <p:nvPr/>
          </p:nvSpPr>
          <p:spPr>
            <a:xfrm>
              <a:off x="-157851" y="5905499"/>
              <a:ext cx="2154350" cy="746524"/>
            </a:xfrm>
            <a:prstGeom prst="rect">
              <a:avLst/>
            </a:prstGeom>
          </p:spPr>
          <p:txBody>
            <a:bodyPr wrap="square">
              <a:spAutoFit/>
            </a:bodyPr>
            <a:lstStyle/>
            <a:p>
              <a:r>
                <a:rPr lang="en-US" sz="1200" dirty="0" smtClean="0"/>
                <a:t>USB cable Standard to Micro</a:t>
              </a:r>
              <a:endParaRPr lang="en-US" sz="1200" dirty="0"/>
            </a:p>
          </p:txBody>
        </p:sp>
      </p:grpSp>
      <p:grpSp>
        <p:nvGrpSpPr>
          <p:cNvPr id="10" name="Group 9"/>
          <p:cNvGrpSpPr/>
          <p:nvPr/>
        </p:nvGrpSpPr>
        <p:grpSpPr>
          <a:xfrm>
            <a:off x="7940158" y="55623"/>
            <a:ext cx="1259146" cy="1289032"/>
            <a:chOff x="7940158" y="55623"/>
            <a:chExt cx="1259146" cy="1289032"/>
          </a:xfrm>
        </p:grpSpPr>
        <p:pic>
          <p:nvPicPr>
            <p:cNvPr id="9" name="Picture 8"/>
            <p:cNvPicPr>
              <a:picLocks noChangeAspect="1"/>
            </p:cNvPicPr>
            <p:nvPr/>
          </p:nvPicPr>
          <p:blipFill>
            <a:blip r:embed="rId10"/>
            <a:stretch>
              <a:fillRect/>
            </a:stretch>
          </p:blipFill>
          <p:spPr>
            <a:xfrm>
              <a:off x="7943439" y="55623"/>
              <a:ext cx="1103466" cy="1103466"/>
            </a:xfrm>
            <a:prstGeom prst="rect">
              <a:avLst/>
            </a:prstGeom>
          </p:spPr>
        </p:pic>
        <p:sp>
          <p:nvSpPr>
            <p:cNvPr id="34" name="Rectangle 33"/>
            <p:cNvSpPr/>
            <p:nvPr/>
          </p:nvSpPr>
          <p:spPr>
            <a:xfrm>
              <a:off x="7940158" y="882990"/>
              <a:ext cx="1259146" cy="461665"/>
            </a:xfrm>
            <a:prstGeom prst="rect">
              <a:avLst/>
            </a:prstGeom>
          </p:spPr>
          <p:txBody>
            <a:bodyPr wrap="square">
              <a:spAutoFit/>
            </a:bodyPr>
            <a:lstStyle/>
            <a:p>
              <a:r>
                <a:rPr lang="en-US" sz="1200" dirty="0" smtClean="0"/>
                <a:t>Rare Earth </a:t>
              </a:r>
            </a:p>
            <a:p>
              <a:r>
                <a:rPr lang="en-US" sz="1200" dirty="0" smtClean="0"/>
                <a:t>Magnetic Disk</a:t>
              </a:r>
              <a:endParaRPr lang="en-US" sz="1200" dirty="0"/>
            </a:p>
          </p:txBody>
        </p:sp>
      </p:grpSp>
      <p:pic>
        <p:nvPicPr>
          <p:cNvPr id="15" name="Picture 14"/>
          <p:cNvPicPr>
            <a:picLocks noChangeAspect="1"/>
          </p:cNvPicPr>
          <p:nvPr/>
        </p:nvPicPr>
        <p:blipFill>
          <a:blip r:embed="rId11"/>
          <a:stretch>
            <a:fillRect/>
          </a:stretch>
        </p:blipFill>
        <p:spPr>
          <a:xfrm>
            <a:off x="7546486" y="4246692"/>
            <a:ext cx="1267849" cy="1221108"/>
          </a:xfrm>
          <a:prstGeom prst="rect">
            <a:avLst/>
          </a:prstGeom>
        </p:spPr>
      </p:pic>
      <p:pic>
        <p:nvPicPr>
          <p:cNvPr id="3" name="Picture 2"/>
          <p:cNvPicPr>
            <a:picLocks noChangeAspect="1"/>
          </p:cNvPicPr>
          <p:nvPr/>
        </p:nvPicPr>
        <p:blipFill>
          <a:blip r:embed="rId12"/>
          <a:stretch>
            <a:fillRect/>
          </a:stretch>
        </p:blipFill>
        <p:spPr>
          <a:xfrm>
            <a:off x="7554842" y="4145343"/>
            <a:ext cx="1322457" cy="1322457"/>
          </a:xfrm>
          <a:prstGeom prst="rect">
            <a:avLst/>
          </a:prstGeom>
        </p:spPr>
      </p:pic>
    </p:spTree>
    <p:extLst>
      <p:ext uri="{BB962C8B-B14F-4D97-AF65-F5344CB8AC3E}">
        <p14:creationId xmlns:p14="http://schemas.microsoft.com/office/powerpoint/2010/main" val="271744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2901" y="631826"/>
            <a:ext cx="6302598" cy="6232475"/>
          </a:xfrm>
          <a:prstGeom prst="rect">
            <a:avLst/>
          </a:prstGeom>
          <a:noFill/>
        </p:spPr>
        <p:txBody>
          <a:bodyPr wrap="square" rtlCol="0">
            <a:spAutoFit/>
          </a:bodyPr>
          <a:lstStyle/>
          <a:p>
            <a:pPr>
              <a:lnSpc>
                <a:spcPct val="150000"/>
              </a:lnSpc>
            </a:pPr>
            <a:r>
              <a:rPr lang="en-US" sz="1400" b="1" dirty="0" smtClean="0"/>
              <a:t>Setup</a:t>
            </a:r>
          </a:p>
          <a:p>
            <a:pPr marL="285750" indent="-285750">
              <a:lnSpc>
                <a:spcPct val="150000"/>
              </a:lnSpc>
              <a:buFont typeface="Arial"/>
              <a:buChar char="•"/>
            </a:pPr>
            <a:r>
              <a:rPr lang="en-US" sz="1400" dirty="0" smtClean="0"/>
              <a:t>What inputs and outputs need to be connected?</a:t>
            </a:r>
          </a:p>
          <a:p>
            <a:pPr marL="285750" indent="-285750">
              <a:lnSpc>
                <a:spcPct val="150000"/>
              </a:lnSpc>
              <a:buFont typeface="Arial"/>
              <a:buChar char="•"/>
            </a:pPr>
            <a:r>
              <a:rPr lang="en-US" sz="1400" dirty="0" smtClean="0"/>
              <a:t>Which ports are they connected?</a:t>
            </a:r>
          </a:p>
          <a:p>
            <a:pPr>
              <a:lnSpc>
                <a:spcPct val="150000"/>
              </a:lnSpc>
            </a:pPr>
            <a:r>
              <a:rPr lang="en-US" sz="1400" b="1" dirty="0"/>
              <a:t>Loop to monitor and decide</a:t>
            </a:r>
          </a:p>
          <a:p>
            <a:pPr marL="285750" indent="-285750">
              <a:lnSpc>
                <a:spcPct val="150000"/>
              </a:lnSpc>
              <a:buFont typeface="Arial"/>
              <a:buChar char="•"/>
            </a:pPr>
            <a:r>
              <a:rPr lang="en-US" sz="1400" dirty="0"/>
              <a:t>What loop will you use to repeatedly check the sensors </a:t>
            </a:r>
            <a:endParaRPr lang="en-US" sz="1400" dirty="0" smtClean="0"/>
          </a:p>
          <a:p>
            <a:pPr marL="285750" indent="-285750">
              <a:lnSpc>
                <a:spcPct val="150000"/>
              </a:lnSpc>
              <a:buFont typeface="Arial"/>
              <a:buChar char="•"/>
            </a:pPr>
            <a:r>
              <a:rPr lang="en-US" sz="1400" dirty="0" smtClean="0"/>
              <a:t>And to decide whether </a:t>
            </a:r>
            <a:r>
              <a:rPr lang="en-US" sz="1400" dirty="0"/>
              <a:t>to trigger the alarm</a:t>
            </a:r>
            <a:r>
              <a:rPr lang="en-US" sz="1400" dirty="0" smtClean="0"/>
              <a:t>?</a:t>
            </a:r>
          </a:p>
          <a:p>
            <a:pPr>
              <a:lnSpc>
                <a:spcPct val="150000"/>
              </a:lnSpc>
            </a:pPr>
            <a:r>
              <a:rPr lang="en-US" sz="1400" b="1" dirty="0"/>
              <a:t>Checking the sensor values</a:t>
            </a:r>
            <a:endParaRPr lang="en-US" sz="1400" dirty="0"/>
          </a:p>
          <a:p>
            <a:pPr marL="285750" indent="-285750">
              <a:lnSpc>
                <a:spcPct val="150000"/>
              </a:lnSpc>
              <a:buFont typeface="Arial"/>
              <a:buChar char="•"/>
            </a:pPr>
            <a:r>
              <a:rPr lang="en-US" sz="1400" dirty="0"/>
              <a:t>What Sensors need to be read?</a:t>
            </a:r>
          </a:p>
          <a:p>
            <a:pPr marL="285750" indent="-285750">
              <a:lnSpc>
                <a:spcPct val="150000"/>
              </a:lnSpc>
              <a:buFont typeface="Arial"/>
              <a:buChar char="•"/>
            </a:pPr>
            <a:r>
              <a:rPr lang="en-US" sz="1400" dirty="0"/>
              <a:t>What variables will you “Get” the sensor values to</a:t>
            </a:r>
            <a:r>
              <a:rPr lang="en-US" sz="1400" dirty="0" smtClean="0"/>
              <a:t>?</a:t>
            </a:r>
          </a:p>
          <a:p>
            <a:pPr>
              <a:lnSpc>
                <a:spcPct val="150000"/>
              </a:lnSpc>
            </a:pPr>
            <a:r>
              <a:rPr lang="en-US" sz="1400" b="1" dirty="0"/>
              <a:t>Deciding whether to trigger the </a:t>
            </a:r>
            <a:r>
              <a:rPr lang="en-US" sz="1400" b="1" dirty="0" smtClean="0"/>
              <a:t>alarm or other outputs</a:t>
            </a:r>
            <a:endParaRPr lang="en-US" sz="1400" dirty="0"/>
          </a:p>
          <a:p>
            <a:pPr marL="285750" indent="-285750">
              <a:lnSpc>
                <a:spcPct val="150000"/>
              </a:lnSpc>
              <a:buFont typeface="Arial"/>
              <a:buChar char="•"/>
            </a:pPr>
            <a:r>
              <a:rPr lang="en-US" sz="1400" dirty="0"/>
              <a:t>What If-Then or If-Then-Else statements are needed?</a:t>
            </a:r>
          </a:p>
          <a:p>
            <a:pPr marL="285750" indent="-285750">
              <a:lnSpc>
                <a:spcPct val="150000"/>
              </a:lnSpc>
              <a:buFont typeface="Arial"/>
              <a:buChar char="•"/>
            </a:pPr>
            <a:r>
              <a:rPr lang="en-US" sz="1400" dirty="0"/>
              <a:t>What values of the sensors will activate the alarm</a:t>
            </a:r>
            <a:r>
              <a:rPr lang="en-US" sz="1400" dirty="0" smtClean="0"/>
              <a:t>?</a:t>
            </a:r>
          </a:p>
          <a:p>
            <a:pPr>
              <a:lnSpc>
                <a:spcPct val="150000"/>
              </a:lnSpc>
            </a:pPr>
            <a:r>
              <a:rPr lang="en-US" sz="1400" b="1" dirty="0"/>
              <a:t>Setting the alarm</a:t>
            </a:r>
            <a:endParaRPr lang="en-US" sz="1400" dirty="0"/>
          </a:p>
          <a:p>
            <a:pPr marL="285750" indent="-285750">
              <a:lnSpc>
                <a:spcPct val="150000"/>
              </a:lnSpc>
              <a:buFont typeface="Arial"/>
              <a:buChar char="•"/>
            </a:pPr>
            <a:r>
              <a:rPr lang="en-US" sz="1400" dirty="0"/>
              <a:t>What outputs are used to signal that aid is needed?</a:t>
            </a:r>
          </a:p>
          <a:p>
            <a:pPr marL="285750" indent="-285750">
              <a:lnSpc>
                <a:spcPct val="150000"/>
              </a:lnSpc>
              <a:buFont typeface="Arial"/>
              <a:buChar char="•"/>
            </a:pPr>
            <a:r>
              <a:rPr lang="en-US" sz="1400" dirty="0"/>
              <a:t>What outputs are used to reduce the temperature in the car</a:t>
            </a:r>
            <a:r>
              <a:rPr lang="en-US" sz="1400" dirty="0" smtClean="0"/>
              <a:t>?</a:t>
            </a:r>
          </a:p>
          <a:p>
            <a:pPr>
              <a:lnSpc>
                <a:spcPct val="150000"/>
              </a:lnSpc>
            </a:pPr>
            <a:r>
              <a:rPr lang="en-US" sz="1400" b="1" dirty="0"/>
              <a:t>Restoring the system to by ready again</a:t>
            </a:r>
            <a:endParaRPr lang="en-US" sz="1400" dirty="0"/>
          </a:p>
          <a:p>
            <a:pPr marL="285750" indent="-285750">
              <a:lnSpc>
                <a:spcPct val="150000"/>
              </a:lnSpc>
              <a:buFont typeface="Arial"/>
              <a:buChar char="•"/>
            </a:pPr>
            <a:r>
              <a:rPr lang="en-US" sz="1400" dirty="0"/>
              <a:t>What needs to be done to reset the system to be ready for a future event</a:t>
            </a:r>
            <a:r>
              <a:rPr lang="en-US" sz="1400" dirty="0" smtClean="0"/>
              <a:t>.</a:t>
            </a:r>
            <a:endParaRPr lang="en-US" sz="1400" dirty="0"/>
          </a:p>
          <a:p>
            <a:pPr>
              <a:lnSpc>
                <a:spcPct val="150000"/>
              </a:lnSpc>
            </a:pPr>
            <a:endParaRPr lang="en-US" sz="1200" dirty="0"/>
          </a:p>
          <a:p>
            <a:endParaRPr lang="en-US" sz="1200" dirty="0"/>
          </a:p>
          <a:p>
            <a:pPr marL="285750" indent="-285750">
              <a:buFont typeface="Arial"/>
              <a:buChar char="•"/>
            </a:pPr>
            <a:endParaRPr lang="en-US" sz="1200" dirty="0"/>
          </a:p>
        </p:txBody>
      </p:sp>
      <p:sp>
        <p:nvSpPr>
          <p:cNvPr id="23" name="Title 1"/>
          <p:cNvSpPr txBox="1">
            <a:spLocks/>
          </p:cNvSpPr>
          <p:nvPr/>
        </p:nvSpPr>
        <p:spPr>
          <a:xfrm>
            <a:off x="128700" y="157539"/>
            <a:ext cx="3365500" cy="474980"/>
          </a:xfrm>
          <a:prstGeom prst="rect">
            <a:avLst/>
          </a:prstGeom>
        </p:spPr>
        <p:txBody>
          <a:bodyPr>
            <a:noAutofit/>
          </a:bodyPr>
          <a:lstStyle>
            <a:lvl1pPr algn="l" defTabSz="914400" rtl="0" eaLnBrk="1" latinLnBrk="0" hangingPunct="1">
              <a:spcBef>
                <a:spcPct val="0"/>
              </a:spcBef>
              <a:buNone/>
              <a:defRPr sz="4400" kern="1200">
                <a:solidFill>
                  <a:schemeClr val="accent1"/>
                </a:solidFill>
                <a:latin typeface="+mj-lt"/>
                <a:ea typeface="+mj-ea"/>
                <a:cs typeface="Myriad Pro"/>
              </a:defRPr>
            </a:lvl1pPr>
          </a:lstStyle>
          <a:p>
            <a:r>
              <a:rPr lang="en-US" sz="2800" dirty="0" smtClean="0"/>
              <a:t>Things to Consider: </a:t>
            </a:r>
            <a:endParaRPr lang="en-US" sz="2800" dirty="0"/>
          </a:p>
        </p:txBody>
      </p:sp>
      <p:sp>
        <p:nvSpPr>
          <p:cNvPr id="4" name="AutoShape 2" descr="Example of a Flow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xample of a Flow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133" t="33182" r="44928" b="22900"/>
          <a:stretch/>
        </p:blipFill>
        <p:spPr bwMode="auto">
          <a:xfrm>
            <a:off x="5165049" y="893478"/>
            <a:ext cx="3374967" cy="411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388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535113"/>
            <a:ext cx="4040188" cy="4591050"/>
          </a:xfrm>
        </p:spPr>
        <p:txBody>
          <a:bodyPr>
            <a:normAutofit/>
          </a:bodyPr>
          <a:lstStyle/>
          <a:p>
            <a:pPr>
              <a:buFont typeface="Arial" panose="020B0604020202020204" pitchFamily="34" charset="0"/>
              <a:buChar char="•"/>
            </a:pPr>
            <a:r>
              <a:rPr lang="en-US" sz="2800" dirty="0"/>
              <a:t>Create your own flowchart for this </a:t>
            </a:r>
            <a:r>
              <a:rPr lang="en-US" sz="2800" dirty="0" smtClean="0"/>
              <a:t>project.</a:t>
            </a:r>
            <a:endParaRPr lang="en-US" sz="2800" dirty="0"/>
          </a:p>
          <a:p>
            <a:pPr>
              <a:buFont typeface="Arial" panose="020B0604020202020204" pitchFamily="34" charset="0"/>
              <a:buChar char="•"/>
            </a:pPr>
            <a:r>
              <a:rPr lang="en-US" sz="2800" dirty="0"/>
              <a:t>Compare your flowchart with another group.  What are the similarities and differences</a:t>
            </a:r>
            <a:r>
              <a:rPr lang="en-US" sz="2800" dirty="0" smtClean="0"/>
              <a:t>?</a:t>
            </a:r>
            <a:endParaRPr lang="en-US" sz="2800" dirty="0"/>
          </a:p>
          <a:p>
            <a:pPr>
              <a:buFont typeface="Arial" panose="020B0604020202020204" pitchFamily="34" charset="0"/>
              <a:buChar char="•"/>
            </a:pPr>
            <a:r>
              <a:rPr lang="en-US" sz="2800" dirty="0"/>
              <a:t>Adjust your </a:t>
            </a:r>
            <a:r>
              <a:rPr lang="en-US" sz="2800" dirty="0" smtClean="0"/>
              <a:t>flowchart, </a:t>
            </a:r>
            <a:r>
              <a:rPr lang="en-US" sz="2800" dirty="0"/>
              <a:t>if </a:t>
            </a:r>
            <a:r>
              <a:rPr lang="en-US" sz="2800" dirty="0" smtClean="0"/>
              <a:t>necessary.</a:t>
            </a:r>
            <a:endParaRPr lang="en-US" sz="2800" dirty="0"/>
          </a:p>
          <a:p>
            <a:endParaRPr lang="en-US" dirty="0"/>
          </a:p>
        </p:txBody>
      </p:sp>
      <p:pic>
        <p:nvPicPr>
          <p:cNvPr id="9" name="Picture 2" descr="ii_jh9oiq3y0_1636b1308afb39d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8537" y="1820491"/>
            <a:ext cx="37147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p:txBody>
          <a:bodyPr/>
          <a:lstStyle/>
          <a:p>
            <a:r>
              <a:rPr lang="en-US" dirty="0" smtClean="0"/>
              <a:t>Using a flowchart to plan:</a:t>
            </a:r>
            <a:endParaRPr lang="en-US" dirty="0"/>
          </a:p>
        </p:txBody>
      </p:sp>
    </p:spTree>
    <p:extLst>
      <p:ext uri="{BB962C8B-B14F-4D97-AF65-F5344CB8AC3E}">
        <p14:creationId xmlns:p14="http://schemas.microsoft.com/office/powerpoint/2010/main" val="19021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TI-Nspire CX Resources:</a:t>
            </a:r>
            <a:endParaRPr lang="en-US" dirty="0"/>
          </a:p>
        </p:txBody>
      </p:sp>
      <p:sp>
        <p:nvSpPr>
          <p:cNvPr id="3" name="Content Placeholder 2"/>
          <p:cNvSpPr>
            <a:spLocks noGrp="1"/>
          </p:cNvSpPr>
          <p:nvPr>
            <p:ph idx="1"/>
          </p:nvPr>
        </p:nvSpPr>
        <p:spPr>
          <a:xfrm>
            <a:off x="457200" y="1095375"/>
            <a:ext cx="8229600" cy="4848225"/>
          </a:xfrm>
        </p:spPr>
        <p:txBody>
          <a:bodyPr>
            <a:normAutofit fontScale="47500" lnSpcReduction="20000"/>
          </a:bodyPr>
          <a:lstStyle/>
          <a:p>
            <a:pPr marL="0" indent="0">
              <a:buNone/>
            </a:pPr>
            <a:r>
              <a:rPr lang="en-US" i="1" dirty="0" smtClean="0"/>
              <a:t>In addition to the 10 Minutes of Code lesson resources that were used in this project, the following links may be helpful as well: </a:t>
            </a:r>
          </a:p>
          <a:p>
            <a:pPr marL="0" indent="0">
              <a:buNone/>
            </a:pPr>
            <a:endParaRPr lang="en-US" i="1" dirty="0" smtClean="0"/>
          </a:p>
          <a:p>
            <a:pPr>
              <a:buFont typeface="Wingdings" panose="05000000000000000000" pitchFamily="2" charset="2"/>
              <a:buChar char="Ø"/>
            </a:pPr>
            <a:r>
              <a:rPr lang="en-US" dirty="0"/>
              <a:t>10 Minutes of Code Teacher’s Lounge (TI-Nspire CX): </a:t>
            </a:r>
            <a:r>
              <a:rPr lang="en-US" dirty="0" smtClean="0"/>
              <a:t>For a single download of all lessons for 10 Minute of Codes for  the TI-Nspire CX in PDF’s:</a:t>
            </a:r>
            <a:endParaRPr lang="en-US" dirty="0"/>
          </a:p>
          <a:p>
            <a:pPr marL="400050" lvl="1" indent="0">
              <a:buNone/>
            </a:pPr>
            <a:r>
              <a:rPr lang="en-US" u="sng" dirty="0">
                <a:hlinkClick r:id="rId2"/>
              </a:rPr>
              <a:t>https://education.ti.com/en/activities/ti-codes/nspire/teacher-lounge</a:t>
            </a:r>
            <a:r>
              <a:rPr lang="en-US" dirty="0"/>
              <a:t> </a:t>
            </a:r>
            <a:endParaRPr lang="en-US" dirty="0" smtClean="0"/>
          </a:p>
          <a:p>
            <a:pPr marL="0" indent="0">
              <a:buNone/>
            </a:pPr>
            <a:endParaRPr lang="en-US" dirty="0"/>
          </a:p>
          <a:p>
            <a:pPr>
              <a:buFont typeface="Wingdings" panose="05000000000000000000" pitchFamily="2" charset="2"/>
              <a:buChar char="Ø"/>
            </a:pPr>
            <a:r>
              <a:rPr lang="en-US" dirty="0" smtClean="0"/>
              <a:t>TI-Innovator </a:t>
            </a:r>
            <a:r>
              <a:rPr lang="en-US" dirty="0"/>
              <a:t>Technology </a:t>
            </a:r>
            <a:r>
              <a:rPr lang="en-US" dirty="0" err="1"/>
              <a:t>eGuide</a:t>
            </a:r>
            <a:endParaRPr lang="en-US" dirty="0"/>
          </a:p>
          <a:p>
            <a:pPr marL="400050" lvl="1" indent="0">
              <a:buNone/>
            </a:pPr>
            <a:r>
              <a:rPr lang="en-US" u="sng" dirty="0">
                <a:hlinkClick r:id="rId3"/>
              </a:rPr>
              <a:t>https://education.ti.com/html/webhelp/EG_Innovator/EN/index.html</a:t>
            </a:r>
            <a:r>
              <a:rPr lang="en-US" dirty="0"/>
              <a:t> </a:t>
            </a:r>
          </a:p>
          <a:p>
            <a:pPr marL="0" indent="0">
              <a:buNone/>
            </a:pPr>
            <a:endParaRPr lang="en-US" dirty="0"/>
          </a:p>
          <a:p>
            <a:pPr>
              <a:buFont typeface="Wingdings" panose="05000000000000000000" pitchFamily="2" charset="2"/>
              <a:buChar char="Ø"/>
            </a:pPr>
            <a:r>
              <a:rPr lang="en-US" dirty="0"/>
              <a:t>TI-Innovator Hub Commands</a:t>
            </a:r>
          </a:p>
          <a:p>
            <a:pPr marL="400050" lvl="1" indent="0">
              <a:buNone/>
            </a:pPr>
            <a:r>
              <a:rPr lang="en-US" u="sng" dirty="0">
                <a:hlinkClick r:id="rId4"/>
              </a:rPr>
              <a:t>https://education.ti.com/html/webhelp/EG_Innovator/EN/content/eg_innovsys/resources/pdf/ti-innovator_hub_commands_en.pdf</a:t>
            </a: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TI-Nspire </a:t>
            </a:r>
            <a:r>
              <a:rPr lang="en-US" dirty="0"/>
              <a:t>CX Programming Editor Guide</a:t>
            </a:r>
          </a:p>
          <a:p>
            <a:pPr marL="400050" lvl="1" indent="0">
              <a:buNone/>
            </a:pPr>
            <a:r>
              <a:rPr lang="en-US" u="sng" dirty="0">
                <a:hlinkClick r:id="rId5"/>
              </a:rPr>
              <a:t>https://education.ti.com/html/webhelp/EG_TINspireCode/EN/index.html</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YouTube Video (informal, but TI produced) gives you </a:t>
            </a:r>
            <a:r>
              <a:rPr lang="en-US" dirty="0"/>
              <a:t>the basics of writing and running TI-Nspire programs that control the TI-Innovator.</a:t>
            </a:r>
          </a:p>
          <a:p>
            <a:pPr marL="400050" lvl="1" indent="0">
              <a:buNone/>
            </a:pPr>
            <a:r>
              <a:rPr lang="en-US" u="sng" dirty="0" smtClean="0">
                <a:hlinkClick r:id="rId6"/>
              </a:rPr>
              <a:t>https</a:t>
            </a:r>
            <a:r>
              <a:rPr lang="en-US" u="sng" dirty="0">
                <a:hlinkClick r:id="rId6"/>
              </a:rPr>
              <a:t>://www.youtube.com/watch?v=2jjncu8Aba0</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26373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TI-84 Plus CE Resources:</a:t>
            </a:r>
            <a:endParaRPr lang="en-US" dirty="0"/>
          </a:p>
        </p:txBody>
      </p:sp>
      <p:sp>
        <p:nvSpPr>
          <p:cNvPr id="3" name="Content Placeholder 2"/>
          <p:cNvSpPr>
            <a:spLocks noGrp="1"/>
          </p:cNvSpPr>
          <p:nvPr>
            <p:ph idx="1"/>
          </p:nvPr>
        </p:nvSpPr>
        <p:spPr>
          <a:xfrm>
            <a:off x="457200" y="1095375"/>
            <a:ext cx="8229600" cy="4848225"/>
          </a:xfrm>
        </p:spPr>
        <p:txBody>
          <a:bodyPr>
            <a:normAutofit fontScale="47500" lnSpcReduction="20000"/>
          </a:bodyPr>
          <a:lstStyle/>
          <a:p>
            <a:pPr marL="0" indent="0">
              <a:buNone/>
            </a:pPr>
            <a:r>
              <a:rPr lang="en-US" i="1" dirty="0" smtClean="0"/>
              <a:t>In addition to the 10 Minutes of Code lesson resources that were used in this project, the following links may be helpful as well: </a:t>
            </a:r>
          </a:p>
          <a:p>
            <a:pPr marL="0" indent="0">
              <a:buNone/>
            </a:pPr>
            <a:endParaRPr lang="en-US" i="1" dirty="0" smtClean="0"/>
          </a:p>
          <a:p>
            <a:pPr>
              <a:buFont typeface="Wingdings" panose="05000000000000000000" pitchFamily="2" charset="2"/>
              <a:buChar char="Ø"/>
            </a:pPr>
            <a:r>
              <a:rPr lang="en-US" dirty="0"/>
              <a:t>10 Minutes of Code Teacher’s Lounge (TI-84 </a:t>
            </a:r>
            <a:r>
              <a:rPr lang="en-US" dirty="0" smtClean="0"/>
              <a:t>Plus CE</a:t>
            </a:r>
            <a:r>
              <a:rPr lang="en-US" dirty="0"/>
              <a:t>): Select link to download zip files with PDF’s of all of the 10 Minutes of code lessons, teacher and student documents.</a:t>
            </a:r>
            <a:endParaRPr lang="en-US" sz="4000" dirty="0"/>
          </a:p>
          <a:p>
            <a:pPr marL="400050" lvl="1" indent="0">
              <a:buNone/>
            </a:pPr>
            <a:r>
              <a:rPr lang="en-US" u="sng" dirty="0" smtClean="0">
                <a:hlinkClick r:id="rId2"/>
              </a:rPr>
              <a:t>https</a:t>
            </a:r>
            <a:r>
              <a:rPr lang="en-US" u="sng" dirty="0">
                <a:hlinkClick r:id="rId2"/>
              </a:rPr>
              <a:t>://education.ti.com/en/activities/ti-codes/84/teacher-lounge</a:t>
            </a:r>
            <a:r>
              <a:rPr lang="en-US" dirty="0"/>
              <a:t> </a:t>
            </a:r>
            <a:endParaRPr lang="en-US" sz="4000" dirty="0"/>
          </a:p>
          <a:p>
            <a:pPr marL="0" indent="0">
              <a:buNone/>
            </a:pPr>
            <a:endParaRPr lang="en-US" dirty="0"/>
          </a:p>
          <a:p>
            <a:pPr>
              <a:buFont typeface="Wingdings" panose="05000000000000000000" pitchFamily="2" charset="2"/>
              <a:buChar char="Ø"/>
            </a:pPr>
            <a:r>
              <a:rPr lang="en-US" dirty="0" smtClean="0"/>
              <a:t>TI-Innovator </a:t>
            </a:r>
            <a:r>
              <a:rPr lang="en-US" dirty="0"/>
              <a:t>Technology </a:t>
            </a:r>
            <a:r>
              <a:rPr lang="en-US" dirty="0" err="1"/>
              <a:t>eGuide</a:t>
            </a:r>
            <a:endParaRPr lang="en-US" dirty="0"/>
          </a:p>
          <a:p>
            <a:pPr marL="400050" lvl="1" indent="0">
              <a:buNone/>
            </a:pPr>
            <a:r>
              <a:rPr lang="en-US" u="sng" dirty="0">
                <a:hlinkClick r:id="rId3"/>
              </a:rPr>
              <a:t>https://education.ti.com/html/webhelp/EG_Innovator/EN/index.html</a:t>
            </a:r>
            <a:r>
              <a:rPr lang="en-US" dirty="0"/>
              <a:t> </a:t>
            </a:r>
          </a:p>
          <a:p>
            <a:pPr marL="0" indent="0">
              <a:buNone/>
            </a:pPr>
            <a:endParaRPr lang="en-US" dirty="0"/>
          </a:p>
          <a:p>
            <a:pPr>
              <a:buFont typeface="Wingdings" panose="05000000000000000000" pitchFamily="2" charset="2"/>
              <a:buChar char="Ø"/>
            </a:pPr>
            <a:r>
              <a:rPr lang="en-US" dirty="0"/>
              <a:t>TI-Innovator Hub Commands</a:t>
            </a:r>
          </a:p>
          <a:p>
            <a:pPr marL="400050" lvl="1" indent="0">
              <a:buNone/>
            </a:pPr>
            <a:r>
              <a:rPr lang="en-US" u="sng" dirty="0">
                <a:hlinkClick r:id="rId4"/>
              </a:rPr>
              <a:t>https://education.ti.com/html/webhelp/EG_Innovator/EN/content/eg_innovsys/resources/pdf/ti-innovator_hub_commands_en.pdf</a:t>
            </a: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r>
              <a:rPr lang="en-US" dirty="0"/>
              <a:t>TI-84 </a:t>
            </a:r>
            <a:r>
              <a:rPr lang="en-US" dirty="0" smtClean="0"/>
              <a:t>Plus CE </a:t>
            </a:r>
            <a:r>
              <a:rPr lang="en-US" dirty="0"/>
              <a:t>TI-Basic Programming Guide</a:t>
            </a:r>
          </a:p>
          <a:p>
            <a:pPr marL="400050" lvl="1" indent="0">
              <a:buNone/>
            </a:pPr>
            <a:r>
              <a:rPr lang="en-US" u="sng" dirty="0" smtClean="0">
                <a:hlinkClick r:id="rId5"/>
              </a:rPr>
              <a:t>https</a:t>
            </a:r>
            <a:r>
              <a:rPr lang="en-US" u="sng" dirty="0">
                <a:hlinkClick r:id="rId5"/>
              </a:rPr>
              <a:t>://education.ti.com/html/webhelp/EG_TI84PlusCECode/EN/index.html</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TI-84 Plus </a:t>
            </a:r>
            <a:r>
              <a:rPr lang="en-US" dirty="0"/>
              <a:t>CE Reference Guide</a:t>
            </a:r>
          </a:p>
          <a:p>
            <a:pPr marL="400050" lvl="1" indent="0">
              <a:buNone/>
            </a:pPr>
            <a:r>
              <a:rPr lang="en-US" u="sng" dirty="0">
                <a:hlinkClick r:id="rId5"/>
              </a:rPr>
              <a:t>https://education.ti.com/html/webhelp/EG_TI84PlusCECode/EN/index.html</a:t>
            </a:r>
            <a:r>
              <a:rPr lang="en-US" dirty="0"/>
              <a:t>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17149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 y="76200"/>
            <a:ext cx="8977746" cy="1143000"/>
          </a:xfrm>
        </p:spPr>
        <p:txBody>
          <a:bodyPr>
            <a:normAutofit fontScale="90000"/>
          </a:bodyPr>
          <a:lstStyle/>
          <a:p>
            <a:r>
              <a:rPr lang="en-US" dirty="0" smtClean="0"/>
              <a:t>The Problem: Hot cars can be deadly to pets.  </a:t>
            </a:r>
            <a:endParaRPr lang="en-US" dirty="0"/>
          </a:p>
        </p:txBody>
      </p:sp>
      <p:sp>
        <p:nvSpPr>
          <p:cNvPr id="6" name="Content Placeholder 5"/>
          <p:cNvSpPr>
            <a:spLocks noGrp="1"/>
          </p:cNvSpPr>
          <p:nvPr>
            <p:ph sz="half" idx="2"/>
          </p:nvPr>
        </p:nvSpPr>
        <p:spPr>
          <a:xfrm>
            <a:off x="166254" y="1433945"/>
            <a:ext cx="6004529" cy="5424055"/>
          </a:xfrm>
        </p:spPr>
        <p:txBody>
          <a:bodyPr>
            <a:normAutofit fontScale="92500" lnSpcReduction="10000"/>
          </a:bodyPr>
          <a:lstStyle/>
          <a:p>
            <a:pPr marL="400050">
              <a:buFont typeface="Arial" panose="020B0604020202020204" pitchFamily="34" charset="0"/>
              <a:buChar char="•"/>
            </a:pPr>
            <a:r>
              <a:rPr lang="en-US" sz="3000" dirty="0" smtClean="0"/>
              <a:t>Pets </a:t>
            </a:r>
            <a:r>
              <a:rPr lang="en-US" sz="3000" dirty="0"/>
              <a:t>suffer when left unattended in a car with the windows rolled up on a hot sunny day. </a:t>
            </a:r>
            <a:r>
              <a:rPr lang="en-US" sz="3000" dirty="0" smtClean="0"/>
              <a:t>Owners may do it on accident, or more likely, not realize how fast the temperatures will increase inside the car.</a:t>
            </a:r>
            <a:endParaRPr lang="en-US" sz="3000" dirty="0"/>
          </a:p>
          <a:p>
            <a:pPr marL="400050">
              <a:buFont typeface="Arial" panose="020B0604020202020204" pitchFamily="34" charset="0"/>
              <a:buChar char="•"/>
            </a:pPr>
            <a:r>
              <a:rPr lang="en-US" sz="3000" dirty="0"/>
              <a:t>The temperatures inside a car may reach greater than 40</a:t>
            </a:r>
            <a:r>
              <a:rPr lang="en-US" sz="3000" baseline="30000" dirty="0"/>
              <a:t>◦</a:t>
            </a:r>
            <a:r>
              <a:rPr lang="en-US" sz="3000" dirty="0"/>
              <a:t>C above the outside ambient temperature within an hour due to a greenhouse effect within the closed car.</a:t>
            </a:r>
          </a:p>
          <a:p>
            <a:pPr marL="400050">
              <a:buFont typeface="Arial" panose="020B0604020202020204" pitchFamily="34" charset="0"/>
              <a:buChar char="•"/>
            </a:pPr>
            <a:endParaRPr lang="en-US" dirty="0"/>
          </a:p>
        </p:txBody>
      </p:sp>
      <p:pic>
        <p:nvPicPr>
          <p:cNvPr id="9" name="Content Placeholder 8"/>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5958391" y="1544320"/>
            <a:ext cx="3078467" cy="2826327"/>
          </a:xfrm>
          <a:prstGeom prst="rect">
            <a:avLst/>
          </a:prstGeom>
          <a:noFill/>
          <a:ln>
            <a:noFill/>
          </a:ln>
        </p:spPr>
      </p:pic>
    </p:spTree>
    <p:extLst>
      <p:ext uri="{BB962C8B-B14F-4D97-AF65-F5344CB8AC3E}">
        <p14:creationId xmlns:p14="http://schemas.microsoft.com/office/powerpoint/2010/main" val="398011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Example Final Project With Code </a:t>
            </a:r>
            <a:endParaRPr lang="en-US" dirty="0"/>
          </a:p>
        </p:txBody>
      </p:sp>
    </p:spTree>
    <p:extLst>
      <p:ext uri="{BB962C8B-B14F-4D97-AF65-F5344CB8AC3E}">
        <p14:creationId xmlns:p14="http://schemas.microsoft.com/office/powerpoint/2010/main" val="680294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194" y="647700"/>
            <a:ext cx="4622112" cy="1143000"/>
          </a:xfrm>
        </p:spPr>
        <p:txBody>
          <a:bodyPr>
            <a:normAutofit/>
          </a:bodyPr>
          <a:lstStyle/>
          <a:p>
            <a:pPr algn="r"/>
            <a:r>
              <a:rPr lang="en-US" sz="3200" dirty="0" smtClean="0"/>
              <a:t>Sample </a:t>
            </a:r>
            <a:r>
              <a:rPr lang="en-US" sz="3200" dirty="0" smtClean="0"/>
              <a:t>Code (basic)</a:t>
            </a:r>
            <a:endParaRPr lang="en-US" sz="3200" dirty="0"/>
          </a:p>
        </p:txBody>
      </p:sp>
      <p:sp>
        <p:nvSpPr>
          <p:cNvPr id="3" name="Content Placeholder 2"/>
          <p:cNvSpPr>
            <a:spLocks noGrp="1"/>
          </p:cNvSpPr>
          <p:nvPr>
            <p:ph idx="1"/>
          </p:nvPr>
        </p:nvSpPr>
        <p:spPr>
          <a:xfrm>
            <a:off x="57951" y="26205"/>
            <a:ext cx="4757172" cy="6049926"/>
          </a:xfrm>
        </p:spPr>
        <p:txBody>
          <a:bodyPr>
            <a:noAutofit/>
          </a:bodyPr>
          <a:lstStyle/>
          <a:p>
            <a:pPr marL="0" indent="0">
              <a:buNone/>
            </a:pPr>
            <a:r>
              <a:rPr lang="en-US" sz="1200" dirty="0"/>
              <a:t>Send("CONNECT TEMPERATURE 1 TO IN 1 </a:t>
            </a:r>
            <a:r>
              <a:rPr lang="en-US" sz="1200" dirty="0" smtClean="0"/>
              <a:t>”)</a:t>
            </a:r>
            <a:endParaRPr lang="en-US" sz="1200" dirty="0"/>
          </a:p>
          <a:p>
            <a:pPr marL="0" indent="0">
              <a:buNone/>
            </a:pPr>
            <a:r>
              <a:rPr lang="en-US" sz="1200" dirty="0"/>
              <a:t>Send("CONNECT ANALOG.IN 1 TO IN 2 ”)</a:t>
            </a:r>
          </a:p>
          <a:p>
            <a:pPr marL="0" indent="0">
              <a:buNone/>
            </a:pPr>
            <a:r>
              <a:rPr lang="en-US" sz="1200" dirty="0" smtClean="0"/>
              <a:t>Send</a:t>
            </a:r>
            <a:r>
              <a:rPr lang="en-US" sz="1200" dirty="0"/>
              <a:t>("CONNECT LED 1 TO OUT 1 ”)</a:t>
            </a:r>
          </a:p>
          <a:p>
            <a:pPr marL="0" indent="0">
              <a:buNone/>
            </a:pPr>
            <a:r>
              <a:rPr lang="en-US" sz="1200" dirty="0"/>
              <a:t>Send("CONNECT LED 2 TO OUT 2 ”)</a:t>
            </a:r>
          </a:p>
          <a:p>
            <a:pPr marL="0" indent="0">
              <a:buNone/>
            </a:pPr>
            <a:r>
              <a:rPr lang="en-US" sz="1200" dirty="0"/>
              <a:t>Send("CONNECT </a:t>
            </a:r>
            <a:r>
              <a:rPr lang="en-US" sz="1200" dirty="0" smtClean="0"/>
              <a:t>SERVO.CONTINUOUS </a:t>
            </a:r>
            <a:r>
              <a:rPr lang="en-US" sz="1200" dirty="0"/>
              <a:t>1 TO OUT 3 </a:t>
            </a:r>
            <a:r>
              <a:rPr lang="en-US" sz="1200" dirty="0" smtClean="0"/>
              <a:t>”)</a:t>
            </a:r>
          </a:p>
          <a:p>
            <a:pPr marL="0" indent="0">
              <a:buNone/>
            </a:pPr>
            <a:r>
              <a:rPr lang="en-US" sz="1200" b="1" dirty="0" smtClean="0"/>
              <a:t>For</a:t>
            </a:r>
            <a:r>
              <a:rPr lang="en-US" sz="1200" dirty="0" smtClean="0"/>
              <a:t>(C,1,25</a:t>
            </a:r>
            <a:r>
              <a:rPr lang="en-US" sz="1200" dirty="0"/>
              <a:t>)</a:t>
            </a:r>
          </a:p>
          <a:p>
            <a:pPr marL="0" indent="0">
              <a:buNone/>
            </a:pPr>
            <a:r>
              <a:rPr lang="en-US" sz="1200" dirty="0"/>
              <a:t>Send("READ TEMPERATURE 1”)</a:t>
            </a:r>
          </a:p>
          <a:p>
            <a:pPr marL="0" indent="0">
              <a:buNone/>
            </a:pPr>
            <a:r>
              <a:rPr lang="en-US" sz="1200" dirty="0"/>
              <a:t>Get(T)</a:t>
            </a:r>
          </a:p>
          <a:p>
            <a:pPr marL="0" indent="0">
              <a:buNone/>
            </a:pPr>
            <a:r>
              <a:rPr lang="en-US" sz="1200" dirty="0" err="1"/>
              <a:t>Disp</a:t>
            </a:r>
            <a:r>
              <a:rPr lang="en-US" sz="1200" dirty="0"/>
              <a:t> T</a:t>
            </a:r>
          </a:p>
          <a:p>
            <a:pPr marL="0" indent="0">
              <a:buNone/>
            </a:pPr>
            <a:r>
              <a:rPr lang="en-US" sz="1200" dirty="0"/>
              <a:t>Send </a:t>
            </a:r>
            <a:r>
              <a:rPr lang="en-US" sz="1200" dirty="0" smtClean="0"/>
              <a:t>("</a:t>
            </a:r>
            <a:r>
              <a:rPr lang="en-US" sz="1200" dirty="0"/>
              <a:t>READ ANALOG.IN 1</a:t>
            </a:r>
            <a:r>
              <a:rPr lang="en-US" sz="1200" dirty="0" smtClean="0"/>
              <a:t>”)</a:t>
            </a:r>
            <a:endParaRPr lang="en-US" sz="1200" dirty="0"/>
          </a:p>
          <a:p>
            <a:pPr marL="0" indent="0">
              <a:buNone/>
            </a:pPr>
            <a:r>
              <a:rPr lang="en-US" sz="1200" dirty="0"/>
              <a:t>Get(M)</a:t>
            </a:r>
          </a:p>
          <a:p>
            <a:pPr marL="0" indent="0">
              <a:buNone/>
            </a:pPr>
            <a:r>
              <a:rPr lang="en-US" sz="1200" dirty="0" err="1"/>
              <a:t>Disp</a:t>
            </a:r>
            <a:r>
              <a:rPr lang="en-US" sz="1200" dirty="0"/>
              <a:t> M</a:t>
            </a:r>
          </a:p>
          <a:p>
            <a:pPr marL="0" indent="0">
              <a:buNone/>
            </a:pPr>
            <a:r>
              <a:rPr lang="en-US" sz="1200" dirty="0"/>
              <a:t>Wait 1	</a:t>
            </a:r>
          </a:p>
          <a:p>
            <a:pPr marL="0" indent="0">
              <a:buNone/>
            </a:pPr>
            <a:r>
              <a:rPr lang="en-US" sz="1200" b="1" dirty="0"/>
              <a:t>If</a:t>
            </a:r>
            <a:r>
              <a:rPr lang="en-US" sz="1200" dirty="0"/>
              <a:t> T&gt;28 and M&lt;90 </a:t>
            </a:r>
          </a:p>
          <a:p>
            <a:pPr marL="0" indent="0">
              <a:buNone/>
            </a:pPr>
            <a:r>
              <a:rPr lang="en-US" sz="1200" b="1" dirty="0"/>
              <a:t>Then</a:t>
            </a:r>
          </a:p>
          <a:p>
            <a:pPr marL="0" indent="0">
              <a:buNone/>
            </a:pPr>
            <a:r>
              <a:rPr lang="en-US" sz="1200" dirty="0" err="1"/>
              <a:t>Disp</a:t>
            </a:r>
            <a:r>
              <a:rPr lang="en-US" sz="1200" dirty="0"/>
              <a:t> </a:t>
            </a:r>
            <a:r>
              <a:rPr lang="en-US" sz="1200" dirty="0" smtClean="0"/>
              <a:t>“TEMPERATURE IS HIGH AND PET IN CAR”</a:t>
            </a:r>
            <a:endParaRPr lang="en-US" sz="1200" dirty="0"/>
          </a:p>
          <a:p>
            <a:pPr marL="0" indent="0">
              <a:buNone/>
            </a:pPr>
            <a:r>
              <a:rPr lang="en-US" sz="1200" b="1" dirty="0" smtClean="0"/>
              <a:t>For (B,1,5)</a:t>
            </a:r>
          </a:p>
          <a:p>
            <a:pPr marL="0" indent="0">
              <a:buNone/>
            </a:pPr>
            <a:r>
              <a:rPr lang="en-US" sz="1200" b="1" dirty="0" smtClean="0"/>
              <a:t>Send (“SET LED 1 ON”)</a:t>
            </a:r>
          </a:p>
          <a:p>
            <a:pPr marL="0" indent="0">
              <a:buNone/>
            </a:pPr>
            <a:r>
              <a:rPr lang="en-US" sz="1200" b="1" dirty="0" smtClean="0"/>
              <a:t>Send(“SET LED 2 ON”)</a:t>
            </a:r>
          </a:p>
          <a:p>
            <a:pPr marL="0" indent="0">
              <a:buNone/>
            </a:pPr>
            <a:r>
              <a:rPr lang="en-US" sz="1200" b="1" dirty="0" smtClean="0"/>
              <a:t>Wait 1</a:t>
            </a:r>
          </a:p>
          <a:p>
            <a:pPr marL="0" indent="0">
              <a:buNone/>
            </a:pPr>
            <a:r>
              <a:rPr lang="en-US" sz="1200" b="1" dirty="0" smtClean="0"/>
              <a:t>Send(“SET LED 1 OFF”)</a:t>
            </a:r>
          </a:p>
          <a:p>
            <a:pPr marL="0" indent="0">
              <a:buNone/>
            </a:pPr>
            <a:r>
              <a:rPr lang="en-US" sz="1200" b="1" dirty="0"/>
              <a:t>Send(“SET LED </a:t>
            </a:r>
            <a:r>
              <a:rPr lang="en-US" sz="1200" b="1" dirty="0" smtClean="0"/>
              <a:t>2 </a:t>
            </a:r>
            <a:r>
              <a:rPr lang="en-US" sz="1200" b="1" dirty="0"/>
              <a:t>OFF”)</a:t>
            </a:r>
          </a:p>
          <a:p>
            <a:pPr marL="0" indent="0">
              <a:buNone/>
            </a:pPr>
            <a:r>
              <a:rPr lang="en-US" sz="1200" b="1" dirty="0" smtClean="0"/>
              <a:t>Wait 1</a:t>
            </a:r>
          </a:p>
          <a:p>
            <a:pPr marL="0" indent="0">
              <a:buNone/>
            </a:pPr>
            <a:r>
              <a:rPr lang="en-US" sz="1200" b="1" dirty="0" smtClean="0"/>
              <a:t>END</a:t>
            </a:r>
          </a:p>
        </p:txBody>
      </p:sp>
      <p:sp>
        <p:nvSpPr>
          <p:cNvPr id="5" name="Rounded Rectangle 4"/>
          <p:cNvSpPr/>
          <p:nvPr/>
        </p:nvSpPr>
        <p:spPr>
          <a:xfrm>
            <a:off x="5633915" y="92119"/>
            <a:ext cx="2539478" cy="799568"/>
          </a:xfrm>
          <a:prstGeom prst="roundRect">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TI-84</a:t>
            </a:r>
            <a:endParaRPr lang="en-US" sz="2400" b="1" dirty="0">
              <a:solidFill>
                <a:schemeClr val="tx2"/>
              </a:solidFill>
            </a:endParaRPr>
          </a:p>
        </p:txBody>
      </p:sp>
      <p:sp>
        <p:nvSpPr>
          <p:cNvPr id="7" name="TextBox 6"/>
          <p:cNvSpPr txBox="1"/>
          <p:nvPr/>
        </p:nvSpPr>
        <p:spPr>
          <a:xfrm>
            <a:off x="4919730" y="2408349"/>
            <a:ext cx="4134118" cy="2031325"/>
          </a:xfrm>
          <a:prstGeom prst="rect">
            <a:avLst/>
          </a:prstGeom>
          <a:noFill/>
        </p:spPr>
        <p:txBody>
          <a:bodyPr wrap="square" rtlCol="0">
            <a:spAutoFit/>
          </a:bodyPr>
          <a:lstStyle/>
          <a:p>
            <a:r>
              <a:rPr lang="en-US" sz="1200" dirty="0"/>
              <a:t>Send </a:t>
            </a:r>
            <a:r>
              <a:rPr lang="en-US" sz="1200" dirty="0" smtClean="0"/>
              <a:t>("</a:t>
            </a:r>
            <a:r>
              <a:rPr lang="en-US" sz="1200" dirty="0"/>
              <a:t>SET SERVO.CONTINUOUS 1 </a:t>
            </a:r>
            <a:r>
              <a:rPr lang="en-US" sz="1200" dirty="0" smtClean="0"/>
              <a:t>CW </a:t>
            </a:r>
            <a:r>
              <a:rPr lang="en-US" sz="1200" dirty="0"/>
              <a:t>20 TIME </a:t>
            </a:r>
            <a:r>
              <a:rPr lang="en-US" sz="1200" dirty="0" smtClean="0"/>
              <a:t>1“)</a:t>
            </a:r>
            <a:endParaRPr lang="en-US" sz="1200" dirty="0"/>
          </a:p>
          <a:p>
            <a:r>
              <a:rPr lang="en-US" sz="1200" b="1" dirty="0" smtClean="0"/>
              <a:t>Else</a:t>
            </a:r>
            <a:endParaRPr lang="en-US" sz="1200" b="1" dirty="0"/>
          </a:p>
          <a:p>
            <a:r>
              <a:rPr lang="en-US" sz="1200" dirty="0" err="1"/>
              <a:t>Disp</a:t>
            </a:r>
            <a:r>
              <a:rPr lang="en-US" sz="1200" dirty="0"/>
              <a:t> </a:t>
            </a:r>
            <a:r>
              <a:rPr lang="en-US" sz="1200" dirty="0" smtClean="0"/>
              <a:t>“NO NEED TO TRIGGER THE ALARM”</a:t>
            </a:r>
            <a:endParaRPr lang="en-US" sz="1200" dirty="0"/>
          </a:p>
          <a:p>
            <a:r>
              <a:rPr lang="en-US" sz="1200" b="1" dirty="0" smtClean="0"/>
              <a:t>End</a:t>
            </a:r>
            <a:endParaRPr lang="en-US" sz="1200" b="1" dirty="0"/>
          </a:p>
          <a:p>
            <a:r>
              <a:rPr lang="en-US" sz="1200" b="1" dirty="0" smtClean="0"/>
              <a:t>End</a:t>
            </a:r>
          </a:p>
          <a:p>
            <a:r>
              <a:rPr lang="en-US" sz="1200" dirty="0"/>
              <a:t>Send </a:t>
            </a:r>
            <a:r>
              <a:rPr lang="en-US" sz="1200" dirty="0" smtClean="0"/>
              <a:t>("</a:t>
            </a:r>
            <a:r>
              <a:rPr lang="en-US" sz="1200" dirty="0"/>
              <a:t>SET SERVO.CONTINUOUS 1 CW 20 TIME </a:t>
            </a:r>
            <a:r>
              <a:rPr lang="en-US" sz="1200" dirty="0" smtClean="0"/>
              <a:t>1“)</a:t>
            </a:r>
            <a:endParaRPr lang="en-US" sz="1200" dirty="0"/>
          </a:p>
          <a:p>
            <a:endParaRPr lang="en-US" sz="1200" b="1" dirty="0"/>
          </a:p>
          <a:p>
            <a:endParaRPr lang="en-US" sz="1200" b="1" dirty="0" smtClean="0"/>
          </a:p>
          <a:p>
            <a:endParaRPr lang="en-US" sz="1200" b="1" dirty="0"/>
          </a:p>
          <a:p>
            <a:endParaRPr lang="en-US" dirty="0"/>
          </a:p>
        </p:txBody>
      </p:sp>
      <p:grpSp>
        <p:nvGrpSpPr>
          <p:cNvPr id="8" name="Group 7"/>
          <p:cNvGrpSpPr/>
          <p:nvPr/>
        </p:nvGrpSpPr>
        <p:grpSpPr>
          <a:xfrm>
            <a:off x="5653827" y="3558758"/>
            <a:ext cx="2401067" cy="1968433"/>
            <a:chOff x="6111089" y="2444436"/>
            <a:chExt cx="2779414" cy="1928388"/>
          </a:xfrm>
        </p:grpSpPr>
        <p:sp>
          <p:nvSpPr>
            <p:cNvPr id="9" name="Oval 8"/>
            <p:cNvSpPr/>
            <p:nvPr/>
          </p:nvSpPr>
          <p:spPr>
            <a:xfrm>
              <a:off x="6111089" y="2444436"/>
              <a:ext cx="2779414" cy="192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11770" y="2645904"/>
              <a:ext cx="1892174" cy="1356819"/>
            </a:xfrm>
            <a:prstGeom prst="rect">
              <a:avLst/>
            </a:prstGeom>
            <a:noFill/>
          </p:spPr>
          <p:txBody>
            <a:bodyPr wrap="square" rtlCol="0">
              <a:spAutoFit/>
            </a:bodyPr>
            <a:lstStyle/>
            <a:p>
              <a:endParaRPr lang="en-US" sz="1200" dirty="0">
                <a:solidFill>
                  <a:schemeClr val="bg1"/>
                </a:solidFill>
              </a:endParaRPr>
            </a:p>
            <a:p>
              <a:r>
                <a:rPr lang="en-US" sz="1200" dirty="0" smtClean="0">
                  <a:solidFill>
                    <a:schemeClr val="bg1"/>
                  </a:solidFill>
                </a:rPr>
                <a:t>Change </a:t>
              </a:r>
              <a:r>
                <a:rPr lang="en-US" sz="1200" dirty="0" err="1">
                  <a:solidFill>
                    <a:schemeClr val="bg1"/>
                  </a:solidFill>
                </a:rPr>
                <a:t>Disp</a:t>
              </a:r>
              <a:r>
                <a:rPr lang="en-US" sz="1200" dirty="0">
                  <a:solidFill>
                    <a:schemeClr val="bg1"/>
                  </a:solidFill>
                </a:rPr>
                <a:t> text to your own </a:t>
              </a:r>
              <a:r>
                <a:rPr lang="en-US" sz="1200" dirty="0" smtClean="0">
                  <a:solidFill>
                    <a:schemeClr val="bg1"/>
                  </a:solidFill>
                </a:rPr>
                <a:t>message.</a:t>
              </a:r>
              <a:endParaRPr lang="en-US" sz="1200" dirty="0">
                <a:solidFill>
                  <a:schemeClr val="bg1"/>
                </a:solidFill>
              </a:endParaRPr>
            </a:p>
            <a:p>
              <a:r>
                <a:rPr lang="en-US" sz="1200" dirty="0" smtClean="0">
                  <a:solidFill>
                    <a:schemeClr val="bg1"/>
                  </a:solidFill>
                </a:rPr>
                <a:t>Add </a:t>
              </a:r>
              <a:r>
                <a:rPr lang="en-US" sz="1200" dirty="0">
                  <a:solidFill>
                    <a:schemeClr val="bg1"/>
                  </a:solidFill>
                </a:rPr>
                <a:t>COLOR or SOUND commands to </a:t>
              </a:r>
              <a:r>
                <a:rPr lang="en-US" sz="1200" dirty="0" smtClean="0">
                  <a:solidFill>
                    <a:schemeClr val="bg1"/>
                  </a:solidFill>
                </a:rPr>
                <a:t>indicate no need for  </a:t>
              </a:r>
              <a:r>
                <a:rPr lang="en-US" sz="1200" dirty="0">
                  <a:solidFill>
                    <a:schemeClr val="bg1"/>
                  </a:solidFill>
                </a:rPr>
                <a:t>the </a:t>
              </a:r>
              <a:r>
                <a:rPr lang="en-US" sz="1200" dirty="0" smtClean="0">
                  <a:solidFill>
                    <a:schemeClr val="bg1"/>
                  </a:solidFill>
                </a:rPr>
                <a:t>alarm.</a:t>
              </a:r>
              <a:endParaRPr lang="en-US" sz="1200" dirty="0">
                <a:solidFill>
                  <a:schemeClr val="bg1"/>
                </a:solidFill>
              </a:endParaRPr>
            </a:p>
          </p:txBody>
        </p:sp>
      </p:grpSp>
    </p:spTree>
    <p:extLst>
      <p:ext uri="{BB962C8B-B14F-4D97-AF65-F5344CB8AC3E}">
        <p14:creationId xmlns:p14="http://schemas.microsoft.com/office/powerpoint/2010/main" val="372909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703" y="458575"/>
            <a:ext cx="4241222" cy="1143000"/>
          </a:xfrm>
        </p:spPr>
        <p:txBody>
          <a:bodyPr>
            <a:normAutofit fontScale="90000"/>
          </a:bodyPr>
          <a:lstStyle/>
          <a:p>
            <a:pPr algn="r"/>
            <a:r>
              <a:rPr lang="en-US" sz="3600" dirty="0" smtClean="0"/>
              <a:t>Sample </a:t>
            </a:r>
            <a:r>
              <a:rPr lang="en-US" sz="3600" dirty="0" smtClean="0"/>
              <a:t>Code (basic)</a:t>
            </a:r>
            <a:endParaRPr lang="en-US" sz="3600" dirty="0"/>
          </a:p>
        </p:txBody>
      </p:sp>
      <p:sp>
        <p:nvSpPr>
          <p:cNvPr id="3" name="Content Placeholder 2"/>
          <p:cNvSpPr>
            <a:spLocks noGrp="1"/>
          </p:cNvSpPr>
          <p:nvPr>
            <p:ph idx="1"/>
          </p:nvPr>
        </p:nvSpPr>
        <p:spPr>
          <a:xfrm>
            <a:off x="79677" y="90153"/>
            <a:ext cx="4752304" cy="6439437"/>
          </a:xfrm>
        </p:spPr>
        <p:txBody>
          <a:bodyPr>
            <a:noAutofit/>
          </a:bodyPr>
          <a:lstStyle/>
          <a:p>
            <a:pPr marL="0" indent="0">
              <a:buNone/>
            </a:pPr>
            <a:r>
              <a:rPr lang="en-US" sz="1200" dirty="0" smtClean="0"/>
              <a:t>Send </a:t>
            </a:r>
            <a:r>
              <a:rPr lang="en-US" sz="1200" dirty="0"/>
              <a:t>"CONNECT TEMPERATURE 1 TO  IN 1 "</a:t>
            </a:r>
          </a:p>
          <a:p>
            <a:pPr marL="0" indent="0">
              <a:buNone/>
            </a:pPr>
            <a:r>
              <a:rPr lang="en-US" sz="1200" dirty="0" smtClean="0"/>
              <a:t>Send </a:t>
            </a:r>
            <a:r>
              <a:rPr lang="en-US" sz="1200" dirty="0"/>
              <a:t>"CONNECT ANALOG.IN 1 TO  IN 2 </a:t>
            </a:r>
            <a:r>
              <a:rPr lang="en-US" sz="1200" dirty="0" smtClean="0"/>
              <a:t>"</a:t>
            </a:r>
            <a:endParaRPr lang="en-US" sz="1200" dirty="0"/>
          </a:p>
          <a:p>
            <a:pPr marL="0" indent="0">
              <a:buNone/>
            </a:pPr>
            <a:r>
              <a:rPr lang="en-US" sz="1200" dirty="0" smtClean="0"/>
              <a:t>Send </a:t>
            </a:r>
            <a:r>
              <a:rPr lang="en-US" sz="1200" dirty="0"/>
              <a:t>"CONNECT LED 1 TO  OUT 1 "</a:t>
            </a:r>
          </a:p>
          <a:p>
            <a:pPr marL="0" indent="0">
              <a:buNone/>
            </a:pPr>
            <a:r>
              <a:rPr lang="en-US" sz="1200" dirty="0" smtClean="0"/>
              <a:t>Send </a:t>
            </a:r>
            <a:r>
              <a:rPr lang="en-US" sz="1200" dirty="0"/>
              <a:t>"CONNECT LED 2 TO  OUT 2 "</a:t>
            </a:r>
          </a:p>
          <a:p>
            <a:pPr marL="0" indent="0">
              <a:buNone/>
            </a:pPr>
            <a:r>
              <a:rPr lang="en-US" sz="1200" dirty="0" smtClean="0"/>
              <a:t>Send </a:t>
            </a:r>
            <a:r>
              <a:rPr lang="en-US" sz="1200" dirty="0"/>
              <a:t>"CONNECT SERVO.CONTINUOUS 1 TO  OUT 3 "</a:t>
            </a:r>
          </a:p>
          <a:p>
            <a:pPr marL="0" indent="0">
              <a:buNone/>
            </a:pPr>
            <a:r>
              <a:rPr lang="en-US" sz="1200" dirty="0" smtClean="0"/>
              <a:t>For </a:t>
            </a:r>
            <a:r>
              <a:rPr lang="en-US" sz="1200" dirty="0"/>
              <a:t>c,1,25</a:t>
            </a:r>
          </a:p>
          <a:p>
            <a:pPr marL="0" indent="0">
              <a:buNone/>
            </a:pPr>
            <a:r>
              <a:rPr lang="en-US" sz="1200" dirty="0" smtClean="0"/>
              <a:t>    </a:t>
            </a:r>
            <a:r>
              <a:rPr lang="en-US" sz="1200" dirty="0"/>
              <a:t>Send "READ TEMPERATURE 1"</a:t>
            </a:r>
          </a:p>
          <a:p>
            <a:pPr marL="0" indent="0">
              <a:buNone/>
            </a:pPr>
            <a:r>
              <a:rPr lang="en-US" sz="1200" dirty="0" smtClean="0"/>
              <a:t>    </a:t>
            </a:r>
            <a:r>
              <a:rPr lang="en-US" sz="1200" dirty="0"/>
              <a:t>Get t</a:t>
            </a:r>
          </a:p>
          <a:p>
            <a:pPr marL="0" indent="0">
              <a:buNone/>
            </a:pPr>
            <a:r>
              <a:rPr lang="en-US" sz="1200" dirty="0" smtClean="0"/>
              <a:t>    </a:t>
            </a:r>
            <a:r>
              <a:rPr lang="en-US" sz="1200" dirty="0" err="1"/>
              <a:t>Disp</a:t>
            </a:r>
            <a:r>
              <a:rPr lang="en-US" sz="1200" dirty="0"/>
              <a:t> t</a:t>
            </a:r>
          </a:p>
          <a:p>
            <a:pPr marL="0" indent="0">
              <a:buNone/>
            </a:pPr>
            <a:r>
              <a:rPr lang="en-US" sz="1200" dirty="0" smtClean="0"/>
              <a:t>    </a:t>
            </a:r>
            <a:r>
              <a:rPr lang="en-US" sz="1200" dirty="0"/>
              <a:t>Send "READ ANALOG.IN 1"</a:t>
            </a:r>
          </a:p>
          <a:p>
            <a:pPr marL="0" indent="0">
              <a:buNone/>
            </a:pPr>
            <a:r>
              <a:rPr lang="en-US" sz="1200" dirty="0" smtClean="0"/>
              <a:t>    </a:t>
            </a:r>
            <a:r>
              <a:rPr lang="en-US" sz="1200" dirty="0"/>
              <a:t>Get m</a:t>
            </a:r>
          </a:p>
          <a:p>
            <a:pPr marL="0" indent="0">
              <a:buNone/>
            </a:pPr>
            <a:r>
              <a:rPr lang="en-US" sz="1200" dirty="0" smtClean="0"/>
              <a:t>    </a:t>
            </a:r>
            <a:r>
              <a:rPr lang="en-US" sz="1200" dirty="0" err="1"/>
              <a:t>Disp</a:t>
            </a:r>
            <a:r>
              <a:rPr lang="en-US" sz="1200" dirty="0"/>
              <a:t> m</a:t>
            </a:r>
          </a:p>
          <a:p>
            <a:pPr marL="0" indent="0">
              <a:buNone/>
            </a:pPr>
            <a:r>
              <a:rPr lang="en-US" sz="1200" dirty="0" smtClean="0"/>
              <a:t>    </a:t>
            </a:r>
            <a:r>
              <a:rPr lang="en-US" sz="1200" dirty="0"/>
              <a:t>Wait 1</a:t>
            </a:r>
          </a:p>
          <a:p>
            <a:pPr marL="0" indent="0">
              <a:buNone/>
            </a:pPr>
            <a:r>
              <a:rPr lang="en-US" sz="1200" dirty="0" smtClean="0"/>
              <a:t>    </a:t>
            </a:r>
            <a:r>
              <a:rPr lang="en-US" sz="1200" dirty="0"/>
              <a:t>If t&gt;28 and m&lt;90 Then</a:t>
            </a:r>
          </a:p>
          <a:p>
            <a:pPr marL="0" indent="0">
              <a:buNone/>
            </a:pPr>
            <a:r>
              <a:rPr lang="en-US" sz="1200" dirty="0" smtClean="0"/>
              <a:t>        </a:t>
            </a:r>
            <a:r>
              <a:rPr lang="en-US" sz="1200" dirty="0" err="1"/>
              <a:t>Disp</a:t>
            </a:r>
            <a:r>
              <a:rPr lang="en-US" sz="1200" dirty="0"/>
              <a:t> "</a:t>
            </a:r>
            <a:r>
              <a:rPr lang="en-US" sz="1200" dirty="0" smtClean="0"/>
              <a:t>Temperature </a:t>
            </a:r>
            <a:r>
              <a:rPr lang="en-US" sz="1200" dirty="0"/>
              <a:t>is high and pet in </a:t>
            </a:r>
            <a:r>
              <a:rPr lang="en-US" sz="1200" dirty="0" smtClean="0"/>
              <a:t>car“</a:t>
            </a:r>
          </a:p>
          <a:p>
            <a:pPr marL="0" indent="0">
              <a:buNone/>
            </a:pPr>
            <a:r>
              <a:rPr lang="en-US" sz="1200" dirty="0"/>
              <a:t> For b,1,5</a:t>
            </a:r>
          </a:p>
          <a:p>
            <a:pPr marL="0" indent="0">
              <a:buNone/>
            </a:pPr>
            <a:r>
              <a:rPr lang="en-US" sz="1200" dirty="0"/>
              <a:t>               Send "SET LED 1 ON"</a:t>
            </a:r>
          </a:p>
          <a:p>
            <a:pPr marL="0" indent="0">
              <a:buNone/>
            </a:pPr>
            <a:r>
              <a:rPr lang="en-US" sz="1200" dirty="0"/>
              <a:t>               Send "SET LED 2 ON"</a:t>
            </a:r>
          </a:p>
          <a:p>
            <a:pPr marL="0" indent="0">
              <a:buNone/>
            </a:pPr>
            <a:r>
              <a:rPr lang="en-US" sz="1200" dirty="0"/>
              <a:t>               Wait 1</a:t>
            </a:r>
          </a:p>
          <a:p>
            <a:pPr marL="0" indent="0">
              <a:buNone/>
            </a:pPr>
            <a:r>
              <a:rPr lang="en-US" sz="1200" dirty="0"/>
              <a:t>               Send "SET LED 1 OFF"</a:t>
            </a:r>
          </a:p>
          <a:p>
            <a:pPr marL="0" indent="0">
              <a:buNone/>
            </a:pPr>
            <a:r>
              <a:rPr lang="en-US" sz="1200" dirty="0"/>
              <a:t>               Send "SET LED 2 OFF"</a:t>
            </a:r>
          </a:p>
          <a:p>
            <a:pPr marL="0" indent="0">
              <a:buNone/>
            </a:pPr>
            <a:r>
              <a:rPr lang="en-US" sz="1200" dirty="0"/>
              <a:t>               Wait 1</a:t>
            </a:r>
          </a:p>
          <a:p>
            <a:pPr marL="0" indent="0">
              <a:buNone/>
            </a:pPr>
            <a:r>
              <a:rPr lang="en-US" sz="1200" dirty="0"/>
              <a:t>  </a:t>
            </a:r>
            <a:r>
              <a:rPr lang="en-US" sz="1200" dirty="0" err="1" smtClean="0"/>
              <a:t>EndFor</a:t>
            </a:r>
            <a:endParaRPr lang="en-US" sz="1200" dirty="0"/>
          </a:p>
        </p:txBody>
      </p:sp>
      <p:sp>
        <p:nvSpPr>
          <p:cNvPr id="5" name="Rounded Rectangle 4"/>
          <p:cNvSpPr/>
          <p:nvPr/>
        </p:nvSpPr>
        <p:spPr>
          <a:xfrm>
            <a:off x="5752640" y="39666"/>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7" name="TextBox 6"/>
          <p:cNvSpPr txBox="1"/>
          <p:nvPr/>
        </p:nvSpPr>
        <p:spPr>
          <a:xfrm>
            <a:off x="4932612" y="2112132"/>
            <a:ext cx="4082599" cy="1384995"/>
          </a:xfrm>
          <a:prstGeom prst="rect">
            <a:avLst/>
          </a:prstGeom>
          <a:noFill/>
        </p:spPr>
        <p:txBody>
          <a:bodyPr wrap="square" rtlCol="0">
            <a:spAutoFit/>
          </a:bodyPr>
          <a:lstStyle/>
          <a:p>
            <a:r>
              <a:rPr lang="en-US" sz="1200" dirty="0" smtClean="0"/>
              <a:t>Send </a:t>
            </a:r>
            <a:r>
              <a:rPr lang="en-US" sz="1200" dirty="0"/>
              <a:t>"SET SERVO.CONTINUOUS 1 CCW 20 TIME 1"</a:t>
            </a:r>
          </a:p>
          <a:p>
            <a:r>
              <a:rPr lang="en-US" sz="1200" dirty="0" smtClean="0"/>
              <a:t>    </a:t>
            </a:r>
            <a:r>
              <a:rPr lang="en-US" sz="1200" dirty="0"/>
              <a:t>Else</a:t>
            </a:r>
          </a:p>
          <a:p>
            <a:r>
              <a:rPr lang="en-US" sz="1200" dirty="0" smtClean="0"/>
              <a:t>             </a:t>
            </a:r>
            <a:r>
              <a:rPr lang="en-US" sz="1200" dirty="0" err="1"/>
              <a:t>Disp</a:t>
            </a:r>
            <a:r>
              <a:rPr lang="en-US" sz="1200" dirty="0"/>
              <a:t> "No need to trigger the alarm"</a:t>
            </a:r>
          </a:p>
          <a:p>
            <a:r>
              <a:rPr lang="en-US" sz="1200" dirty="0" smtClean="0"/>
              <a:t>    </a:t>
            </a:r>
            <a:r>
              <a:rPr lang="en-US" sz="1200" dirty="0" err="1"/>
              <a:t>EndIf</a:t>
            </a:r>
            <a:endParaRPr lang="en-US" sz="1200" dirty="0"/>
          </a:p>
          <a:p>
            <a:r>
              <a:rPr lang="en-US" sz="1200" dirty="0" err="1" smtClean="0"/>
              <a:t>EndFor</a:t>
            </a:r>
            <a:endParaRPr lang="en-US" sz="1200" dirty="0"/>
          </a:p>
          <a:p>
            <a:endParaRPr lang="en-US" sz="1200" dirty="0"/>
          </a:p>
          <a:p>
            <a:r>
              <a:rPr lang="en-US" sz="1200" dirty="0" smtClean="0"/>
              <a:t>Send </a:t>
            </a:r>
            <a:r>
              <a:rPr lang="en-US" sz="1200" dirty="0"/>
              <a:t>"SET SERVO.CONTINUOUS 1 </a:t>
            </a:r>
            <a:r>
              <a:rPr lang="en-US" sz="1200" dirty="0" smtClean="0"/>
              <a:t>CW 20 </a:t>
            </a:r>
            <a:r>
              <a:rPr lang="en-US" sz="1200" dirty="0"/>
              <a:t>TIME 1</a:t>
            </a:r>
            <a:r>
              <a:rPr lang="en-US" sz="1200" dirty="0" smtClean="0"/>
              <a:t>"</a:t>
            </a:r>
          </a:p>
        </p:txBody>
      </p:sp>
      <p:grpSp>
        <p:nvGrpSpPr>
          <p:cNvPr id="9" name="Group 8"/>
          <p:cNvGrpSpPr/>
          <p:nvPr/>
        </p:nvGrpSpPr>
        <p:grpSpPr>
          <a:xfrm>
            <a:off x="5859890" y="3661782"/>
            <a:ext cx="2401067" cy="1968433"/>
            <a:chOff x="6111089" y="2444436"/>
            <a:chExt cx="2779414" cy="1928388"/>
          </a:xfrm>
        </p:grpSpPr>
        <p:sp>
          <p:nvSpPr>
            <p:cNvPr id="11" name="Oval 10"/>
            <p:cNvSpPr/>
            <p:nvPr/>
          </p:nvSpPr>
          <p:spPr>
            <a:xfrm>
              <a:off x="6111089" y="2444436"/>
              <a:ext cx="2779414" cy="192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11770" y="2645904"/>
              <a:ext cx="1892174" cy="1356819"/>
            </a:xfrm>
            <a:prstGeom prst="rect">
              <a:avLst/>
            </a:prstGeom>
            <a:noFill/>
          </p:spPr>
          <p:txBody>
            <a:bodyPr wrap="square" rtlCol="0">
              <a:spAutoFit/>
            </a:bodyPr>
            <a:lstStyle/>
            <a:p>
              <a:endParaRPr lang="en-US" sz="1200" dirty="0">
                <a:solidFill>
                  <a:schemeClr val="bg1"/>
                </a:solidFill>
              </a:endParaRPr>
            </a:p>
            <a:p>
              <a:r>
                <a:rPr lang="en-US" sz="1200" dirty="0" smtClean="0">
                  <a:solidFill>
                    <a:schemeClr val="bg1"/>
                  </a:solidFill>
                </a:rPr>
                <a:t>Change </a:t>
              </a:r>
              <a:r>
                <a:rPr lang="en-US" sz="1200" dirty="0" err="1">
                  <a:solidFill>
                    <a:schemeClr val="bg1"/>
                  </a:solidFill>
                </a:rPr>
                <a:t>Disp</a:t>
              </a:r>
              <a:r>
                <a:rPr lang="en-US" sz="1200" dirty="0">
                  <a:solidFill>
                    <a:schemeClr val="bg1"/>
                  </a:solidFill>
                </a:rPr>
                <a:t> text to your own message”</a:t>
              </a:r>
            </a:p>
            <a:p>
              <a:r>
                <a:rPr lang="en-US" sz="1200" dirty="0">
                  <a:solidFill>
                    <a:schemeClr val="bg1"/>
                  </a:solidFill>
                </a:rPr>
                <a:t>“Add COLOR or SOUND commands to </a:t>
              </a:r>
              <a:r>
                <a:rPr lang="en-US" sz="1200" dirty="0" smtClean="0">
                  <a:solidFill>
                    <a:schemeClr val="bg1"/>
                  </a:solidFill>
                </a:rPr>
                <a:t>indicate no need for  </a:t>
              </a:r>
              <a:r>
                <a:rPr lang="en-US" sz="1200" dirty="0">
                  <a:solidFill>
                    <a:schemeClr val="bg1"/>
                  </a:solidFill>
                </a:rPr>
                <a:t>the </a:t>
              </a:r>
              <a:r>
                <a:rPr lang="en-US" sz="1200" dirty="0" smtClean="0">
                  <a:solidFill>
                    <a:schemeClr val="bg1"/>
                  </a:solidFill>
                </a:rPr>
                <a:t>alarm.</a:t>
              </a:r>
              <a:endParaRPr lang="en-US" sz="1200" dirty="0">
                <a:solidFill>
                  <a:schemeClr val="bg1"/>
                </a:solidFill>
              </a:endParaRPr>
            </a:p>
          </p:txBody>
        </p:sp>
      </p:grpSp>
    </p:spTree>
    <p:extLst>
      <p:ext uri="{BB962C8B-B14F-4D97-AF65-F5344CB8AC3E}">
        <p14:creationId xmlns:p14="http://schemas.microsoft.com/office/powerpoint/2010/main" val="129700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4"/>
            <a:ext cx="3381632" cy="1143000"/>
          </a:xfrm>
        </p:spPr>
        <p:txBody>
          <a:bodyPr>
            <a:normAutofit/>
          </a:bodyPr>
          <a:lstStyle/>
          <a:p>
            <a:r>
              <a:rPr lang="en-US" sz="3200" dirty="0" smtClean="0"/>
              <a:t>Extension Code</a:t>
            </a:r>
            <a:endParaRPr lang="en-US" sz="3200" dirty="0"/>
          </a:p>
        </p:txBody>
      </p:sp>
      <p:sp>
        <p:nvSpPr>
          <p:cNvPr id="3" name="Content Placeholder 2"/>
          <p:cNvSpPr>
            <a:spLocks noGrp="1"/>
          </p:cNvSpPr>
          <p:nvPr>
            <p:ph idx="1"/>
          </p:nvPr>
        </p:nvSpPr>
        <p:spPr>
          <a:xfrm>
            <a:off x="341869" y="965887"/>
            <a:ext cx="3496963" cy="5226908"/>
          </a:xfrm>
        </p:spPr>
        <p:txBody>
          <a:bodyPr>
            <a:normAutofit fontScale="85000" lnSpcReduction="20000"/>
          </a:bodyPr>
          <a:lstStyle/>
          <a:p>
            <a:pPr marL="0" indent="0">
              <a:buNone/>
            </a:pPr>
            <a:r>
              <a:rPr lang="en-US" sz="1200" dirty="0"/>
              <a:t>Send </a:t>
            </a:r>
            <a:r>
              <a:rPr lang="en-US" sz="1200" dirty="0" smtClean="0"/>
              <a:t>("</a:t>
            </a:r>
            <a:r>
              <a:rPr lang="en-US" sz="1200" dirty="0"/>
              <a:t>CONNECT TEMPERATURE 1 TO  IN 1 </a:t>
            </a:r>
            <a:r>
              <a:rPr lang="en-US" sz="1200" dirty="0" smtClean="0"/>
              <a:t>“)</a:t>
            </a:r>
          </a:p>
          <a:p>
            <a:pPr marL="0" indent="0">
              <a:buNone/>
            </a:pPr>
            <a:r>
              <a:rPr lang="en-US" sz="1200" dirty="0" smtClean="0"/>
              <a:t>Send ("</a:t>
            </a:r>
            <a:r>
              <a:rPr lang="en-US" sz="1200" dirty="0"/>
              <a:t>CONNECT TEMPERATURE 2 TO  IN 3 </a:t>
            </a:r>
            <a:r>
              <a:rPr lang="en-US" sz="1200" dirty="0" smtClean="0"/>
              <a:t>“)</a:t>
            </a:r>
          </a:p>
          <a:p>
            <a:pPr marL="0" indent="0">
              <a:buNone/>
            </a:pPr>
            <a:r>
              <a:rPr lang="en-US" sz="1200" dirty="0" smtClean="0"/>
              <a:t>Send ("</a:t>
            </a:r>
            <a:r>
              <a:rPr lang="en-US" sz="1200" dirty="0"/>
              <a:t>CONNECT ANALOG.IN 1 TO  IN 2 </a:t>
            </a:r>
            <a:r>
              <a:rPr lang="en-US" sz="1200" dirty="0" smtClean="0"/>
              <a:t>“)</a:t>
            </a:r>
          </a:p>
          <a:p>
            <a:pPr marL="0" indent="0">
              <a:buNone/>
            </a:pPr>
            <a:r>
              <a:rPr lang="en-US" sz="1200" dirty="0" smtClean="0"/>
              <a:t>Send ("</a:t>
            </a:r>
            <a:r>
              <a:rPr lang="en-US" sz="1200" dirty="0"/>
              <a:t>CONNECT LED 1 TO  OUT 1 </a:t>
            </a:r>
            <a:r>
              <a:rPr lang="en-US" sz="1200" dirty="0" smtClean="0"/>
              <a:t>“)</a:t>
            </a:r>
          </a:p>
          <a:p>
            <a:pPr marL="0" indent="0">
              <a:buNone/>
            </a:pPr>
            <a:r>
              <a:rPr lang="en-US" sz="1200" dirty="0" smtClean="0"/>
              <a:t>Send ("</a:t>
            </a:r>
            <a:r>
              <a:rPr lang="en-US" sz="1200" dirty="0"/>
              <a:t>CONNECT LED 2 TO  OUT 2 </a:t>
            </a:r>
            <a:r>
              <a:rPr lang="en-US" sz="1200" dirty="0" smtClean="0"/>
              <a:t>“)</a:t>
            </a:r>
          </a:p>
          <a:p>
            <a:pPr marL="0" indent="0">
              <a:buNone/>
            </a:pPr>
            <a:r>
              <a:rPr lang="en-US" sz="1200" dirty="0" smtClean="0"/>
              <a:t>Send ("</a:t>
            </a:r>
            <a:r>
              <a:rPr lang="en-US" sz="1200" dirty="0"/>
              <a:t>CONNECT SERVO.CONTINUOUS 1 TO  OUT 3 </a:t>
            </a:r>
            <a:r>
              <a:rPr lang="en-US" sz="1200" dirty="0" smtClean="0"/>
              <a:t>“)</a:t>
            </a:r>
          </a:p>
          <a:p>
            <a:pPr marL="0" indent="0">
              <a:buNone/>
            </a:pPr>
            <a:r>
              <a:rPr lang="en-US" sz="1200" dirty="0" smtClean="0"/>
              <a:t>28</a:t>
            </a:r>
            <a:r>
              <a:rPr lang="en-US" sz="1200" dirty="0" smtClean="0">
                <a:sym typeface="Wingdings" panose="05000000000000000000" pitchFamily="2" charset="2"/>
              </a:rPr>
              <a:t>T</a:t>
            </a:r>
            <a:endParaRPr lang="en-US" sz="1200" dirty="0" smtClean="0"/>
          </a:p>
          <a:p>
            <a:pPr marL="0" indent="0">
              <a:buNone/>
            </a:pPr>
            <a:r>
              <a:rPr lang="en-US" sz="1200" dirty="0" smtClean="0"/>
              <a:t>90</a:t>
            </a:r>
            <a:r>
              <a:rPr lang="en-US" sz="1200" dirty="0" smtClean="0">
                <a:sym typeface="Wingdings" panose="05000000000000000000" pitchFamily="2" charset="2"/>
              </a:rPr>
              <a:t>M</a:t>
            </a:r>
            <a:endParaRPr lang="en-US" sz="1200" dirty="0" smtClean="0"/>
          </a:p>
          <a:p>
            <a:pPr marL="0" indent="0">
              <a:buNone/>
            </a:pPr>
            <a:r>
              <a:rPr lang="en-US" sz="1200" dirty="0" err="1" smtClean="0"/>
              <a:t>Disp</a:t>
            </a:r>
            <a:r>
              <a:rPr lang="en-US" sz="1200" dirty="0" smtClean="0"/>
              <a:t> T</a:t>
            </a:r>
          </a:p>
          <a:p>
            <a:pPr marL="0" indent="0">
              <a:buNone/>
            </a:pPr>
            <a:r>
              <a:rPr lang="en-US" sz="1200" dirty="0" err="1" smtClean="0"/>
              <a:t>Disp</a:t>
            </a:r>
            <a:r>
              <a:rPr lang="en-US" sz="1200" dirty="0" smtClean="0"/>
              <a:t> M</a:t>
            </a:r>
          </a:p>
          <a:p>
            <a:pPr marL="0" indent="0">
              <a:buNone/>
            </a:pPr>
            <a:r>
              <a:rPr lang="en-US" sz="1200" dirty="0" smtClean="0"/>
              <a:t>While T≤</a:t>
            </a:r>
            <a:r>
              <a:rPr lang="en-US" sz="1200" dirty="0"/>
              <a:t>28 or </a:t>
            </a:r>
            <a:r>
              <a:rPr lang="en-US" sz="1200" dirty="0" smtClean="0"/>
              <a:t>M≥90</a:t>
            </a:r>
          </a:p>
          <a:p>
            <a:pPr marL="0" indent="0">
              <a:buNone/>
            </a:pPr>
            <a:r>
              <a:rPr lang="en-US" sz="1200" dirty="0" smtClean="0"/>
              <a:t>    </a:t>
            </a:r>
            <a:r>
              <a:rPr lang="en-US" sz="1200" dirty="0"/>
              <a:t>Send </a:t>
            </a:r>
            <a:r>
              <a:rPr lang="en-US" sz="1200" dirty="0" smtClean="0"/>
              <a:t>("</a:t>
            </a:r>
            <a:r>
              <a:rPr lang="en-US" sz="1200" dirty="0"/>
              <a:t>READ TEMPERATURE </a:t>
            </a:r>
            <a:r>
              <a:rPr lang="en-US" sz="1200" dirty="0" smtClean="0"/>
              <a:t>1“)</a:t>
            </a:r>
          </a:p>
          <a:p>
            <a:pPr marL="0" indent="0">
              <a:buNone/>
            </a:pPr>
            <a:r>
              <a:rPr lang="en-US" sz="1200" dirty="0" smtClean="0"/>
              <a:t>    </a:t>
            </a:r>
            <a:r>
              <a:rPr lang="en-US" sz="1200" dirty="0"/>
              <a:t>Get </a:t>
            </a:r>
            <a:r>
              <a:rPr lang="en-US" sz="1200" dirty="0" smtClean="0"/>
              <a:t>(T)</a:t>
            </a:r>
          </a:p>
          <a:p>
            <a:pPr marL="0" indent="0">
              <a:buNone/>
            </a:pPr>
            <a:r>
              <a:rPr lang="en-US" sz="1200" dirty="0" smtClean="0"/>
              <a:t>    </a:t>
            </a:r>
            <a:r>
              <a:rPr lang="en-US" sz="1200" dirty="0" err="1"/>
              <a:t>Disp</a:t>
            </a:r>
            <a:r>
              <a:rPr lang="en-US" sz="1200" dirty="0"/>
              <a:t> </a:t>
            </a:r>
            <a:r>
              <a:rPr lang="en-US" sz="1200" dirty="0" smtClean="0"/>
              <a:t>“TEMPERATURE INSIDE CAR ",T</a:t>
            </a:r>
          </a:p>
          <a:p>
            <a:pPr marL="0" indent="0">
              <a:buNone/>
            </a:pPr>
            <a:r>
              <a:rPr lang="en-US" sz="1200" dirty="0" smtClean="0"/>
              <a:t>    </a:t>
            </a:r>
            <a:r>
              <a:rPr lang="en-US" sz="1200" dirty="0"/>
              <a:t>Send "READ TEMPERATURE </a:t>
            </a:r>
            <a:r>
              <a:rPr lang="en-US" sz="1200" dirty="0" smtClean="0"/>
              <a:t>2“</a:t>
            </a:r>
          </a:p>
          <a:p>
            <a:pPr marL="0" indent="0">
              <a:buNone/>
            </a:pPr>
            <a:r>
              <a:rPr lang="en-US" sz="1200" dirty="0" smtClean="0"/>
              <a:t>    </a:t>
            </a:r>
            <a:r>
              <a:rPr lang="en-US" sz="1200" dirty="0"/>
              <a:t>Get </a:t>
            </a:r>
            <a:r>
              <a:rPr lang="en-US" sz="1200" dirty="0" smtClean="0"/>
              <a:t>(S)</a:t>
            </a:r>
          </a:p>
          <a:p>
            <a:pPr marL="0" indent="0">
              <a:buNone/>
            </a:pPr>
            <a:r>
              <a:rPr lang="en-US" sz="1200" dirty="0" smtClean="0"/>
              <a:t>    </a:t>
            </a:r>
            <a:r>
              <a:rPr lang="en-US" sz="1200" dirty="0" err="1"/>
              <a:t>Disp</a:t>
            </a:r>
            <a:r>
              <a:rPr lang="en-US" sz="1200" dirty="0"/>
              <a:t> </a:t>
            </a:r>
            <a:r>
              <a:rPr lang="en-US" sz="1200" dirty="0" smtClean="0"/>
              <a:t>“TEMPERATURE  OUTSIDE CAR ",S</a:t>
            </a:r>
          </a:p>
          <a:p>
            <a:pPr marL="0" indent="0">
              <a:buNone/>
            </a:pPr>
            <a:r>
              <a:rPr lang="en-US" sz="1200" dirty="0" smtClean="0"/>
              <a:t>     </a:t>
            </a:r>
            <a:r>
              <a:rPr lang="en-US" sz="1200" dirty="0"/>
              <a:t>Send </a:t>
            </a:r>
            <a:r>
              <a:rPr lang="en-US" sz="1200" dirty="0" smtClean="0"/>
              <a:t>("</a:t>
            </a:r>
            <a:r>
              <a:rPr lang="en-US" sz="1200" dirty="0"/>
              <a:t>READ ANALOG.IN </a:t>
            </a:r>
            <a:r>
              <a:rPr lang="en-US" sz="1200" dirty="0" smtClean="0"/>
              <a:t>1“)</a:t>
            </a:r>
          </a:p>
          <a:p>
            <a:pPr marL="0" indent="0">
              <a:buNone/>
            </a:pPr>
            <a:r>
              <a:rPr lang="en-US" sz="1200" dirty="0" smtClean="0"/>
              <a:t>     </a:t>
            </a:r>
            <a:r>
              <a:rPr lang="en-US" sz="1200" dirty="0"/>
              <a:t>Get </a:t>
            </a:r>
            <a:r>
              <a:rPr lang="en-US" sz="1200" dirty="0" smtClean="0"/>
              <a:t>(M)</a:t>
            </a:r>
          </a:p>
          <a:p>
            <a:pPr marL="0" indent="0">
              <a:buNone/>
            </a:pPr>
            <a:r>
              <a:rPr lang="en-US" sz="1200" dirty="0" smtClean="0"/>
              <a:t>        </a:t>
            </a:r>
            <a:r>
              <a:rPr lang="en-US" sz="1200" dirty="0" err="1"/>
              <a:t>Disp</a:t>
            </a:r>
            <a:r>
              <a:rPr lang="en-US" sz="1200" dirty="0"/>
              <a:t> M</a:t>
            </a:r>
            <a:endParaRPr lang="en-US" sz="1200" dirty="0" smtClean="0"/>
          </a:p>
          <a:p>
            <a:pPr marL="0" indent="0">
              <a:buNone/>
            </a:pPr>
            <a:r>
              <a:rPr lang="en-US" sz="1200" dirty="0" smtClean="0"/>
              <a:t>        </a:t>
            </a:r>
            <a:r>
              <a:rPr lang="en-US" sz="1200" dirty="0"/>
              <a:t>Wait </a:t>
            </a:r>
            <a:r>
              <a:rPr lang="en-US" sz="1200" dirty="0" smtClean="0"/>
              <a:t>1</a:t>
            </a:r>
          </a:p>
          <a:p>
            <a:pPr marL="0" indent="0">
              <a:buNone/>
            </a:pPr>
            <a:r>
              <a:rPr lang="en-US" sz="1200" dirty="0" smtClean="0"/>
              <a:t>        </a:t>
            </a:r>
            <a:r>
              <a:rPr lang="en-US" sz="1200" dirty="0"/>
              <a:t>If T</a:t>
            </a:r>
            <a:r>
              <a:rPr lang="en-US" sz="1200" dirty="0" smtClean="0"/>
              <a:t>&gt;28 </a:t>
            </a:r>
            <a:r>
              <a:rPr lang="en-US" sz="1200" dirty="0"/>
              <a:t>and </a:t>
            </a:r>
            <a:r>
              <a:rPr lang="en-US" sz="1200" dirty="0" smtClean="0"/>
              <a:t>M&lt;90 </a:t>
            </a:r>
          </a:p>
          <a:p>
            <a:pPr marL="0" indent="0">
              <a:buNone/>
            </a:pPr>
            <a:r>
              <a:rPr lang="en-US" sz="1200" dirty="0"/>
              <a:t> </a:t>
            </a:r>
            <a:r>
              <a:rPr lang="en-US" sz="1200" dirty="0" smtClean="0"/>
              <a:t>       Then</a:t>
            </a:r>
          </a:p>
          <a:p>
            <a:pPr marL="0" indent="0">
              <a:buNone/>
            </a:pPr>
            <a:r>
              <a:rPr lang="en-US" sz="1200" dirty="0" smtClean="0"/>
              <a:t>      </a:t>
            </a:r>
            <a:r>
              <a:rPr lang="en-US" sz="1200" dirty="0" err="1" smtClean="0"/>
              <a:t>Disp</a:t>
            </a:r>
            <a:r>
              <a:rPr lang="en-US" sz="1200" dirty="0" smtClean="0"/>
              <a:t> “TEMPERATURE INSIDE CAR IS HIGH AND PET IN CAR”</a:t>
            </a:r>
          </a:p>
        </p:txBody>
      </p:sp>
      <p:sp>
        <p:nvSpPr>
          <p:cNvPr id="4" name="Content Placeholder 2"/>
          <p:cNvSpPr txBox="1">
            <a:spLocks/>
          </p:cNvSpPr>
          <p:nvPr/>
        </p:nvSpPr>
        <p:spPr>
          <a:xfrm>
            <a:off x="4604951" y="1287163"/>
            <a:ext cx="4374292" cy="437223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Lucida Grande"/>
              <a:buChar char="»"/>
              <a:defRPr sz="32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8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4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 Send </a:t>
            </a:r>
            <a:r>
              <a:rPr lang="en-US" sz="1200" dirty="0" smtClean="0"/>
              <a:t>("</a:t>
            </a:r>
            <a:r>
              <a:rPr lang="en-US" sz="1200" dirty="0"/>
              <a:t>SET SOUND 440 2</a:t>
            </a:r>
            <a:r>
              <a:rPr lang="en-US" sz="1200" dirty="0" smtClean="0"/>
              <a:t>“)</a:t>
            </a:r>
          </a:p>
          <a:p>
            <a:pPr marL="0" indent="0">
              <a:buFont typeface="Lucida Grande"/>
              <a:buNone/>
            </a:pPr>
            <a:r>
              <a:rPr lang="en-US" sz="1200" dirty="0" smtClean="0"/>
              <a:t>        For (B,1,5)</a:t>
            </a:r>
          </a:p>
          <a:p>
            <a:pPr marL="0" indent="0">
              <a:buFont typeface="Lucida Grande"/>
              <a:buNone/>
            </a:pPr>
            <a:r>
              <a:rPr lang="en-US" sz="1200" dirty="0" smtClean="0"/>
              <a:t>           Send ("SET LED 1 ON“)</a:t>
            </a:r>
          </a:p>
          <a:p>
            <a:pPr marL="0" indent="0">
              <a:buFont typeface="Lucida Grande"/>
              <a:buNone/>
            </a:pPr>
            <a:r>
              <a:rPr lang="en-US" sz="1200" dirty="0" smtClean="0"/>
              <a:t>            Send ("SET LED 2 ON“)</a:t>
            </a:r>
          </a:p>
          <a:p>
            <a:pPr marL="0" indent="0">
              <a:buFont typeface="Lucida Grande"/>
              <a:buNone/>
            </a:pPr>
            <a:r>
              <a:rPr lang="en-US" sz="1200" dirty="0" smtClean="0"/>
              <a:t>            Wait 1</a:t>
            </a:r>
          </a:p>
          <a:p>
            <a:pPr marL="0" indent="0">
              <a:buFont typeface="Lucida Grande"/>
              <a:buNone/>
            </a:pPr>
            <a:r>
              <a:rPr lang="en-US" sz="1200" dirty="0" smtClean="0"/>
              <a:t>           Send ("SET LED 1 OFF“)</a:t>
            </a:r>
          </a:p>
          <a:p>
            <a:pPr marL="0" indent="0">
              <a:buFont typeface="Lucida Grande"/>
              <a:buNone/>
            </a:pPr>
            <a:r>
              <a:rPr lang="en-US" sz="1200" dirty="0" smtClean="0"/>
              <a:t>           Send ("SET LED 2 OFF“)</a:t>
            </a:r>
          </a:p>
          <a:p>
            <a:pPr marL="0" indent="0">
              <a:buFont typeface="Lucida Grande"/>
              <a:buNone/>
            </a:pPr>
            <a:r>
              <a:rPr lang="en-US" sz="1200" dirty="0" smtClean="0"/>
              <a:t>           Wait 1</a:t>
            </a:r>
          </a:p>
          <a:p>
            <a:pPr marL="0" indent="0">
              <a:buFont typeface="Lucida Grande"/>
              <a:buNone/>
            </a:pPr>
            <a:r>
              <a:rPr lang="en-US" sz="1200" dirty="0" smtClean="0"/>
              <a:t>     End</a:t>
            </a:r>
          </a:p>
          <a:p>
            <a:pPr marL="0" indent="0">
              <a:buFont typeface="Lucida Grande"/>
              <a:buNone/>
            </a:pPr>
            <a:r>
              <a:rPr lang="en-US" sz="1200" dirty="0" smtClean="0"/>
              <a:t>        Send ("SET SERVO.CONTINUOUS 1 CCW 20 TIME 1“)</a:t>
            </a:r>
          </a:p>
          <a:p>
            <a:pPr marL="0" indent="0">
              <a:buFont typeface="Lucida Grande"/>
              <a:buNone/>
            </a:pPr>
            <a:r>
              <a:rPr lang="en-US" sz="1200" dirty="0" smtClean="0"/>
              <a:t>        Else</a:t>
            </a:r>
          </a:p>
          <a:p>
            <a:pPr marL="0" indent="0">
              <a:buFont typeface="Lucida Grande"/>
              <a:buNone/>
            </a:pPr>
            <a:r>
              <a:rPr lang="en-US" sz="1200" dirty="0" smtClean="0"/>
              <a:t>        </a:t>
            </a:r>
            <a:r>
              <a:rPr lang="en-US" sz="1200" dirty="0" err="1" smtClean="0"/>
              <a:t>Disp</a:t>
            </a:r>
            <a:r>
              <a:rPr lang="en-US" sz="1200" dirty="0" smtClean="0"/>
              <a:t> “NO NEED TO TRIGGER THE ALARM“</a:t>
            </a:r>
          </a:p>
          <a:p>
            <a:pPr marL="0" indent="0">
              <a:buFont typeface="Lucida Grande"/>
              <a:buNone/>
            </a:pPr>
            <a:r>
              <a:rPr lang="en-US" sz="1200" dirty="0" smtClean="0"/>
              <a:t>        End</a:t>
            </a:r>
          </a:p>
          <a:p>
            <a:pPr marL="0" indent="0">
              <a:buFont typeface="Lucida Grande"/>
              <a:buNone/>
            </a:pPr>
            <a:r>
              <a:rPr lang="en-US" sz="1200" dirty="0" smtClean="0"/>
              <a:t>   End</a:t>
            </a:r>
          </a:p>
          <a:p>
            <a:pPr marL="0" indent="0">
              <a:buFont typeface="Lucida Grande"/>
              <a:buNone/>
            </a:pPr>
            <a:r>
              <a:rPr lang="en-US" sz="1200" dirty="0" smtClean="0"/>
              <a:t> Send ("SET SERVO.CONTINUOUS 1 CW 20 TIME 1“)</a:t>
            </a:r>
            <a:endParaRPr lang="en-US" sz="1200" dirty="0"/>
          </a:p>
        </p:txBody>
      </p:sp>
      <p:sp>
        <p:nvSpPr>
          <p:cNvPr id="8" name="Rounded Rectangle 7"/>
          <p:cNvSpPr/>
          <p:nvPr/>
        </p:nvSpPr>
        <p:spPr>
          <a:xfrm>
            <a:off x="5499611" y="354286"/>
            <a:ext cx="2539478" cy="799568"/>
          </a:xfrm>
          <a:prstGeom prst="roundRect">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TI-84</a:t>
            </a:r>
            <a:endParaRPr lang="en-US" sz="2400" b="1" dirty="0">
              <a:solidFill>
                <a:schemeClr val="tx2"/>
              </a:solidFill>
            </a:endParaRPr>
          </a:p>
        </p:txBody>
      </p:sp>
    </p:spTree>
    <p:extLst>
      <p:ext uri="{BB962C8B-B14F-4D97-AF65-F5344CB8AC3E}">
        <p14:creationId xmlns:p14="http://schemas.microsoft.com/office/powerpoint/2010/main" val="221777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870" y="965887"/>
            <a:ext cx="3917092" cy="5226908"/>
          </a:xfrm>
        </p:spPr>
        <p:txBody>
          <a:bodyPr>
            <a:normAutofit fontScale="92500" lnSpcReduction="20000"/>
          </a:bodyPr>
          <a:lstStyle/>
          <a:p>
            <a:pPr marL="0" indent="0">
              <a:buNone/>
            </a:pPr>
            <a:r>
              <a:rPr lang="en-US" sz="1200" dirty="0"/>
              <a:t>Send "CONNECT TEMPERATURE 1 TO  IN 1 </a:t>
            </a:r>
            <a:r>
              <a:rPr lang="en-US" sz="1200" dirty="0" smtClean="0"/>
              <a:t>“</a:t>
            </a:r>
          </a:p>
          <a:p>
            <a:pPr marL="0" indent="0">
              <a:buNone/>
            </a:pPr>
            <a:r>
              <a:rPr lang="en-US" sz="1200" dirty="0" smtClean="0"/>
              <a:t>Send </a:t>
            </a:r>
            <a:r>
              <a:rPr lang="en-US" sz="1200" dirty="0"/>
              <a:t>"CONNECT TEMPERATURE 2 TO  IN 3 </a:t>
            </a:r>
            <a:r>
              <a:rPr lang="en-US" sz="1200" dirty="0" smtClean="0"/>
              <a:t>“</a:t>
            </a:r>
          </a:p>
          <a:p>
            <a:pPr marL="0" indent="0">
              <a:buNone/>
            </a:pPr>
            <a:r>
              <a:rPr lang="en-US" sz="1200" dirty="0" smtClean="0"/>
              <a:t>Send </a:t>
            </a:r>
            <a:r>
              <a:rPr lang="en-US" sz="1200" dirty="0"/>
              <a:t>"CONNECT ANALOG.IN 1 TO  IN 2 </a:t>
            </a:r>
            <a:r>
              <a:rPr lang="en-US" sz="1200" dirty="0" smtClean="0"/>
              <a:t>“</a:t>
            </a:r>
          </a:p>
          <a:p>
            <a:pPr marL="0" indent="0">
              <a:buNone/>
            </a:pPr>
            <a:r>
              <a:rPr lang="en-US" sz="1200" dirty="0" smtClean="0"/>
              <a:t>Send </a:t>
            </a:r>
            <a:r>
              <a:rPr lang="en-US" sz="1200" dirty="0"/>
              <a:t>"CONNECT LED 1 TO  OUT 1 </a:t>
            </a:r>
            <a:r>
              <a:rPr lang="en-US" sz="1200" dirty="0" smtClean="0"/>
              <a:t>“</a:t>
            </a:r>
          </a:p>
          <a:p>
            <a:pPr marL="0" indent="0">
              <a:buNone/>
            </a:pPr>
            <a:r>
              <a:rPr lang="en-US" sz="1200" dirty="0" smtClean="0"/>
              <a:t>Send </a:t>
            </a:r>
            <a:r>
              <a:rPr lang="en-US" sz="1200" dirty="0"/>
              <a:t>"CONNECT LED 2 TO  OUT 2 </a:t>
            </a:r>
            <a:r>
              <a:rPr lang="en-US" sz="1200" dirty="0" smtClean="0"/>
              <a:t>“</a:t>
            </a:r>
          </a:p>
          <a:p>
            <a:pPr marL="0" indent="0">
              <a:buNone/>
            </a:pPr>
            <a:r>
              <a:rPr lang="en-US" sz="1200" dirty="0" smtClean="0"/>
              <a:t>Send </a:t>
            </a:r>
            <a:r>
              <a:rPr lang="en-US" sz="1200" dirty="0"/>
              <a:t>"CONNECT SERVO.CONTINUOUS 1 TO  OUT 3 </a:t>
            </a:r>
            <a:r>
              <a:rPr lang="en-US" sz="1200" dirty="0" smtClean="0"/>
              <a:t>“</a:t>
            </a:r>
          </a:p>
          <a:p>
            <a:pPr marL="0" indent="0">
              <a:buNone/>
            </a:pPr>
            <a:r>
              <a:rPr lang="en-US" sz="1200" dirty="0" smtClean="0"/>
              <a:t>©</a:t>
            </a:r>
            <a:r>
              <a:rPr lang="en-US" sz="1200" dirty="0"/>
              <a:t>Set t </a:t>
            </a:r>
            <a:r>
              <a:rPr lang="en-US" sz="1200" dirty="0" smtClean="0"/>
              <a:t>and/or </a:t>
            </a:r>
            <a:r>
              <a:rPr lang="en-US" sz="1200" dirty="0"/>
              <a:t>m to values to make sure program runs at least </a:t>
            </a:r>
            <a:r>
              <a:rPr lang="en-US" sz="1200" dirty="0" smtClean="0"/>
              <a:t>once</a:t>
            </a:r>
          </a:p>
          <a:p>
            <a:pPr marL="0" indent="0">
              <a:buNone/>
            </a:pPr>
            <a:r>
              <a:rPr lang="en-US" sz="1200" dirty="0" smtClean="0"/>
              <a:t>t</a:t>
            </a:r>
            <a:r>
              <a:rPr lang="en-US" sz="1200" dirty="0"/>
              <a:t>:=</a:t>
            </a:r>
            <a:r>
              <a:rPr lang="en-US" sz="1200" dirty="0" smtClean="0"/>
              <a:t>28</a:t>
            </a:r>
          </a:p>
          <a:p>
            <a:pPr marL="0" indent="0">
              <a:buNone/>
            </a:pPr>
            <a:r>
              <a:rPr lang="en-US" sz="1200" dirty="0" smtClean="0"/>
              <a:t>m</a:t>
            </a:r>
            <a:r>
              <a:rPr lang="en-US" sz="1200" dirty="0"/>
              <a:t>:=</a:t>
            </a:r>
            <a:r>
              <a:rPr lang="en-US" sz="1200" dirty="0" smtClean="0"/>
              <a:t>90</a:t>
            </a:r>
          </a:p>
          <a:p>
            <a:pPr marL="0" indent="0">
              <a:buNone/>
            </a:pPr>
            <a:r>
              <a:rPr lang="en-US" sz="1200" dirty="0" err="1" smtClean="0"/>
              <a:t>Disp</a:t>
            </a:r>
            <a:r>
              <a:rPr lang="en-US" sz="1200" dirty="0" smtClean="0"/>
              <a:t> t</a:t>
            </a:r>
          </a:p>
          <a:p>
            <a:pPr marL="0" indent="0">
              <a:buNone/>
            </a:pPr>
            <a:r>
              <a:rPr lang="en-US" sz="1200" dirty="0" err="1" smtClean="0"/>
              <a:t>Disp</a:t>
            </a:r>
            <a:r>
              <a:rPr lang="en-US" sz="1200" dirty="0" smtClean="0"/>
              <a:t> m</a:t>
            </a:r>
          </a:p>
          <a:p>
            <a:pPr marL="0" indent="0">
              <a:buNone/>
            </a:pPr>
            <a:r>
              <a:rPr lang="en-US" sz="1200" dirty="0" smtClean="0"/>
              <a:t>While </a:t>
            </a:r>
            <a:r>
              <a:rPr lang="en-US" sz="1200" dirty="0"/>
              <a:t>t≤28 or m≥</a:t>
            </a:r>
            <a:r>
              <a:rPr lang="en-US" sz="1200" dirty="0" smtClean="0"/>
              <a:t>90</a:t>
            </a:r>
          </a:p>
          <a:p>
            <a:pPr marL="0" indent="0">
              <a:buNone/>
            </a:pPr>
            <a:r>
              <a:rPr lang="en-US" sz="1200" dirty="0" smtClean="0"/>
              <a:t>    </a:t>
            </a:r>
            <a:r>
              <a:rPr lang="en-US" sz="1200" dirty="0"/>
              <a:t>Send "READ TEMPERATURE </a:t>
            </a:r>
            <a:r>
              <a:rPr lang="en-US" sz="1200" dirty="0" smtClean="0"/>
              <a:t>1“</a:t>
            </a:r>
          </a:p>
          <a:p>
            <a:pPr marL="0" indent="0">
              <a:buNone/>
            </a:pPr>
            <a:r>
              <a:rPr lang="en-US" sz="1200" dirty="0" smtClean="0"/>
              <a:t>    </a:t>
            </a:r>
            <a:r>
              <a:rPr lang="en-US" sz="1200" dirty="0"/>
              <a:t>Get t:    </a:t>
            </a:r>
            <a:r>
              <a:rPr lang="en-US" sz="1200" dirty="0" err="1"/>
              <a:t>Disp</a:t>
            </a:r>
            <a:r>
              <a:rPr lang="en-US" sz="1200" dirty="0"/>
              <a:t> "Temperature inside car ",</a:t>
            </a:r>
            <a:r>
              <a:rPr lang="en-US" sz="1200" dirty="0" smtClean="0"/>
              <a:t>t</a:t>
            </a:r>
          </a:p>
          <a:p>
            <a:pPr marL="0" indent="0">
              <a:buNone/>
            </a:pPr>
            <a:r>
              <a:rPr lang="en-US" sz="1200" dirty="0" smtClean="0"/>
              <a:t>    </a:t>
            </a:r>
            <a:r>
              <a:rPr lang="en-US" sz="1200" dirty="0"/>
              <a:t>Send "READ TEMPERATURE </a:t>
            </a:r>
            <a:r>
              <a:rPr lang="en-US" sz="1200" dirty="0" smtClean="0"/>
              <a:t>2“</a:t>
            </a:r>
          </a:p>
          <a:p>
            <a:pPr marL="0" indent="0">
              <a:buNone/>
            </a:pPr>
            <a:r>
              <a:rPr lang="en-US" sz="1200" dirty="0" smtClean="0"/>
              <a:t>    </a:t>
            </a:r>
            <a:r>
              <a:rPr lang="en-US" sz="1200" dirty="0"/>
              <a:t>Get </a:t>
            </a:r>
            <a:r>
              <a:rPr lang="en-US" sz="1200" dirty="0" smtClean="0"/>
              <a:t>t2</a:t>
            </a:r>
          </a:p>
          <a:p>
            <a:pPr marL="0" indent="0">
              <a:buNone/>
            </a:pPr>
            <a:r>
              <a:rPr lang="en-US" sz="1200" dirty="0" smtClean="0"/>
              <a:t>    </a:t>
            </a:r>
            <a:r>
              <a:rPr lang="en-US" sz="1200" dirty="0" err="1"/>
              <a:t>Disp</a:t>
            </a:r>
            <a:r>
              <a:rPr lang="en-US" sz="1200" dirty="0"/>
              <a:t> "Temperature outside car ",</a:t>
            </a:r>
            <a:r>
              <a:rPr lang="en-US" sz="1200" dirty="0" smtClean="0"/>
              <a:t>t2</a:t>
            </a:r>
          </a:p>
          <a:p>
            <a:pPr marL="0" indent="0">
              <a:buNone/>
            </a:pPr>
            <a:r>
              <a:rPr lang="en-US" sz="1200" dirty="0" smtClean="0"/>
              <a:t>     </a:t>
            </a:r>
            <a:r>
              <a:rPr lang="en-US" sz="1200" dirty="0"/>
              <a:t>Send "READ ANALOG.IN </a:t>
            </a:r>
            <a:r>
              <a:rPr lang="en-US" sz="1200" dirty="0" smtClean="0"/>
              <a:t>1“</a:t>
            </a:r>
          </a:p>
          <a:p>
            <a:pPr marL="0" indent="0">
              <a:buNone/>
            </a:pPr>
            <a:r>
              <a:rPr lang="en-US" sz="1200" dirty="0" smtClean="0"/>
              <a:t>     </a:t>
            </a:r>
            <a:r>
              <a:rPr lang="en-US" sz="1200" dirty="0"/>
              <a:t>Get </a:t>
            </a:r>
            <a:r>
              <a:rPr lang="en-US" sz="1200" dirty="0" smtClean="0"/>
              <a:t>m</a:t>
            </a:r>
          </a:p>
          <a:p>
            <a:pPr marL="0" indent="0">
              <a:buNone/>
            </a:pPr>
            <a:r>
              <a:rPr lang="en-US" sz="1200" dirty="0" smtClean="0"/>
              <a:t>        </a:t>
            </a:r>
            <a:r>
              <a:rPr lang="en-US" sz="1200" dirty="0" err="1"/>
              <a:t>Disp</a:t>
            </a:r>
            <a:r>
              <a:rPr lang="en-US" sz="1200" dirty="0"/>
              <a:t> </a:t>
            </a:r>
            <a:r>
              <a:rPr lang="en-US" sz="1200" dirty="0" smtClean="0"/>
              <a:t>m</a:t>
            </a:r>
          </a:p>
          <a:p>
            <a:pPr marL="0" indent="0">
              <a:buNone/>
            </a:pPr>
            <a:r>
              <a:rPr lang="en-US" sz="1200" dirty="0" smtClean="0"/>
              <a:t>        </a:t>
            </a:r>
            <a:r>
              <a:rPr lang="en-US" sz="1200" dirty="0"/>
              <a:t>Wait </a:t>
            </a:r>
            <a:r>
              <a:rPr lang="en-US" sz="1200" dirty="0" smtClean="0"/>
              <a:t>1</a:t>
            </a:r>
          </a:p>
          <a:p>
            <a:pPr marL="0" indent="0">
              <a:buNone/>
            </a:pPr>
            <a:r>
              <a:rPr lang="en-US" sz="1200" dirty="0" smtClean="0"/>
              <a:t>        </a:t>
            </a:r>
            <a:r>
              <a:rPr lang="en-US" sz="1200" dirty="0"/>
              <a:t>If t&gt;28 and m&lt;90 </a:t>
            </a:r>
            <a:r>
              <a:rPr lang="en-US" sz="1200" dirty="0" smtClean="0"/>
              <a:t>Then</a:t>
            </a:r>
          </a:p>
          <a:p>
            <a:pPr marL="0" indent="0">
              <a:buNone/>
            </a:pPr>
            <a:r>
              <a:rPr lang="en-US" sz="1200" dirty="0" smtClean="0"/>
              <a:t>        </a:t>
            </a:r>
            <a:r>
              <a:rPr lang="en-US" sz="1200" dirty="0" err="1"/>
              <a:t>Disp</a:t>
            </a:r>
            <a:r>
              <a:rPr lang="en-US" sz="1200" dirty="0"/>
              <a:t> "Temperature inside car is high and pet in </a:t>
            </a:r>
            <a:r>
              <a:rPr lang="en-US" sz="1200" dirty="0" smtClean="0"/>
              <a:t>car“</a:t>
            </a:r>
          </a:p>
        </p:txBody>
      </p:sp>
      <p:sp>
        <p:nvSpPr>
          <p:cNvPr id="4" name="Content Placeholder 2"/>
          <p:cNvSpPr txBox="1">
            <a:spLocks/>
          </p:cNvSpPr>
          <p:nvPr/>
        </p:nvSpPr>
        <p:spPr>
          <a:xfrm>
            <a:off x="4720282" y="1155358"/>
            <a:ext cx="4258962" cy="4545227"/>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Lucida Grande"/>
              <a:buChar char="»"/>
              <a:defRPr sz="3200" kern="1200">
                <a:solidFill>
                  <a:schemeClr val="tx1"/>
                </a:solidFill>
                <a:latin typeface="+mn-lt"/>
                <a:ea typeface="+mn-ea"/>
                <a:cs typeface="Myriad Pro"/>
              </a:defRPr>
            </a:lvl1pPr>
            <a:lvl2pPr marL="742950" indent="-285750" algn="l" defTabSz="914400" rtl="0" eaLnBrk="1" latinLnBrk="0" hangingPunct="1">
              <a:spcBef>
                <a:spcPts val="600"/>
              </a:spcBef>
              <a:buFont typeface="Lucida Grande"/>
              <a:buChar char="»"/>
              <a:defRPr sz="2800" kern="1200">
                <a:solidFill>
                  <a:schemeClr val="tx1"/>
                </a:solidFill>
                <a:latin typeface="+mn-lt"/>
                <a:ea typeface="+mn-ea"/>
                <a:cs typeface="Myriad Pro"/>
              </a:defRPr>
            </a:lvl2pPr>
            <a:lvl3pPr marL="1143000" indent="-228600" algn="l" defTabSz="914400" rtl="0" eaLnBrk="1" latinLnBrk="0" hangingPunct="1">
              <a:spcBef>
                <a:spcPts val="600"/>
              </a:spcBef>
              <a:buFont typeface="Lucida Grande"/>
              <a:buChar char="»"/>
              <a:defRPr sz="2400" kern="1200">
                <a:solidFill>
                  <a:schemeClr val="tx1"/>
                </a:solidFill>
                <a:latin typeface="+mn-lt"/>
                <a:ea typeface="+mn-ea"/>
                <a:cs typeface="Myriad Pro"/>
              </a:defRPr>
            </a:lvl3pPr>
            <a:lvl4pPr marL="16002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4pPr>
            <a:lvl5pPr marL="2057400" indent="-228600" algn="l" defTabSz="914400" rtl="0" eaLnBrk="1" latinLnBrk="0" hangingPunct="1">
              <a:spcBef>
                <a:spcPts val="600"/>
              </a:spcBef>
              <a:buFont typeface="Lucida Grande"/>
              <a:buChar char="»"/>
              <a:defRPr sz="2000" kern="120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 Send "SET SOUND 440 2“</a:t>
            </a:r>
            <a:endParaRPr lang="en-US" sz="1200" dirty="0" smtClean="0"/>
          </a:p>
          <a:p>
            <a:pPr marL="0" indent="0">
              <a:buFont typeface="Lucida Grande"/>
              <a:buNone/>
            </a:pPr>
            <a:r>
              <a:rPr lang="en-US" sz="1200" dirty="0" smtClean="0"/>
              <a:t>        For b,1,5</a:t>
            </a:r>
          </a:p>
          <a:p>
            <a:pPr marL="0" indent="0">
              <a:buFont typeface="Lucida Grande"/>
              <a:buNone/>
            </a:pPr>
            <a:r>
              <a:rPr lang="en-US" sz="1200" dirty="0" smtClean="0"/>
              <a:t>           Send "SET LED 1 ON“</a:t>
            </a:r>
          </a:p>
          <a:p>
            <a:pPr marL="0" indent="0">
              <a:buFont typeface="Lucida Grande"/>
              <a:buNone/>
            </a:pPr>
            <a:r>
              <a:rPr lang="en-US" sz="1200" dirty="0" smtClean="0"/>
              <a:t>            Send "SET LED 2 ON“</a:t>
            </a:r>
          </a:p>
          <a:p>
            <a:pPr marL="0" indent="0">
              <a:buFont typeface="Lucida Grande"/>
              <a:buNone/>
            </a:pPr>
            <a:r>
              <a:rPr lang="en-US" sz="1200" dirty="0" smtClean="0"/>
              <a:t>            Wait 1</a:t>
            </a:r>
          </a:p>
          <a:p>
            <a:pPr marL="0" indent="0">
              <a:buFont typeface="Lucida Grande"/>
              <a:buNone/>
            </a:pPr>
            <a:r>
              <a:rPr lang="en-US" sz="1200" dirty="0" smtClean="0"/>
              <a:t>           Send "SET LED 1 OFF"</a:t>
            </a:r>
          </a:p>
          <a:p>
            <a:pPr marL="0" indent="0">
              <a:buFont typeface="Lucida Grande"/>
              <a:buNone/>
            </a:pPr>
            <a:r>
              <a:rPr lang="en-US" sz="1200" dirty="0" smtClean="0"/>
              <a:t>           Send "SET LED 2 OFF"</a:t>
            </a:r>
          </a:p>
          <a:p>
            <a:pPr marL="0" indent="0">
              <a:buFont typeface="Lucida Grande"/>
              <a:buNone/>
            </a:pPr>
            <a:r>
              <a:rPr lang="en-US" sz="1200" dirty="0" smtClean="0"/>
              <a:t>           Wait 1</a:t>
            </a:r>
          </a:p>
          <a:p>
            <a:pPr marL="0" indent="0">
              <a:buFont typeface="Lucida Grande"/>
              <a:buNone/>
            </a:pPr>
            <a:r>
              <a:rPr lang="en-US" sz="1200" dirty="0" smtClean="0"/>
              <a:t>     </a:t>
            </a:r>
            <a:r>
              <a:rPr lang="en-US" sz="1200" dirty="0" err="1" smtClean="0"/>
              <a:t>EndFor</a:t>
            </a:r>
            <a:endParaRPr lang="en-US" sz="1200" dirty="0" smtClean="0"/>
          </a:p>
          <a:p>
            <a:pPr marL="0" indent="0">
              <a:buFont typeface="Lucida Grande"/>
              <a:buNone/>
            </a:pPr>
            <a:r>
              <a:rPr lang="en-US" sz="1200" dirty="0" smtClean="0"/>
              <a:t>        Send "SET SERVO.CONTINUOUS 1 CCW 20 TIME 1“</a:t>
            </a:r>
          </a:p>
          <a:p>
            <a:pPr marL="0" indent="0">
              <a:buFont typeface="Lucida Grande"/>
              <a:buNone/>
            </a:pPr>
            <a:r>
              <a:rPr lang="en-US" sz="1200" dirty="0" smtClean="0"/>
              <a:t>        Else</a:t>
            </a:r>
          </a:p>
          <a:p>
            <a:pPr marL="0" indent="0">
              <a:buFont typeface="Lucida Grande"/>
              <a:buNone/>
            </a:pPr>
            <a:r>
              <a:rPr lang="en-US" sz="1200" dirty="0" smtClean="0"/>
              <a:t>           </a:t>
            </a:r>
            <a:r>
              <a:rPr lang="en-US" sz="1200" dirty="0" err="1" smtClean="0"/>
              <a:t>Disp</a:t>
            </a:r>
            <a:r>
              <a:rPr lang="en-US" sz="1200" dirty="0" smtClean="0"/>
              <a:t> "No need to trigger the alarm“</a:t>
            </a:r>
          </a:p>
          <a:p>
            <a:pPr marL="0" indent="0">
              <a:buFont typeface="Lucida Grande"/>
              <a:buNone/>
            </a:pPr>
            <a:r>
              <a:rPr lang="en-US" sz="1200" dirty="0" smtClean="0"/>
              <a:t>        </a:t>
            </a:r>
            <a:r>
              <a:rPr lang="en-US" sz="1200" dirty="0" err="1" smtClean="0"/>
              <a:t>EndIf</a:t>
            </a:r>
            <a:endParaRPr lang="en-US" sz="1200" dirty="0" smtClean="0"/>
          </a:p>
          <a:p>
            <a:pPr marL="0" indent="0">
              <a:buFont typeface="Lucida Grande"/>
              <a:buNone/>
            </a:pPr>
            <a:r>
              <a:rPr lang="en-US" sz="1200" dirty="0" smtClean="0"/>
              <a:t>   </a:t>
            </a:r>
            <a:r>
              <a:rPr lang="en-US" sz="1200" dirty="0" err="1" smtClean="0"/>
              <a:t>EndWhile</a:t>
            </a:r>
            <a:endParaRPr lang="en-US" sz="1200" dirty="0" smtClean="0"/>
          </a:p>
          <a:p>
            <a:pPr marL="0" indent="0">
              <a:buFont typeface="Lucida Grande"/>
              <a:buNone/>
            </a:pPr>
            <a:r>
              <a:rPr lang="en-US" sz="1200" dirty="0" smtClean="0"/>
              <a:t> Send "SET SERVO.CONTINUOUS 1 CW 20 TIME 1"</a:t>
            </a:r>
            <a:endParaRPr lang="en-US" sz="1200" dirty="0"/>
          </a:p>
        </p:txBody>
      </p:sp>
      <p:sp>
        <p:nvSpPr>
          <p:cNvPr id="7" name="Rounded Rectangle 6"/>
          <p:cNvSpPr/>
          <p:nvPr/>
        </p:nvSpPr>
        <p:spPr>
          <a:xfrm>
            <a:off x="5110087" y="287410"/>
            <a:ext cx="2478435" cy="66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TI-Nspire CX</a:t>
            </a:r>
            <a:endParaRPr lang="en-US" sz="2400" b="1" dirty="0"/>
          </a:p>
        </p:txBody>
      </p:sp>
      <p:sp>
        <p:nvSpPr>
          <p:cNvPr id="8" name="Title 1"/>
          <p:cNvSpPr>
            <a:spLocks noGrp="1"/>
          </p:cNvSpPr>
          <p:nvPr>
            <p:ph type="title"/>
          </p:nvPr>
        </p:nvSpPr>
        <p:spPr>
          <a:xfrm>
            <a:off x="457200" y="10854"/>
            <a:ext cx="3381632" cy="1143000"/>
          </a:xfrm>
        </p:spPr>
        <p:txBody>
          <a:bodyPr>
            <a:normAutofit/>
          </a:bodyPr>
          <a:lstStyle/>
          <a:p>
            <a:r>
              <a:rPr lang="en-US" sz="3200" dirty="0" smtClean="0"/>
              <a:t>Extension Code</a:t>
            </a:r>
            <a:endParaRPr lang="en-US" sz="3200" dirty="0"/>
          </a:p>
        </p:txBody>
      </p:sp>
    </p:spTree>
    <p:extLst>
      <p:ext uri="{BB962C8B-B14F-4D97-AF65-F5344CB8AC3E}">
        <p14:creationId xmlns:p14="http://schemas.microsoft.com/office/powerpoint/2010/main" val="105860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09-27 car alarm title photo.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 y="152400"/>
            <a:ext cx="9131300" cy="6540500"/>
          </a:xfrm>
          <a:prstGeom prst="rect">
            <a:avLst/>
          </a:prstGeom>
        </p:spPr>
      </p:pic>
    </p:spTree>
    <p:extLst>
      <p:ext uri="{BB962C8B-B14F-4D97-AF65-F5344CB8AC3E}">
        <p14:creationId xmlns:p14="http://schemas.microsoft.com/office/powerpoint/2010/main" val="1557894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Interested in additional projects or planning a </a:t>
            </a:r>
            <a:r>
              <a:rPr lang="en-US" dirty="0" err="1" smtClean="0"/>
              <a:t>ti</a:t>
            </a:r>
            <a:r>
              <a:rPr lang="en-US" dirty="0" smtClean="0"/>
              <a:t> STEM camp? </a:t>
            </a:r>
            <a:endParaRPr lang="en-US" dirty="0"/>
          </a:p>
        </p:txBody>
      </p:sp>
    </p:spTree>
    <p:extLst>
      <p:ext uri="{BB962C8B-B14F-4D97-AF65-F5344CB8AC3E}">
        <p14:creationId xmlns:p14="http://schemas.microsoft.com/office/powerpoint/2010/main" val="406918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sz="3600" dirty="0" smtClean="0"/>
              <a:t>Suggested Sequence of  TI STEM Projects</a:t>
            </a:r>
            <a:endParaRPr lang="en-US" sz="3600" dirty="0"/>
          </a:p>
        </p:txBody>
      </p:sp>
      <p:graphicFrame>
        <p:nvGraphicFramePr>
          <p:cNvPr id="3" name="Diagram 2"/>
          <p:cNvGraphicFramePr/>
          <p:nvPr>
            <p:extLst>
              <p:ext uri="{D42A27DB-BD31-4B8C-83A1-F6EECF244321}">
                <p14:modId xmlns:p14="http://schemas.microsoft.com/office/powerpoint/2010/main" val="2658844917"/>
              </p:ext>
            </p:extLst>
          </p:nvPr>
        </p:nvGraphicFramePr>
        <p:xfrm>
          <a:off x="731530" y="1113894"/>
          <a:ext cx="6999315" cy="555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Notched Right Arrow 3"/>
          <p:cNvSpPr/>
          <p:nvPr/>
        </p:nvSpPr>
        <p:spPr>
          <a:xfrm>
            <a:off x="1157605" y="5789189"/>
            <a:ext cx="3171190" cy="97218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tabLst>
                <a:tab pos="3385185" algn="l"/>
              </a:tabLst>
            </a:pPr>
            <a:r>
              <a:rPr lang="en-US" sz="1400" dirty="0">
                <a:effectLst/>
                <a:latin typeface="Arial"/>
                <a:ea typeface="Times New Roman"/>
                <a:cs typeface="Times New Roman"/>
              </a:rPr>
              <a:t>Increasing project complexity, and time required</a:t>
            </a:r>
            <a:r>
              <a:rPr lang="en-US" sz="1400" dirty="0" smtClean="0">
                <a:effectLst/>
                <a:latin typeface="Arial"/>
                <a:ea typeface="Times New Roman"/>
                <a:cs typeface="Times New Roman"/>
              </a:rPr>
              <a:t>. </a:t>
            </a:r>
            <a:endParaRPr lang="en-US" sz="1400" dirty="0">
              <a:effectLst/>
              <a:latin typeface="Arial"/>
              <a:ea typeface="Times New Roman"/>
              <a:cs typeface="Times New Roman"/>
            </a:endParaRPr>
          </a:p>
        </p:txBody>
      </p:sp>
    </p:spTree>
    <p:extLst>
      <p:ext uri="{BB962C8B-B14F-4D97-AF65-F5344CB8AC3E}">
        <p14:creationId xmlns:p14="http://schemas.microsoft.com/office/powerpoint/2010/main" val="3497124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733"/>
            <a:ext cx="8229600" cy="1143000"/>
          </a:xfrm>
        </p:spPr>
        <p:txBody>
          <a:bodyPr>
            <a:normAutofit fontScale="90000"/>
          </a:bodyPr>
          <a:lstStyle/>
          <a:p>
            <a:r>
              <a:rPr lang="en-US" dirty="0" smtClean="0"/>
              <a:t>Choose your own STEM adventure! </a:t>
            </a:r>
            <a:endParaRPr lang="en-US" dirty="0"/>
          </a:p>
        </p:txBody>
      </p:sp>
      <p:graphicFrame>
        <p:nvGraphicFramePr>
          <p:cNvPr id="3" name="Diagram 2"/>
          <p:cNvGraphicFramePr/>
          <p:nvPr>
            <p:extLst>
              <p:ext uri="{D42A27DB-BD31-4B8C-83A1-F6EECF244321}">
                <p14:modId xmlns:p14="http://schemas.microsoft.com/office/powerpoint/2010/main" val="1474578957"/>
              </p:ext>
            </p:extLst>
          </p:nvPr>
        </p:nvGraphicFramePr>
        <p:xfrm>
          <a:off x="829733" y="1032934"/>
          <a:ext cx="785706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37066" y="5655733"/>
            <a:ext cx="4334933" cy="1032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Choose from several recommended combination of projects based on students’ experience and interests! </a:t>
            </a:r>
            <a:endParaRPr lang="en-US" dirty="0"/>
          </a:p>
        </p:txBody>
      </p:sp>
    </p:spTree>
    <p:extLst>
      <p:ext uri="{BB962C8B-B14F-4D97-AF65-F5344CB8AC3E}">
        <p14:creationId xmlns:p14="http://schemas.microsoft.com/office/powerpoint/2010/main" val="3295992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1"/>
            <a:ext cx="8229600" cy="1143000"/>
          </a:xfrm>
        </p:spPr>
        <p:txBody>
          <a:bodyPr>
            <a:normAutofit fontScale="90000"/>
          </a:bodyPr>
          <a:lstStyle/>
          <a:p>
            <a:r>
              <a:rPr lang="en-US" sz="4000" dirty="0" smtClean="0"/>
              <a:t>Additional Classroom Activities for TI-Innovator Hub can be found online:</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457200" y="1549398"/>
            <a:ext cx="8229600" cy="4495800"/>
          </a:xfrm>
        </p:spPr>
        <p:txBody>
          <a:bodyPr>
            <a:normAutofit fontScale="92500" lnSpcReduction="10000"/>
          </a:bodyPr>
          <a:lstStyle/>
          <a:p>
            <a:r>
              <a:rPr lang="en-US" dirty="0" smtClean="0"/>
              <a:t>Science through Engineering Design Lessons (SED) </a:t>
            </a:r>
          </a:p>
          <a:p>
            <a:pPr lvl="1"/>
            <a:r>
              <a:rPr lang="en-US" dirty="0">
                <a:hlinkClick r:id="rId2"/>
              </a:rPr>
              <a:t>https://</a:t>
            </a:r>
            <a:r>
              <a:rPr lang="en-US" dirty="0" smtClean="0">
                <a:hlinkClick r:id="rId2"/>
              </a:rPr>
              <a:t>education.ti.com/en/tisciencenspired/us/stem/science-through-engineering-design</a:t>
            </a:r>
            <a:endParaRPr lang="en-US" dirty="0" smtClean="0"/>
          </a:p>
          <a:p>
            <a:r>
              <a:rPr lang="en-US" dirty="0" smtClean="0"/>
              <a:t>10 Minutes of Code with TI-Innovator</a:t>
            </a:r>
          </a:p>
          <a:p>
            <a:pPr lvl="1"/>
            <a:r>
              <a:rPr lang="en-US" dirty="0">
                <a:hlinkClick r:id="rId3"/>
              </a:rPr>
              <a:t>https://</a:t>
            </a:r>
            <a:r>
              <a:rPr lang="en-US" dirty="0" smtClean="0">
                <a:hlinkClick r:id="rId3"/>
              </a:rPr>
              <a:t>education.ti.com/en/activities/ti-codes/innovator</a:t>
            </a:r>
            <a:r>
              <a:rPr lang="en-US" dirty="0" smtClean="0"/>
              <a:t>	</a:t>
            </a:r>
          </a:p>
          <a:p>
            <a:r>
              <a:rPr lang="en-US" dirty="0" smtClean="0"/>
              <a:t>Path to STEM Projects</a:t>
            </a:r>
          </a:p>
          <a:p>
            <a:pPr lvl="1"/>
            <a:r>
              <a:rPr lang="en-US" dirty="0">
                <a:hlinkClick r:id="rId4"/>
              </a:rPr>
              <a:t>https://</a:t>
            </a:r>
            <a:r>
              <a:rPr lang="en-US" dirty="0" smtClean="0">
                <a:hlinkClick r:id="rId4"/>
              </a:rPr>
              <a:t>education.ti.com/en/activities/stem/path-to-stem</a:t>
            </a:r>
            <a:endParaRPr lang="en-US" dirty="0" smtClean="0"/>
          </a:p>
          <a:p>
            <a:pPr lvl="1"/>
            <a:endParaRPr lang="en-US" dirty="0" smtClean="0"/>
          </a:p>
          <a:p>
            <a:endParaRPr lang="en-US" dirty="0"/>
          </a:p>
        </p:txBody>
      </p:sp>
    </p:spTree>
    <p:extLst>
      <p:ext uri="{BB962C8B-B14F-4D97-AF65-F5344CB8AC3E}">
        <p14:creationId xmlns:p14="http://schemas.microsoft.com/office/powerpoint/2010/main" val="169299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“Greenhouse Effect” in a Closed Car</a:t>
            </a:r>
            <a:endParaRPr lang="en-US" sz="3600" dirty="0"/>
          </a:p>
        </p:txBody>
      </p:sp>
      <p:sp>
        <p:nvSpPr>
          <p:cNvPr id="4" name="Content Placeholder 3"/>
          <p:cNvSpPr>
            <a:spLocks noGrp="1"/>
          </p:cNvSpPr>
          <p:nvPr>
            <p:ph sz="half" idx="2"/>
          </p:nvPr>
        </p:nvSpPr>
        <p:spPr>
          <a:xfrm>
            <a:off x="3588327" y="1219200"/>
            <a:ext cx="4925291" cy="5306291"/>
          </a:xfrm>
        </p:spPr>
        <p:txBody>
          <a:bodyPr>
            <a:noAutofit/>
          </a:bodyPr>
          <a:lstStyle/>
          <a:p>
            <a:r>
              <a:rPr lang="en-US" sz="2000" dirty="0"/>
              <a:t>The sun's rays enter through your car's windows. Some of the heat from the sun is absorbed by the seats, the dashboard and the carpeting and floor mats. When those objects release this heat, it doesn't all get out through the windows. Some is reflected back in. The heat radiated by the seats is a different wavelength than the light of the sun that made it through the windows in the first place. </a:t>
            </a:r>
          </a:p>
          <a:p>
            <a:pPr marL="0" indent="0">
              <a:buNone/>
            </a:pPr>
            <a:endParaRPr lang="en-US" sz="2000" dirty="0"/>
          </a:p>
          <a:p>
            <a:r>
              <a:rPr lang="en-US" sz="2000" dirty="0"/>
              <a:t>So a certain amount of energy is going in, and less energy is going out. The result is a gradual increase in the temperature inside your car. </a:t>
            </a:r>
          </a:p>
          <a:p>
            <a:endParaRPr lang="en-US" sz="2000" dirty="0"/>
          </a:p>
        </p:txBody>
      </p:sp>
      <p:pic>
        <p:nvPicPr>
          <p:cNvPr id="5" name="Picture 2" descr="C:\Users\a0870037\Dropbox\For Cara\Dave Projects\images\CL13165 car_v2.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221672" y="1371599"/>
            <a:ext cx="3366655" cy="33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08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3" y="0"/>
            <a:ext cx="9008537" cy="660401"/>
          </a:xfrm>
        </p:spPr>
        <p:txBody>
          <a:bodyPr>
            <a:normAutofit/>
          </a:bodyPr>
          <a:lstStyle/>
          <a:p>
            <a:r>
              <a:rPr lang="en-US" sz="2800" dirty="0" smtClean="0"/>
              <a:t>Required Supplies for each project - </a:t>
            </a:r>
            <a:r>
              <a:rPr lang="en-US" sz="1600" dirty="0" smtClean="0"/>
              <a:t>32 students, groups of 4</a:t>
            </a:r>
            <a:endParaRPr lang="en-US" sz="1600" dirty="0"/>
          </a:p>
        </p:txBody>
      </p:sp>
      <p:sp>
        <p:nvSpPr>
          <p:cNvPr id="4" name="Slide Number Placeholder 3"/>
          <p:cNvSpPr>
            <a:spLocks noGrp="1"/>
          </p:cNvSpPr>
          <p:nvPr>
            <p:ph type="sldNum" sz="quarter" idx="4294967295"/>
          </p:nvPr>
        </p:nvSpPr>
        <p:spPr>
          <a:xfrm>
            <a:off x="6642100" y="6049963"/>
            <a:ext cx="2133600" cy="206376"/>
          </a:xfrm>
          <a:prstGeom prst="rect">
            <a:avLst/>
          </a:prstGeom>
        </p:spPr>
        <p:txBody>
          <a:bodyPr/>
          <a:lstStyle/>
          <a:p>
            <a:pPr>
              <a:defRPr/>
            </a:pPr>
            <a:fld id="{2B97888F-6AF7-4263-B69D-592D8C33BAC7}" type="slidenum">
              <a:rPr lang="en-US" smtClean="0"/>
              <a:pPr>
                <a:defRPr/>
              </a:pPr>
              <a:t>50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6252027"/>
              </p:ext>
            </p:extLst>
          </p:nvPr>
        </p:nvGraphicFramePr>
        <p:xfrm>
          <a:off x="135464" y="517006"/>
          <a:ext cx="8839205" cy="6075141"/>
        </p:xfrm>
        <a:graphic>
          <a:graphicData uri="http://schemas.openxmlformats.org/drawingml/2006/table">
            <a:tbl>
              <a:tblPr firstRow="1" bandRow="1">
                <a:tableStyleId>{5C22544A-7EE6-4342-B048-85BDC9FD1C3A}</a:tableStyleId>
              </a:tblPr>
              <a:tblGrid>
                <a:gridCol w="1767841"/>
                <a:gridCol w="1767841"/>
                <a:gridCol w="1767841"/>
                <a:gridCol w="1767841"/>
                <a:gridCol w="1767841"/>
              </a:tblGrid>
              <a:tr h="583661">
                <a:tc>
                  <a:txBody>
                    <a:bodyPr/>
                    <a:lstStyle/>
                    <a:p>
                      <a:endParaRPr lang="en-US" dirty="0"/>
                    </a:p>
                  </a:txBody>
                  <a:tcPr/>
                </a:tc>
                <a:tc>
                  <a:txBody>
                    <a:bodyPr/>
                    <a:lstStyle/>
                    <a:p>
                      <a:pPr algn="ctr"/>
                      <a:r>
                        <a:rPr lang="en-US" dirty="0" smtClean="0"/>
                        <a:t>Mood Ring</a:t>
                      </a:r>
                      <a:endParaRPr lang="en-US" dirty="0"/>
                    </a:p>
                  </a:txBody>
                  <a:tcPr/>
                </a:tc>
                <a:tc>
                  <a:txBody>
                    <a:bodyPr/>
                    <a:lstStyle/>
                    <a:p>
                      <a:pPr algn="ctr"/>
                      <a:r>
                        <a:rPr lang="en-US" dirty="0" smtClean="0"/>
                        <a:t>Pet</a:t>
                      </a:r>
                      <a:r>
                        <a:rPr lang="en-US" baseline="0" dirty="0" smtClean="0"/>
                        <a:t> </a:t>
                      </a:r>
                      <a:r>
                        <a:rPr lang="en-US" dirty="0" smtClean="0"/>
                        <a:t>Car</a:t>
                      </a:r>
                      <a:r>
                        <a:rPr lang="en-US" baseline="0" dirty="0" smtClean="0"/>
                        <a:t> Alarm</a:t>
                      </a:r>
                      <a:endParaRPr lang="en-US" dirty="0"/>
                    </a:p>
                  </a:txBody>
                  <a:tcPr/>
                </a:tc>
                <a:tc>
                  <a:txBody>
                    <a:bodyPr/>
                    <a:lstStyle/>
                    <a:p>
                      <a:pPr algn="ctr"/>
                      <a:r>
                        <a:rPr lang="en-US" dirty="0" smtClean="0"/>
                        <a:t>Smart Water</a:t>
                      </a:r>
                      <a:endParaRPr lang="en-US" dirty="0"/>
                    </a:p>
                  </a:txBody>
                  <a:tcPr/>
                </a:tc>
                <a:tc>
                  <a:txBody>
                    <a:bodyPr/>
                    <a:lstStyle/>
                    <a:p>
                      <a:pPr algn="ctr"/>
                      <a:r>
                        <a:rPr lang="en-US" dirty="0" smtClean="0"/>
                        <a:t>Mars</a:t>
                      </a:r>
                      <a:r>
                        <a:rPr lang="en-US" baseline="0" dirty="0" smtClean="0"/>
                        <a:t> Rover</a:t>
                      </a:r>
                      <a:endParaRPr lang="en-US" dirty="0"/>
                    </a:p>
                  </a:txBody>
                  <a:tcPr/>
                </a:tc>
              </a:tr>
              <a:tr h="370840">
                <a:tc>
                  <a:txBody>
                    <a:bodyPr/>
                    <a:lstStyle/>
                    <a:p>
                      <a:r>
                        <a:rPr lang="en-US" dirty="0" smtClean="0"/>
                        <a:t>TI graphing calculators (TI-84 Plus CE or TI-</a:t>
                      </a:r>
                      <a:r>
                        <a:rPr lang="en-US" dirty="0" err="1" smtClean="0"/>
                        <a:t>Nspire</a:t>
                      </a:r>
                      <a:r>
                        <a:rPr lang="en-US" dirty="0" smtClean="0"/>
                        <a:t> CX)</a:t>
                      </a:r>
                      <a:endParaRPr lang="en-US" dirty="0"/>
                    </a:p>
                  </a:txBody>
                  <a:tcPr/>
                </a:tc>
                <a:tc>
                  <a:txBody>
                    <a:bodyPr/>
                    <a:lstStyle/>
                    <a:p>
                      <a:pPr algn="ctr"/>
                      <a:r>
                        <a:rPr lang="en-US" sz="1600" dirty="0" smtClean="0"/>
                        <a:t>32</a:t>
                      </a:r>
                      <a:endParaRPr lang="en-US" sz="1600" dirty="0"/>
                    </a:p>
                  </a:txBody>
                  <a:tcPr/>
                </a:tc>
                <a:tc>
                  <a:txBody>
                    <a:bodyPr/>
                    <a:lstStyle/>
                    <a:p>
                      <a:pPr algn="ctr"/>
                      <a:r>
                        <a:rPr lang="en-US" sz="1600" dirty="0" smtClean="0"/>
                        <a:t>32</a:t>
                      </a:r>
                      <a:endParaRPr lang="en-US" sz="1600" dirty="0"/>
                    </a:p>
                  </a:txBody>
                  <a:tcPr/>
                </a:tc>
                <a:tc>
                  <a:txBody>
                    <a:bodyPr/>
                    <a:lstStyle/>
                    <a:p>
                      <a:pPr algn="ctr"/>
                      <a:r>
                        <a:rPr lang="en-US" sz="1600" dirty="0" smtClean="0"/>
                        <a:t>32</a:t>
                      </a:r>
                      <a:endParaRPr lang="en-US" sz="1600" dirty="0"/>
                    </a:p>
                  </a:txBody>
                  <a:tcPr/>
                </a:tc>
                <a:tc>
                  <a:txBody>
                    <a:bodyPr/>
                    <a:lstStyle/>
                    <a:p>
                      <a:pPr algn="ctr"/>
                      <a:r>
                        <a:rPr lang="en-US" sz="1600" dirty="0" smtClean="0"/>
                        <a:t>32</a:t>
                      </a:r>
                      <a:endParaRPr lang="en-US" sz="1600" dirty="0"/>
                    </a:p>
                  </a:txBody>
                  <a:tcPr/>
                </a:tc>
              </a:tr>
              <a:tr h="370840">
                <a:tc>
                  <a:txBody>
                    <a:bodyPr/>
                    <a:lstStyle/>
                    <a:p>
                      <a:r>
                        <a:rPr lang="en-US" dirty="0" smtClean="0"/>
                        <a:t>TI-Innovators</a:t>
                      </a:r>
                      <a:endParaRPr lang="en-US" dirty="0"/>
                    </a:p>
                  </a:txBody>
                  <a:tcPr/>
                </a:tc>
                <a:tc>
                  <a:txBody>
                    <a:bodyPr/>
                    <a:lstStyle/>
                    <a:p>
                      <a:pPr algn="ctr"/>
                      <a:r>
                        <a:rPr lang="en-US" sz="1600" dirty="0" smtClean="0"/>
                        <a:t>8</a:t>
                      </a:r>
                      <a:endParaRPr lang="en-US" sz="1600" dirty="0"/>
                    </a:p>
                  </a:txBody>
                  <a:tcPr/>
                </a:tc>
                <a:tc>
                  <a:txBody>
                    <a:bodyPr/>
                    <a:lstStyle/>
                    <a:p>
                      <a:pPr algn="ctr"/>
                      <a:r>
                        <a:rPr lang="en-US" sz="1600" dirty="0" smtClean="0"/>
                        <a:t>8</a:t>
                      </a:r>
                      <a:endParaRPr lang="en-US" sz="1600" dirty="0"/>
                    </a:p>
                  </a:txBody>
                  <a:tcPr/>
                </a:tc>
                <a:tc>
                  <a:txBody>
                    <a:bodyPr/>
                    <a:lstStyle/>
                    <a:p>
                      <a:pPr algn="ctr"/>
                      <a:r>
                        <a:rPr lang="en-US" sz="1600" dirty="0" smtClean="0"/>
                        <a:t>8</a:t>
                      </a:r>
                      <a:endParaRPr lang="en-US" sz="1600" dirty="0"/>
                    </a:p>
                  </a:txBody>
                  <a:tcPr/>
                </a:tc>
                <a:tc>
                  <a:txBody>
                    <a:bodyPr/>
                    <a:lstStyle/>
                    <a:p>
                      <a:pPr algn="ctr"/>
                      <a:r>
                        <a:rPr lang="en-US" sz="1600" dirty="0" smtClean="0"/>
                        <a:t>8</a:t>
                      </a:r>
                      <a:endParaRPr lang="en-US" sz="1600" dirty="0"/>
                    </a:p>
                  </a:txBody>
                  <a:tcPr/>
                </a:tc>
              </a:tr>
              <a:tr h="370840">
                <a:tc>
                  <a:txBody>
                    <a:bodyPr/>
                    <a:lstStyle/>
                    <a:p>
                      <a:r>
                        <a:rPr lang="en-US" dirty="0" smtClean="0"/>
                        <a:t>Input Devices</a:t>
                      </a:r>
                      <a:endParaRPr lang="en-US" dirty="0"/>
                    </a:p>
                  </a:txBody>
                  <a:tcPr/>
                </a:tc>
                <a:tc>
                  <a:txBody>
                    <a:bodyPr/>
                    <a:lstStyle/>
                    <a:p>
                      <a:pPr algn="ctr"/>
                      <a:r>
                        <a:rPr lang="en-US" sz="1600" dirty="0" smtClean="0"/>
                        <a:t>8 Temperature</a:t>
                      </a:r>
                      <a:r>
                        <a:rPr lang="en-US" sz="1600" baseline="0" dirty="0" smtClean="0"/>
                        <a:t> sensors</a:t>
                      </a:r>
                      <a:endParaRPr lang="en-US" sz="1600" dirty="0"/>
                    </a:p>
                  </a:txBody>
                  <a:tcPr/>
                </a:tc>
                <a:tc>
                  <a:txBody>
                    <a:bodyPr/>
                    <a:lstStyle/>
                    <a:p>
                      <a:pPr algn="ctr"/>
                      <a:r>
                        <a:rPr lang="en-US" sz="1600" dirty="0" smtClean="0"/>
                        <a:t>8 each: Temperature, Hall Effect Magnetic Sensors</a:t>
                      </a:r>
                      <a:endParaRPr lang="en-US" sz="1600" dirty="0"/>
                    </a:p>
                  </a:txBody>
                  <a:tcPr/>
                </a:tc>
                <a:tc>
                  <a:txBody>
                    <a:bodyPr/>
                    <a:lstStyle/>
                    <a:p>
                      <a:pPr algn="ctr"/>
                      <a:r>
                        <a:rPr lang="en-US" sz="1600" dirty="0" smtClean="0"/>
                        <a:t>8 Each: Digital Humidity and Temperature,</a:t>
                      </a:r>
                      <a:r>
                        <a:rPr lang="en-US" sz="1600" baseline="0" dirty="0" smtClean="0"/>
                        <a:t> Soil Moisture, Light Level</a:t>
                      </a:r>
                      <a:endParaRPr lang="en-US" sz="1600" dirty="0"/>
                    </a:p>
                  </a:txBody>
                  <a:tcPr/>
                </a:tc>
                <a:tc>
                  <a:txBody>
                    <a:bodyPr/>
                    <a:lstStyle/>
                    <a:p>
                      <a:pPr algn="ctr"/>
                      <a:endParaRPr lang="en-US" sz="1600" dirty="0"/>
                    </a:p>
                  </a:txBody>
                  <a:tcPr/>
                </a:tc>
              </a:tr>
              <a:tr h="370840">
                <a:tc>
                  <a:txBody>
                    <a:bodyPr/>
                    <a:lstStyle/>
                    <a:p>
                      <a:r>
                        <a:rPr lang="en-US" dirty="0" smtClean="0"/>
                        <a:t>Output Devices or Rovers</a:t>
                      </a:r>
                      <a:endParaRPr lang="en-US" dirty="0"/>
                    </a:p>
                  </a:txBody>
                  <a:tcPr/>
                </a:tc>
                <a:tc>
                  <a:txBody>
                    <a:bodyPr/>
                    <a:lstStyle/>
                    <a:p>
                      <a:pPr algn="ctr"/>
                      <a:endParaRPr lang="en-US" sz="1600" dirty="0"/>
                    </a:p>
                  </a:txBody>
                  <a:tcPr/>
                </a:tc>
                <a:tc>
                  <a:txBody>
                    <a:bodyPr/>
                    <a:lstStyle/>
                    <a:p>
                      <a:pPr algn="ctr"/>
                      <a:r>
                        <a:rPr lang="en-US" sz="1600" dirty="0" smtClean="0"/>
                        <a:t>8 each: Servo</a:t>
                      </a:r>
                      <a:r>
                        <a:rPr lang="en-US" sz="1600" baseline="0" dirty="0" smtClean="0"/>
                        <a:t> motor (with rechargeable battery)</a:t>
                      </a:r>
                      <a:endParaRPr lang="en-US" sz="1600" dirty="0"/>
                    </a:p>
                  </a:txBody>
                  <a:tcPr/>
                </a:tc>
                <a:tc>
                  <a:txBody>
                    <a:bodyPr/>
                    <a:lstStyle/>
                    <a:p>
                      <a:pPr algn="ctr"/>
                      <a:r>
                        <a:rPr lang="en-US" sz="1600" dirty="0" smtClean="0"/>
                        <a:t>8 Each: Pump-MOSFET-Battery Holder kit, 4AA Batteries</a:t>
                      </a:r>
                      <a:endParaRPr lang="en-US" sz="1600" dirty="0"/>
                    </a:p>
                  </a:txBody>
                  <a:tcPr/>
                </a:tc>
                <a:tc>
                  <a:txBody>
                    <a:bodyPr/>
                    <a:lstStyle/>
                    <a:p>
                      <a:pPr algn="ctr"/>
                      <a:r>
                        <a:rPr lang="en-US" sz="1600" dirty="0" smtClean="0"/>
                        <a:t>8 Rovers</a:t>
                      </a:r>
                      <a:endParaRPr lang="en-US" sz="1600" dirty="0"/>
                    </a:p>
                  </a:txBody>
                  <a:tcPr/>
                </a:tc>
              </a:tr>
              <a:tr h="370840">
                <a:tc>
                  <a:txBody>
                    <a:bodyPr/>
                    <a:lstStyle/>
                    <a:p>
                      <a:r>
                        <a:rPr lang="en-US" dirty="0" smtClean="0"/>
                        <a:t>Other materials</a:t>
                      </a:r>
                      <a:endParaRPr lang="en-US" dirty="0"/>
                    </a:p>
                  </a:txBody>
                  <a:tcPr/>
                </a:tc>
                <a:tc>
                  <a:txBody>
                    <a:bodyPr/>
                    <a:lstStyle/>
                    <a:p>
                      <a:pPr algn="ctr"/>
                      <a:r>
                        <a:rPr lang="en-US" sz="1600" dirty="0" smtClean="0"/>
                        <a:t>8 Chenille</a:t>
                      </a:r>
                      <a:r>
                        <a:rPr lang="en-US" sz="1600" baseline="0" dirty="0" smtClean="0"/>
                        <a:t> wires (pipe cleaners)</a:t>
                      </a:r>
                      <a:endParaRPr lang="en-US" sz="1600" dirty="0"/>
                    </a:p>
                  </a:txBody>
                  <a:tcPr/>
                </a:tc>
                <a:tc>
                  <a:txBody>
                    <a:bodyPr/>
                    <a:lstStyle/>
                    <a:p>
                      <a:pPr algn="ctr"/>
                      <a:r>
                        <a:rPr lang="en-US" sz="1600" dirty="0" smtClean="0"/>
                        <a:t>8 Cars, magnet, duct</a:t>
                      </a:r>
                      <a:r>
                        <a:rPr lang="en-US" sz="1600" baseline="0" dirty="0" smtClean="0"/>
                        <a:t> tape or other for decoration</a:t>
                      </a:r>
                      <a:endParaRPr lang="en-US" sz="1600" dirty="0"/>
                    </a:p>
                  </a:txBody>
                  <a:tcPr/>
                </a:tc>
                <a:tc>
                  <a:txBody>
                    <a:bodyPr/>
                    <a:lstStyle/>
                    <a:p>
                      <a:pPr algn="ctr"/>
                      <a:r>
                        <a:rPr lang="en-US" sz="1600" dirty="0" smtClean="0"/>
                        <a:t>Plant</a:t>
                      </a:r>
                      <a:r>
                        <a:rPr lang="en-US" sz="1600" baseline="0" dirty="0" smtClean="0"/>
                        <a:t> container, cistern, </a:t>
                      </a:r>
                      <a:r>
                        <a:rPr lang="en-US" sz="1600" dirty="0" smtClean="0"/>
                        <a:t>perlite</a:t>
                      </a:r>
                      <a:r>
                        <a:rPr lang="en-US" sz="1600" baseline="0" dirty="0" smtClean="0"/>
                        <a:t> or other growing medium, tubes, duct tape</a:t>
                      </a:r>
                      <a:endParaRPr lang="en-US" sz="1600" dirty="0"/>
                    </a:p>
                  </a:txBody>
                  <a:tcPr/>
                </a:tc>
                <a:tc>
                  <a:txBody>
                    <a:bodyPr/>
                    <a:lstStyle/>
                    <a:p>
                      <a:pPr algn="ctr"/>
                      <a:r>
                        <a:rPr lang="en-US" sz="1600" dirty="0" smtClean="0"/>
                        <a:t>Printouts of Mars surface, plastic obstacle</a:t>
                      </a:r>
                      <a:r>
                        <a:rPr lang="en-US" sz="1600" baseline="0" dirty="0" smtClean="0"/>
                        <a:t> cones, meter sticks, protractors, tape, markers </a:t>
                      </a:r>
                      <a:endParaRPr lang="en-US" sz="1600" dirty="0"/>
                    </a:p>
                  </a:txBody>
                  <a:tcPr/>
                </a:tc>
              </a:tr>
            </a:tbl>
          </a:graphicData>
        </a:graphic>
      </p:graphicFrame>
    </p:spTree>
    <p:extLst>
      <p:ext uri="{BB962C8B-B14F-4D97-AF65-F5344CB8AC3E}">
        <p14:creationId xmlns:p14="http://schemas.microsoft.com/office/powerpoint/2010/main" val="4182985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Greenhouse Effect:</a:t>
            </a:r>
            <a:endParaRPr lang="en-US" dirty="0"/>
          </a:p>
        </p:txBody>
      </p:sp>
      <p:sp>
        <p:nvSpPr>
          <p:cNvPr id="5" name="Text Placeholder 4"/>
          <p:cNvSpPr>
            <a:spLocks noGrp="1"/>
          </p:cNvSpPr>
          <p:nvPr>
            <p:ph type="body" sz="quarter" idx="3"/>
          </p:nvPr>
        </p:nvSpPr>
        <p:spPr/>
        <p:txBody>
          <a:bodyPr/>
          <a:lstStyle/>
          <a:p>
            <a:r>
              <a:rPr lang="en-US" dirty="0" smtClean="0"/>
              <a:t>Temperature increase:</a:t>
            </a:r>
            <a:endParaRPr lang="en-US" dirty="0"/>
          </a:p>
        </p:txBody>
      </p:sp>
      <p:pic>
        <p:nvPicPr>
          <p:cNvPr id="7" name="Picture 2" descr="C:\Users\a0870037\Dropbox\For Cara\Dave Projects\images\CL13165 interior car temp chart.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174875"/>
            <a:ext cx="4389710" cy="3951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457200" y="263238"/>
            <a:ext cx="8229600" cy="1143000"/>
          </a:xfrm>
        </p:spPr>
        <p:txBody>
          <a:bodyPr>
            <a:noAutofit/>
          </a:bodyPr>
          <a:lstStyle/>
          <a:p>
            <a:r>
              <a:rPr lang="en-US" sz="3600" dirty="0" smtClean="0"/>
              <a:t>Doesn’t take much time for the heat inside the car to reach dangerous levels!  </a:t>
            </a:r>
            <a:endParaRPr lang="en-US" sz="3600" dirty="0"/>
          </a:p>
        </p:txBody>
      </p:sp>
      <p:pic>
        <p:nvPicPr>
          <p:cNvPr id="3074" name="Picture 2" descr="C:\Users\a0870037\Dropbox\For Cara\Dave Projects\images\CL13165 car_v2.jpg"/>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501650" y="2174875"/>
            <a:ext cx="3951288"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516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a:t>
            </a:r>
            <a:r>
              <a:rPr lang="en-US" dirty="0" smtClean="0"/>
              <a:t>: </a:t>
            </a:r>
            <a:r>
              <a:rPr lang="en-US" sz="4000" dirty="0" smtClean="0"/>
              <a:t>If Temperature outside is 95° F…</a:t>
            </a:r>
            <a:endParaRPr lang="en-US" sz="4000" dirty="0"/>
          </a:p>
        </p:txBody>
      </p:sp>
      <p:pic>
        <p:nvPicPr>
          <p:cNvPr id="2050" name="Picture 2" descr="C:\Users\a0870037\Dropbox\For Cara\Dave Projects\images\CL13165 dog in car.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962960" y="1024900"/>
            <a:ext cx="3022203" cy="277467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65016" y="3945043"/>
            <a:ext cx="8229600" cy="305843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accent1"/>
                </a:solidFill>
                <a:latin typeface="+mj-lt"/>
                <a:ea typeface="+mj-ea"/>
                <a:cs typeface="Myriad Pro"/>
              </a:defRPr>
            </a:lvl1pPr>
          </a:lstStyle>
          <a:p>
            <a:pPr marL="457200" indent="-457200">
              <a:buFont typeface="Arial" panose="020B0604020202020204" pitchFamily="34" charset="0"/>
              <a:buChar char="•"/>
            </a:pPr>
            <a:r>
              <a:rPr lang="en-US" sz="2900" dirty="0">
                <a:latin typeface="+mn-lt"/>
              </a:rPr>
              <a:t>I</a:t>
            </a:r>
            <a:r>
              <a:rPr lang="en-US" sz="2900" dirty="0" smtClean="0">
                <a:latin typeface="+mn-lt"/>
              </a:rPr>
              <a:t>n ~</a:t>
            </a:r>
            <a:r>
              <a:rPr lang="en-US" sz="2900" dirty="0">
                <a:latin typeface="+mn-lt"/>
              </a:rPr>
              <a:t>45 mins, the inside </a:t>
            </a:r>
            <a:r>
              <a:rPr lang="en-US" sz="2900" dirty="0" smtClean="0">
                <a:latin typeface="+mn-lt"/>
              </a:rPr>
              <a:t>temperature of a </a:t>
            </a:r>
            <a:r>
              <a:rPr lang="en-US" sz="2900" dirty="0">
                <a:latin typeface="+mn-lt"/>
              </a:rPr>
              <a:t>car will </a:t>
            </a:r>
            <a:r>
              <a:rPr lang="en-US" sz="2900" dirty="0" smtClean="0">
                <a:latin typeface="+mn-lt"/>
              </a:rPr>
              <a:t>reach a deadly temperature of 135°! </a:t>
            </a:r>
          </a:p>
          <a:p>
            <a:pPr marL="457200" indent="-457200">
              <a:buFont typeface="Arial" panose="020B0604020202020204" pitchFamily="34" charset="0"/>
              <a:buChar char="•"/>
            </a:pPr>
            <a:r>
              <a:rPr lang="en-US" sz="2900" dirty="0" smtClean="0">
                <a:latin typeface="+mn-lt"/>
              </a:rPr>
              <a:t>Even </a:t>
            </a:r>
            <a:r>
              <a:rPr lang="en-US" sz="2900" dirty="0">
                <a:latin typeface="+mn-lt"/>
              </a:rPr>
              <a:t>on a relatively mild 65–75°F day, </a:t>
            </a:r>
            <a:r>
              <a:rPr lang="en-US" sz="2900" dirty="0" smtClean="0">
                <a:latin typeface="+mn-lt"/>
              </a:rPr>
              <a:t>just 15–20 </a:t>
            </a:r>
            <a:r>
              <a:rPr lang="en-US" sz="2900" dirty="0">
                <a:latin typeface="+mn-lt"/>
              </a:rPr>
              <a:t>minutes of enclosure in a parked car can be enough to bring on a case of heat stroke in a dog.</a:t>
            </a:r>
          </a:p>
          <a:p>
            <a:endParaRPr lang="en-US" dirty="0"/>
          </a:p>
        </p:txBody>
      </p:sp>
    </p:spTree>
    <p:extLst>
      <p:ext uri="{BB962C8B-B14F-4D97-AF65-F5344CB8AC3E}">
        <p14:creationId xmlns:p14="http://schemas.microsoft.com/office/powerpoint/2010/main" val="425255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Stroke in Dogs</a:t>
            </a:r>
            <a:endParaRPr lang="en-US" dirty="0"/>
          </a:p>
        </p:txBody>
      </p:sp>
      <p:sp>
        <p:nvSpPr>
          <p:cNvPr id="3" name="Content Placeholder 2"/>
          <p:cNvSpPr>
            <a:spLocks noGrp="1"/>
          </p:cNvSpPr>
          <p:nvPr>
            <p:ph idx="1"/>
          </p:nvPr>
        </p:nvSpPr>
        <p:spPr>
          <a:xfrm>
            <a:off x="457200" y="1219201"/>
            <a:ext cx="8229600" cy="5347854"/>
          </a:xfrm>
        </p:spPr>
        <p:txBody>
          <a:bodyPr>
            <a:normAutofit fontScale="70000" lnSpcReduction="20000"/>
          </a:bodyPr>
          <a:lstStyle/>
          <a:p>
            <a:r>
              <a:rPr lang="en-US" b="1" dirty="0"/>
              <a:t>Increased Body Temperature and Heat Stroke in Dogs</a:t>
            </a:r>
          </a:p>
          <a:p>
            <a:pPr marL="0" indent="0">
              <a:buNone/>
            </a:pPr>
            <a:endParaRPr lang="en-US" dirty="0"/>
          </a:p>
          <a:p>
            <a:pPr lvl="1"/>
            <a:r>
              <a:rPr lang="en-US" sz="3400" dirty="0"/>
              <a:t>Hyperthermia is an elevation in body temperature that is above the generally accepted normal range. Although normal values for dogs vary slightly, it usually is accepted that body temperatures above 103° F (39° C) are abnormal.</a:t>
            </a:r>
          </a:p>
          <a:p>
            <a:pPr marL="0" indent="0">
              <a:buNone/>
            </a:pPr>
            <a:r>
              <a:rPr lang="en-US" sz="3400" dirty="0"/>
              <a:t> </a:t>
            </a:r>
          </a:p>
          <a:p>
            <a:pPr lvl="1"/>
            <a:r>
              <a:rPr lang="en-US" sz="3400" dirty="0"/>
              <a:t>Heat stroke, meanwhile, is a form of non-fever hyperthermia that occurs when heat-dissipating mechanisms of the body cannot accommodate excessive external heat. Typically associated with temperature of  106° F (41° C) or higher without signs of inflammation, a heat stroke can lead to multiple organ dysfunction</a:t>
            </a:r>
            <a:r>
              <a:rPr lang="en-US" sz="3400" dirty="0" smtClean="0"/>
              <a:t>.</a:t>
            </a:r>
            <a:endParaRPr lang="en-US" sz="3400" dirty="0"/>
          </a:p>
        </p:txBody>
      </p:sp>
    </p:spTree>
    <p:extLst>
      <p:ext uri="{BB962C8B-B14F-4D97-AF65-F5344CB8AC3E}">
        <p14:creationId xmlns:p14="http://schemas.microsoft.com/office/powerpoint/2010/main" val="397731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Challenge:</a:t>
            </a:r>
            <a:endParaRPr lang="en-US" dirty="0"/>
          </a:p>
        </p:txBody>
      </p:sp>
      <p:sp>
        <p:nvSpPr>
          <p:cNvPr id="3" name="Content Placeholder 2"/>
          <p:cNvSpPr>
            <a:spLocks noGrp="1"/>
          </p:cNvSpPr>
          <p:nvPr>
            <p:ph idx="1"/>
          </p:nvPr>
        </p:nvSpPr>
        <p:spPr/>
        <p:txBody>
          <a:bodyPr/>
          <a:lstStyle/>
          <a:p>
            <a:r>
              <a:rPr lang="en-US" dirty="0" smtClean="0"/>
              <a:t>You can develop a solution to help save pets from unnecessary harm! </a:t>
            </a:r>
          </a:p>
          <a:p>
            <a:r>
              <a:rPr lang="en-US" dirty="0" smtClean="0"/>
              <a:t>Understand </a:t>
            </a:r>
            <a:r>
              <a:rPr lang="en-US" dirty="0"/>
              <a:t>the science behind the greenhouse effect and use math, computer programming and engineering to design and build a smart pet alarm system using a model car. </a:t>
            </a:r>
            <a:endParaRPr lang="en-US" dirty="0" smtClean="0"/>
          </a:p>
          <a:p>
            <a:endParaRPr lang="en-US" dirty="0"/>
          </a:p>
          <a:p>
            <a:endParaRPr lang="en-US" dirty="0"/>
          </a:p>
        </p:txBody>
      </p:sp>
    </p:spTree>
    <p:extLst>
      <p:ext uri="{BB962C8B-B14F-4D97-AF65-F5344CB8AC3E}">
        <p14:creationId xmlns:p14="http://schemas.microsoft.com/office/powerpoint/2010/main" val="11205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dTech_ppt template">
  <a:themeElements>
    <a:clrScheme name="Custom 1">
      <a:dk1>
        <a:srgbClr val="525252"/>
      </a:dk1>
      <a:lt1>
        <a:srgbClr val="FFFFFF"/>
      </a:lt1>
      <a:dk2>
        <a:srgbClr val="000000"/>
      </a:dk2>
      <a:lt2>
        <a:srgbClr val="FFFFFF"/>
      </a:lt2>
      <a:accent1>
        <a:srgbClr val="D1282E"/>
      </a:accent1>
      <a:accent2>
        <a:srgbClr val="363636"/>
      </a:accent2>
      <a:accent3>
        <a:srgbClr val="888888"/>
      </a:accent3>
      <a:accent4>
        <a:srgbClr val="8064A2"/>
      </a:accent4>
      <a:accent5>
        <a:srgbClr val="4BACC6"/>
      </a:accent5>
      <a:accent6>
        <a:srgbClr val="F79646"/>
      </a:accent6>
      <a:hlink>
        <a:srgbClr val="1973B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EdTech_ppt template.thmx</Template>
  <TotalTime>47457</TotalTime>
  <Words>4411</Words>
  <Application>Microsoft Office PowerPoint</Application>
  <PresentationFormat>On-screen Show (4:3)</PresentationFormat>
  <Paragraphs>581</Paragraphs>
  <Slides>50</Slides>
  <Notes>24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EdTech_ppt template</vt:lpstr>
      <vt:lpstr>Teacher Resources:  Pet Car Alarm Project</vt:lpstr>
      <vt:lpstr>Overview of Teacher Resources</vt:lpstr>
      <vt:lpstr>1. Project Overview</vt:lpstr>
      <vt:lpstr>The Problem: Hot cars can be deadly to pets.  </vt:lpstr>
      <vt:lpstr>The “Greenhouse Effect” in a Closed Car</vt:lpstr>
      <vt:lpstr>Doesn’t take much time for the heat inside the car to reach dangerous levels!  </vt:lpstr>
      <vt:lpstr>EX: If Temperature outside is 95° F…</vt:lpstr>
      <vt:lpstr>Heat Stroke in Dogs</vt:lpstr>
      <vt:lpstr>Design Challenge:</vt:lpstr>
      <vt:lpstr>Technology Requirements </vt:lpstr>
      <vt:lpstr>Project Parts List</vt:lpstr>
      <vt:lpstr>PowerPoint Presentation</vt:lpstr>
      <vt:lpstr>2. Preparing for the project</vt:lpstr>
      <vt:lpstr>Pet Car Alarm: Intermediate</vt:lpstr>
      <vt:lpstr>Project Pacing Guide: Pet Car Alarm </vt:lpstr>
      <vt:lpstr>Standards Covered:</vt:lpstr>
      <vt:lpstr>Building student knowledge to prepare them for the project design challenge:</vt:lpstr>
      <vt:lpstr>Additional Tips for Success:</vt:lpstr>
      <vt:lpstr>Purchasing specialized Sensors &amp; Parts: </vt:lpstr>
      <vt:lpstr>3. Process of Engineering DESIGN and COMPUTATIONAL THINKING</vt:lpstr>
      <vt:lpstr>Engineering Design Process</vt:lpstr>
      <vt:lpstr>Engineering Design Process</vt:lpstr>
      <vt:lpstr>Computational Thinking </vt:lpstr>
      <vt:lpstr>PowerPoint Presentation</vt:lpstr>
      <vt:lpstr>Value of Pseudocode</vt:lpstr>
      <vt:lpstr>Planning your program</vt:lpstr>
      <vt:lpstr>4. Science Background</vt:lpstr>
      <vt:lpstr>PowerPoint Presentation</vt:lpstr>
      <vt:lpstr>Background: The Electromagnetic Spectrum</vt:lpstr>
      <vt:lpstr>Additional Web Resources:</vt:lpstr>
      <vt:lpstr>Additional Web Resources:</vt:lpstr>
      <vt:lpstr>5. Student Hand outs and Additional Resources</vt:lpstr>
      <vt:lpstr>Planning your program</vt:lpstr>
      <vt:lpstr>Diagram Your Plan:</vt:lpstr>
      <vt:lpstr>PowerPoint Presentation</vt:lpstr>
      <vt:lpstr>PowerPoint Presentation</vt:lpstr>
      <vt:lpstr>Using a flowchart to plan:</vt:lpstr>
      <vt:lpstr>TI-Nspire CX Resources:</vt:lpstr>
      <vt:lpstr>TI-84 Plus CE Resources:</vt:lpstr>
      <vt:lpstr>6. Example Final Project With Code </vt:lpstr>
      <vt:lpstr>Sample Code (basic)</vt:lpstr>
      <vt:lpstr>Sample Code (basic)</vt:lpstr>
      <vt:lpstr>Extension Code</vt:lpstr>
      <vt:lpstr>Extension Code</vt:lpstr>
      <vt:lpstr>PowerPoint Presentation</vt:lpstr>
      <vt:lpstr>Interested in additional projects or planning a ti STEM camp? </vt:lpstr>
      <vt:lpstr>Suggested Sequence of  TI STEM Projects</vt:lpstr>
      <vt:lpstr>Choose your own STEM adventure! </vt:lpstr>
      <vt:lpstr>Additional Classroom Activities for TI-Innovator Hub can be found online:  </vt:lpstr>
      <vt:lpstr>Required Supplies for each project - 32 students, groups of 4</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in STEM</dc:title>
  <dc:creator>Texas Instruments</dc:creator>
  <cp:lastModifiedBy>Kugler, Cara</cp:lastModifiedBy>
  <cp:revision>1350</cp:revision>
  <cp:lastPrinted>2016-06-09T16:23:23Z</cp:lastPrinted>
  <dcterms:created xsi:type="dcterms:W3CDTF">2015-05-25T16:46:43Z</dcterms:created>
  <dcterms:modified xsi:type="dcterms:W3CDTF">2018-06-06T17:02:11Z</dcterms:modified>
</cp:coreProperties>
</file>