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gif"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9"/>
  </p:notesMasterIdLst>
  <p:handoutMasterIdLst>
    <p:handoutMasterId r:id="rId100"/>
  </p:handoutMasterIdLst>
  <p:sldIdLst>
    <p:sldId id="939" r:id="rId2"/>
    <p:sldId id="1177" r:id="rId3"/>
    <p:sldId id="937" r:id="rId4"/>
    <p:sldId id="1041" r:id="rId5"/>
    <p:sldId id="1042" r:id="rId6"/>
    <p:sldId id="1189" r:id="rId7"/>
    <p:sldId id="1188" r:id="rId8"/>
    <p:sldId id="1187" r:id="rId9"/>
    <p:sldId id="1186" r:id="rId10"/>
    <p:sldId id="1018" r:id="rId11"/>
    <p:sldId id="1044" r:id="rId12"/>
    <p:sldId id="1157" r:id="rId13"/>
    <p:sldId id="1145" r:id="rId14"/>
    <p:sldId id="943" r:id="rId15"/>
    <p:sldId id="1087" r:id="rId16"/>
    <p:sldId id="1090" r:id="rId17"/>
    <p:sldId id="1093" r:id="rId18"/>
    <p:sldId id="1191" r:id="rId19"/>
    <p:sldId id="940" r:id="rId20"/>
    <p:sldId id="1095" r:id="rId21"/>
    <p:sldId id="1096" r:id="rId22"/>
    <p:sldId id="1105" r:id="rId23"/>
    <p:sldId id="1106" r:id="rId24"/>
    <p:sldId id="1217" r:id="rId25"/>
    <p:sldId id="1098" r:id="rId26"/>
    <p:sldId id="1100" r:id="rId27"/>
    <p:sldId id="1101" r:id="rId28"/>
    <p:sldId id="1103" r:id="rId29"/>
    <p:sldId id="1045" r:id="rId30"/>
    <p:sldId id="897" r:id="rId31"/>
    <p:sldId id="1206" r:id="rId32"/>
    <p:sldId id="1208" r:id="rId33"/>
    <p:sldId id="1126" r:id="rId34"/>
    <p:sldId id="963" r:id="rId35"/>
    <p:sldId id="1038" r:id="rId36"/>
    <p:sldId id="964" r:id="rId37"/>
    <p:sldId id="965" r:id="rId38"/>
    <p:sldId id="1158" r:id="rId39"/>
    <p:sldId id="967" r:id="rId40"/>
    <p:sldId id="1159" r:id="rId41"/>
    <p:sldId id="1124" r:id="rId42"/>
    <p:sldId id="969" r:id="rId43"/>
    <p:sldId id="972" r:id="rId44"/>
    <p:sldId id="1128" r:id="rId45"/>
    <p:sldId id="978" r:id="rId46"/>
    <p:sldId id="1166" r:id="rId47"/>
    <p:sldId id="1052" r:id="rId48"/>
    <p:sldId id="1156" r:id="rId49"/>
    <p:sldId id="1161" r:id="rId50"/>
    <p:sldId id="1112" r:id="rId51"/>
    <p:sldId id="1113" r:id="rId52"/>
    <p:sldId id="1110" r:id="rId53"/>
    <p:sldId id="1203" r:id="rId54"/>
    <p:sldId id="1202" r:id="rId55"/>
    <p:sldId id="1167" r:id="rId56"/>
    <p:sldId id="1129" r:id="rId57"/>
    <p:sldId id="1169" r:id="rId58"/>
    <p:sldId id="1139" r:id="rId59"/>
    <p:sldId id="1162" r:id="rId60"/>
    <p:sldId id="1141" r:id="rId61"/>
    <p:sldId id="1142" r:id="rId62"/>
    <p:sldId id="1168" r:id="rId63"/>
    <p:sldId id="1164" r:id="rId64"/>
    <p:sldId id="1143" r:id="rId65"/>
    <p:sldId id="1144" r:id="rId66"/>
    <p:sldId id="1133" r:id="rId67"/>
    <p:sldId id="1119" r:id="rId68"/>
    <p:sldId id="1147" r:id="rId69"/>
    <p:sldId id="1148" r:id="rId70"/>
    <p:sldId id="1192" r:id="rId71"/>
    <p:sldId id="970" r:id="rId72"/>
    <p:sldId id="1073" r:id="rId73"/>
    <p:sldId id="1074" r:id="rId74"/>
    <p:sldId id="1152" r:id="rId75"/>
    <p:sldId id="1179" r:id="rId76"/>
    <p:sldId id="1180" r:id="rId77"/>
    <p:sldId id="1181" r:id="rId78"/>
    <p:sldId id="1182" r:id="rId79"/>
    <p:sldId id="1160" r:id="rId80"/>
    <p:sldId id="1154" r:id="rId81"/>
    <p:sldId id="1155" r:id="rId82"/>
    <p:sldId id="1214" r:id="rId83"/>
    <p:sldId id="1171" r:id="rId84"/>
    <p:sldId id="1196" r:id="rId85"/>
    <p:sldId id="1078" r:id="rId86"/>
    <p:sldId id="971" r:id="rId87"/>
    <p:sldId id="1082" r:id="rId88"/>
    <p:sldId id="1218" r:id="rId89"/>
    <p:sldId id="1219" r:id="rId90"/>
    <p:sldId id="1085" r:id="rId91"/>
    <p:sldId id="1071" r:id="rId92"/>
    <p:sldId id="1175" r:id="rId93"/>
    <p:sldId id="1174" r:id="rId94"/>
    <p:sldId id="1173" r:id="rId95"/>
    <p:sldId id="1151" r:id="rId96"/>
    <p:sldId id="1210" r:id="rId97"/>
    <p:sldId id="1211" r:id="rId98"/>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2B2E835-E55D-4139-B19A-96EBACC902F6}">
          <p14:sldIdLst>
            <p14:sldId id="939"/>
            <p14:sldId id="1177"/>
          </p14:sldIdLst>
        </p14:section>
        <p14:section name="1. Project Overview &amp; Intro to Progamming" id="{4162AC92-7538-4EC0-A5EA-004E6CF48803}">
          <p14:sldIdLst>
            <p14:sldId id="937"/>
            <p14:sldId id="1041"/>
            <p14:sldId id="1042"/>
            <p14:sldId id="1189"/>
            <p14:sldId id="1188"/>
            <p14:sldId id="1187"/>
            <p14:sldId id="1186"/>
            <p14:sldId id="1018"/>
            <p14:sldId id="1044"/>
            <p14:sldId id="1157"/>
            <p14:sldId id="1145"/>
          </p14:sldIdLst>
        </p14:section>
        <p14:section name="Introduction to Programming" id="{3B99B498-4AAA-43C5-90E2-E74CC1256A7A}">
          <p14:sldIdLst>
            <p14:sldId id="943"/>
            <p14:sldId id="1087"/>
            <p14:sldId id="1090"/>
            <p14:sldId id="1093"/>
            <p14:sldId id="1191"/>
          </p14:sldIdLst>
        </p14:section>
        <p14:section name="2. Introduction to the TI-Innovator Hub" id="{808B6D2A-7505-4CF3-8EA0-1412318D471C}">
          <p14:sldIdLst>
            <p14:sldId id="940"/>
            <p14:sldId id="1095"/>
            <p14:sldId id="1096"/>
            <p14:sldId id="1105"/>
            <p14:sldId id="1106"/>
            <p14:sldId id="1217"/>
            <p14:sldId id="1098"/>
            <p14:sldId id="1100"/>
            <p14:sldId id="1101"/>
            <p14:sldId id="1103"/>
            <p14:sldId id="1045"/>
          </p14:sldIdLst>
        </p14:section>
        <p14:section name="3. Mini Project: Using Input and Output" id="{A1997F36-8832-4595-9181-D08ED8B91165}">
          <p14:sldIdLst>
            <p14:sldId id="897"/>
            <p14:sldId id="1206"/>
            <p14:sldId id="1208"/>
            <p14:sldId id="1126"/>
            <p14:sldId id="963"/>
            <p14:sldId id="1038"/>
            <p14:sldId id="964"/>
            <p14:sldId id="965"/>
            <p14:sldId id="1158"/>
            <p14:sldId id="967"/>
            <p14:sldId id="1159"/>
            <p14:sldId id="1124"/>
          </p14:sldIdLst>
        </p14:section>
        <p14:section name="4. External Input and Output Devices" id="{3370A576-8CAB-4291-905E-57F4B77847B3}">
          <p14:sldIdLst>
            <p14:sldId id="969"/>
            <p14:sldId id="972"/>
            <p14:sldId id="1128"/>
            <p14:sldId id="978"/>
            <p14:sldId id="1166"/>
            <p14:sldId id="1052"/>
            <p14:sldId id="1156"/>
            <p14:sldId id="1161"/>
            <p14:sldId id="1112"/>
            <p14:sldId id="1113"/>
            <p14:sldId id="1110"/>
            <p14:sldId id="1203"/>
            <p14:sldId id="1202"/>
            <p14:sldId id="1167"/>
            <p14:sldId id="1129"/>
            <p14:sldId id="1169"/>
            <p14:sldId id="1139"/>
            <p14:sldId id="1162"/>
            <p14:sldId id="1141"/>
            <p14:sldId id="1142"/>
            <p14:sldId id="1168"/>
            <p14:sldId id="1164"/>
            <p14:sldId id="1143"/>
            <p14:sldId id="1144"/>
            <p14:sldId id="1133"/>
            <p14:sldId id="1119"/>
            <p14:sldId id="1147"/>
            <p14:sldId id="1148"/>
            <p14:sldId id="1192"/>
          </p14:sldIdLst>
        </p14:section>
        <p14:section name="Putting it All Together" id="{DF76C79E-DA07-4268-9A0F-8928626D8473}">
          <p14:sldIdLst>
            <p14:sldId id="970"/>
            <p14:sldId id="1073"/>
            <p14:sldId id="1074"/>
            <p14:sldId id="1152"/>
            <p14:sldId id="1179"/>
            <p14:sldId id="1180"/>
            <p14:sldId id="1181"/>
            <p14:sldId id="1182"/>
            <p14:sldId id="1160"/>
            <p14:sldId id="1154"/>
            <p14:sldId id="1155"/>
            <p14:sldId id="1214"/>
            <p14:sldId id="1171"/>
            <p14:sldId id="1196"/>
            <p14:sldId id="1078"/>
          </p14:sldIdLst>
        </p14:section>
        <p14:section name="6. Presentation" id="{77D5575E-1BB5-4ECE-B5AC-3338918271E3}">
          <p14:sldIdLst>
            <p14:sldId id="971"/>
            <p14:sldId id="1082"/>
          </p14:sldIdLst>
        </p14:section>
        <p14:section name="Completed Sample Code" id="{3F232F2D-3608-4ACC-BBA2-4D489279E5BF}">
          <p14:sldIdLst>
            <p14:sldId id="1218"/>
            <p14:sldId id="1219"/>
            <p14:sldId id="1085"/>
          </p14:sldIdLst>
        </p14:section>
        <p14:section name="TI-Nspire CX Reference" id="{12438154-B2DD-42DA-B00C-59C5E17C402E}">
          <p14:sldIdLst>
            <p14:sldId id="1071"/>
            <p14:sldId id="1175"/>
            <p14:sldId id="1174"/>
            <p14:sldId id="1173"/>
            <p14:sldId id="1151"/>
            <p14:sldId id="1210"/>
            <p14:sldId id="1211"/>
          </p14:sldIdLst>
        </p14:section>
      </p14:sectionLst>
    </p:ext>
    <p:ext uri="{EFAFB233-063F-42B5-8137-9DF3F51BA10A}">
      <p15:sldGuideLst xmlns="" xmlns:p15="http://schemas.microsoft.com/office/powerpoint/2012/main">
        <p15:guide id="1" orient="horz" pos="391" userDrawn="1">
          <p15:clr>
            <a:srgbClr val="A4A3A4"/>
          </p15:clr>
        </p15:guide>
        <p15:guide id="2" pos="5556" userDrawn="1">
          <p15:clr>
            <a:srgbClr val="A4A3A4"/>
          </p15:clr>
        </p15:guide>
      </p15:sldGuideLst>
    </p:ext>
    <p:ext uri="{2D200454-40CA-4A62-9FC3-DE9A4176ACB9}">
      <p15:notesGuideLst xmlns=""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Santucci"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2325"/>
    <a:srgbClr val="BF1901"/>
    <a:srgbClr val="DE1F00"/>
    <a:srgbClr val="6A6A6A"/>
    <a:srgbClr val="D1282E"/>
    <a:srgbClr val="7030A0"/>
    <a:srgbClr val="4D1BCB"/>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59" autoAdjust="0"/>
    <p:restoredTop sz="85968" autoAdjust="0"/>
  </p:normalViewPr>
  <p:slideViewPr>
    <p:cSldViewPr snapToGrid="0" snapToObjects="1">
      <p:cViewPr>
        <p:scale>
          <a:sx n="69" d="100"/>
          <a:sy n="69" d="100"/>
        </p:scale>
        <p:origin x="-1224" y="138"/>
      </p:cViewPr>
      <p:guideLst>
        <p:guide orient="horz" pos="391"/>
        <p:guide pos="5556"/>
      </p:guideLst>
    </p:cSldViewPr>
  </p:slideViewPr>
  <p:notesTextViewPr>
    <p:cViewPr>
      <p:scale>
        <a:sx n="100" d="100"/>
        <a:sy n="100" d="100"/>
      </p:scale>
      <p:origin x="0" y="0"/>
    </p:cViewPr>
  </p:notesTextViewPr>
  <p:sorterViewPr>
    <p:cViewPr>
      <p:scale>
        <a:sx n="85" d="100"/>
        <a:sy n="85" d="100"/>
      </p:scale>
      <p:origin x="0" y="4080"/>
    </p:cViewPr>
  </p:sorterViewPr>
  <p:notesViewPr>
    <p:cSldViewPr snapToGrid="0" snapToObjects="1">
      <p:cViewPr varScale="1">
        <p:scale>
          <a:sx n="63" d="100"/>
          <a:sy n="63" d="100"/>
        </p:scale>
        <p:origin x="-3130" y="-7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custT="1"/>
      <dgm:spPr/>
      <dgm:t>
        <a:bodyPr/>
        <a:lstStyle/>
        <a:p>
          <a:pPr algn="l"/>
          <a:r>
            <a:rPr lang="en-US" sz="1400" dirty="0" smtClean="0"/>
            <a:t>1. Project Overview and Intro to Programming </a:t>
          </a:r>
          <a:endParaRPr lang="en-US" sz="1400"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custT="1"/>
      <dgm:spPr/>
      <dgm:t>
        <a:bodyPr/>
        <a:lstStyle/>
        <a:p>
          <a:r>
            <a:rPr lang="en-US" sz="1400" dirty="0" smtClean="0"/>
            <a:t>Overview </a:t>
          </a:r>
          <a:endParaRPr lang="en-US" sz="1400"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custT="1"/>
      <dgm:spPr/>
      <dgm:t>
        <a:bodyPr/>
        <a:lstStyle/>
        <a:p>
          <a:pPr algn="l"/>
          <a:r>
            <a:rPr lang="en-US" sz="1400" dirty="0" smtClean="0"/>
            <a:t>2. Introduction to the </a:t>
          </a:r>
          <a:br>
            <a:rPr lang="en-US" sz="1400" dirty="0" smtClean="0"/>
          </a:br>
          <a:r>
            <a:rPr lang="en-US" sz="1400" dirty="0" smtClean="0"/>
            <a:t>TI-Innovator Hub</a:t>
          </a:r>
          <a:endParaRPr lang="en-US" sz="1400"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custT="1"/>
      <dgm:spPr/>
      <dgm:t>
        <a:bodyPr/>
        <a:lstStyle/>
        <a:p>
          <a:r>
            <a:rPr lang="en-US" sz="1400" dirty="0" smtClean="0"/>
            <a:t>Introduction to Input/ Output</a:t>
          </a:r>
          <a:endParaRPr lang="en-US" sz="1400"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custT="1"/>
      <dgm:spPr/>
      <dgm:t>
        <a:bodyPr/>
        <a:lstStyle/>
        <a:p>
          <a:pPr algn="l"/>
          <a:r>
            <a:rPr lang="en-US" sz="1400" dirty="0" smtClean="0"/>
            <a:t>3. Mini Project: Using Input and Output</a:t>
          </a:r>
          <a:endParaRPr lang="en-US" sz="1400"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custT="1"/>
      <dgm:spPr/>
      <dgm:t>
        <a:bodyPr/>
        <a:lstStyle/>
        <a:p>
          <a:r>
            <a:rPr lang="en-US" sz="1400" dirty="0" smtClean="0"/>
            <a:t>Using the On-Board Brightness Sensor</a:t>
          </a:r>
          <a:endParaRPr lang="en-US" sz="1400"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49FB9012-207A-4E35-A892-A2C8C99423F7}">
      <dgm:prSet phldrT="[Text]" custT="1"/>
      <dgm:spPr/>
      <dgm:t>
        <a:bodyPr/>
        <a:lstStyle/>
        <a:p>
          <a:r>
            <a:rPr lang="en-US" sz="1400" dirty="0" smtClean="0"/>
            <a:t>Problem</a:t>
          </a:r>
          <a:endParaRPr lang="en-US" sz="1400" dirty="0"/>
        </a:p>
      </dgm:t>
    </dgm:pt>
    <dgm:pt modelId="{921F106C-6104-4322-96CC-628A66F79D7C}" type="parTrans" cxnId="{C0843008-DEF7-41AB-875B-7125E35F5CC3}">
      <dgm:prSet/>
      <dgm:spPr/>
      <dgm:t>
        <a:bodyPr/>
        <a:lstStyle/>
        <a:p>
          <a:endParaRPr lang="en-US"/>
        </a:p>
      </dgm:t>
    </dgm:pt>
    <dgm:pt modelId="{510A6853-63C5-4F5C-AA91-151592BE0297}" type="sibTrans" cxnId="{C0843008-DEF7-41AB-875B-7125E35F5CC3}">
      <dgm:prSet/>
      <dgm:spPr/>
      <dgm:t>
        <a:bodyPr/>
        <a:lstStyle/>
        <a:p>
          <a:endParaRPr lang="en-US"/>
        </a:p>
      </dgm:t>
    </dgm:pt>
    <dgm:pt modelId="{FB98E100-D665-4FDD-B39F-278AB592F4F4}">
      <dgm:prSet phldrT="[Text]" custT="1"/>
      <dgm:spPr/>
      <dgm:t>
        <a:bodyPr/>
        <a:lstStyle/>
        <a:p>
          <a:r>
            <a:rPr lang="en-US" sz="1400" dirty="0" smtClean="0"/>
            <a:t>Supply List</a:t>
          </a:r>
          <a:endParaRPr lang="en-US" sz="1400" dirty="0"/>
        </a:p>
      </dgm:t>
    </dgm:pt>
    <dgm:pt modelId="{8ACA4320-4E33-4006-A90F-81B6CB1E1694}" type="parTrans" cxnId="{EB58CC2F-3784-423E-BDEB-93AB8204A44B}">
      <dgm:prSet/>
      <dgm:spPr/>
      <dgm:t>
        <a:bodyPr/>
        <a:lstStyle/>
        <a:p>
          <a:endParaRPr lang="en-US"/>
        </a:p>
      </dgm:t>
    </dgm:pt>
    <dgm:pt modelId="{F53F20B6-940E-4AF7-8579-AD8BF52A6E25}" type="sibTrans" cxnId="{EB58CC2F-3784-423E-BDEB-93AB8204A44B}">
      <dgm:prSet/>
      <dgm:spPr/>
      <dgm:t>
        <a:bodyPr/>
        <a:lstStyle/>
        <a:p>
          <a:endParaRPr lang="en-US"/>
        </a:p>
      </dgm:t>
    </dgm:pt>
    <dgm:pt modelId="{087E9506-0169-4446-AB41-C337C7B948DA}">
      <dgm:prSet phldrT="[Text]" custT="1"/>
      <dgm:spPr/>
      <dgm:t>
        <a:bodyPr/>
        <a:lstStyle/>
        <a:p>
          <a:r>
            <a:rPr lang="en-US" sz="1400" dirty="0" smtClean="0"/>
            <a:t>Example of Completed Project </a:t>
          </a:r>
          <a:endParaRPr lang="en-US" sz="1400" dirty="0"/>
        </a:p>
      </dgm:t>
    </dgm:pt>
    <dgm:pt modelId="{1B4A8D85-12B7-4332-B6A6-DD24A4DAB937}" type="parTrans" cxnId="{048E819E-2ABC-4A54-8203-B3E5FF3008B7}">
      <dgm:prSet/>
      <dgm:spPr/>
      <dgm:t>
        <a:bodyPr/>
        <a:lstStyle/>
        <a:p>
          <a:endParaRPr lang="en-US"/>
        </a:p>
      </dgm:t>
    </dgm:pt>
    <dgm:pt modelId="{5D62A9DE-52A8-466F-A8A2-FAC6333E3820}" type="sibTrans" cxnId="{048E819E-2ABC-4A54-8203-B3E5FF3008B7}">
      <dgm:prSet/>
      <dgm:spPr/>
      <dgm:t>
        <a:bodyPr/>
        <a:lstStyle/>
        <a:p>
          <a:endParaRPr lang="en-US"/>
        </a:p>
      </dgm:t>
    </dgm:pt>
    <dgm:pt modelId="{A60210BB-2BB9-47B0-A415-1BC18B8F450A}">
      <dgm:prSet phldrT="[Text]" custT="1"/>
      <dgm:spPr/>
      <dgm:t>
        <a:bodyPr/>
        <a:lstStyle/>
        <a:p>
          <a:r>
            <a:rPr lang="en-US" sz="1400" dirty="0" smtClean="0"/>
            <a:t>Task: “Hello World” </a:t>
          </a:r>
          <a:endParaRPr lang="en-US" sz="1400" dirty="0"/>
        </a:p>
      </dgm:t>
    </dgm:pt>
    <dgm:pt modelId="{98A4F65C-16F4-4043-9EE7-99ACDF468BE5}" type="parTrans" cxnId="{D5C9017C-DEAB-44E3-95CF-861D24EBC954}">
      <dgm:prSet/>
      <dgm:spPr/>
      <dgm:t>
        <a:bodyPr/>
        <a:lstStyle/>
        <a:p>
          <a:endParaRPr lang="en-US"/>
        </a:p>
      </dgm:t>
    </dgm:pt>
    <dgm:pt modelId="{FEEE11A1-39DD-40D1-83B3-E55AEA209B7B}" type="sibTrans" cxnId="{D5C9017C-DEAB-44E3-95CF-861D24EBC954}">
      <dgm:prSet/>
      <dgm:spPr/>
      <dgm:t>
        <a:bodyPr/>
        <a:lstStyle/>
        <a:p>
          <a:endParaRPr lang="en-US"/>
        </a:p>
      </dgm:t>
    </dgm:pt>
    <dgm:pt modelId="{CEE6C121-7342-43A7-BC55-B95EA0C5781F}">
      <dgm:prSet phldrT="[Text]" custT="1"/>
      <dgm:spPr/>
      <dgm:t>
        <a:bodyPr/>
        <a:lstStyle/>
        <a:p>
          <a:r>
            <a:rPr lang="en-US" sz="1400" dirty="0" smtClean="0"/>
            <a:t>Task: Blink RGB LED</a:t>
          </a:r>
          <a:endParaRPr lang="en-US" sz="1400" dirty="0"/>
        </a:p>
      </dgm:t>
    </dgm:pt>
    <dgm:pt modelId="{DE62FA21-4BC5-430C-B007-CC1B396E9C64}" type="parTrans" cxnId="{DAD1CB12-9264-4A90-A346-F0095B075010}">
      <dgm:prSet/>
      <dgm:spPr/>
      <dgm:t>
        <a:bodyPr/>
        <a:lstStyle/>
        <a:p>
          <a:endParaRPr lang="en-US"/>
        </a:p>
      </dgm:t>
    </dgm:pt>
    <dgm:pt modelId="{BD4947A1-86FE-4208-800D-077E4E21DF1C}" type="sibTrans" cxnId="{DAD1CB12-9264-4A90-A346-F0095B075010}">
      <dgm:prSet/>
      <dgm:spPr/>
      <dgm:t>
        <a:bodyPr/>
        <a:lstStyle/>
        <a:p>
          <a:endParaRPr lang="en-US"/>
        </a:p>
      </dgm:t>
    </dgm:pt>
    <dgm:pt modelId="{B5A04791-27E6-4623-AE1C-5BAD6CA0B3BF}">
      <dgm:prSet phldrT="[Text]"/>
      <dgm:spPr/>
      <dgm:t>
        <a:bodyPr/>
        <a:lstStyle/>
        <a:p>
          <a:endParaRPr lang="en-US" sz="1700" dirty="0"/>
        </a:p>
      </dgm:t>
    </dgm:pt>
    <dgm:pt modelId="{DAB1C2F8-AF0A-4088-8F10-99C67929BF6D}" type="parTrans" cxnId="{047CEA38-D802-4405-A79C-F87E9FEA9469}">
      <dgm:prSet/>
      <dgm:spPr/>
      <dgm:t>
        <a:bodyPr/>
        <a:lstStyle/>
        <a:p>
          <a:endParaRPr lang="en-US"/>
        </a:p>
      </dgm:t>
    </dgm:pt>
    <dgm:pt modelId="{FF9E2528-B475-49D1-B4F5-9AF737741460}" type="sibTrans" cxnId="{047CEA38-D802-4405-A79C-F87E9FEA9469}">
      <dgm:prSet/>
      <dgm:spPr/>
      <dgm:t>
        <a:bodyPr/>
        <a:lstStyle/>
        <a:p>
          <a:endParaRPr lang="en-US"/>
        </a:p>
      </dgm:t>
    </dgm:pt>
    <dgm:pt modelId="{4FD67FC2-279B-4D88-B3A7-12FE13F0BE8A}">
      <dgm:prSet phldrT="[Text]" custT="1"/>
      <dgm:spPr/>
      <dgm:t>
        <a:bodyPr/>
        <a:lstStyle/>
        <a:p>
          <a:r>
            <a:rPr lang="en-US" sz="1400" dirty="0" smtClean="0"/>
            <a:t>Write a program to Control Sound with Light</a:t>
          </a:r>
          <a:endParaRPr lang="en-US" sz="1400" dirty="0"/>
        </a:p>
      </dgm:t>
    </dgm:pt>
    <dgm:pt modelId="{8E7784D8-380A-41ED-BC6D-906F3FB22F05}" type="parTrans" cxnId="{3A271256-341A-4281-9416-66B34A41B20A}">
      <dgm:prSet/>
      <dgm:spPr/>
      <dgm:t>
        <a:bodyPr/>
        <a:lstStyle/>
        <a:p>
          <a:endParaRPr lang="en-US"/>
        </a:p>
      </dgm:t>
    </dgm:pt>
    <dgm:pt modelId="{0015E3E6-E731-4528-83CD-C53A297A7FFA}" type="sibTrans" cxnId="{3A271256-341A-4281-9416-66B34A41B20A}">
      <dgm:prSet/>
      <dgm:spPr/>
      <dgm:t>
        <a:bodyPr/>
        <a:lstStyle/>
        <a:p>
          <a:endParaRPr lang="en-US"/>
        </a:p>
      </dgm:t>
    </dgm:pt>
    <dgm:pt modelId="{8A3B607B-FD19-4714-90F1-87E6820095FF}">
      <dgm:prSet phldrT="[Text]" custT="1"/>
      <dgm:spPr/>
      <dgm:t>
        <a:bodyPr/>
        <a:lstStyle/>
        <a:p>
          <a:r>
            <a:rPr lang="en-US" sz="1400" dirty="0" smtClean="0"/>
            <a:t>Task: Display Colors </a:t>
          </a:r>
          <a:endParaRPr lang="en-US" sz="1400" dirty="0"/>
        </a:p>
      </dgm:t>
    </dgm:pt>
    <dgm:pt modelId="{0367A0F8-6FEB-4280-B3FB-C7BC72645A8E}" type="parTrans" cxnId="{BF1AC9EF-711D-4ED2-A56D-2677448395DE}">
      <dgm:prSet/>
      <dgm:spPr/>
      <dgm:t>
        <a:bodyPr/>
        <a:lstStyle/>
        <a:p>
          <a:endParaRPr lang="en-US"/>
        </a:p>
      </dgm:t>
    </dgm:pt>
    <dgm:pt modelId="{68F5322A-7244-4E9A-A8F1-ADA3125FD628}" type="sibTrans" cxnId="{BF1AC9EF-711D-4ED2-A56D-2677448395DE}">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2"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2" presStyleCnt="3">
        <dgm:presLayoutVars>
          <dgm:bulletEnabled val="1"/>
        </dgm:presLayoutVars>
      </dgm:prSet>
      <dgm:spPr/>
      <dgm:t>
        <a:bodyPr/>
        <a:lstStyle/>
        <a:p>
          <a:endParaRPr lang="en-US"/>
        </a:p>
      </dgm:t>
    </dgm:pt>
  </dgm:ptLst>
  <dgm:cxnLst>
    <dgm:cxn modelId="{3A271256-341A-4281-9416-66B34A41B20A}" srcId="{78CBE39B-5ACD-404C-8CF0-174B29398FE8}" destId="{4FD67FC2-279B-4D88-B3A7-12FE13F0BE8A}" srcOrd="1" destOrd="0" parTransId="{8E7784D8-380A-41ED-BC6D-906F3FB22F05}" sibTransId="{0015E3E6-E731-4528-83CD-C53A297A7FFA}"/>
    <dgm:cxn modelId="{4E474761-7BB9-4111-8255-CA18CA7362D7}" srcId="{FCB8BB52-3691-4348-95B3-8219A83F3B69}" destId="{4334B397-698B-456D-B78D-38EDEAF99387}" srcOrd="0" destOrd="0" parTransId="{E41DBAF4-4B3D-431A-B46A-C3C1B26F0C70}" sibTransId="{023A4689-9FBA-4587-AD2B-B215FD45E1D9}"/>
    <dgm:cxn modelId="{D3DC4D93-32B6-401A-A790-040F2457F1DF}" type="presOf" srcId="{A60210BB-2BB9-47B0-A415-1BC18B8F450A}" destId="{5FDF61DF-49A1-4B78-99B2-AFF66186C143}" srcOrd="0" destOrd="4" presId="urn:microsoft.com/office/officeart/2005/8/layout/hList1"/>
    <dgm:cxn modelId="{EB58CC2F-3784-423E-BDEB-93AB8204A44B}" srcId="{4334B397-698B-456D-B78D-38EDEAF99387}" destId="{FB98E100-D665-4FDD-B39F-278AB592F4F4}" srcOrd="2" destOrd="0" parTransId="{8ACA4320-4E33-4006-A90F-81B6CB1E1694}" sibTransId="{F53F20B6-940E-4AF7-8579-AD8BF52A6E25}"/>
    <dgm:cxn modelId="{9E927C1C-0C2B-4B6A-843A-B2824C4EFCB6}" srcId="{78CBE39B-5ACD-404C-8CF0-174B29398FE8}" destId="{F168C5C6-6C11-43EC-966E-091A2540F4B4}" srcOrd="0" destOrd="0" parTransId="{41CC548A-4058-4183-85BC-1EE81FFC45CF}" sibTransId="{326BF454-3020-4E35-AF59-55EE729444BA}"/>
    <dgm:cxn modelId="{3032E909-92C3-4F3B-805C-9012412042C2}" type="presOf" srcId="{CEE6C121-7342-43A7-BC55-B95EA0C5781F}" destId="{F1A03FC0-84ED-4032-8D74-B2E75AFB5FEE}" srcOrd="0" destOrd="2" presId="urn:microsoft.com/office/officeart/2005/8/layout/hList1"/>
    <dgm:cxn modelId="{BF1AC9EF-711D-4ED2-A56D-2677448395DE}" srcId="{17F1CA59-A6F7-4C5A-B81C-296CD511E885}" destId="{8A3B607B-FD19-4714-90F1-87E6820095FF}" srcOrd="1" destOrd="0" parTransId="{0367A0F8-6FEB-4280-B3FB-C7BC72645A8E}" sibTransId="{68F5322A-7244-4E9A-A8F1-ADA3125FD628}"/>
    <dgm:cxn modelId="{048E819E-2ABC-4A54-8203-B3E5FF3008B7}" srcId="{4334B397-698B-456D-B78D-38EDEAF99387}" destId="{087E9506-0169-4446-AB41-C337C7B948DA}" srcOrd="3" destOrd="0" parTransId="{1B4A8D85-12B7-4332-B6A6-DD24A4DAB937}" sibTransId="{5D62A9DE-52A8-466F-A8A2-FAC6333E3820}"/>
    <dgm:cxn modelId="{047CEA38-D802-4405-A79C-F87E9FEA9469}" srcId="{78CBE39B-5ACD-404C-8CF0-174B29398FE8}" destId="{B5A04791-27E6-4623-AE1C-5BAD6CA0B3BF}" srcOrd="2" destOrd="0" parTransId="{DAB1C2F8-AF0A-4088-8F10-99C67929BF6D}" sibTransId="{FF9E2528-B475-49D1-B4F5-9AF737741460}"/>
    <dgm:cxn modelId="{889DBFCF-40ED-4E5B-A2FD-6D30EBCE5E05}" type="presOf" srcId="{81870AF1-80A2-4C92-B067-F48129166358}" destId="{5FDF61DF-49A1-4B78-99B2-AFF66186C143}" srcOrd="0" destOrd="0" presId="urn:microsoft.com/office/officeart/2005/8/layout/hList1"/>
    <dgm:cxn modelId="{576B362B-9D31-4DAA-8D94-279963E28A87}" type="presOf" srcId="{17F1CA59-A6F7-4C5A-B81C-296CD511E885}" destId="{6C7FACE1-65F1-4C67-AE46-6CC369A83074}" srcOrd="0" destOrd="0" presId="urn:microsoft.com/office/officeart/2005/8/layout/hList1"/>
    <dgm:cxn modelId="{C0AFA28F-72EC-4DAD-9D08-B93E10529D57}" type="presOf" srcId="{FCB8BB52-3691-4348-95B3-8219A83F3B69}" destId="{B856E84F-85DD-49E9-A95F-314FE47D2AEF}" srcOrd="0" destOrd="0" presId="urn:microsoft.com/office/officeart/2005/8/layout/hList1"/>
    <dgm:cxn modelId="{FAE44276-E8D0-434B-A7B5-107C688EF6A6}" srcId="{FCB8BB52-3691-4348-95B3-8219A83F3B69}" destId="{78CBE39B-5ACD-404C-8CF0-174B29398FE8}" srcOrd="2" destOrd="0" parTransId="{EC32D4D9-76A7-4BE6-8F75-E9940DBF070D}" sibTransId="{C90A67FB-15FC-49F2-AA63-B4C73999463A}"/>
    <dgm:cxn modelId="{59D9BB6A-DE08-4A33-BB10-D2C3AC65C59B}" type="presOf" srcId="{49FB9012-207A-4E35-A892-A2C8C99423F7}" destId="{5FDF61DF-49A1-4B78-99B2-AFF66186C143}" srcOrd="0" destOrd="1" presId="urn:microsoft.com/office/officeart/2005/8/layout/hList1"/>
    <dgm:cxn modelId="{0CF9E0D5-24FD-4F1C-B2A5-F78528CA90AE}" type="presOf" srcId="{650AC3AA-D1DD-4325-B3B2-FDF2E81301CA}" destId="{F1A03FC0-84ED-4032-8D74-B2E75AFB5FEE}" srcOrd="0" destOrd="0" presId="urn:microsoft.com/office/officeart/2005/8/layout/hList1"/>
    <dgm:cxn modelId="{9BDCED52-6398-46D4-8F56-4BF1263F0894}" srcId="{FCB8BB52-3691-4348-95B3-8219A83F3B69}" destId="{17F1CA59-A6F7-4C5A-B81C-296CD511E885}" srcOrd="1" destOrd="0" parTransId="{F0A3BCDC-2C82-442A-84F6-A8E730221AB1}" sibTransId="{3B22D05C-0F3C-4FB4-8BB0-CCB1DA21137B}"/>
    <dgm:cxn modelId="{C0843008-DEF7-41AB-875B-7125E35F5CC3}" srcId="{4334B397-698B-456D-B78D-38EDEAF99387}" destId="{49FB9012-207A-4E35-A892-A2C8C99423F7}" srcOrd="1" destOrd="0" parTransId="{921F106C-6104-4322-96CC-628A66F79D7C}" sibTransId="{510A6853-63C5-4F5C-AA91-151592BE0297}"/>
    <dgm:cxn modelId="{FFF97639-F4BE-4D6A-B347-806ADCBC7FF7}" type="presOf" srcId="{8A3B607B-FD19-4714-90F1-87E6820095FF}" destId="{F1A03FC0-84ED-4032-8D74-B2E75AFB5FEE}" srcOrd="0" destOrd="1" presId="urn:microsoft.com/office/officeart/2005/8/layout/hList1"/>
    <dgm:cxn modelId="{1B702C8A-A170-48F0-971D-052548549628}" type="presOf" srcId="{B5A04791-27E6-4623-AE1C-5BAD6CA0B3BF}" destId="{CE6BE841-462E-4FCE-B098-D851E9114D12}" srcOrd="0" destOrd="2" presId="urn:microsoft.com/office/officeart/2005/8/layout/hList1"/>
    <dgm:cxn modelId="{F1B0B10B-084B-4657-997C-3D145BB0D91D}" type="presOf" srcId="{F168C5C6-6C11-43EC-966E-091A2540F4B4}" destId="{CE6BE841-462E-4FCE-B098-D851E9114D12}" srcOrd="0" destOrd="0" presId="urn:microsoft.com/office/officeart/2005/8/layout/hList1"/>
    <dgm:cxn modelId="{9E0B6FB0-BAD0-435E-B88E-F75EC51984A9}" type="presOf" srcId="{4FD67FC2-279B-4D88-B3A7-12FE13F0BE8A}" destId="{CE6BE841-462E-4FCE-B098-D851E9114D12}" srcOrd="0" destOrd="1" presId="urn:microsoft.com/office/officeart/2005/8/layout/hList1"/>
    <dgm:cxn modelId="{80762E9C-D278-4DDF-B365-E33068ED08B3}" type="presOf" srcId="{FB98E100-D665-4FDD-B39F-278AB592F4F4}" destId="{5FDF61DF-49A1-4B78-99B2-AFF66186C143}" srcOrd="0" destOrd="2" presId="urn:microsoft.com/office/officeart/2005/8/layout/hList1"/>
    <dgm:cxn modelId="{065FD44F-AD2C-40A8-A328-BD315E2C20EF}" srcId="{17F1CA59-A6F7-4C5A-B81C-296CD511E885}" destId="{650AC3AA-D1DD-4325-B3B2-FDF2E81301CA}" srcOrd="0" destOrd="0" parTransId="{732B884F-D0DA-4DD3-9751-26F6E85197ED}" sibTransId="{2E55AAEA-1F8A-41CD-9374-10E8D86DA595}"/>
    <dgm:cxn modelId="{A220D248-BA2E-4C77-925D-D5CA2AF4A7A9}" type="presOf" srcId="{087E9506-0169-4446-AB41-C337C7B948DA}" destId="{5FDF61DF-49A1-4B78-99B2-AFF66186C143}" srcOrd="0" destOrd="3" presId="urn:microsoft.com/office/officeart/2005/8/layout/hList1"/>
    <dgm:cxn modelId="{DAD1CB12-9264-4A90-A346-F0095B075010}" srcId="{17F1CA59-A6F7-4C5A-B81C-296CD511E885}" destId="{CEE6C121-7342-43A7-BC55-B95EA0C5781F}" srcOrd="2" destOrd="0" parTransId="{DE62FA21-4BC5-430C-B007-CC1B396E9C64}" sibTransId="{BD4947A1-86FE-4208-800D-077E4E21DF1C}"/>
    <dgm:cxn modelId="{D5C9017C-DEAB-44E3-95CF-861D24EBC954}" srcId="{4334B397-698B-456D-B78D-38EDEAF99387}" destId="{A60210BB-2BB9-47B0-A415-1BC18B8F450A}" srcOrd="4" destOrd="0" parTransId="{98A4F65C-16F4-4043-9EE7-99ACDF468BE5}" sibTransId="{FEEE11A1-39DD-40D1-83B3-E55AEA209B7B}"/>
    <dgm:cxn modelId="{FCD46B59-85CB-4EAB-B97C-14709D041211}" srcId="{4334B397-698B-456D-B78D-38EDEAF99387}" destId="{81870AF1-80A2-4C92-B067-F48129166358}" srcOrd="0" destOrd="0" parTransId="{36D2466F-6372-4ED2-8468-BB618522F548}" sibTransId="{34D7BC53-33AF-4572-8E14-178B1136725D}"/>
    <dgm:cxn modelId="{63A1CBFA-2107-4863-881D-91773F25C644}" type="presOf" srcId="{4334B397-698B-456D-B78D-38EDEAF99387}" destId="{EB0296A8-C041-4A68-9EA0-883C1F030B3F}" srcOrd="0" destOrd="0" presId="urn:microsoft.com/office/officeart/2005/8/layout/hList1"/>
    <dgm:cxn modelId="{81E1A97D-EE49-4B20-9F6D-B75B70CC7A55}" type="presOf" srcId="{78CBE39B-5ACD-404C-8CF0-174B29398FE8}" destId="{D646C84A-72E4-477A-A134-4DF624385E85}" srcOrd="0" destOrd="0" presId="urn:microsoft.com/office/officeart/2005/8/layout/hList1"/>
    <dgm:cxn modelId="{B8FE19BC-90A3-484D-A35F-4559E1E09E82}" type="presParOf" srcId="{B856E84F-85DD-49E9-A95F-314FE47D2AEF}" destId="{F9B5FE66-2E7F-4177-9BC3-F5DCEDB17BDB}" srcOrd="0" destOrd="0" presId="urn:microsoft.com/office/officeart/2005/8/layout/hList1"/>
    <dgm:cxn modelId="{29548D00-1FF9-4791-A47A-1BD6A63AA8D4}" type="presParOf" srcId="{F9B5FE66-2E7F-4177-9BC3-F5DCEDB17BDB}" destId="{EB0296A8-C041-4A68-9EA0-883C1F030B3F}" srcOrd="0" destOrd="0" presId="urn:microsoft.com/office/officeart/2005/8/layout/hList1"/>
    <dgm:cxn modelId="{564EF3D4-249D-4DE2-BFB8-9573041CB824}" type="presParOf" srcId="{F9B5FE66-2E7F-4177-9BC3-F5DCEDB17BDB}" destId="{5FDF61DF-49A1-4B78-99B2-AFF66186C143}" srcOrd="1" destOrd="0" presId="urn:microsoft.com/office/officeart/2005/8/layout/hList1"/>
    <dgm:cxn modelId="{C9FD7C16-1FDF-4C8B-A23A-6F160FAEEBB7}" type="presParOf" srcId="{B856E84F-85DD-49E9-A95F-314FE47D2AEF}" destId="{A4A22CBF-32AB-4C55-9C68-17174215179D}" srcOrd="1" destOrd="0" presId="urn:microsoft.com/office/officeart/2005/8/layout/hList1"/>
    <dgm:cxn modelId="{EDD4E69F-9FD6-47D9-AD4D-0DB9A9592D39}" type="presParOf" srcId="{B856E84F-85DD-49E9-A95F-314FE47D2AEF}" destId="{5F764CE3-F6BE-44B2-AA6D-A3B1B3791122}" srcOrd="2" destOrd="0" presId="urn:microsoft.com/office/officeart/2005/8/layout/hList1"/>
    <dgm:cxn modelId="{D2AA64FB-04A4-42E8-A823-1701677AD832}" type="presParOf" srcId="{5F764CE3-F6BE-44B2-AA6D-A3B1B3791122}" destId="{6C7FACE1-65F1-4C67-AE46-6CC369A83074}" srcOrd="0" destOrd="0" presId="urn:microsoft.com/office/officeart/2005/8/layout/hList1"/>
    <dgm:cxn modelId="{223E4B0F-D044-4989-BFFF-84D9AE9E8D95}" type="presParOf" srcId="{5F764CE3-F6BE-44B2-AA6D-A3B1B3791122}" destId="{F1A03FC0-84ED-4032-8D74-B2E75AFB5FEE}" srcOrd="1" destOrd="0" presId="urn:microsoft.com/office/officeart/2005/8/layout/hList1"/>
    <dgm:cxn modelId="{D1627E68-9FC0-45C9-908E-0F2D489942A0}" type="presParOf" srcId="{B856E84F-85DD-49E9-A95F-314FE47D2AEF}" destId="{2A5394E3-8663-49A7-8FFE-A2D17D4634D1}" srcOrd="3" destOrd="0" presId="urn:microsoft.com/office/officeart/2005/8/layout/hList1"/>
    <dgm:cxn modelId="{5DBBF9BB-DEDD-4F0C-9E9E-016972FA3DDC}" type="presParOf" srcId="{B856E84F-85DD-49E9-A95F-314FE47D2AEF}" destId="{D9B2D8A1-8B40-4952-8EC8-8294D0E6814D}" srcOrd="4" destOrd="0" presId="urn:microsoft.com/office/officeart/2005/8/layout/hList1"/>
    <dgm:cxn modelId="{9019D7B8-CD54-4E75-839C-1B1D3300C1DE}" type="presParOf" srcId="{D9B2D8A1-8B40-4952-8EC8-8294D0E6814D}" destId="{D646C84A-72E4-477A-A134-4DF624385E85}" srcOrd="0" destOrd="0" presId="urn:microsoft.com/office/officeart/2005/8/layout/hList1"/>
    <dgm:cxn modelId="{3051093E-C806-44C7-9BAA-642B88CC8C4F}" type="presParOf" srcId="{D9B2D8A1-8B40-4952-8EC8-8294D0E6814D}" destId="{CE6BE841-462E-4FCE-B098-D851E9114D1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custT="1"/>
      <dgm:spPr/>
      <dgm:t>
        <a:bodyPr/>
        <a:lstStyle/>
        <a:p>
          <a:pPr algn="l"/>
          <a:r>
            <a:rPr lang="en-US" sz="1400" dirty="0" smtClean="0"/>
            <a:t>4.Using External Input and Output Devices</a:t>
          </a:r>
          <a:endParaRPr lang="en-US" sz="1400"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custT="1"/>
      <dgm:spPr/>
      <dgm:t>
        <a:bodyPr/>
        <a:lstStyle/>
        <a:p>
          <a:r>
            <a:rPr lang="en-US" sz="1400" dirty="0" smtClean="0"/>
            <a:t>Intro to external input and output devices </a:t>
          </a:r>
          <a:endParaRPr lang="en-US" sz="1400"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custT="1"/>
      <dgm:spPr/>
      <dgm:t>
        <a:bodyPr/>
        <a:lstStyle/>
        <a:p>
          <a:pPr algn="l"/>
          <a:r>
            <a:rPr lang="en-US" sz="1400" dirty="0" smtClean="0"/>
            <a:t>5. Putting it all together: Smart Water Project</a:t>
          </a:r>
          <a:endParaRPr lang="en-US" sz="1400"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custT="1"/>
      <dgm:spPr/>
      <dgm:t>
        <a:bodyPr/>
        <a:lstStyle/>
        <a:p>
          <a:r>
            <a:rPr lang="en-US" sz="1400" dirty="0" smtClean="0"/>
            <a:t>Define the Problem</a:t>
          </a:r>
          <a:endParaRPr lang="en-US" sz="1400"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custT="1"/>
      <dgm:spPr/>
      <dgm:t>
        <a:bodyPr/>
        <a:lstStyle/>
        <a:p>
          <a:pPr algn="l"/>
          <a:r>
            <a:rPr lang="en-US" sz="1400" dirty="0" smtClean="0"/>
            <a:t>6. Presentation: Explain your product/design (optional)</a:t>
          </a:r>
          <a:endParaRPr lang="en-US" sz="1400"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custT="1"/>
      <dgm:spPr/>
      <dgm:t>
        <a:bodyPr/>
        <a:lstStyle/>
        <a:p>
          <a:r>
            <a:rPr lang="en-US" sz="1400" dirty="0" smtClean="0"/>
            <a:t>Gallery Walk of Student designs and/or</a:t>
          </a:r>
          <a:endParaRPr lang="en-US" sz="1400"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51B0C27C-B575-4DE6-90E2-3439C79E8BCC}">
      <dgm:prSet custT="1"/>
      <dgm:spPr/>
      <dgm:t>
        <a:bodyPr/>
        <a:lstStyle/>
        <a:p>
          <a:r>
            <a:rPr lang="en-US" sz="1400" dirty="0" smtClean="0"/>
            <a:t>Mini Project(s):</a:t>
          </a:r>
          <a:endParaRPr lang="en-US" sz="1400" dirty="0"/>
        </a:p>
      </dgm:t>
    </dgm:pt>
    <dgm:pt modelId="{291D92EC-0765-41BF-9AFA-2A9AA779CB8B}" type="parTrans" cxnId="{8395F0C5-BAF0-4EC4-A04B-3848A7BA19CF}">
      <dgm:prSet/>
      <dgm:spPr/>
      <dgm:t>
        <a:bodyPr/>
        <a:lstStyle/>
        <a:p>
          <a:endParaRPr lang="en-US"/>
        </a:p>
      </dgm:t>
    </dgm:pt>
    <dgm:pt modelId="{1D675EFC-54CD-4D6D-ADCF-2F7DD87D9669}" type="sibTrans" cxnId="{8395F0C5-BAF0-4EC4-A04B-3848A7BA19CF}">
      <dgm:prSet/>
      <dgm:spPr/>
      <dgm:t>
        <a:bodyPr/>
        <a:lstStyle/>
        <a:p>
          <a:endParaRPr lang="en-US"/>
        </a:p>
      </dgm:t>
    </dgm:pt>
    <dgm:pt modelId="{C0EF7042-77EF-4D52-8C80-E9CA6F4E553F}">
      <dgm:prSet custT="1"/>
      <dgm:spPr/>
      <dgm:t>
        <a:bodyPr/>
        <a:lstStyle/>
        <a:p>
          <a:r>
            <a:rPr lang="en-US" sz="1050" dirty="0" smtClean="0"/>
            <a:t>4.1:  Light Sensor (external)</a:t>
          </a:r>
          <a:endParaRPr lang="en-US" sz="1050" dirty="0"/>
        </a:p>
      </dgm:t>
    </dgm:pt>
    <dgm:pt modelId="{18C2B73E-5872-40BB-A7BD-57F4E4D5E6B1}" type="parTrans" cxnId="{52D8C7B1-4A3B-490B-A77F-5BC2364372FA}">
      <dgm:prSet/>
      <dgm:spPr/>
      <dgm:t>
        <a:bodyPr/>
        <a:lstStyle/>
        <a:p>
          <a:endParaRPr lang="en-US"/>
        </a:p>
      </dgm:t>
    </dgm:pt>
    <dgm:pt modelId="{26D50BDE-0BF6-4E74-ABB0-F9DBCD2DC866}" type="sibTrans" cxnId="{52D8C7B1-4A3B-490B-A77F-5BC2364372FA}">
      <dgm:prSet/>
      <dgm:spPr/>
      <dgm:t>
        <a:bodyPr/>
        <a:lstStyle/>
        <a:p>
          <a:endParaRPr lang="en-US"/>
        </a:p>
      </dgm:t>
    </dgm:pt>
    <dgm:pt modelId="{7B440579-C8D2-41A1-8B6A-0CBC1EE993E1}">
      <dgm:prSet custT="1"/>
      <dgm:spPr/>
      <dgm:t>
        <a:bodyPr/>
        <a:lstStyle/>
        <a:p>
          <a:r>
            <a:rPr lang="en-US" sz="1050" dirty="0" smtClean="0"/>
            <a:t>4.2:  Digital Temperature and Humidity (DHT) Sensor</a:t>
          </a:r>
          <a:endParaRPr lang="en-US" sz="1050" dirty="0"/>
        </a:p>
      </dgm:t>
    </dgm:pt>
    <dgm:pt modelId="{8BC16E3A-503D-4EF6-9634-39E4F05CE351}" type="parTrans" cxnId="{BC893C1E-61B1-49CE-BAD7-D54E5BF66734}">
      <dgm:prSet/>
      <dgm:spPr/>
      <dgm:t>
        <a:bodyPr/>
        <a:lstStyle/>
        <a:p>
          <a:endParaRPr lang="en-US"/>
        </a:p>
      </dgm:t>
    </dgm:pt>
    <dgm:pt modelId="{CA72A261-5CE4-4E3A-9BF4-8D7EBB9326A7}" type="sibTrans" cxnId="{BC893C1E-61B1-49CE-BAD7-D54E5BF66734}">
      <dgm:prSet/>
      <dgm:spPr/>
      <dgm:t>
        <a:bodyPr/>
        <a:lstStyle/>
        <a:p>
          <a:endParaRPr lang="en-US"/>
        </a:p>
      </dgm:t>
    </dgm:pt>
    <dgm:pt modelId="{20C408C0-4710-4C80-AB06-7EA1CD4FB033}">
      <dgm:prSet custT="1"/>
      <dgm:spPr/>
      <dgm:t>
        <a:bodyPr/>
        <a:lstStyle/>
        <a:p>
          <a:r>
            <a:rPr lang="en-US" sz="1050" dirty="0" smtClean="0"/>
            <a:t>4.3:  Soil Moisture Sensor</a:t>
          </a:r>
          <a:endParaRPr lang="en-US" sz="1050" dirty="0"/>
        </a:p>
      </dgm:t>
    </dgm:pt>
    <dgm:pt modelId="{4779D03B-019E-481D-8B79-952B5E6C4E5E}" type="parTrans" cxnId="{570E9150-F984-4404-AEDA-A0FEF36993E5}">
      <dgm:prSet/>
      <dgm:spPr/>
      <dgm:t>
        <a:bodyPr/>
        <a:lstStyle/>
        <a:p>
          <a:endParaRPr lang="en-US"/>
        </a:p>
      </dgm:t>
    </dgm:pt>
    <dgm:pt modelId="{59012D4F-67A3-4698-B37B-CD5149B676F4}" type="sibTrans" cxnId="{570E9150-F984-4404-AEDA-A0FEF36993E5}">
      <dgm:prSet/>
      <dgm:spPr/>
      <dgm:t>
        <a:bodyPr/>
        <a:lstStyle/>
        <a:p>
          <a:endParaRPr lang="en-US"/>
        </a:p>
      </dgm:t>
    </dgm:pt>
    <dgm:pt modelId="{237AA77C-72CA-4E34-AEE8-A2FC0BE1948F}">
      <dgm:prSet custT="1"/>
      <dgm:spPr/>
      <dgm:t>
        <a:bodyPr/>
        <a:lstStyle/>
        <a:p>
          <a:r>
            <a:rPr lang="en-US" sz="1050" dirty="0" smtClean="0"/>
            <a:t>MOSFET Transistor and Pump set-up</a:t>
          </a:r>
          <a:endParaRPr lang="en-US" sz="1050" dirty="0"/>
        </a:p>
      </dgm:t>
    </dgm:pt>
    <dgm:pt modelId="{AC443DCF-62E7-4E24-944D-8A3D20B89161}" type="parTrans" cxnId="{2DE3B359-8674-44F8-A4FE-EE474E0D1E91}">
      <dgm:prSet/>
      <dgm:spPr/>
      <dgm:t>
        <a:bodyPr/>
        <a:lstStyle/>
        <a:p>
          <a:endParaRPr lang="en-US"/>
        </a:p>
      </dgm:t>
    </dgm:pt>
    <dgm:pt modelId="{D04CE956-0FBF-43DD-8A27-15D929558FEF}" type="sibTrans" cxnId="{2DE3B359-8674-44F8-A4FE-EE474E0D1E91}">
      <dgm:prSet/>
      <dgm:spPr/>
      <dgm:t>
        <a:bodyPr/>
        <a:lstStyle/>
        <a:p>
          <a:endParaRPr lang="en-US"/>
        </a:p>
      </dgm:t>
    </dgm:pt>
    <dgm:pt modelId="{5E91C5D7-C3C2-481B-8E7C-CC3571FAF809}">
      <dgm:prSet custT="1"/>
      <dgm:spPr/>
      <dgm:t>
        <a:bodyPr/>
        <a:lstStyle/>
        <a:p>
          <a:r>
            <a:rPr lang="en-US" sz="1400" dirty="0" smtClean="0"/>
            <a:t>Develop the Solution</a:t>
          </a:r>
          <a:endParaRPr lang="en-US" sz="1400" dirty="0"/>
        </a:p>
      </dgm:t>
    </dgm:pt>
    <dgm:pt modelId="{295F7D68-8154-4C25-9F13-956E71F3196D}" type="parTrans" cxnId="{FA44F360-1021-4D8B-9B9B-A9E5F8B755F1}">
      <dgm:prSet/>
      <dgm:spPr/>
      <dgm:t>
        <a:bodyPr/>
        <a:lstStyle/>
        <a:p>
          <a:endParaRPr lang="en-US"/>
        </a:p>
      </dgm:t>
    </dgm:pt>
    <dgm:pt modelId="{7B0BC7B1-BB6A-41D1-852D-8354B5CD44F0}" type="sibTrans" cxnId="{FA44F360-1021-4D8B-9B9B-A9E5F8B755F1}">
      <dgm:prSet/>
      <dgm:spPr/>
      <dgm:t>
        <a:bodyPr/>
        <a:lstStyle/>
        <a:p>
          <a:endParaRPr lang="en-US"/>
        </a:p>
      </dgm:t>
    </dgm:pt>
    <dgm:pt modelId="{E6B30552-AC8F-43F7-8AEB-C8075A8582ED}">
      <dgm:prSet custT="1"/>
      <dgm:spPr/>
      <dgm:t>
        <a:bodyPr/>
        <a:lstStyle/>
        <a:p>
          <a:r>
            <a:rPr lang="en-US" sz="1400" dirty="0" smtClean="0"/>
            <a:t>Write the Code</a:t>
          </a:r>
          <a:endParaRPr lang="en-US" sz="1400" dirty="0"/>
        </a:p>
      </dgm:t>
    </dgm:pt>
    <dgm:pt modelId="{D88E603C-FC46-4177-B058-7476A453A131}" type="parTrans" cxnId="{894BD54F-39FA-4B85-8F4F-0D56E72FCFB5}">
      <dgm:prSet/>
      <dgm:spPr/>
      <dgm:t>
        <a:bodyPr/>
        <a:lstStyle/>
        <a:p>
          <a:endParaRPr lang="en-US"/>
        </a:p>
      </dgm:t>
    </dgm:pt>
    <dgm:pt modelId="{3CCFA272-8472-437E-89ED-BB2935C499BA}" type="sibTrans" cxnId="{894BD54F-39FA-4B85-8F4F-0D56E72FCFB5}">
      <dgm:prSet/>
      <dgm:spPr/>
      <dgm:t>
        <a:bodyPr/>
        <a:lstStyle/>
        <a:p>
          <a:endParaRPr lang="en-US"/>
        </a:p>
      </dgm:t>
    </dgm:pt>
    <dgm:pt modelId="{C8E8D211-FD58-4F6E-8746-EF6B682A0ECF}">
      <dgm:prSet custT="1"/>
      <dgm:spPr/>
      <dgm:t>
        <a:bodyPr/>
        <a:lstStyle/>
        <a:p>
          <a:r>
            <a:rPr lang="en-US" sz="1400" dirty="0" smtClean="0"/>
            <a:t>Test and Debug </a:t>
          </a:r>
          <a:endParaRPr lang="en-US" sz="1400" dirty="0"/>
        </a:p>
      </dgm:t>
    </dgm:pt>
    <dgm:pt modelId="{4C1CF26A-91A8-4B4D-8431-741C0E0A71F3}" type="parTrans" cxnId="{06C8EFF8-D717-4688-965B-B259B70837E1}">
      <dgm:prSet/>
      <dgm:spPr/>
      <dgm:t>
        <a:bodyPr/>
        <a:lstStyle/>
        <a:p>
          <a:endParaRPr lang="en-US"/>
        </a:p>
      </dgm:t>
    </dgm:pt>
    <dgm:pt modelId="{E8F44288-FA47-43A2-AD50-8EE67E0B14CE}" type="sibTrans" cxnId="{06C8EFF8-D717-4688-965B-B259B70837E1}">
      <dgm:prSet/>
      <dgm:spPr/>
      <dgm:t>
        <a:bodyPr/>
        <a:lstStyle/>
        <a:p>
          <a:endParaRPr lang="en-US"/>
        </a:p>
      </dgm:t>
    </dgm:pt>
    <dgm:pt modelId="{61C62946-6D7D-4C53-9F5C-18DDA80DC848}">
      <dgm:prSet phldrT="[Text]" custT="1"/>
      <dgm:spPr/>
      <dgm:t>
        <a:bodyPr/>
        <a:lstStyle/>
        <a:p>
          <a:r>
            <a:rPr lang="en-US" sz="1400" dirty="0" smtClean="0"/>
            <a:t>Team presentations of designs</a:t>
          </a:r>
          <a:endParaRPr lang="en-US" sz="1400" dirty="0"/>
        </a:p>
      </dgm:t>
    </dgm:pt>
    <dgm:pt modelId="{51427FF3-F313-4BB8-9DC6-69F4ED0100C0}" type="parTrans" cxnId="{12FF0473-ACFB-45EA-A24A-0678142AC240}">
      <dgm:prSet/>
      <dgm:spPr/>
      <dgm:t>
        <a:bodyPr/>
        <a:lstStyle/>
        <a:p>
          <a:endParaRPr lang="en-US"/>
        </a:p>
      </dgm:t>
    </dgm:pt>
    <dgm:pt modelId="{4E91E267-BE3F-4CDB-AF95-EC652C8A16D7}" type="sibTrans" cxnId="{12FF0473-ACFB-45EA-A24A-0678142AC240}">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2"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2" presStyleCnt="3">
        <dgm:presLayoutVars>
          <dgm:bulletEnabled val="1"/>
        </dgm:presLayoutVars>
      </dgm:prSet>
      <dgm:spPr/>
      <dgm:t>
        <a:bodyPr/>
        <a:lstStyle/>
        <a:p>
          <a:endParaRPr lang="en-US"/>
        </a:p>
      </dgm:t>
    </dgm:pt>
  </dgm:ptLst>
  <dgm:cxnLst>
    <dgm:cxn modelId="{3C3DF324-67CE-4E23-A709-F9AF2E5C4D1C}" type="presOf" srcId="{20C408C0-4710-4C80-AB06-7EA1CD4FB033}" destId="{5FDF61DF-49A1-4B78-99B2-AFF66186C143}" srcOrd="0" destOrd="4" presId="urn:microsoft.com/office/officeart/2005/8/layout/hList1"/>
    <dgm:cxn modelId="{BA768C56-965E-486A-9ABB-20BD6B13201B}" type="presOf" srcId="{FCB8BB52-3691-4348-95B3-8219A83F3B69}" destId="{B856E84F-85DD-49E9-A95F-314FE47D2AEF}" srcOrd="0" destOrd="0" presId="urn:microsoft.com/office/officeart/2005/8/layout/hList1"/>
    <dgm:cxn modelId="{065FD44F-AD2C-40A8-A328-BD315E2C20EF}" srcId="{17F1CA59-A6F7-4C5A-B81C-296CD511E885}" destId="{650AC3AA-D1DD-4325-B3B2-FDF2E81301CA}" srcOrd="0" destOrd="0" parTransId="{732B884F-D0DA-4DD3-9751-26F6E85197ED}" sibTransId="{2E55AAEA-1F8A-41CD-9374-10E8D86DA595}"/>
    <dgm:cxn modelId="{FA44F360-1021-4D8B-9B9B-A9E5F8B755F1}" srcId="{17F1CA59-A6F7-4C5A-B81C-296CD511E885}" destId="{5E91C5D7-C3C2-481B-8E7C-CC3571FAF809}" srcOrd="1" destOrd="0" parTransId="{295F7D68-8154-4C25-9F13-956E71F3196D}" sibTransId="{7B0BC7B1-BB6A-41D1-852D-8354B5CD44F0}"/>
    <dgm:cxn modelId="{6CE5B11B-ABAC-4599-A9C7-F2F330D73648}" type="presOf" srcId="{17F1CA59-A6F7-4C5A-B81C-296CD511E885}" destId="{6C7FACE1-65F1-4C67-AE46-6CC369A83074}" srcOrd="0" destOrd="0" presId="urn:microsoft.com/office/officeart/2005/8/layout/hList1"/>
    <dgm:cxn modelId="{54E51F19-39B6-4089-BC98-B9B39E895396}" type="presOf" srcId="{C0EF7042-77EF-4D52-8C80-E9CA6F4E553F}" destId="{5FDF61DF-49A1-4B78-99B2-AFF66186C143}" srcOrd="0" destOrd="2" presId="urn:microsoft.com/office/officeart/2005/8/layout/hList1"/>
    <dgm:cxn modelId="{9E927C1C-0C2B-4B6A-843A-B2824C4EFCB6}" srcId="{78CBE39B-5ACD-404C-8CF0-174B29398FE8}" destId="{F168C5C6-6C11-43EC-966E-091A2540F4B4}" srcOrd="0" destOrd="0" parTransId="{41CC548A-4058-4183-85BC-1EE81FFC45CF}" sibTransId="{326BF454-3020-4E35-AF59-55EE729444BA}"/>
    <dgm:cxn modelId="{41B8E904-C827-42E4-8165-ACCDC9ADE9E0}" type="presOf" srcId="{61C62946-6D7D-4C53-9F5C-18DDA80DC848}" destId="{CE6BE841-462E-4FCE-B098-D851E9114D12}" srcOrd="0" destOrd="1" presId="urn:microsoft.com/office/officeart/2005/8/layout/hList1"/>
    <dgm:cxn modelId="{570E9150-F984-4404-AEDA-A0FEF36993E5}" srcId="{51B0C27C-B575-4DE6-90E2-3439C79E8BCC}" destId="{20C408C0-4710-4C80-AB06-7EA1CD4FB033}" srcOrd="2" destOrd="0" parTransId="{4779D03B-019E-481D-8B79-952B5E6C4E5E}" sibTransId="{59012D4F-67A3-4698-B37B-CD5149B676F4}"/>
    <dgm:cxn modelId="{99E54EBA-48A4-4EBE-8575-F0E78F659600}" type="presOf" srcId="{7B440579-C8D2-41A1-8B6A-0CBC1EE993E1}" destId="{5FDF61DF-49A1-4B78-99B2-AFF66186C143}" srcOrd="0" destOrd="3" presId="urn:microsoft.com/office/officeart/2005/8/layout/hList1"/>
    <dgm:cxn modelId="{06C8EFF8-D717-4688-965B-B259B70837E1}" srcId="{17F1CA59-A6F7-4C5A-B81C-296CD511E885}" destId="{C8E8D211-FD58-4F6E-8746-EF6B682A0ECF}" srcOrd="3" destOrd="0" parTransId="{4C1CF26A-91A8-4B4D-8431-741C0E0A71F3}" sibTransId="{E8F44288-FA47-43A2-AD50-8EE67E0B14CE}"/>
    <dgm:cxn modelId="{12FF0473-ACFB-45EA-A24A-0678142AC240}" srcId="{78CBE39B-5ACD-404C-8CF0-174B29398FE8}" destId="{61C62946-6D7D-4C53-9F5C-18DDA80DC848}" srcOrd="1" destOrd="0" parTransId="{51427FF3-F313-4BB8-9DC6-69F4ED0100C0}" sibTransId="{4E91E267-BE3F-4CDB-AF95-EC652C8A16D7}"/>
    <dgm:cxn modelId="{85B53511-D0AB-4C8E-908E-ADB714A9AC1C}" type="presOf" srcId="{5E91C5D7-C3C2-481B-8E7C-CC3571FAF809}" destId="{F1A03FC0-84ED-4032-8D74-B2E75AFB5FEE}" srcOrd="0" destOrd="1" presId="urn:microsoft.com/office/officeart/2005/8/layout/hList1"/>
    <dgm:cxn modelId="{6E2F6686-6C44-4A19-ABDA-2FFB27C2F02B}" type="presOf" srcId="{4334B397-698B-456D-B78D-38EDEAF99387}" destId="{EB0296A8-C041-4A68-9EA0-883C1F030B3F}" srcOrd="0" destOrd="0" presId="urn:microsoft.com/office/officeart/2005/8/layout/hList1"/>
    <dgm:cxn modelId="{2DE3B359-8674-44F8-A4FE-EE474E0D1E91}" srcId="{4334B397-698B-456D-B78D-38EDEAF99387}" destId="{237AA77C-72CA-4E34-AEE8-A2FC0BE1948F}" srcOrd="2" destOrd="0" parTransId="{AC443DCF-62E7-4E24-944D-8A3D20B89161}" sibTransId="{D04CE956-0FBF-43DD-8A27-15D929558FEF}"/>
    <dgm:cxn modelId="{AF14AA15-0F4D-405B-ADD0-F7A8D9AE0180}" type="presOf" srcId="{F168C5C6-6C11-43EC-966E-091A2540F4B4}" destId="{CE6BE841-462E-4FCE-B098-D851E9114D12}" srcOrd="0" destOrd="0" presId="urn:microsoft.com/office/officeart/2005/8/layout/hList1"/>
    <dgm:cxn modelId="{BC893C1E-61B1-49CE-BAD7-D54E5BF66734}" srcId="{51B0C27C-B575-4DE6-90E2-3439C79E8BCC}" destId="{7B440579-C8D2-41A1-8B6A-0CBC1EE993E1}" srcOrd="1" destOrd="0" parTransId="{8BC16E3A-503D-4EF6-9634-39E4F05CE351}" sibTransId="{CA72A261-5CE4-4E3A-9BF4-8D7EBB9326A7}"/>
    <dgm:cxn modelId="{AF5DA76F-86D5-4872-89F3-86D171B4DD5F}" type="presOf" srcId="{C8E8D211-FD58-4F6E-8746-EF6B682A0ECF}" destId="{F1A03FC0-84ED-4032-8D74-B2E75AFB5FEE}" srcOrd="0" destOrd="3" presId="urn:microsoft.com/office/officeart/2005/8/layout/hList1"/>
    <dgm:cxn modelId="{52D8C7B1-4A3B-490B-A77F-5BC2364372FA}" srcId="{51B0C27C-B575-4DE6-90E2-3439C79E8BCC}" destId="{C0EF7042-77EF-4D52-8C80-E9CA6F4E553F}" srcOrd="0" destOrd="0" parTransId="{18C2B73E-5872-40BB-A7BD-57F4E4D5E6B1}" sibTransId="{26D50BDE-0BF6-4E74-ABB0-F9DBCD2DC866}"/>
    <dgm:cxn modelId="{894BD54F-39FA-4B85-8F4F-0D56E72FCFB5}" srcId="{17F1CA59-A6F7-4C5A-B81C-296CD511E885}" destId="{E6B30552-AC8F-43F7-8AEB-C8075A8582ED}" srcOrd="2" destOrd="0" parTransId="{D88E603C-FC46-4177-B058-7476A453A131}" sibTransId="{3CCFA272-8472-437E-89ED-BB2935C499BA}"/>
    <dgm:cxn modelId="{C64C3D42-DB2B-4432-A452-06643036FD50}" type="presOf" srcId="{81870AF1-80A2-4C92-B067-F48129166358}" destId="{5FDF61DF-49A1-4B78-99B2-AFF66186C143}" srcOrd="0" destOrd="0" presId="urn:microsoft.com/office/officeart/2005/8/layout/hList1"/>
    <dgm:cxn modelId="{687F88A8-778D-4C5E-9CC8-E511E39CB79D}" type="presOf" srcId="{78CBE39B-5ACD-404C-8CF0-174B29398FE8}" destId="{D646C84A-72E4-477A-A134-4DF624385E85}" srcOrd="0" destOrd="0" presId="urn:microsoft.com/office/officeart/2005/8/layout/hList1"/>
    <dgm:cxn modelId="{FD9D0327-4BC4-46FE-B090-C71ABE545B4D}" type="presOf" srcId="{51B0C27C-B575-4DE6-90E2-3439C79E8BCC}" destId="{5FDF61DF-49A1-4B78-99B2-AFF66186C143}" srcOrd="0" destOrd="1" presId="urn:microsoft.com/office/officeart/2005/8/layout/hList1"/>
    <dgm:cxn modelId="{8395F0C5-BAF0-4EC4-A04B-3848A7BA19CF}" srcId="{4334B397-698B-456D-B78D-38EDEAF99387}" destId="{51B0C27C-B575-4DE6-90E2-3439C79E8BCC}" srcOrd="1" destOrd="0" parTransId="{291D92EC-0765-41BF-9AFA-2A9AA779CB8B}" sibTransId="{1D675EFC-54CD-4D6D-ADCF-2F7DD87D9669}"/>
    <dgm:cxn modelId="{9BDCED52-6398-46D4-8F56-4BF1263F0894}" srcId="{FCB8BB52-3691-4348-95B3-8219A83F3B69}" destId="{17F1CA59-A6F7-4C5A-B81C-296CD511E885}" srcOrd="1" destOrd="0" parTransId="{F0A3BCDC-2C82-442A-84F6-A8E730221AB1}" sibTransId="{3B22D05C-0F3C-4FB4-8BB0-CCB1DA21137B}"/>
    <dgm:cxn modelId="{792E0F7A-CCE1-4815-8334-79D7B701B30A}" type="presOf" srcId="{E6B30552-AC8F-43F7-8AEB-C8075A8582ED}" destId="{F1A03FC0-84ED-4032-8D74-B2E75AFB5FEE}" srcOrd="0" destOrd="2" presId="urn:microsoft.com/office/officeart/2005/8/layout/hList1"/>
    <dgm:cxn modelId="{4E474761-7BB9-4111-8255-CA18CA7362D7}" srcId="{FCB8BB52-3691-4348-95B3-8219A83F3B69}" destId="{4334B397-698B-456D-B78D-38EDEAF99387}" srcOrd="0" destOrd="0" parTransId="{E41DBAF4-4B3D-431A-B46A-C3C1B26F0C70}" sibTransId="{023A4689-9FBA-4587-AD2B-B215FD45E1D9}"/>
    <dgm:cxn modelId="{E6B7AB69-382F-4D71-84BC-730915E5968F}" type="presOf" srcId="{650AC3AA-D1DD-4325-B3B2-FDF2E81301CA}" destId="{F1A03FC0-84ED-4032-8D74-B2E75AFB5FEE}" srcOrd="0" destOrd="0" presId="urn:microsoft.com/office/officeart/2005/8/layout/hList1"/>
    <dgm:cxn modelId="{FAE44276-E8D0-434B-A7B5-107C688EF6A6}" srcId="{FCB8BB52-3691-4348-95B3-8219A83F3B69}" destId="{78CBE39B-5ACD-404C-8CF0-174B29398FE8}" srcOrd="2" destOrd="0" parTransId="{EC32D4D9-76A7-4BE6-8F75-E9940DBF070D}" sibTransId="{C90A67FB-15FC-49F2-AA63-B4C73999463A}"/>
    <dgm:cxn modelId="{B3E3DDFF-0A79-445A-9862-BB2204A66168}" type="presOf" srcId="{237AA77C-72CA-4E34-AEE8-A2FC0BE1948F}" destId="{5FDF61DF-49A1-4B78-99B2-AFF66186C143}" srcOrd="0" destOrd="5" presId="urn:microsoft.com/office/officeart/2005/8/layout/hList1"/>
    <dgm:cxn modelId="{FCD46B59-85CB-4EAB-B97C-14709D041211}" srcId="{4334B397-698B-456D-B78D-38EDEAF99387}" destId="{81870AF1-80A2-4C92-B067-F48129166358}" srcOrd="0" destOrd="0" parTransId="{36D2466F-6372-4ED2-8468-BB618522F548}" sibTransId="{34D7BC53-33AF-4572-8E14-178B1136725D}"/>
    <dgm:cxn modelId="{B82BDE99-B9A2-4450-A61E-2F61D680C137}" type="presParOf" srcId="{B856E84F-85DD-49E9-A95F-314FE47D2AEF}" destId="{F9B5FE66-2E7F-4177-9BC3-F5DCEDB17BDB}" srcOrd="0" destOrd="0" presId="urn:microsoft.com/office/officeart/2005/8/layout/hList1"/>
    <dgm:cxn modelId="{43A9D6C9-D07F-47F7-8F0C-AF5F56D37682}" type="presParOf" srcId="{F9B5FE66-2E7F-4177-9BC3-F5DCEDB17BDB}" destId="{EB0296A8-C041-4A68-9EA0-883C1F030B3F}" srcOrd="0" destOrd="0" presId="urn:microsoft.com/office/officeart/2005/8/layout/hList1"/>
    <dgm:cxn modelId="{8EA51AB8-0F47-4E20-ABA7-6F9386E440A4}" type="presParOf" srcId="{F9B5FE66-2E7F-4177-9BC3-F5DCEDB17BDB}" destId="{5FDF61DF-49A1-4B78-99B2-AFF66186C143}" srcOrd="1" destOrd="0" presId="urn:microsoft.com/office/officeart/2005/8/layout/hList1"/>
    <dgm:cxn modelId="{96F51513-AA68-47C4-A362-D83D44EFBBD8}" type="presParOf" srcId="{B856E84F-85DD-49E9-A95F-314FE47D2AEF}" destId="{A4A22CBF-32AB-4C55-9C68-17174215179D}" srcOrd="1" destOrd="0" presId="urn:microsoft.com/office/officeart/2005/8/layout/hList1"/>
    <dgm:cxn modelId="{D4EA7BE6-02F8-4DE4-AE56-3D399826CD7C}" type="presParOf" srcId="{B856E84F-85DD-49E9-A95F-314FE47D2AEF}" destId="{5F764CE3-F6BE-44B2-AA6D-A3B1B3791122}" srcOrd="2" destOrd="0" presId="urn:microsoft.com/office/officeart/2005/8/layout/hList1"/>
    <dgm:cxn modelId="{DFACC803-CAD2-44CF-AEAD-0C0CA195D030}" type="presParOf" srcId="{5F764CE3-F6BE-44B2-AA6D-A3B1B3791122}" destId="{6C7FACE1-65F1-4C67-AE46-6CC369A83074}" srcOrd="0" destOrd="0" presId="urn:microsoft.com/office/officeart/2005/8/layout/hList1"/>
    <dgm:cxn modelId="{C476DEBB-8384-4140-8297-020A2680B7AD}" type="presParOf" srcId="{5F764CE3-F6BE-44B2-AA6D-A3B1B3791122}" destId="{F1A03FC0-84ED-4032-8D74-B2E75AFB5FEE}" srcOrd="1" destOrd="0" presId="urn:microsoft.com/office/officeart/2005/8/layout/hList1"/>
    <dgm:cxn modelId="{D55C8535-60A2-4C49-89E1-5E94CCAB91B1}" type="presParOf" srcId="{B856E84F-85DD-49E9-A95F-314FE47D2AEF}" destId="{2A5394E3-8663-49A7-8FFE-A2D17D4634D1}" srcOrd="3" destOrd="0" presId="urn:microsoft.com/office/officeart/2005/8/layout/hList1"/>
    <dgm:cxn modelId="{52234D5B-37EA-4A6B-BDB8-585FA366F679}" type="presParOf" srcId="{B856E84F-85DD-49E9-A95F-314FE47D2AEF}" destId="{D9B2D8A1-8B40-4952-8EC8-8294D0E6814D}" srcOrd="4" destOrd="0" presId="urn:microsoft.com/office/officeart/2005/8/layout/hList1"/>
    <dgm:cxn modelId="{014F8876-B1BA-4268-AD05-9CAB6539CC2E}" type="presParOf" srcId="{D9B2D8A1-8B40-4952-8EC8-8294D0E6814D}" destId="{D646C84A-72E4-477A-A134-4DF624385E85}" srcOrd="0" destOrd="0" presId="urn:microsoft.com/office/officeart/2005/8/layout/hList1"/>
    <dgm:cxn modelId="{C13EE6B7-BF76-43F9-8920-3A2326C9E847}" type="presParOf" srcId="{D9B2D8A1-8B40-4952-8EC8-8294D0E6814D}" destId="{CE6BE841-462E-4FCE-B098-D851E9114D12}"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23286"/>
          <a:ext cx="2507456" cy="691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1. Project Overview and Intro to Programming </a:t>
          </a:r>
          <a:endParaRPr lang="en-US" sz="1400" kern="1200" dirty="0"/>
        </a:p>
      </dsp:txBody>
      <dsp:txXfrm>
        <a:off x="2571" y="23286"/>
        <a:ext cx="2507456" cy="691200"/>
      </dsp:txXfrm>
    </dsp:sp>
    <dsp:sp modelId="{5FDF61DF-49A1-4B78-99B2-AFF66186C143}">
      <dsp:nvSpPr>
        <dsp:cNvPr id="0" name=""/>
        <dsp:cNvSpPr/>
      </dsp:nvSpPr>
      <dsp:spPr>
        <a:xfrm>
          <a:off x="2571" y="714487"/>
          <a:ext cx="2507456" cy="14164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Overview </a:t>
          </a:r>
          <a:endParaRPr lang="en-US" sz="1400" kern="1200" dirty="0"/>
        </a:p>
        <a:p>
          <a:pPr marL="114300" lvl="1" indent="-114300" algn="l" defTabSz="622300">
            <a:lnSpc>
              <a:spcPct val="90000"/>
            </a:lnSpc>
            <a:spcBef>
              <a:spcPct val="0"/>
            </a:spcBef>
            <a:spcAft>
              <a:spcPct val="15000"/>
            </a:spcAft>
            <a:buChar char="••"/>
          </a:pPr>
          <a:r>
            <a:rPr lang="en-US" sz="1400" kern="1200" dirty="0" smtClean="0"/>
            <a:t>Problem</a:t>
          </a:r>
          <a:endParaRPr lang="en-US" sz="1400" kern="1200" dirty="0"/>
        </a:p>
        <a:p>
          <a:pPr marL="114300" lvl="1" indent="-114300" algn="l" defTabSz="622300">
            <a:lnSpc>
              <a:spcPct val="90000"/>
            </a:lnSpc>
            <a:spcBef>
              <a:spcPct val="0"/>
            </a:spcBef>
            <a:spcAft>
              <a:spcPct val="15000"/>
            </a:spcAft>
            <a:buChar char="••"/>
          </a:pPr>
          <a:r>
            <a:rPr lang="en-US" sz="1400" kern="1200" dirty="0" smtClean="0"/>
            <a:t>Supply List</a:t>
          </a:r>
          <a:endParaRPr lang="en-US" sz="1400" kern="1200" dirty="0"/>
        </a:p>
        <a:p>
          <a:pPr marL="114300" lvl="1" indent="-114300" algn="l" defTabSz="622300">
            <a:lnSpc>
              <a:spcPct val="90000"/>
            </a:lnSpc>
            <a:spcBef>
              <a:spcPct val="0"/>
            </a:spcBef>
            <a:spcAft>
              <a:spcPct val="15000"/>
            </a:spcAft>
            <a:buChar char="••"/>
          </a:pPr>
          <a:r>
            <a:rPr lang="en-US" sz="1400" kern="1200" dirty="0" smtClean="0"/>
            <a:t>Example of Completed Project </a:t>
          </a:r>
          <a:endParaRPr lang="en-US" sz="1400" kern="1200" dirty="0"/>
        </a:p>
        <a:p>
          <a:pPr marL="114300" lvl="1" indent="-114300" algn="l" defTabSz="622300">
            <a:lnSpc>
              <a:spcPct val="90000"/>
            </a:lnSpc>
            <a:spcBef>
              <a:spcPct val="0"/>
            </a:spcBef>
            <a:spcAft>
              <a:spcPct val="15000"/>
            </a:spcAft>
            <a:buChar char="••"/>
          </a:pPr>
          <a:r>
            <a:rPr lang="en-US" sz="1400" kern="1200" dirty="0" smtClean="0"/>
            <a:t>Task: “Hello World” </a:t>
          </a:r>
          <a:endParaRPr lang="en-US" sz="1400" kern="1200" dirty="0"/>
        </a:p>
      </dsp:txBody>
      <dsp:txXfrm>
        <a:off x="2571" y="714487"/>
        <a:ext cx="2507456" cy="1416420"/>
      </dsp:txXfrm>
    </dsp:sp>
    <dsp:sp modelId="{6C7FACE1-65F1-4C67-AE46-6CC369A83074}">
      <dsp:nvSpPr>
        <dsp:cNvPr id="0" name=""/>
        <dsp:cNvSpPr/>
      </dsp:nvSpPr>
      <dsp:spPr>
        <a:xfrm>
          <a:off x="2861071" y="23286"/>
          <a:ext cx="2507456" cy="691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2. Introduction to the </a:t>
          </a:r>
          <a:br>
            <a:rPr lang="en-US" sz="1400" kern="1200" dirty="0" smtClean="0"/>
          </a:br>
          <a:r>
            <a:rPr lang="en-US" sz="1400" kern="1200" dirty="0" smtClean="0"/>
            <a:t>TI-Innovator Hub</a:t>
          </a:r>
          <a:endParaRPr lang="en-US" sz="1400" kern="1200" dirty="0"/>
        </a:p>
      </dsp:txBody>
      <dsp:txXfrm>
        <a:off x="2861071" y="23286"/>
        <a:ext cx="2507456" cy="691200"/>
      </dsp:txXfrm>
    </dsp:sp>
    <dsp:sp modelId="{F1A03FC0-84ED-4032-8D74-B2E75AFB5FEE}">
      <dsp:nvSpPr>
        <dsp:cNvPr id="0" name=""/>
        <dsp:cNvSpPr/>
      </dsp:nvSpPr>
      <dsp:spPr>
        <a:xfrm>
          <a:off x="2861071" y="714487"/>
          <a:ext cx="2507456" cy="14164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Introduction to Input/ Output</a:t>
          </a:r>
          <a:endParaRPr lang="en-US" sz="1400" kern="1200" dirty="0"/>
        </a:p>
        <a:p>
          <a:pPr marL="114300" lvl="1" indent="-114300" algn="l" defTabSz="622300">
            <a:lnSpc>
              <a:spcPct val="90000"/>
            </a:lnSpc>
            <a:spcBef>
              <a:spcPct val="0"/>
            </a:spcBef>
            <a:spcAft>
              <a:spcPct val="15000"/>
            </a:spcAft>
            <a:buChar char="••"/>
          </a:pPr>
          <a:r>
            <a:rPr lang="en-US" sz="1400" kern="1200" dirty="0" smtClean="0"/>
            <a:t>Task: Display Colors </a:t>
          </a:r>
          <a:endParaRPr lang="en-US" sz="1400" kern="1200" dirty="0"/>
        </a:p>
        <a:p>
          <a:pPr marL="114300" lvl="1" indent="-114300" algn="l" defTabSz="622300">
            <a:lnSpc>
              <a:spcPct val="90000"/>
            </a:lnSpc>
            <a:spcBef>
              <a:spcPct val="0"/>
            </a:spcBef>
            <a:spcAft>
              <a:spcPct val="15000"/>
            </a:spcAft>
            <a:buChar char="••"/>
          </a:pPr>
          <a:r>
            <a:rPr lang="en-US" sz="1400" kern="1200" dirty="0" smtClean="0"/>
            <a:t>Task: Blink RGB LED</a:t>
          </a:r>
          <a:endParaRPr lang="en-US" sz="1400" kern="1200" dirty="0"/>
        </a:p>
      </dsp:txBody>
      <dsp:txXfrm>
        <a:off x="2861071" y="714487"/>
        <a:ext cx="2507456" cy="1416420"/>
      </dsp:txXfrm>
    </dsp:sp>
    <dsp:sp modelId="{D646C84A-72E4-477A-A134-4DF624385E85}">
      <dsp:nvSpPr>
        <dsp:cNvPr id="0" name=""/>
        <dsp:cNvSpPr/>
      </dsp:nvSpPr>
      <dsp:spPr>
        <a:xfrm>
          <a:off x="5719571" y="23286"/>
          <a:ext cx="2507456" cy="691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3. Mini Project: Using Input and Output</a:t>
          </a:r>
          <a:endParaRPr lang="en-US" sz="1400" kern="1200" dirty="0"/>
        </a:p>
      </dsp:txBody>
      <dsp:txXfrm>
        <a:off x="5719571" y="23286"/>
        <a:ext cx="2507456" cy="691200"/>
      </dsp:txXfrm>
    </dsp:sp>
    <dsp:sp modelId="{CE6BE841-462E-4FCE-B098-D851E9114D12}">
      <dsp:nvSpPr>
        <dsp:cNvPr id="0" name=""/>
        <dsp:cNvSpPr/>
      </dsp:nvSpPr>
      <dsp:spPr>
        <a:xfrm>
          <a:off x="5719571" y="714487"/>
          <a:ext cx="2507456" cy="14164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Using the On-Board Brightness Sensor</a:t>
          </a:r>
          <a:endParaRPr lang="en-US" sz="1400" kern="1200" dirty="0"/>
        </a:p>
        <a:p>
          <a:pPr marL="114300" lvl="1" indent="-114300" algn="l" defTabSz="622300">
            <a:lnSpc>
              <a:spcPct val="90000"/>
            </a:lnSpc>
            <a:spcBef>
              <a:spcPct val="0"/>
            </a:spcBef>
            <a:spcAft>
              <a:spcPct val="15000"/>
            </a:spcAft>
            <a:buChar char="••"/>
          </a:pPr>
          <a:r>
            <a:rPr lang="en-US" sz="1400" kern="1200" dirty="0" smtClean="0"/>
            <a:t>Write a program to Control Sound with Light</a:t>
          </a:r>
          <a:endParaRPr lang="en-US" sz="1400" kern="1200" dirty="0"/>
        </a:p>
        <a:p>
          <a:pPr marL="171450" lvl="1" indent="-171450" algn="l" defTabSz="755650">
            <a:lnSpc>
              <a:spcPct val="90000"/>
            </a:lnSpc>
            <a:spcBef>
              <a:spcPct val="0"/>
            </a:spcBef>
            <a:spcAft>
              <a:spcPct val="15000"/>
            </a:spcAft>
            <a:buChar char="••"/>
          </a:pPr>
          <a:endParaRPr lang="en-US" sz="1700" kern="1200" dirty="0"/>
        </a:p>
      </dsp:txBody>
      <dsp:txXfrm>
        <a:off x="5719571" y="714487"/>
        <a:ext cx="2507456" cy="14164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6772"/>
          <a:ext cx="2507456" cy="576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4.Using External Input and Output Devices</a:t>
          </a:r>
          <a:endParaRPr lang="en-US" sz="1400" kern="1200" dirty="0"/>
        </a:p>
      </dsp:txBody>
      <dsp:txXfrm>
        <a:off x="2571" y="6772"/>
        <a:ext cx="2507456" cy="576000"/>
      </dsp:txXfrm>
    </dsp:sp>
    <dsp:sp modelId="{5FDF61DF-49A1-4B78-99B2-AFF66186C143}">
      <dsp:nvSpPr>
        <dsp:cNvPr id="0" name=""/>
        <dsp:cNvSpPr/>
      </dsp:nvSpPr>
      <dsp:spPr>
        <a:xfrm>
          <a:off x="2571" y="582772"/>
          <a:ext cx="2507456" cy="15646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Intro to external input and output devices </a:t>
          </a:r>
          <a:endParaRPr lang="en-US" sz="1400" kern="1200" dirty="0"/>
        </a:p>
        <a:p>
          <a:pPr marL="114300" lvl="1" indent="-114300" algn="l" defTabSz="622300">
            <a:lnSpc>
              <a:spcPct val="90000"/>
            </a:lnSpc>
            <a:spcBef>
              <a:spcPct val="0"/>
            </a:spcBef>
            <a:spcAft>
              <a:spcPct val="15000"/>
            </a:spcAft>
            <a:buChar char="••"/>
          </a:pPr>
          <a:r>
            <a:rPr lang="en-US" sz="1400" kern="1200" dirty="0" smtClean="0"/>
            <a:t>Mini Project(s):</a:t>
          </a:r>
          <a:endParaRPr lang="en-US" sz="1400" kern="1200" dirty="0"/>
        </a:p>
        <a:p>
          <a:pPr marL="114300" lvl="2" indent="-57150" algn="l" defTabSz="466725">
            <a:lnSpc>
              <a:spcPct val="90000"/>
            </a:lnSpc>
            <a:spcBef>
              <a:spcPct val="0"/>
            </a:spcBef>
            <a:spcAft>
              <a:spcPct val="15000"/>
            </a:spcAft>
            <a:buChar char="••"/>
          </a:pPr>
          <a:r>
            <a:rPr lang="en-US" sz="1050" kern="1200" dirty="0" smtClean="0"/>
            <a:t>4.1:  Light Sensor (external)</a:t>
          </a:r>
          <a:endParaRPr lang="en-US" sz="1050" kern="1200" dirty="0"/>
        </a:p>
        <a:p>
          <a:pPr marL="114300" lvl="2" indent="-57150" algn="l" defTabSz="466725">
            <a:lnSpc>
              <a:spcPct val="90000"/>
            </a:lnSpc>
            <a:spcBef>
              <a:spcPct val="0"/>
            </a:spcBef>
            <a:spcAft>
              <a:spcPct val="15000"/>
            </a:spcAft>
            <a:buChar char="••"/>
          </a:pPr>
          <a:r>
            <a:rPr lang="en-US" sz="1050" kern="1200" dirty="0" smtClean="0"/>
            <a:t>4.2:  Digital Temperature and Humidity (DHT) Sensor</a:t>
          </a:r>
          <a:endParaRPr lang="en-US" sz="1050" kern="1200" dirty="0"/>
        </a:p>
        <a:p>
          <a:pPr marL="114300" lvl="2" indent="-57150" algn="l" defTabSz="466725">
            <a:lnSpc>
              <a:spcPct val="90000"/>
            </a:lnSpc>
            <a:spcBef>
              <a:spcPct val="0"/>
            </a:spcBef>
            <a:spcAft>
              <a:spcPct val="15000"/>
            </a:spcAft>
            <a:buChar char="••"/>
          </a:pPr>
          <a:r>
            <a:rPr lang="en-US" sz="1050" kern="1200" dirty="0" smtClean="0"/>
            <a:t>4.3:  Soil Moisture Sensor</a:t>
          </a:r>
          <a:endParaRPr lang="en-US" sz="1050" kern="1200" dirty="0"/>
        </a:p>
        <a:p>
          <a:pPr marL="57150" lvl="1" indent="-57150" algn="l" defTabSz="466725">
            <a:lnSpc>
              <a:spcPct val="90000"/>
            </a:lnSpc>
            <a:spcBef>
              <a:spcPct val="0"/>
            </a:spcBef>
            <a:spcAft>
              <a:spcPct val="15000"/>
            </a:spcAft>
            <a:buChar char="••"/>
          </a:pPr>
          <a:r>
            <a:rPr lang="en-US" sz="1050" kern="1200" dirty="0" smtClean="0"/>
            <a:t>MOSFET Transistor and Pump set-up</a:t>
          </a:r>
          <a:endParaRPr lang="en-US" sz="1050" kern="1200" dirty="0"/>
        </a:p>
      </dsp:txBody>
      <dsp:txXfrm>
        <a:off x="2571" y="582772"/>
        <a:ext cx="2507456" cy="1564649"/>
      </dsp:txXfrm>
    </dsp:sp>
    <dsp:sp modelId="{6C7FACE1-65F1-4C67-AE46-6CC369A83074}">
      <dsp:nvSpPr>
        <dsp:cNvPr id="0" name=""/>
        <dsp:cNvSpPr/>
      </dsp:nvSpPr>
      <dsp:spPr>
        <a:xfrm>
          <a:off x="2861071" y="6772"/>
          <a:ext cx="2507456" cy="576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5. Putting it all together: Smart Water Project</a:t>
          </a:r>
          <a:endParaRPr lang="en-US" sz="1400" kern="1200" dirty="0"/>
        </a:p>
      </dsp:txBody>
      <dsp:txXfrm>
        <a:off x="2861071" y="6772"/>
        <a:ext cx="2507456" cy="576000"/>
      </dsp:txXfrm>
    </dsp:sp>
    <dsp:sp modelId="{F1A03FC0-84ED-4032-8D74-B2E75AFB5FEE}">
      <dsp:nvSpPr>
        <dsp:cNvPr id="0" name=""/>
        <dsp:cNvSpPr/>
      </dsp:nvSpPr>
      <dsp:spPr>
        <a:xfrm>
          <a:off x="2861071" y="582772"/>
          <a:ext cx="2507456" cy="15646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Define the Problem</a:t>
          </a:r>
          <a:endParaRPr lang="en-US" sz="1400" kern="1200" dirty="0"/>
        </a:p>
        <a:p>
          <a:pPr marL="114300" lvl="1" indent="-114300" algn="l" defTabSz="622300">
            <a:lnSpc>
              <a:spcPct val="90000"/>
            </a:lnSpc>
            <a:spcBef>
              <a:spcPct val="0"/>
            </a:spcBef>
            <a:spcAft>
              <a:spcPct val="15000"/>
            </a:spcAft>
            <a:buChar char="••"/>
          </a:pPr>
          <a:r>
            <a:rPr lang="en-US" sz="1400" kern="1200" dirty="0" smtClean="0"/>
            <a:t>Develop the Solution</a:t>
          </a:r>
          <a:endParaRPr lang="en-US" sz="1400" kern="1200" dirty="0"/>
        </a:p>
        <a:p>
          <a:pPr marL="114300" lvl="1" indent="-114300" algn="l" defTabSz="622300">
            <a:lnSpc>
              <a:spcPct val="90000"/>
            </a:lnSpc>
            <a:spcBef>
              <a:spcPct val="0"/>
            </a:spcBef>
            <a:spcAft>
              <a:spcPct val="15000"/>
            </a:spcAft>
            <a:buChar char="••"/>
          </a:pPr>
          <a:r>
            <a:rPr lang="en-US" sz="1400" kern="1200" dirty="0" smtClean="0"/>
            <a:t>Write the Code</a:t>
          </a:r>
          <a:endParaRPr lang="en-US" sz="1400" kern="1200" dirty="0"/>
        </a:p>
        <a:p>
          <a:pPr marL="114300" lvl="1" indent="-114300" algn="l" defTabSz="622300">
            <a:lnSpc>
              <a:spcPct val="90000"/>
            </a:lnSpc>
            <a:spcBef>
              <a:spcPct val="0"/>
            </a:spcBef>
            <a:spcAft>
              <a:spcPct val="15000"/>
            </a:spcAft>
            <a:buChar char="••"/>
          </a:pPr>
          <a:r>
            <a:rPr lang="en-US" sz="1400" kern="1200" dirty="0" smtClean="0"/>
            <a:t>Test and Debug </a:t>
          </a:r>
          <a:endParaRPr lang="en-US" sz="1400" kern="1200" dirty="0"/>
        </a:p>
      </dsp:txBody>
      <dsp:txXfrm>
        <a:off x="2861071" y="582772"/>
        <a:ext cx="2507456" cy="1564649"/>
      </dsp:txXfrm>
    </dsp:sp>
    <dsp:sp modelId="{D646C84A-72E4-477A-A134-4DF624385E85}">
      <dsp:nvSpPr>
        <dsp:cNvPr id="0" name=""/>
        <dsp:cNvSpPr/>
      </dsp:nvSpPr>
      <dsp:spPr>
        <a:xfrm>
          <a:off x="5719571" y="6772"/>
          <a:ext cx="2507456" cy="576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sz="1400" kern="1200" dirty="0" smtClean="0"/>
            <a:t>6. Presentation: Explain your product/design (optional)</a:t>
          </a:r>
          <a:endParaRPr lang="en-US" sz="1400" kern="1200" dirty="0"/>
        </a:p>
      </dsp:txBody>
      <dsp:txXfrm>
        <a:off x="5719571" y="6772"/>
        <a:ext cx="2507456" cy="576000"/>
      </dsp:txXfrm>
    </dsp:sp>
    <dsp:sp modelId="{CE6BE841-462E-4FCE-B098-D851E9114D12}">
      <dsp:nvSpPr>
        <dsp:cNvPr id="0" name=""/>
        <dsp:cNvSpPr/>
      </dsp:nvSpPr>
      <dsp:spPr>
        <a:xfrm>
          <a:off x="5719571" y="582772"/>
          <a:ext cx="2507456" cy="156464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Gallery Walk of Student designs and/or</a:t>
          </a:r>
          <a:endParaRPr lang="en-US" sz="1400" kern="1200" dirty="0"/>
        </a:p>
        <a:p>
          <a:pPr marL="114300" lvl="1" indent="-114300" algn="l" defTabSz="622300">
            <a:lnSpc>
              <a:spcPct val="90000"/>
            </a:lnSpc>
            <a:spcBef>
              <a:spcPct val="0"/>
            </a:spcBef>
            <a:spcAft>
              <a:spcPct val="15000"/>
            </a:spcAft>
            <a:buChar char="••"/>
          </a:pPr>
          <a:r>
            <a:rPr lang="en-US" sz="1400" kern="1200" dirty="0" smtClean="0"/>
            <a:t>Team presentations of designs</a:t>
          </a:r>
          <a:endParaRPr lang="en-US" sz="1400" kern="1200" dirty="0"/>
        </a:p>
      </dsp:txBody>
      <dsp:txXfrm>
        <a:off x="5719571" y="582772"/>
        <a:ext cx="2507456" cy="156464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sz="quarter" idx="1"/>
          </p:nvPr>
        </p:nvSpPr>
        <p:spPr>
          <a:xfrm>
            <a:off x="3978136" y="5"/>
            <a:ext cx="3043343" cy="465455"/>
          </a:xfrm>
          <a:prstGeom prst="rect">
            <a:avLst/>
          </a:prstGeom>
        </p:spPr>
        <p:txBody>
          <a:bodyPr vert="horz" lIns="93316" tIns="46659" rIns="93316" bIns="46659" rtlCol="0"/>
          <a:lstStyle>
            <a:lvl1pPr algn="r">
              <a:defRPr sz="1200"/>
            </a:lvl1pPr>
          </a:lstStyle>
          <a:p>
            <a:fld id="{47220A92-E729-401F-9722-B6CA82940F5E}" type="datetimeFigureOut">
              <a:rPr lang="en-US" smtClean="0"/>
              <a:t>6/13/2018</a:t>
            </a:fld>
            <a:endParaRPr lang="en-US"/>
          </a:p>
        </p:txBody>
      </p:sp>
      <p:sp>
        <p:nvSpPr>
          <p:cNvPr id="4" name="Footer Placeholder 3"/>
          <p:cNvSpPr>
            <a:spLocks noGrp="1"/>
          </p:cNvSpPr>
          <p:nvPr>
            <p:ph type="ftr" sz="quarter" idx="2"/>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5" name="Slide Number Placeholder 4"/>
          <p:cNvSpPr>
            <a:spLocks noGrp="1"/>
          </p:cNvSpPr>
          <p:nvPr>
            <p:ph type="sldNum" sz="quarter" idx="3"/>
          </p:nvPr>
        </p:nvSpPr>
        <p:spPr>
          <a:xfrm>
            <a:off x="3978136" y="8842034"/>
            <a:ext cx="3043343" cy="465455"/>
          </a:xfrm>
          <a:prstGeom prst="rect">
            <a:avLst/>
          </a:prstGeom>
        </p:spPr>
        <p:txBody>
          <a:bodyPr vert="horz" lIns="93316" tIns="46659" rIns="93316" bIns="46659" rtlCol="0" anchor="b"/>
          <a:lstStyle>
            <a:lvl1pPr algn="r">
              <a:defRPr sz="1200"/>
            </a:lvl1pPr>
          </a:lstStyle>
          <a:p>
            <a:fld id="{003D94B7-55D8-4911-9434-9CA9B186F0AF}" type="slidenum">
              <a:rPr lang="en-US" smtClean="0"/>
              <a:t>‹#›</a:t>
            </a:fld>
            <a:endParaRPr lang="en-US"/>
          </a:p>
        </p:txBody>
      </p:sp>
    </p:spTree>
    <p:extLst>
      <p:ext uri="{BB962C8B-B14F-4D97-AF65-F5344CB8AC3E}">
        <p14:creationId xmlns:p14="http://schemas.microsoft.com/office/powerpoint/2010/main" val="12567588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idx="1"/>
          </p:nvPr>
        </p:nvSpPr>
        <p:spPr>
          <a:xfrm>
            <a:off x="3978136" y="5"/>
            <a:ext cx="3043343" cy="465455"/>
          </a:xfrm>
          <a:prstGeom prst="rect">
            <a:avLst/>
          </a:prstGeom>
        </p:spPr>
        <p:txBody>
          <a:bodyPr vert="horz" lIns="93316" tIns="46659" rIns="93316" bIns="46659" rtlCol="0"/>
          <a:lstStyle>
            <a:lvl1pPr algn="r">
              <a:defRPr sz="1200"/>
            </a:lvl1pPr>
          </a:lstStyle>
          <a:p>
            <a:fld id="{9D69F5EB-8F61-3442-AF01-DA66662EF5F3}" type="datetimeFigureOut">
              <a:rPr lang="en-US" smtClean="0"/>
              <a:t>6/13/2018</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16" tIns="46659" rIns="93316" bIns="46659" rtlCol="0" anchor="ctr"/>
          <a:lstStyle/>
          <a:p>
            <a:endParaRPr lang="en-US"/>
          </a:p>
        </p:txBody>
      </p:sp>
      <p:sp>
        <p:nvSpPr>
          <p:cNvPr id="5" name="Notes Placeholder 4"/>
          <p:cNvSpPr>
            <a:spLocks noGrp="1"/>
          </p:cNvSpPr>
          <p:nvPr>
            <p:ph type="body" sz="quarter" idx="3"/>
          </p:nvPr>
        </p:nvSpPr>
        <p:spPr>
          <a:xfrm>
            <a:off x="702310" y="4421828"/>
            <a:ext cx="5618480" cy="4189095"/>
          </a:xfrm>
          <a:prstGeom prst="rect">
            <a:avLst/>
          </a:prstGeom>
        </p:spPr>
        <p:txBody>
          <a:bodyPr vert="horz" lIns="93316" tIns="46659" rIns="93316" bIns="4665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6" y="8842034"/>
            <a:ext cx="3043343" cy="465455"/>
          </a:xfrm>
          <a:prstGeom prst="rect">
            <a:avLst/>
          </a:prstGeom>
        </p:spPr>
        <p:txBody>
          <a:bodyPr vert="horz" lIns="93316" tIns="46659" rIns="93316" bIns="46659" rtlCol="0" anchor="b"/>
          <a:lstStyle>
            <a:lvl1pPr algn="r">
              <a:defRPr sz="1200"/>
            </a:lvl1pPr>
          </a:lstStyle>
          <a:p>
            <a:fld id="{0FAE5487-C7FC-C846-9ED1-66E7B5A87751}" type="slidenum">
              <a:rPr lang="en-US" smtClean="0"/>
              <a:t>‹#›</a:t>
            </a:fld>
            <a:endParaRPr lang="en-US"/>
          </a:p>
        </p:txBody>
      </p:sp>
    </p:spTree>
    <p:extLst>
      <p:ext uri="{BB962C8B-B14F-4D97-AF65-F5344CB8AC3E}">
        <p14:creationId xmlns:p14="http://schemas.microsoft.com/office/powerpoint/2010/main" val="33088201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ducation.ti.com/en/activities/ti-codes/84/10-minutes-innovator"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education.ti.com/en/activities/ti-codes/nspire/10-minutes-innovator"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www.draw.io/"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a:t>
            </a:r>
            <a:r>
              <a:rPr lang="en-US" baseline="0" dirty="0" smtClean="0"/>
              <a:t> estimated to take 1.5-3 days depending on student’s familiarity with the technology and coding. There are areas that can be covered in detail, or less, depending on the time allotment. </a:t>
            </a:r>
          </a:p>
          <a:p>
            <a:r>
              <a:rPr lang="en-US" baseline="0" dirty="0" smtClean="0"/>
              <a:t>This presentation is designed to be used in the classroom/camp to guide students through the tasks they can complete. This presentation by default is set-up for TI-84 Plus CE users, but also has hidden slides providing sample code for TI-Nspire CX users, as appropriate.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a:t>
            </a:fld>
            <a:endParaRPr lang="en-US"/>
          </a:p>
        </p:txBody>
      </p:sp>
    </p:spTree>
    <p:extLst>
      <p:ext uri="{BB962C8B-B14F-4D97-AF65-F5344CB8AC3E}">
        <p14:creationId xmlns:p14="http://schemas.microsoft.com/office/powerpoint/2010/main" val="1496072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15</a:t>
            </a:fld>
            <a:endParaRPr lang="en-US"/>
          </a:p>
        </p:txBody>
      </p:sp>
    </p:spTree>
    <p:extLst>
      <p:ext uri="{BB962C8B-B14F-4D97-AF65-F5344CB8AC3E}">
        <p14:creationId xmlns:p14="http://schemas.microsoft.com/office/powerpoint/2010/main" val="1887218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16</a:t>
            </a:fld>
            <a:endParaRPr lang="en-US"/>
          </a:p>
        </p:txBody>
      </p:sp>
    </p:spTree>
    <p:extLst>
      <p:ext uri="{BB962C8B-B14F-4D97-AF65-F5344CB8AC3E}">
        <p14:creationId xmlns:p14="http://schemas.microsoft.com/office/powerpoint/2010/main" val="4146511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If student needs steps</a:t>
            </a:r>
            <a:r>
              <a:rPr lang="en-US" sz="1200" baseline="0" dirty="0" smtClean="0"/>
              <a:t> by steps </a:t>
            </a:r>
            <a:r>
              <a:rPr lang="en-US" sz="1200" dirty="0" smtClean="0"/>
              <a:t>support  reference TI Codes:</a:t>
            </a:r>
            <a:r>
              <a:rPr lang="en-US" sz="1200" baseline="0" dirty="0" smtClean="0"/>
              <a:t> 10 Minutes of Code : Unit 1 Skill builder 1</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baseline="0" dirty="0" smtClean="0"/>
              <a:t>Note that if the student has done the related Mood Ring or Pet Car Alarm project, this task will likely be review, and will test their recall of basic coding skills. </a:t>
            </a:r>
            <a:endParaRPr lang="en-US" sz="1200" b="1" dirty="0" smtClean="0"/>
          </a:p>
          <a:p>
            <a:endParaRPr lang="en-US" sz="1200" baseline="0" dirty="0" smtClean="0"/>
          </a:p>
          <a:p>
            <a:endParaRPr lang="en-US" sz="1200" dirty="0" smtClean="0"/>
          </a:p>
        </p:txBody>
      </p:sp>
      <p:sp>
        <p:nvSpPr>
          <p:cNvPr id="4" name="Slide Number Placeholder 3"/>
          <p:cNvSpPr>
            <a:spLocks noGrp="1"/>
          </p:cNvSpPr>
          <p:nvPr>
            <p:ph type="sldNum" sz="quarter" idx="10"/>
          </p:nvPr>
        </p:nvSpPr>
        <p:spPr/>
        <p:txBody>
          <a:bodyPr/>
          <a:lstStyle/>
          <a:p>
            <a:fld id="{0FAE5487-C7FC-C846-9ED1-66E7B5A87751}" type="slidenum">
              <a:rPr lang="en-US" smtClean="0"/>
              <a:t>17</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section is intended to provide a review of coding with the TI-Innovator. It can be skipped if students are already familiar with basic programming on the calculator with the use of the TI-Innovator Hub. The tasks in this section are in both the related Mood Ring, and Pet Car Alarm projects, so if students have completed either of those activities already, the tasks will be review. </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19</a:t>
            </a:fld>
            <a:endParaRPr lang="en-US"/>
          </a:p>
        </p:txBody>
      </p:sp>
    </p:spTree>
    <p:extLst>
      <p:ext uri="{BB962C8B-B14F-4D97-AF65-F5344CB8AC3E}">
        <p14:creationId xmlns:p14="http://schemas.microsoft.com/office/powerpoint/2010/main" val="1102398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smtClean="0"/>
          </a:p>
          <a:p>
            <a:pPr marL="0" indent="0">
              <a:buNone/>
            </a:pPr>
            <a:endParaRPr lang="en-US" b="1"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20</a:t>
            </a:fld>
            <a:endParaRPr lang="en-US"/>
          </a:p>
        </p:txBody>
      </p:sp>
    </p:spTree>
    <p:extLst>
      <p:ext uri="{BB962C8B-B14F-4D97-AF65-F5344CB8AC3E}">
        <p14:creationId xmlns:p14="http://schemas.microsoft.com/office/powerpoint/2010/main" val="2614642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3300" i="1" dirty="0" smtClean="0"/>
              <a:t>10 MOC for TI-Innovator for TI-84: </a:t>
            </a:r>
            <a:r>
              <a:rPr lang="en-US" sz="3300" i="1" dirty="0" smtClean="0">
                <a:hlinkClick r:id="rId3"/>
              </a:rPr>
              <a:t>https://education.ti.com/en/activities/ti-codes/84/10-minutes-innovator</a:t>
            </a:r>
            <a:endParaRPr lang="en-US" sz="3300" i="1"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en-US" sz="3300" i="1" dirty="0" smtClean="0"/>
              <a:t>10 MOC with TI-Innovator for TI-Nspire CX: </a:t>
            </a:r>
            <a:r>
              <a:rPr lang="en-US" sz="3300" i="1" dirty="0" smtClean="0">
                <a:hlinkClick r:id="rId4"/>
              </a:rPr>
              <a:t>https://education.ti.com/en/activities/ti-codes/nspire/10-minutes-innovator</a:t>
            </a:r>
            <a:endParaRPr lang="en-US" sz="3300" i="1"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21</a:t>
            </a:fld>
            <a:endParaRPr lang="en-US"/>
          </a:p>
        </p:txBody>
      </p:sp>
    </p:spTree>
    <p:extLst>
      <p:ext uri="{BB962C8B-B14F-4D97-AF65-F5344CB8AC3E}">
        <p14:creationId xmlns:p14="http://schemas.microsoft.com/office/powerpoint/2010/main" val="1478225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This Task may be a review for students, if they completed the</a:t>
            </a:r>
            <a:r>
              <a:rPr lang="en-US" sz="1200" baseline="0" dirty="0" smtClean="0"/>
              <a:t> Mood Ring project prior to this one. </a:t>
            </a:r>
            <a:r>
              <a:rPr lang="en-US" sz="1200" dirty="0" smtClean="0"/>
              <a:t>If student needs steps</a:t>
            </a:r>
            <a:r>
              <a:rPr lang="en-US" sz="1200" baseline="0" dirty="0" smtClean="0"/>
              <a:t> by steps </a:t>
            </a:r>
            <a:r>
              <a:rPr lang="en-US" sz="1200" dirty="0" smtClean="0"/>
              <a:t>support  reference :</a:t>
            </a:r>
            <a:r>
              <a:rPr lang="en-US" sz="1200" baseline="0" dirty="0" smtClean="0"/>
              <a:t> 10 Minutes of Code with the TI Innovator Hub : Unit 1/SB2</a:t>
            </a:r>
            <a:endParaRPr lang="en-US" sz="1200" dirty="0" smtClean="0"/>
          </a:p>
          <a:p>
            <a:endParaRPr lang="en-US" sz="1200" b="1" dirty="0" smtClean="0"/>
          </a:p>
          <a:p>
            <a:r>
              <a:rPr lang="en-US" sz="1200" b="1" dirty="0" smtClean="0"/>
              <a:t>COLOR (Red Green Blue) Output LEDs (Built-in the TI-Innovator™)</a:t>
            </a:r>
          </a:p>
          <a:p>
            <a:r>
              <a:rPr lang="en-US" sz="1200" dirty="0" smtClean="0"/>
              <a:t>The COLOR object built into the TI-Innovator includes 3 LED’s that can be set together or individually. The settings are from 0, off, to 255, full power. </a:t>
            </a:r>
          </a:p>
          <a:p>
            <a:r>
              <a:rPr lang="en-US" sz="1200" dirty="0" smtClean="0"/>
              <a:t>Note that there are 256 (2^8) states for the setting. This is referred to as an 8-bit color setting</a:t>
            </a:r>
          </a:p>
          <a:p>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t>Command syntax: </a:t>
            </a:r>
            <a:r>
              <a:rPr lang="en-US" sz="1200" dirty="0" smtClean="0"/>
              <a:t>Send(“SET COLOR red green blue”)</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22</a:t>
            </a:fld>
            <a:endParaRPr lang="en-US"/>
          </a:p>
        </p:txBody>
      </p:sp>
    </p:spTree>
    <p:extLst>
      <p:ext uri="{BB962C8B-B14F-4D97-AF65-F5344CB8AC3E}">
        <p14:creationId xmlns:p14="http://schemas.microsoft.com/office/powerpoint/2010/main" val="1937589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If student needs steps</a:t>
            </a:r>
            <a:r>
              <a:rPr lang="en-US" sz="1200" baseline="0" dirty="0" smtClean="0"/>
              <a:t> by steps </a:t>
            </a:r>
            <a:r>
              <a:rPr lang="en-US" sz="1200" dirty="0" smtClean="0"/>
              <a:t>support  reference :</a:t>
            </a:r>
            <a:r>
              <a:rPr lang="en-US" sz="1200" baseline="0" dirty="0" smtClean="0"/>
              <a:t> 10 Minutes of Code with the TI Innovator Hub : Unit 2 Skill builder 1</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24</a:t>
            </a:fld>
            <a:endParaRPr lang="en-US"/>
          </a:p>
        </p:txBody>
      </p:sp>
    </p:spTree>
    <p:extLst>
      <p:ext uri="{BB962C8B-B14F-4D97-AF65-F5344CB8AC3E}">
        <p14:creationId xmlns:p14="http://schemas.microsoft.com/office/powerpoint/2010/main" val="4276806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If student needs steps</a:t>
            </a:r>
            <a:r>
              <a:rPr lang="en-US" sz="2400" baseline="0" dirty="0" smtClean="0"/>
              <a:t> by steps </a:t>
            </a:r>
            <a:r>
              <a:rPr lang="en-US" sz="2400" dirty="0" smtClean="0"/>
              <a:t>support  reference :</a:t>
            </a:r>
            <a:r>
              <a:rPr lang="en-US" sz="2400" baseline="0" dirty="0" smtClean="0"/>
              <a:t> 10 Minutes of Code with the TI Innovator Hub : Unit 2 Skill builder 2</a:t>
            </a:r>
            <a:endParaRPr lang="en-US" sz="2400" dirty="0" smtClean="0">
              <a:solidFill>
                <a:srgbClr val="000000"/>
              </a:solidFill>
              <a:latin typeface="+mn-lt"/>
              <a:ea typeface="Calibri"/>
              <a:cs typeface="Calibri"/>
            </a:endParaRPr>
          </a:p>
          <a:p>
            <a:r>
              <a:rPr lang="en-US" sz="2400" dirty="0" smtClean="0">
                <a:solidFill>
                  <a:srgbClr val="000000"/>
                </a:solidFill>
                <a:latin typeface="+mn-lt"/>
                <a:ea typeface="Calibri"/>
                <a:cs typeface="Calibri"/>
              </a:rPr>
              <a:t>Students are introduced a template</a:t>
            </a:r>
            <a:r>
              <a:rPr lang="en-US" sz="2400" baseline="0" dirty="0" smtClean="0">
                <a:solidFill>
                  <a:srgbClr val="000000"/>
                </a:solidFill>
                <a:latin typeface="+mn-lt"/>
                <a:ea typeface="Calibri"/>
                <a:cs typeface="Calibri"/>
              </a:rPr>
              <a:t> for planning programming  that includes writing pseudocode. This method will be used throughout the remaining tasks and projects. </a:t>
            </a:r>
            <a:r>
              <a:rPr lang="en-US" sz="2400" b="1" baseline="0" dirty="0" smtClean="0">
                <a:solidFill>
                  <a:srgbClr val="000000"/>
                </a:solidFill>
                <a:latin typeface="+mn-lt"/>
                <a:ea typeface="Calibri"/>
                <a:cs typeface="Calibri"/>
              </a:rPr>
              <a:t>Define- Develop- Write the Code. </a:t>
            </a:r>
            <a:endParaRPr lang="en-US" sz="2400" dirty="0" smtClean="0">
              <a:solidFill>
                <a:srgbClr val="000000"/>
              </a:solidFill>
              <a:latin typeface="+mn-lt"/>
              <a:ea typeface="Calibri"/>
              <a:cs typeface="Calibri"/>
            </a:endParaRPr>
          </a:p>
          <a:p>
            <a:endParaRPr lang="en-US" sz="2400" dirty="0" smtClean="0">
              <a:solidFill>
                <a:srgbClr val="000000"/>
              </a:solidFill>
              <a:latin typeface="+mn-lt"/>
              <a:ea typeface="Calibri"/>
              <a:cs typeface="Calibri"/>
            </a:endParaRPr>
          </a:p>
          <a:p>
            <a:r>
              <a:rPr lang="en-US" sz="2400" dirty="0" smtClean="0">
                <a:solidFill>
                  <a:srgbClr val="000000"/>
                </a:solidFill>
                <a:latin typeface="+mn-lt"/>
                <a:ea typeface="Calibri"/>
                <a:cs typeface="Calibri"/>
              </a:rPr>
              <a:t>Discussion of blinking a physical light.</a:t>
            </a:r>
          </a:p>
          <a:p>
            <a:pPr lvl="1"/>
            <a:r>
              <a:rPr lang="en-US" sz="1800" dirty="0" smtClean="0">
                <a:solidFill>
                  <a:srgbClr val="000000"/>
                </a:solidFill>
                <a:latin typeface="+mn-lt"/>
                <a:ea typeface="Calibri"/>
                <a:cs typeface="Calibri"/>
              </a:rPr>
              <a:t>Physically demonstrate by turning on and off a light switch or a flashlight.</a:t>
            </a:r>
          </a:p>
          <a:p>
            <a:pPr lvl="1"/>
            <a:r>
              <a:rPr lang="en-US" sz="1800" dirty="0" smtClean="0">
                <a:solidFill>
                  <a:srgbClr val="000000"/>
                </a:solidFill>
                <a:latin typeface="+mn-lt"/>
                <a:ea typeface="Calibri"/>
                <a:cs typeface="Calibri"/>
              </a:rPr>
              <a:t>Instructor model thinking about and writing down the major steps in a program before beginning to write the code.</a:t>
            </a:r>
          </a:p>
          <a:p>
            <a:pPr lvl="2"/>
            <a:r>
              <a:rPr lang="en-US" sz="1600" dirty="0" smtClean="0">
                <a:solidFill>
                  <a:srgbClr val="000000"/>
                </a:solidFill>
                <a:latin typeface="+mn-lt"/>
                <a:ea typeface="Calibri"/>
                <a:cs typeface="Calibri"/>
              </a:rPr>
              <a:t>For example:</a:t>
            </a:r>
          </a:p>
          <a:p>
            <a:pPr lvl="3"/>
            <a:r>
              <a:rPr lang="en-US" sz="1400" dirty="0" smtClean="0">
                <a:solidFill>
                  <a:srgbClr val="000000"/>
                </a:solidFill>
                <a:latin typeface="+mn-lt"/>
                <a:ea typeface="Calibri"/>
                <a:cs typeface="Calibri"/>
              </a:rPr>
              <a:t>Step 1: Turn Light On</a:t>
            </a:r>
          </a:p>
          <a:p>
            <a:pPr lvl="3"/>
            <a:r>
              <a:rPr lang="en-US" sz="1400" dirty="0" smtClean="0">
                <a:solidFill>
                  <a:srgbClr val="000000"/>
                </a:solidFill>
                <a:latin typeface="+mn-lt"/>
                <a:ea typeface="Calibri"/>
                <a:cs typeface="Calibri"/>
              </a:rPr>
              <a:t>Step 2: Wait 1 second</a:t>
            </a:r>
          </a:p>
          <a:p>
            <a:pPr lvl="3"/>
            <a:r>
              <a:rPr lang="en-US" sz="1400" dirty="0" smtClean="0">
                <a:solidFill>
                  <a:srgbClr val="000000"/>
                </a:solidFill>
                <a:latin typeface="+mn-lt"/>
                <a:ea typeface="Calibri"/>
                <a:cs typeface="Calibri"/>
              </a:rPr>
              <a:t>Step 3: Turn Light Off</a:t>
            </a:r>
          </a:p>
          <a:p>
            <a:pPr lvl="3"/>
            <a:r>
              <a:rPr lang="en-US" sz="1400" dirty="0" smtClean="0">
                <a:solidFill>
                  <a:srgbClr val="000000"/>
                </a:solidFill>
                <a:latin typeface="+mn-lt"/>
                <a:ea typeface="Calibri"/>
                <a:cs typeface="Calibri"/>
              </a:rPr>
              <a:t>Step 4: Wait 1 second</a:t>
            </a:r>
          </a:p>
          <a:p>
            <a:pPr lvl="3"/>
            <a:endParaRPr lang="en-US" sz="1400" dirty="0" smtClean="0">
              <a:solidFill>
                <a:srgbClr val="000000"/>
              </a:solidFill>
              <a:latin typeface="+mn-lt"/>
              <a:ea typeface="Calibri"/>
              <a:cs typeface="Calibri"/>
            </a:endParaRPr>
          </a:p>
          <a:p>
            <a:pPr lvl="3"/>
            <a:r>
              <a:rPr lang="en-US" sz="1600" dirty="0" smtClean="0">
                <a:solidFill>
                  <a:srgbClr val="000000"/>
                </a:solidFill>
                <a:latin typeface="+mn-lt"/>
                <a:ea typeface="Calibri"/>
                <a:cs typeface="Calibri"/>
              </a:rPr>
              <a:t>Note: In future lessons we will guide the students to write the major program steps themselves.</a:t>
            </a:r>
          </a:p>
          <a:p>
            <a:r>
              <a:rPr lang="en-US" sz="2400" dirty="0" smtClean="0">
                <a:solidFill>
                  <a:srgbClr val="000000"/>
                </a:solidFill>
                <a:latin typeface="+mn-lt"/>
                <a:ea typeface="Calibri"/>
                <a:cs typeface="Calibri"/>
              </a:rPr>
              <a:t>Students write the code to blink a light. (see calculator details for background on the next slides)</a:t>
            </a:r>
          </a:p>
          <a:p>
            <a:pPr lvl="1"/>
            <a:r>
              <a:rPr lang="en-US" sz="1800" dirty="0" smtClean="0">
                <a:solidFill>
                  <a:srgbClr val="000000"/>
                </a:solidFill>
                <a:latin typeface="+mn-lt"/>
                <a:ea typeface="Calibri"/>
                <a:cs typeface="Calibri"/>
              </a:rPr>
              <a:t>Note: Let’s use COLOR.RED (or student’s choice among COLOR.RED, COLOR.GREEN and COLOR.BLUE). This is more interesting than LIGHT and gives some options to offer challenges for students who get ahead.</a:t>
            </a:r>
          </a:p>
          <a:p>
            <a:pPr lvl="1"/>
            <a:r>
              <a:rPr lang="en-US" sz="1800" dirty="0" smtClean="0">
                <a:solidFill>
                  <a:srgbClr val="000000"/>
                </a:solidFill>
                <a:latin typeface="+mn-lt"/>
                <a:ea typeface="Calibri"/>
                <a:cs typeface="Calibri"/>
              </a:rPr>
              <a:t>Discussion the blinking cycle</a:t>
            </a:r>
          </a:p>
          <a:p>
            <a:pPr lvl="2"/>
            <a:r>
              <a:rPr lang="en-US" sz="1600" dirty="0" smtClean="0">
                <a:solidFill>
                  <a:srgbClr val="000000"/>
                </a:solidFill>
                <a:latin typeface="+mn-lt"/>
                <a:ea typeface="Calibri"/>
                <a:cs typeface="Calibri"/>
              </a:rPr>
              <a:t>Looking at the program, ask the class how many seconds it will take to run the program for 1 blink. If you ran the program over and over, how many blinks would you get in a minute. (Mention in passing that the number of times that something is done in a period of time is called the </a:t>
            </a:r>
            <a:r>
              <a:rPr lang="en-US" sz="1600" b="1" dirty="0" smtClean="0">
                <a:solidFill>
                  <a:srgbClr val="000000"/>
                </a:solidFill>
                <a:latin typeface="+mn-lt"/>
                <a:ea typeface="Calibri"/>
                <a:cs typeface="Calibri"/>
              </a:rPr>
              <a:t>frequency</a:t>
            </a:r>
            <a:r>
              <a:rPr lang="en-US" sz="1600" dirty="0" smtClean="0">
                <a:solidFill>
                  <a:srgbClr val="000000"/>
                </a:solidFill>
                <a:latin typeface="+mn-lt"/>
                <a:ea typeface="Calibri"/>
                <a:cs typeface="Calibri"/>
              </a:rPr>
              <a:t>. The idea of frequency will come up again with programming.)</a:t>
            </a:r>
          </a:p>
          <a:p>
            <a:pPr lvl="1"/>
            <a:r>
              <a:rPr lang="en-US" sz="1800" dirty="0" smtClean="0">
                <a:solidFill>
                  <a:srgbClr val="000000"/>
                </a:solidFill>
                <a:latin typeface="+mn-lt"/>
                <a:ea typeface="Calibri"/>
                <a:cs typeface="Calibri"/>
              </a:rPr>
              <a:t>Discuss what happens to the blinking  if you change the Wait time to be larger or smaller.  Instructor make a change, save and run with the class. Have the class predict whether the blink will happen faster or slower before running the program for them. Also, somewhere in the discussion talk about the frequency.</a:t>
            </a:r>
          </a:p>
          <a:p>
            <a:pPr lvl="2"/>
            <a:r>
              <a:rPr lang="en-US" sz="1600" dirty="0" smtClean="0">
                <a:solidFill>
                  <a:srgbClr val="000000"/>
                </a:solidFill>
                <a:latin typeface="+mn-lt"/>
                <a:ea typeface="Calibri"/>
                <a:cs typeface="Calibri"/>
              </a:rPr>
              <a:t>If the Wait time is 2 seconds, will the blink be faster or slower? How long will it take to complete one blink? How many blinks would there be in a minute? </a:t>
            </a:r>
          </a:p>
          <a:p>
            <a:pPr lvl="2"/>
            <a:r>
              <a:rPr lang="en-US" sz="1600" dirty="0" smtClean="0">
                <a:solidFill>
                  <a:srgbClr val="000000"/>
                </a:solidFill>
                <a:latin typeface="+mn-lt"/>
                <a:ea typeface="Calibri"/>
                <a:cs typeface="Calibri"/>
              </a:rPr>
              <a:t>Have the students try their own wait times. Ask them to think blink speed, how long one blink will take and how many blinks per minute.</a:t>
            </a:r>
          </a:p>
          <a:p>
            <a:pPr lvl="1"/>
            <a:r>
              <a:rPr lang="en-US" sz="1800" dirty="0" smtClean="0">
                <a:solidFill>
                  <a:srgbClr val="000000"/>
                </a:solidFill>
                <a:latin typeface="+mn-lt"/>
                <a:ea typeface="Calibri"/>
                <a:cs typeface="Calibri"/>
              </a:rPr>
              <a:t>Note: At some point in the discussion, ask how the blinking LED compares to displaying “Hello World.” What is similar between the two. Is the blinking LED an output or an input? Is displaying “Hello World and output or an input?</a:t>
            </a:r>
          </a:p>
          <a:p>
            <a:pPr lvl="1"/>
            <a:r>
              <a:rPr lang="en-US" sz="1800" dirty="0" smtClean="0">
                <a:solidFill>
                  <a:srgbClr val="000000"/>
                </a:solidFill>
                <a:latin typeface="+mn-lt"/>
                <a:ea typeface="Calibri"/>
                <a:cs typeface="Calibri"/>
              </a:rPr>
              <a:t>Once you have written one on-off cycle, talk about how you would have the program blink 2 times. Have the students type the pattern again for a second cycle.</a:t>
            </a:r>
          </a:p>
          <a:p>
            <a:pPr lvl="2"/>
            <a:r>
              <a:rPr lang="en-US" sz="1600" dirty="0" smtClean="0">
                <a:solidFill>
                  <a:srgbClr val="000000"/>
                </a:solidFill>
                <a:latin typeface="+mn-lt"/>
                <a:ea typeface="Calibri"/>
                <a:cs typeface="Calibri"/>
              </a:rPr>
              <a:t>After the students have entered the commands for a second blink and run their program, ask them what they would do if they wanted to  do 10 blinks or 100 blinks.</a:t>
            </a:r>
          </a:p>
          <a:p>
            <a:pPr lvl="2"/>
            <a:r>
              <a:rPr lang="en-US" sz="1600" dirty="0" smtClean="0">
                <a:solidFill>
                  <a:srgbClr val="000000"/>
                </a:solidFill>
                <a:latin typeface="+mn-lt"/>
                <a:ea typeface="Calibri"/>
                <a:cs typeface="Calibri"/>
              </a:rPr>
              <a:t>After discussion of the amount of effort and time to code all the steps so many times, tell them that earlier programmers saw the same problem of entering over-and-over and invented </a:t>
            </a:r>
            <a:r>
              <a:rPr lang="en-US" sz="1600" b="1" dirty="0" smtClean="0">
                <a:solidFill>
                  <a:srgbClr val="000000"/>
                </a:solidFill>
                <a:latin typeface="+mn-lt"/>
                <a:ea typeface="Calibri"/>
                <a:cs typeface="Calibri"/>
              </a:rPr>
              <a:t>Loops</a:t>
            </a:r>
            <a:r>
              <a:rPr lang="en-US" sz="1600" dirty="0" smtClean="0">
                <a:solidFill>
                  <a:srgbClr val="000000"/>
                </a:solidFill>
                <a:latin typeface="+mn-lt"/>
                <a:ea typeface="Calibri"/>
                <a:cs typeface="Calibri"/>
              </a:rPr>
              <a:t> to repeat a set of commands over and over.</a:t>
            </a:r>
          </a:p>
          <a:p>
            <a:pPr lvl="2"/>
            <a:r>
              <a:rPr lang="en-US" sz="1600" dirty="0" smtClean="0">
                <a:solidFill>
                  <a:srgbClr val="000000"/>
                </a:solidFill>
                <a:latin typeface="+mn-lt"/>
                <a:ea typeface="Calibri"/>
                <a:cs typeface="Calibri"/>
              </a:rPr>
              <a:t>Next time we are going to learn about something called the </a:t>
            </a:r>
            <a:r>
              <a:rPr lang="en-US" sz="1600" b="1" dirty="0" smtClean="0">
                <a:solidFill>
                  <a:srgbClr val="000000"/>
                </a:solidFill>
                <a:latin typeface="+mn-lt"/>
                <a:ea typeface="Calibri"/>
                <a:cs typeface="Calibri"/>
              </a:rPr>
              <a:t>For loop.</a:t>
            </a:r>
          </a:p>
        </p:txBody>
      </p:sp>
      <p:sp>
        <p:nvSpPr>
          <p:cNvPr id="4" name="Slide Number Placeholder 3"/>
          <p:cNvSpPr>
            <a:spLocks noGrp="1"/>
          </p:cNvSpPr>
          <p:nvPr>
            <p:ph type="sldNum" sz="quarter" idx="10"/>
          </p:nvPr>
        </p:nvSpPr>
        <p:spPr/>
        <p:txBody>
          <a:bodyPr/>
          <a:lstStyle/>
          <a:p>
            <a:fld id="{0FAE5487-C7FC-C846-9ED1-66E7B5A87751}" type="slidenum">
              <a:rPr lang="en-US" smtClean="0"/>
              <a:t>25</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to turn one of the COLOR options ON and OFF. You could also use COLOR.RED or COLOR.GREEN.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using a For loop to blink an LED 10 times.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26</a:t>
            </a:fld>
            <a:endParaRPr lang="en-US"/>
          </a:p>
        </p:txBody>
      </p:sp>
    </p:spTree>
    <p:extLst>
      <p:ext uri="{BB962C8B-B14F-4D97-AF65-F5344CB8AC3E}">
        <p14:creationId xmlns:p14="http://schemas.microsoft.com/office/powerpoint/2010/main" val="3570274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a:t>
            </a:fld>
            <a:endParaRPr lang="en-US"/>
          </a:p>
        </p:txBody>
      </p:sp>
    </p:spTree>
    <p:extLst>
      <p:ext uri="{BB962C8B-B14F-4D97-AF65-F5344CB8AC3E}">
        <p14:creationId xmlns:p14="http://schemas.microsoft.com/office/powerpoint/2010/main" val="2094306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(Mention in passing that the number of times that something is done in a period of time is called the frequency. The idea of frequency will come up again with programming.)</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27</a:t>
            </a:fld>
            <a:endParaRPr lang="en-US"/>
          </a:p>
        </p:txBody>
      </p:sp>
    </p:spTree>
    <p:extLst>
      <p:ext uri="{BB962C8B-B14F-4D97-AF65-F5344CB8AC3E}">
        <p14:creationId xmlns:p14="http://schemas.microsoft.com/office/powerpoint/2010/main" val="747908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to turn one of the COLOR options ON and OFF. You could also use COLOR.RED or COLOR.GREEN.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using a For loop to blink an LED 10 times.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28</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you are working with more advanced students, or are trying to complete the project in less time, you may choose to give students the code snippets, and work to complete the program together.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32</a:t>
            </a:fld>
            <a:endParaRPr lang="en-US"/>
          </a:p>
        </p:txBody>
      </p:sp>
    </p:spTree>
    <p:extLst>
      <p:ext uri="{BB962C8B-B14F-4D97-AF65-F5344CB8AC3E}">
        <p14:creationId xmlns:p14="http://schemas.microsoft.com/office/powerpoint/2010/main" val="30851646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see Unit 3 of 10</a:t>
            </a:r>
            <a:r>
              <a:rPr lang="en-US" baseline="0" dirty="0" smtClean="0"/>
              <a:t> Minutes of Hub for TI-Innovator Hub for additional support.</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34</a:t>
            </a:fld>
            <a:endParaRPr lang="en-US"/>
          </a:p>
        </p:txBody>
      </p:sp>
    </p:spTree>
    <p:extLst>
      <p:ext uri="{BB962C8B-B14F-4D97-AF65-F5344CB8AC3E}">
        <p14:creationId xmlns:p14="http://schemas.microsoft.com/office/powerpoint/2010/main" val="32370238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sz="1200" dirty="0" smtClean="0"/>
          </a:p>
          <a:p>
            <a:pPr fontAlgn="base"/>
            <a:r>
              <a:rPr lang="en-US" sz="1200" b="1" dirty="0" smtClean="0">
                <a:hlinkClick r:id="rId4"/>
              </a:rPr>
              <a:t>draw.io</a:t>
            </a:r>
            <a:r>
              <a:rPr lang="en-US" sz="1200" dirty="0" smtClean="0"/>
              <a:t> is a good online tool you can use to create flowcharts. You can logon with a Google Drive account.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35</a:t>
            </a:fld>
            <a:endParaRPr lang="en-US"/>
          </a:p>
        </p:txBody>
      </p:sp>
    </p:spTree>
    <p:extLst>
      <p:ext uri="{BB962C8B-B14F-4D97-AF65-F5344CB8AC3E}">
        <p14:creationId xmlns:p14="http://schemas.microsoft.com/office/powerpoint/2010/main" val="1415922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36</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37</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38</a:t>
            </a:fld>
            <a:endParaRPr lang="en-US"/>
          </a:p>
        </p:txBody>
      </p:sp>
    </p:spTree>
    <p:extLst>
      <p:ext uri="{BB962C8B-B14F-4D97-AF65-F5344CB8AC3E}">
        <p14:creationId xmlns:p14="http://schemas.microsoft.com/office/powerpoint/2010/main" val="13847707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Full lesson can be found Unit</a:t>
            </a:r>
            <a:r>
              <a:rPr lang="en-US" baseline="0" dirty="0" smtClean="0"/>
              <a:t> 3: Application 10 </a:t>
            </a:r>
            <a:r>
              <a:rPr lang="en-US" baseline="0" dirty="0" err="1" smtClean="0"/>
              <a:t>Mintutes</a:t>
            </a:r>
            <a:r>
              <a:rPr lang="en-US" baseline="0" dirty="0" smtClean="0"/>
              <a:t> of Code with TI-Innovator Hub </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40</a:t>
            </a:fld>
            <a:endParaRPr lang="en-US"/>
          </a:p>
        </p:txBody>
      </p:sp>
    </p:spTree>
    <p:extLst>
      <p:ext uri="{BB962C8B-B14F-4D97-AF65-F5344CB8AC3E}">
        <p14:creationId xmlns:p14="http://schemas.microsoft.com/office/powerpoint/2010/main" val="16272457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to turn one of the COLOR options ON and OFF. You could also use COLOR.RED or COLOR.GREEN.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Example program using a For loop to blink an LED 10 times.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41</a:t>
            </a:fld>
            <a:endParaRPr lang="en-US"/>
          </a:p>
        </p:txBody>
      </p:sp>
    </p:spTree>
    <p:extLst>
      <p:ext uri="{BB962C8B-B14F-4D97-AF65-F5344CB8AC3E}">
        <p14:creationId xmlns:p14="http://schemas.microsoft.com/office/powerpoint/2010/main" val="783975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a:t>
            </a:fld>
            <a:endParaRPr lang="en-US"/>
          </a:p>
        </p:txBody>
      </p:sp>
    </p:spTree>
    <p:extLst>
      <p:ext uri="{BB962C8B-B14F-4D97-AF65-F5344CB8AC3E}">
        <p14:creationId xmlns:p14="http://schemas.microsoft.com/office/powerpoint/2010/main" val="109485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Discussion how these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43</a:t>
            </a:fld>
            <a:endParaRPr lang="en-US"/>
          </a:p>
        </p:txBody>
      </p:sp>
    </p:spTree>
    <p:extLst>
      <p:ext uri="{BB962C8B-B14F-4D97-AF65-F5344CB8AC3E}">
        <p14:creationId xmlns:p14="http://schemas.microsoft.com/office/powerpoint/2010/main" val="8582486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Possible</a:t>
            </a:r>
            <a:r>
              <a:rPr lang="en-US" baseline="0" dirty="0" smtClean="0"/>
              <a:t> student responses:</a:t>
            </a:r>
          </a:p>
          <a:p>
            <a:r>
              <a:rPr lang="en-US" baseline="0" dirty="0" smtClean="0"/>
              <a:t>Input </a:t>
            </a:r>
            <a:r>
              <a:rPr lang="en-US" baseline="0" dirty="0" smtClean="0">
                <a:sym typeface="Wingdings" panose="05000000000000000000" pitchFamily="2" charset="2"/>
              </a:rPr>
              <a:t> Keyboard, microphone, webcam, </a:t>
            </a:r>
          </a:p>
          <a:p>
            <a:endParaRPr lang="en-US" baseline="0" dirty="0" smtClean="0">
              <a:sym typeface="Wingdings" panose="05000000000000000000" pitchFamily="2" charset="2"/>
            </a:endParaRPr>
          </a:p>
          <a:p>
            <a:r>
              <a:rPr lang="en-US" baseline="0" dirty="0" smtClean="0">
                <a:sym typeface="Wingdings" panose="05000000000000000000" pitchFamily="2" charset="2"/>
              </a:rPr>
              <a:t>Output  Monitor, printer, projector, headphones</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45</a:t>
            </a:fld>
            <a:endParaRPr lang="en-US"/>
          </a:p>
        </p:txBody>
      </p:sp>
    </p:spTree>
    <p:extLst>
      <p:ext uri="{BB962C8B-B14F-4D97-AF65-F5344CB8AC3E}">
        <p14:creationId xmlns:p14="http://schemas.microsoft.com/office/powerpoint/2010/main" val="8582486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see Unit 3 of 10</a:t>
            </a:r>
            <a:r>
              <a:rPr lang="en-US" baseline="0" dirty="0" smtClean="0"/>
              <a:t> Minutes of Hub for TI-Innovator Hub for additional support.</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47</a:t>
            </a:fld>
            <a:endParaRPr lang="en-US"/>
          </a:p>
        </p:txBody>
      </p:sp>
    </p:spTree>
    <p:extLst>
      <p:ext uri="{BB962C8B-B14F-4D97-AF65-F5344CB8AC3E}">
        <p14:creationId xmlns:p14="http://schemas.microsoft.com/office/powerpoint/2010/main" val="32370238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48</a:t>
            </a:fld>
            <a:endParaRPr lang="en-US"/>
          </a:p>
        </p:txBody>
      </p:sp>
    </p:spTree>
    <p:extLst>
      <p:ext uri="{BB962C8B-B14F-4D97-AF65-F5344CB8AC3E}">
        <p14:creationId xmlns:p14="http://schemas.microsoft.com/office/powerpoint/2010/main" val="20096746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Technical Notes:</a:t>
            </a:r>
            <a:endParaRPr lang="en-US" sz="1200" dirty="0" smtClean="0"/>
          </a:p>
          <a:p>
            <a:r>
              <a:rPr lang="en-US" sz="1200" dirty="0" smtClean="0"/>
              <a:t>The 0-16384 results can be mapped to 0-100 (if desired) using the RANGE command</a:t>
            </a:r>
          </a:p>
          <a:p>
            <a:r>
              <a:rPr lang="en-US" sz="1200" b="1" dirty="0" smtClean="0"/>
              <a:t>Send “RANGE LIGHTLEVEL 1 0 100”</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49</a:t>
            </a:fld>
            <a:endParaRPr lang="en-US"/>
          </a:p>
        </p:txBody>
      </p:sp>
    </p:spTree>
    <p:extLst>
      <p:ext uri="{BB962C8B-B14F-4D97-AF65-F5344CB8AC3E}">
        <p14:creationId xmlns:p14="http://schemas.microsoft.com/office/powerpoint/2010/main" val="1541331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Create a program to connect an external light level sensor, then set up a loop to repeatedly read the light level value, display the light level value, use If-Then(-Else) decision making to determine and set the value of a TI-Innovator physical output (COLOR.BLUE 0-255 or SOUND). If there is time, replace For loop with a While loop.</a:t>
            </a:r>
          </a:p>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50</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51</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**Recommend using port 1 or 2 for the humidity sensor. </a:t>
            </a:r>
          </a:p>
          <a:p>
            <a:endParaRPr lang="en-US" sz="1200" b="1" dirty="0" smtClean="0"/>
          </a:p>
          <a:p>
            <a:r>
              <a:rPr lang="en-US" sz="1200" b="1" dirty="0" smtClean="0"/>
              <a:t>Technical Notes:</a:t>
            </a:r>
          </a:p>
          <a:p>
            <a:r>
              <a:rPr lang="en-US" sz="1200" b="1" dirty="0" smtClean="0"/>
              <a:t>Blue DHT</a:t>
            </a:r>
          </a:p>
          <a:p>
            <a:r>
              <a:rPr lang="en-US" sz="1200" dirty="0" smtClean="0"/>
              <a:t>Sampling Rate: 1/2 Hz (1 sample per 2 seconds)</a:t>
            </a:r>
          </a:p>
          <a:p>
            <a:r>
              <a:rPr lang="en-US" sz="1200" dirty="0" smtClean="0"/>
              <a:t>Warmup time: ~ 4 seconds (reads -273 C until warmed up)</a:t>
            </a:r>
          </a:p>
        </p:txBody>
      </p:sp>
      <p:sp>
        <p:nvSpPr>
          <p:cNvPr id="4" name="Slide Number Placeholder 3"/>
          <p:cNvSpPr>
            <a:spLocks noGrp="1"/>
          </p:cNvSpPr>
          <p:nvPr>
            <p:ph type="sldNum" sz="quarter" idx="10"/>
          </p:nvPr>
        </p:nvSpPr>
        <p:spPr/>
        <p:txBody>
          <a:bodyPr/>
          <a:lstStyle/>
          <a:p>
            <a:fld id="{0FAE5487-C7FC-C846-9ED1-66E7B5A87751}" type="slidenum">
              <a:rPr lang="en-US" smtClean="0"/>
              <a:t>56</a:t>
            </a:fld>
            <a:endParaRPr lang="en-US"/>
          </a:p>
        </p:txBody>
      </p:sp>
    </p:spTree>
    <p:extLst>
      <p:ext uri="{BB962C8B-B14F-4D97-AF65-F5344CB8AC3E}">
        <p14:creationId xmlns:p14="http://schemas.microsoft.com/office/powerpoint/2010/main" val="2539053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see Unit 3 of 10</a:t>
            </a:r>
            <a:r>
              <a:rPr lang="en-US" baseline="0" dirty="0" smtClean="0"/>
              <a:t> Minutes of Hub for TI-Innovator Hub for additional support.</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58</a:t>
            </a:fld>
            <a:endParaRPr lang="en-US"/>
          </a:p>
        </p:txBody>
      </p:sp>
    </p:spTree>
    <p:extLst>
      <p:ext uri="{BB962C8B-B14F-4D97-AF65-F5344CB8AC3E}">
        <p14:creationId xmlns:p14="http://schemas.microsoft.com/office/powerpoint/2010/main" val="9735771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59</a:t>
            </a:fld>
            <a:endParaRPr lang="en-US"/>
          </a:p>
        </p:txBody>
      </p:sp>
    </p:spTree>
    <p:extLst>
      <p:ext uri="{BB962C8B-B14F-4D97-AF65-F5344CB8AC3E}">
        <p14:creationId xmlns:p14="http://schemas.microsoft.com/office/powerpoint/2010/main" val="2009674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a:t>
            </a:fld>
            <a:endParaRPr lang="en-US"/>
          </a:p>
        </p:txBody>
      </p:sp>
    </p:spTree>
    <p:extLst>
      <p:ext uri="{BB962C8B-B14F-4D97-AF65-F5344CB8AC3E}">
        <p14:creationId xmlns:p14="http://schemas.microsoft.com/office/powerpoint/2010/main" val="21356467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Create a program to connect an external light level sensor, then set up a loop to repeatedly read the light level value, display the light level value, use If-Then(-Else) decision making to determine and set the value of a TI-Innovator physical output (COLOR.BLUE 0-255 or SOUND). If there is time, replace For loop with a While loop.</a:t>
            </a:r>
          </a:p>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60</a:t>
            </a:fld>
            <a:endParaRPr lang="en-US"/>
          </a:p>
        </p:txBody>
      </p:sp>
    </p:spTree>
    <p:extLst>
      <p:ext uri="{BB962C8B-B14F-4D97-AF65-F5344CB8AC3E}">
        <p14:creationId xmlns:p14="http://schemas.microsoft.com/office/powerpoint/2010/main" val="11222259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61</a:t>
            </a:fld>
            <a:endParaRPr lang="en-US"/>
          </a:p>
        </p:txBody>
      </p:sp>
    </p:spTree>
    <p:extLst>
      <p:ext uri="{BB962C8B-B14F-4D97-AF65-F5344CB8AC3E}">
        <p14:creationId xmlns:p14="http://schemas.microsoft.com/office/powerpoint/2010/main" val="5927494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final step is to layer on the moisture sensor.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62</a:t>
            </a:fld>
            <a:endParaRPr lang="en-US"/>
          </a:p>
        </p:txBody>
      </p:sp>
    </p:spTree>
    <p:extLst>
      <p:ext uri="{BB962C8B-B14F-4D97-AF65-F5344CB8AC3E}">
        <p14:creationId xmlns:p14="http://schemas.microsoft.com/office/powerpoint/2010/main" val="12194035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smtClean="0"/>
              <a:t>Measurements</a:t>
            </a:r>
          </a:p>
          <a:p>
            <a:r>
              <a:rPr lang="en-US" sz="1400" dirty="0" smtClean="0"/>
              <a:t>Soil Moisture: relative moisture value in 0-16384 range (2^14, “14 digit resolution”)</a:t>
            </a:r>
          </a:p>
          <a:p>
            <a:endParaRPr lang="en-US" sz="1400" dirty="0" smtClean="0"/>
          </a:p>
          <a:p>
            <a:r>
              <a:rPr lang="en-US" sz="1200" b="1" dirty="0" smtClean="0"/>
              <a:t>Technical Notes:</a:t>
            </a:r>
            <a:endParaRPr lang="en-US" sz="1200" dirty="0" smtClean="0"/>
          </a:p>
          <a:p>
            <a:r>
              <a:rPr lang="en-US" sz="1200" dirty="0" smtClean="0"/>
              <a:t>The 0-16384 results can be mapped to 0-100 (if desired) </a:t>
            </a:r>
          </a:p>
          <a:p>
            <a:r>
              <a:rPr lang="en-US" sz="1200" dirty="0" smtClean="0"/>
              <a:t>using the RANGE command</a:t>
            </a:r>
          </a:p>
          <a:p>
            <a:r>
              <a:rPr lang="en-US" sz="1200" b="1" dirty="0" smtClean="0"/>
              <a:t>Send “RANGE MOISTURE 1 0 100”</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63</a:t>
            </a:fld>
            <a:endParaRPr lang="en-US"/>
          </a:p>
        </p:txBody>
      </p:sp>
    </p:spTree>
    <p:extLst>
      <p:ext uri="{BB962C8B-B14F-4D97-AF65-F5344CB8AC3E}">
        <p14:creationId xmlns:p14="http://schemas.microsoft.com/office/powerpoint/2010/main" val="15413315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Option #1: Prep at least three different soil stations each</a:t>
            </a:r>
            <a:r>
              <a:rPr lang="en-US" baseline="0" dirty="0" smtClean="0"/>
              <a:t> with a different moisture content.  Prepare one that is extremely dry that should indicate the soil should be watered to support plant life.  Prepare another one that is too moist to indicate overwatered terrain.  The last one should be at an “ideal” level for plant growth.  These three stations will give students different reference readings for their final Smart Water project.  Option #2- next slide has details on outdoor data collection as an option to this.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64</a:t>
            </a:fld>
            <a:endParaRPr lang="en-US"/>
          </a:p>
        </p:txBody>
      </p:sp>
    </p:spTree>
    <p:extLst>
      <p:ext uri="{BB962C8B-B14F-4D97-AF65-F5344CB8AC3E}">
        <p14:creationId xmlns:p14="http://schemas.microsoft.com/office/powerpoint/2010/main" val="33747502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Ideally,</a:t>
            </a:r>
            <a:r>
              <a:rPr lang="en-US" baseline="0" dirty="0" smtClean="0"/>
              <a:t> there should be several places students can test.  Students should have readings that indicate the soil is too dry, too wet and ideal for plant growth.  Students need to take care when using the soil sensor, if necessary, students might need to pre-dig a small hole with a stick to be able to use the sensor in the soil.  Students might also want to use this time to measure the different light levels in sunny and shady locations.</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65</a:t>
            </a:fld>
            <a:endParaRPr lang="en-US"/>
          </a:p>
        </p:txBody>
      </p:sp>
    </p:spTree>
    <p:extLst>
      <p:ext uri="{BB962C8B-B14F-4D97-AF65-F5344CB8AC3E}">
        <p14:creationId xmlns:p14="http://schemas.microsoft.com/office/powerpoint/2010/main" val="3022414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slides show introduce</a:t>
            </a:r>
            <a:r>
              <a:rPr lang="en-US" baseline="0" dirty="0" smtClean="0"/>
              <a:t> the</a:t>
            </a:r>
            <a:r>
              <a:rPr lang="en-US" dirty="0" smtClean="0"/>
              <a:t> transistor</a:t>
            </a:r>
            <a:r>
              <a:rPr lang="en-US" baseline="0" dirty="0" smtClean="0"/>
              <a:t> pieces and pump assembly. This will not be done until the final step of the project.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66</a:t>
            </a:fld>
            <a:endParaRPr lang="en-US"/>
          </a:p>
        </p:txBody>
      </p:sp>
    </p:spTree>
    <p:extLst>
      <p:ext uri="{BB962C8B-B14F-4D97-AF65-F5344CB8AC3E}">
        <p14:creationId xmlns:p14="http://schemas.microsoft.com/office/powerpoint/2010/main" val="5445266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67</a:t>
            </a:fld>
            <a:endParaRPr lang="en-US"/>
          </a:p>
        </p:txBody>
      </p:sp>
    </p:spTree>
    <p:extLst>
      <p:ext uri="{BB962C8B-B14F-4D97-AF65-F5344CB8AC3E}">
        <p14:creationId xmlns:p14="http://schemas.microsoft.com/office/powerpoint/2010/main" val="6782601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system uses a small submersible pump. The pump flow (volume per unit time) is controlled by commands sent from the TI-Basic program through the TI-Innovator to a MOSFET (Field Effect Transistor).</a:t>
            </a:r>
          </a:p>
          <a:p>
            <a:endParaRPr lang="en-US" sz="1200" dirty="0" smtClean="0"/>
          </a:p>
          <a:p>
            <a:r>
              <a:rPr lang="en-US" sz="1200" dirty="0" smtClean="0"/>
              <a:t>An external battery source is required to provide enough power to the pump. In the version of the project below we use a 4xAA battery pack and a MOSFET connected to the TI-Innovator to control the pump.</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69</a:t>
            </a:fld>
            <a:endParaRPr lang="en-US"/>
          </a:p>
        </p:txBody>
      </p:sp>
    </p:spTree>
    <p:extLst>
      <p:ext uri="{BB962C8B-B14F-4D97-AF65-F5344CB8AC3E}">
        <p14:creationId xmlns:p14="http://schemas.microsoft.com/office/powerpoint/2010/main" val="38140005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70</a:t>
            </a:fld>
            <a:endParaRPr lang="en-US"/>
          </a:p>
        </p:txBody>
      </p:sp>
    </p:spTree>
    <p:extLst>
      <p:ext uri="{BB962C8B-B14F-4D97-AF65-F5344CB8AC3E}">
        <p14:creationId xmlns:p14="http://schemas.microsoft.com/office/powerpoint/2010/main" val="1322773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Discuss</a:t>
            </a:r>
            <a:r>
              <a:rPr lang="en-US" sz="1200" kern="1200" baseline="0" dirty="0" smtClean="0">
                <a:solidFill>
                  <a:schemeClr val="tx1"/>
                </a:solidFill>
                <a:effectLst/>
                <a:latin typeface="+mn-lt"/>
                <a:ea typeface="+mn-ea"/>
                <a:cs typeface="+mn-cs"/>
              </a:rPr>
              <a:t> with students other “problems” that a smart-</a:t>
            </a:r>
            <a:r>
              <a:rPr lang="en-US" sz="1200" kern="1200" baseline="0" dirty="0" err="1" smtClean="0">
                <a:solidFill>
                  <a:schemeClr val="tx1"/>
                </a:solidFill>
                <a:effectLst/>
                <a:latin typeface="+mn-lt"/>
                <a:ea typeface="+mn-ea"/>
                <a:cs typeface="+mn-cs"/>
              </a:rPr>
              <a:t>er</a:t>
            </a:r>
            <a:r>
              <a:rPr lang="en-US" sz="1200" kern="1200" baseline="0" dirty="0" smtClean="0">
                <a:solidFill>
                  <a:schemeClr val="tx1"/>
                </a:solidFill>
                <a:effectLst/>
                <a:latin typeface="+mn-lt"/>
                <a:ea typeface="+mn-ea"/>
                <a:cs typeface="+mn-cs"/>
              </a:rPr>
              <a:t> watering system could be beneficial for:</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For example, water restrictions are often put in place during the hot summer months in areas of excessively hot and dry climates. A smart water irrigation system could alleviate some of these restrictions as well, if people are smarter about the way they water their yards.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a:t>
            </a:fld>
            <a:endParaRPr lang="en-US"/>
          </a:p>
        </p:txBody>
      </p:sp>
    </p:spTree>
    <p:extLst>
      <p:ext uri="{BB962C8B-B14F-4D97-AF65-F5344CB8AC3E}">
        <p14:creationId xmlns:p14="http://schemas.microsoft.com/office/powerpoint/2010/main" val="36507529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74</a:t>
            </a:fld>
            <a:endParaRPr lang="en-US"/>
          </a:p>
        </p:txBody>
      </p:sp>
    </p:spTree>
    <p:extLst>
      <p:ext uri="{BB962C8B-B14F-4D97-AF65-F5344CB8AC3E}">
        <p14:creationId xmlns:p14="http://schemas.microsoft.com/office/powerpoint/2010/main" val="6475585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79</a:t>
            </a:fld>
            <a:endParaRPr lang="en-US"/>
          </a:p>
        </p:txBody>
      </p:sp>
    </p:spTree>
    <p:extLst>
      <p:ext uri="{BB962C8B-B14F-4D97-AF65-F5344CB8AC3E}">
        <p14:creationId xmlns:p14="http://schemas.microsoft.com/office/powerpoint/2010/main" val="20096746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80</a:t>
            </a:fld>
            <a:endParaRPr lang="en-US"/>
          </a:p>
        </p:txBody>
      </p:sp>
    </p:spTree>
    <p:extLst>
      <p:ext uri="{BB962C8B-B14F-4D97-AF65-F5344CB8AC3E}">
        <p14:creationId xmlns:p14="http://schemas.microsoft.com/office/powerpoint/2010/main" val="4098449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81</a:t>
            </a:fld>
            <a:endParaRPr lang="en-US"/>
          </a:p>
        </p:txBody>
      </p:sp>
    </p:spTree>
    <p:extLst>
      <p:ext uri="{BB962C8B-B14F-4D97-AF65-F5344CB8AC3E}">
        <p14:creationId xmlns:p14="http://schemas.microsoft.com/office/powerpoint/2010/main" val="12619501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smtClean="0">
                <a:solidFill>
                  <a:srgbClr val="000000"/>
                </a:solidFill>
                <a:latin typeface="+mn-lt"/>
                <a:ea typeface="Calibri"/>
                <a:cs typeface="Calibri"/>
              </a:rPr>
              <a:t>This task</a:t>
            </a:r>
            <a:r>
              <a:rPr lang="en-US" sz="1600" b="1" baseline="0" dirty="0" smtClean="0">
                <a:solidFill>
                  <a:srgbClr val="000000"/>
                </a:solidFill>
                <a:latin typeface="+mn-lt"/>
                <a:ea typeface="Calibri"/>
                <a:cs typeface="Calibri"/>
              </a:rPr>
              <a:t> has them use ALL 4 devices to control the pump. It may be best to have students first try 2 devices, than add a third to the code, then try all 4. </a:t>
            </a:r>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82</a:t>
            </a:fld>
            <a:endParaRPr lang="en-US"/>
          </a:p>
        </p:txBody>
      </p:sp>
    </p:spTree>
    <p:extLst>
      <p:ext uri="{BB962C8B-B14F-4D97-AF65-F5344CB8AC3E}">
        <p14:creationId xmlns:p14="http://schemas.microsoft.com/office/powerpoint/2010/main" val="40671682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some students finish earlier than others, this slide can be used</a:t>
            </a:r>
            <a:r>
              <a:rPr lang="en-US" baseline="0" dirty="0" smtClean="0"/>
              <a:t> to prompt students to try other configurations with their set-up and code….</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84</a:t>
            </a:fld>
            <a:endParaRPr lang="en-US"/>
          </a:p>
        </p:txBody>
      </p:sp>
    </p:spTree>
    <p:extLst>
      <p:ext uri="{BB962C8B-B14F-4D97-AF65-F5344CB8AC3E}">
        <p14:creationId xmlns:p14="http://schemas.microsoft.com/office/powerpoint/2010/main" val="1264412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Consider preparing certificates</a:t>
            </a:r>
            <a:r>
              <a:rPr lang="en-US" baseline="0" dirty="0" smtClean="0"/>
              <a:t> for students for completion of project, especially if it is a summer-time camp scenario. </a:t>
            </a:r>
          </a:p>
          <a:p>
            <a:r>
              <a:rPr lang="en-US" baseline="0" dirty="0" smtClean="0"/>
              <a:t>Consider having students “vote on” the best design and explanation, and offering a small prize.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87</a:t>
            </a:fld>
            <a:endParaRPr lang="en-US"/>
          </a:p>
        </p:txBody>
      </p:sp>
    </p:spTree>
    <p:extLst>
      <p:ext uri="{BB962C8B-B14F-4D97-AF65-F5344CB8AC3E}">
        <p14:creationId xmlns:p14="http://schemas.microsoft.com/office/powerpoint/2010/main" val="29760110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Thresholds</a:t>
            </a:r>
            <a:r>
              <a:rPr lang="en-US" baseline="0" dirty="0" smtClean="0"/>
              <a:t> will vary based on available light, moisture and humidity.  Students will need to observe their values displayed on the screen and change accordingly.</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88</a:t>
            </a:fld>
            <a:endParaRPr lang="en-US"/>
          </a:p>
        </p:txBody>
      </p:sp>
    </p:spTree>
    <p:extLst>
      <p:ext uri="{BB962C8B-B14F-4D97-AF65-F5344CB8AC3E}">
        <p14:creationId xmlns:p14="http://schemas.microsoft.com/office/powerpoint/2010/main" val="27225967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Thresholds</a:t>
            </a:r>
            <a:r>
              <a:rPr lang="en-US" baseline="0" dirty="0" smtClean="0"/>
              <a:t> will vary based on available light, moisture and humidity.  Students will need to observe their values displayed on the screen and change accordingly.</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89</a:t>
            </a:fld>
            <a:endParaRPr lang="en-US"/>
          </a:p>
        </p:txBody>
      </p:sp>
    </p:spTree>
    <p:extLst>
      <p:ext uri="{BB962C8B-B14F-4D97-AF65-F5344CB8AC3E}">
        <p14:creationId xmlns:p14="http://schemas.microsoft.com/office/powerpoint/2010/main" val="4256447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project serves as a framework</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to teach concepts in algebra, ecology, computer programming, engineering</a:t>
            </a:r>
          </a:p>
          <a:p>
            <a:r>
              <a:rPr lang="en-US" sz="1200" b="0" i="0" kern="1200" dirty="0" smtClean="0">
                <a:solidFill>
                  <a:schemeClr val="tx1"/>
                </a:solidFill>
                <a:effectLst/>
                <a:latin typeface="+mn-lt"/>
                <a:ea typeface="+mn-ea"/>
                <a:cs typeface="+mn-cs"/>
              </a:rPr>
              <a:t>and global awareness. </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9</a:t>
            </a:fld>
            <a:endParaRPr lang="en-US"/>
          </a:p>
        </p:txBody>
      </p:sp>
    </p:spTree>
    <p:extLst>
      <p:ext uri="{BB962C8B-B14F-4D97-AF65-F5344CB8AC3E}">
        <p14:creationId xmlns:p14="http://schemas.microsoft.com/office/powerpoint/2010/main" val="2498163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might be worth it to discuss with student that in very open ended where a single desired outcome that all of these steps would </a:t>
            </a:r>
            <a:r>
              <a:rPr lang="en-US" baseline="0" smtClean="0"/>
              <a:t>be important. </a:t>
            </a:r>
            <a:endParaRPr lang="en-US"/>
          </a:p>
        </p:txBody>
      </p:sp>
      <p:sp>
        <p:nvSpPr>
          <p:cNvPr id="4" name="Slide Number Placeholder 3"/>
          <p:cNvSpPr>
            <a:spLocks noGrp="1"/>
          </p:cNvSpPr>
          <p:nvPr>
            <p:ph type="sldNum" sz="quarter" idx="10"/>
          </p:nvPr>
        </p:nvSpPr>
        <p:spPr/>
        <p:txBody>
          <a:bodyPr/>
          <a:lstStyle/>
          <a:p>
            <a:fld id="{0FAE5487-C7FC-C846-9ED1-66E7B5A87751}" type="slidenum">
              <a:rPr lang="en-US" smtClean="0"/>
              <a:t>10</a:t>
            </a:fld>
            <a:endParaRPr lang="en-US"/>
          </a:p>
        </p:txBody>
      </p:sp>
    </p:spTree>
    <p:extLst>
      <p:ext uri="{BB962C8B-B14F-4D97-AF65-F5344CB8AC3E}">
        <p14:creationId xmlns:p14="http://schemas.microsoft.com/office/powerpoint/2010/main" val="3417722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works well with students </a:t>
            </a:r>
            <a:r>
              <a:rPr lang="en-US" baseline="0" dirty="0" smtClean="0"/>
              <a:t>working in groups of 3-4. Each student should ideally have their own calculator, all other materials are shared as a team. </a:t>
            </a:r>
            <a:r>
              <a:rPr lang="en-US" sz="1200" i="1" kern="1200" dirty="0" smtClean="0">
                <a:solidFill>
                  <a:schemeClr val="tx1"/>
                </a:solidFill>
                <a:effectLst/>
                <a:latin typeface="+mn-lt"/>
                <a:ea typeface="+mn-ea"/>
                <a:cs typeface="+mn-cs"/>
              </a:rPr>
              <a:t>*Optional- If desired, the project can be continued over a longer period of time where the watering water system can be leveraged to grow an indoor garden.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11</a:t>
            </a:fld>
            <a:endParaRPr lang="en-US"/>
          </a:p>
        </p:txBody>
      </p:sp>
    </p:spTree>
    <p:extLst>
      <p:ext uri="{BB962C8B-B14F-4D97-AF65-F5344CB8AC3E}">
        <p14:creationId xmlns:p14="http://schemas.microsoft.com/office/powerpoint/2010/main" val="475074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section is intended to provide a review of basic coding tips. It can be skipped if students are already familiar with basic programming on the calculator. The task in this section are in both the related Mood Ring, and Pet Car Alarm projects, so if students have completed either of those activities already, the tasks will be review.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14</a:t>
            </a:fld>
            <a:endParaRPr lang="en-US"/>
          </a:p>
        </p:txBody>
      </p:sp>
    </p:spTree>
    <p:extLst>
      <p:ext uri="{BB962C8B-B14F-4D97-AF65-F5344CB8AC3E}">
        <p14:creationId xmlns:p14="http://schemas.microsoft.com/office/powerpoint/2010/main" val="821000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407150"/>
            <a:ext cx="4343400" cy="365125"/>
          </a:xfrm>
          <a:prstGeom prst="rect">
            <a:avLst/>
          </a:prstGeom>
        </p:spPr>
        <p:txBody>
          <a:body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99296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111139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1867645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736071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chemeClr val="bg1">
                    <a:lumMod val="85000"/>
                  </a:schemeClr>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5137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37897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descr="Basketball Players Power Point.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3047" cy="6857286"/>
          </a:xfrm>
          <a:prstGeom prst="rect">
            <a:avLst/>
          </a:prstGeom>
        </p:spPr>
      </p:pic>
      <p:pic>
        <p:nvPicPr>
          <p:cNvPr id="10" name="Picture 9" descr="Plus-bkgd.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1"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6" name="Straight Connector 15"/>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18"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8979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813449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dirty="0">
              <a:solidFill>
                <a:srgbClr val="525252"/>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366185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322946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605372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6/13/2018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546282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495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9" name="Straight Connector 8"/>
          <p:cNvCxnSpPr/>
          <p:nvPr/>
        </p:nvCxnSpPr>
        <p:spPr>
          <a:xfrm>
            <a:off x="0" y="6477000"/>
            <a:ext cx="7239000" cy="0"/>
          </a:xfrm>
          <a:prstGeom prst="line">
            <a:avLst/>
          </a:prstGeom>
          <a:ln w="38100" cmpd="sng">
            <a:solidFill>
              <a:srgbClr val="ED1D24"/>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6" name="Date Placeholder 3"/>
          <p:cNvSpPr>
            <a:spLocks noGrp="1"/>
          </p:cNvSpPr>
          <p:nvPr>
            <p:ph type="dt" sz="half" idx="2"/>
          </p:nvPr>
        </p:nvSpPr>
        <p:spPr>
          <a:xfrm>
            <a:off x="444500" y="6521450"/>
            <a:ext cx="2552700" cy="365125"/>
          </a:xfrm>
          <a:prstGeom prst="rect">
            <a:avLst/>
          </a:prstGeom>
        </p:spPr>
        <p:txBody>
          <a:bodyPr/>
          <a:lstStyle>
            <a:lvl1pPr>
              <a:defRPr sz="1000"/>
            </a:lvl1p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Tree>
    <p:extLst>
      <p:ext uri="{BB962C8B-B14F-4D97-AF65-F5344CB8AC3E}">
        <p14:creationId xmlns:p14="http://schemas.microsoft.com/office/powerpoint/2010/main" val="338274157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6" r:id="rId4"/>
    <p:sldLayoutId id="2147483652" r:id="rId5"/>
    <p:sldLayoutId id="2147483653" r:id="rId6"/>
    <p:sldLayoutId id="2147483654" r:id="rId7"/>
    <p:sldLayoutId id="2147483655" r:id="rId8"/>
    <p:sldLayoutId id="2147483656" r:id="rId9"/>
    <p:sldLayoutId id="2147483665" r:id="rId10"/>
    <p:sldLayoutId id="2147483657" r:id="rId11"/>
    <p:sldLayoutId id="2147483663" r:id="rId12"/>
  </p:sldLayoutIdLs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yriad Pro"/>
        </a:defRPr>
      </a:lvl1pPr>
    </p:titleStyle>
    <p:bodyStyle>
      <a:lvl1pPr marL="342900" indent="-342900" algn="l" defTabSz="914400" rtl="0" eaLnBrk="1" latinLnBrk="0" hangingPunct="1">
        <a:spcBef>
          <a:spcPts val="600"/>
        </a:spcBef>
        <a:buFont typeface="Lucida Grande"/>
        <a:buChar char="»"/>
        <a:defRPr sz="32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8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4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gif"/><Relationship Id="rId1" Type="http://schemas.microsoft.com/office/2007/relationships/media" Target="../media/media1.gif"/><Relationship Id="rId5" Type="http://schemas.openxmlformats.org/officeDocument/2006/relationships/image" Target="../media/image16.png"/><Relationship Id="rId4"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education.ti.com/en/activities/ti-codes/84/10-minutes-innovator" TargetMode="External"/><Relationship Id="rId2" Type="http://schemas.openxmlformats.org/officeDocument/2006/relationships/hyperlink" Target="https://education.ti.com/en/activities/ti-codes/84/10-minutes" TargetMode="External"/><Relationship Id="rId1" Type="http://schemas.openxmlformats.org/officeDocument/2006/relationships/slideLayout" Target="../slideLayouts/slideLayout7.xml"/><Relationship Id="rId5" Type="http://schemas.openxmlformats.org/officeDocument/2006/relationships/hyperlink" Target="https://education.ti.com/en/activities/ti-codes/nspire/10-minutes-innovator" TargetMode="External"/><Relationship Id="rId4" Type="http://schemas.openxmlformats.org/officeDocument/2006/relationships/hyperlink" Target="https://education.ti.com/en/activities/ti-codes/nspire/10-minutes"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s://education.ti.com/en/activities/stem/path-to-stem/nspire-cx#lightbox=ti-innovator-intro-videos" TargetMode="External"/><Relationship Id="rId2" Type="http://schemas.openxmlformats.org/officeDocument/2006/relationships/hyperlink" Target="https://www.youtube.com/watch?v=anbCjEUAkmQ" TargetMode="External"/><Relationship Id="rId1" Type="http://schemas.openxmlformats.org/officeDocument/2006/relationships/slideLayout" Target="../slideLayouts/slideLayout5.xml"/><Relationship Id="rId4" Type="http://schemas.openxmlformats.org/officeDocument/2006/relationships/hyperlink" Target="https://education.ti.com/html/webhelp/EG_Innovator/EN/index.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www.theguardian.com/global-development/2016/apr/21/drought-southern-africa-heavy-toll-students-fainting-malawi-zimbabwe" TargetMode="Externa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2.png"/><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s://africacheck.org/2016/02/03/frequently-asked-questions-about-south-africas-drought/" TargetMode="External"/><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hyperlink" Target="http://www.weathersa.co.za/images/documents/299/CLS-CI-GEN-INFO-109%201%20SA%20Annual%20Total%20Rainfall.pdf"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10.xml"/><Relationship Id="rId5" Type="http://schemas.openxmlformats.org/officeDocument/2006/relationships/image" Target="../media/image31.png"/><Relationship Id="rId4" Type="http://schemas.openxmlformats.org/officeDocument/2006/relationships/image" Target="../media/image30.png"/></Relationships>
</file>

<file path=ppt/slides/_rels/slide6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hyperlink" Target="http://www.our-africa.org/zimbabwe/climate-agriculture"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hyperlink" Target="http://www.our-africa.org/zimbabwe" TargetMode="External"/><Relationship Id="rId5" Type="http://schemas.openxmlformats.org/officeDocument/2006/relationships/hyperlink" Target="https://www.thestandard.co.zw/2017/01/15/zimbabweans-capture-rainwater-future-use/" TargetMode="External"/><Relationship Id="rId4" Type="http://schemas.openxmlformats.org/officeDocument/2006/relationships/hyperlink" Target="http://www.fao.org/in-action/conservation-agriculture-contributes-to-zimbabwe-economic-recovery/en/" TargetMode="Externa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hyperlink" Target="http://www.nextgenscience.org/sites/default/files/MS%20LS%20DCI%20combinedf.pdf" TargetMode="Externa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theguardian.com/global-development/2016/apr/21/drought-southern-africa-heavy-toll-students-fainting-malawi-zimbabwe"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Smart Water Project</a:t>
            </a:r>
            <a:endParaRPr lang="en-US" dirty="0"/>
          </a:p>
        </p:txBody>
      </p:sp>
      <p:sp>
        <p:nvSpPr>
          <p:cNvPr id="3" name="Subtitle 2"/>
          <p:cNvSpPr>
            <a:spLocks noGrp="1"/>
          </p:cNvSpPr>
          <p:nvPr>
            <p:ph type="subTitle" idx="1"/>
          </p:nvPr>
        </p:nvSpPr>
        <p:spPr/>
        <p:txBody>
          <a:bodyPr/>
          <a:lstStyle/>
          <a:p>
            <a:r>
              <a:rPr lang="en-US" dirty="0" smtClean="0"/>
              <a:t>A TI-Innovator STEM Project </a:t>
            </a:r>
          </a:p>
          <a:p>
            <a:r>
              <a:rPr lang="en-US" dirty="0" smtClean="0"/>
              <a:t>for the TI-84 Plus CE or the </a:t>
            </a:r>
          </a:p>
          <a:p>
            <a:r>
              <a:rPr lang="en-US" dirty="0" smtClean="0"/>
              <a:t>TI-Nspire CX</a:t>
            </a:r>
            <a:endParaRPr lang="en-US" dirty="0"/>
          </a:p>
        </p:txBody>
      </p:sp>
    </p:spTree>
    <p:extLst>
      <p:ext uri="{BB962C8B-B14F-4D97-AF65-F5344CB8AC3E}">
        <p14:creationId xmlns:p14="http://schemas.microsoft.com/office/powerpoint/2010/main" val="3721821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Engineering Design Process:</a:t>
            </a:r>
            <a:endParaRPr lang="en-US" sz="3200" dirty="0"/>
          </a:p>
        </p:txBody>
      </p:sp>
      <p:sp>
        <p:nvSpPr>
          <p:cNvPr id="3" name="Content Placeholder 2"/>
          <p:cNvSpPr>
            <a:spLocks noGrp="1"/>
          </p:cNvSpPr>
          <p:nvPr>
            <p:ph idx="1"/>
          </p:nvPr>
        </p:nvSpPr>
        <p:spPr>
          <a:xfrm>
            <a:off x="457200" y="1435100"/>
            <a:ext cx="8229600" cy="4495800"/>
          </a:xfrm>
        </p:spPr>
        <p:txBody>
          <a:bodyPr>
            <a:normAutofit fontScale="92500" lnSpcReduction="20000"/>
          </a:bodyPr>
          <a:lstStyle/>
          <a:p>
            <a:r>
              <a:rPr lang="en-US" dirty="0" smtClean="0"/>
              <a:t>Define Problem</a:t>
            </a:r>
          </a:p>
          <a:p>
            <a:r>
              <a:rPr lang="en-US" dirty="0" smtClean="0"/>
              <a:t>Design a proposed solution </a:t>
            </a:r>
            <a:r>
              <a:rPr lang="en-US" dirty="0">
                <a:solidFill>
                  <a:srgbClr val="FF0000"/>
                </a:solidFill>
              </a:rPr>
              <a:t> </a:t>
            </a:r>
            <a:r>
              <a:rPr lang="en-US" i="1" dirty="0" smtClean="0">
                <a:solidFill>
                  <a:schemeClr val="tx2">
                    <a:lumMod val="85000"/>
                    <a:lumOff val="15000"/>
                  </a:schemeClr>
                </a:solidFill>
              </a:rPr>
              <a:t>(Pseudocode) </a:t>
            </a:r>
          </a:p>
          <a:p>
            <a:r>
              <a:rPr lang="en-US" dirty="0" smtClean="0"/>
              <a:t>Present group’s design to class.</a:t>
            </a:r>
          </a:p>
          <a:p>
            <a:r>
              <a:rPr lang="en-US" dirty="0" smtClean="0"/>
              <a:t>Listen to feedback and make appropriate changes.</a:t>
            </a:r>
          </a:p>
          <a:p>
            <a:r>
              <a:rPr lang="en-US" dirty="0" smtClean="0"/>
              <a:t>Build and test the design. – (</a:t>
            </a:r>
            <a:r>
              <a:rPr lang="en-US" i="1" dirty="0" smtClean="0">
                <a:solidFill>
                  <a:schemeClr val="tx2">
                    <a:lumMod val="85000"/>
                    <a:lumOff val="15000"/>
                  </a:schemeClr>
                </a:solidFill>
              </a:rPr>
              <a:t>Write the program)</a:t>
            </a:r>
          </a:p>
          <a:p>
            <a:r>
              <a:rPr lang="en-US" dirty="0" smtClean="0"/>
              <a:t>Use test results to make appropriate and informed changes to design.</a:t>
            </a:r>
          </a:p>
          <a:p>
            <a:r>
              <a:rPr lang="en-US" dirty="0" smtClean="0"/>
              <a:t>Present your solution to class.</a:t>
            </a:r>
            <a:endParaRPr lang="en-US" dirty="0"/>
          </a:p>
        </p:txBody>
      </p:sp>
    </p:spTree>
    <p:extLst>
      <p:ext uri="{BB962C8B-B14F-4D97-AF65-F5344CB8AC3E}">
        <p14:creationId xmlns:p14="http://schemas.microsoft.com/office/powerpoint/2010/main" val="3643575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Parts List:</a:t>
            </a:r>
            <a:endParaRPr lang="en-US" dirty="0"/>
          </a:p>
        </p:txBody>
      </p:sp>
      <p:sp>
        <p:nvSpPr>
          <p:cNvPr id="3" name="Content Placeholder 2"/>
          <p:cNvSpPr>
            <a:spLocks noGrp="1"/>
          </p:cNvSpPr>
          <p:nvPr>
            <p:ph sz="half" idx="1"/>
          </p:nvPr>
        </p:nvSpPr>
        <p:spPr/>
        <p:txBody>
          <a:bodyPr>
            <a:normAutofit lnSpcReduction="10000"/>
          </a:bodyPr>
          <a:lstStyle/>
          <a:p>
            <a:r>
              <a:rPr lang="en-US" sz="2000" dirty="0" smtClean="0"/>
              <a:t>TI-</a:t>
            </a:r>
            <a:r>
              <a:rPr lang="en-US" sz="2000" dirty="0" err="1" smtClean="0"/>
              <a:t>Nspire</a:t>
            </a:r>
            <a:r>
              <a:rPr lang="en-US" sz="2000" dirty="0" smtClean="0"/>
              <a:t> CX family or TI-84 CE Graphing Calculator</a:t>
            </a:r>
          </a:p>
          <a:p>
            <a:pPr lvl="0"/>
            <a:r>
              <a:rPr lang="en-US" sz="2000" dirty="0" smtClean="0"/>
              <a:t>TI-Innovator Hub</a:t>
            </a:r>
          </a:p>
          <a:p>
            <a:r>
              <a:rPr lang="en-US" sz="2000" dirty="0" smtClean="0"/>
              <a:t>4 AA Batteries and Battery Holder</a:t>
            </a:r>
          </a:p>
          <a:p>
            <a:pPr lvl="0"/>
            <a:r>
              <a:rPr lang="en-US" sz="2000" dirty="0" smtClean="0"/>
              <a:t>Temperature </a:t>
            </a:r>
            <a:r>
              <a:rPr lang="en-US" sz="2000" dirty="0"/>
              <a:t>&amp; Humidity Sensor  </a:t>
            </a:r>
          </a:p>
          <a:p>
            <a:pPr lvl="0"/>
            <a:r>
              <a:rPr lang="en-US" sz="2000" dirty="0" smtClean="0"/>
              <a:t>Moisture </a:t>
            </a:r>
            <a:r>
              <a:rPr lang="en-US" sz="2000" dirty="0"/>
              <a:t>Sensor </a:t>
            </a:r>
          </a:p>
          <a:p>
            <a:pPr lvl="0"/>
            <a:r>
              <a:rPr lang="en-US" sz="2000" dirty="0" smtClean="0"/>
              <a:t>Light </a:t>
            </a:r>
            <a:r>
              <a:rPr lang="en-US" sz="2000" dirty="0"/>
              <a:t>Sensor </a:t>
            </a:r>
          </a:p>
          <a:p>
            <a:pPr lvl="0"/>
            <a:r>
              <a:rPr lang="en-US" sz="2000" dirty="0" smtClean="0"/>
              <a:t>MOSFET </a:t>
            </a:r>
          </a:p>
          <a:p>
            <a:pPr lvl="0"/>
            <a:r>
              <a:rPr lang="en-US" sz="2000" dirty="0" smtClean="0"/>
              <a:t>Water </a:t>
            </a:r>
            <a:r>
              <a:rPr lang="en-US" sz="2000" dirty="0"/>
              <a:t>Pump Motor DC 3V Mini Submersible Water Pump for Fountain Aquarium 120L/H Max Lift </a:t>
            </a:r>
            <a:r>
              <a:rPr lang="en-US" sz="2000" dirty="0" smtClean="0"/>
              <a:t>3.6FT</a:t>
            </a:r>
            <a:endParaRPr lang="en-US" sz="2000" dirty="0"/>
          </a:p>
          <a:p>
            <a:endParaRPr lang="en-US" dirty="0"/>
          </a:p>
        </p:txBody>
      </p:sp>
      <p:sp>
        <p:nvSpPr>
          <p:cNvPr id="4" name="Content Placeholder 3"/>
          <p:cNvSpPr>
            <a:spLocks noGrp="1"/>
          </p:cNvSpPr>
          <p:nvPr>
            <p:ph sz="half" idx="2"/>
          </p:nvPr>
        </p:nvSpPr>
        <p:spPr/>
        <p:txBody>
          <a:bodyPr>
            <a:normAutofit lnSpcReduction="10000"/>
          </a:bodyPr>
          <a:lstStyle/>
          <a:p>
            <a:pPr lvl="0"/>
            <a:r>
              <a:rPr lang="en-US" sz="2000" dirty="0" smtClean="0"/>
              <a:t>2 </a:t>
            </a:r>
            <a:r>
              <a:rPr lang="en-US" sz="2000" dirty="0"/>
              <a:t>male to male breadboard jumper </a:t>
            </a:r>
            <a:r>
              <a:rPr lang="en-US" sz="2000" dirty="0" smtClean="0"/>
              <a:t>cables (for 4 AA Batteries/Holder)</a:t>
            </a:r>
            <a:endParaRPr lang="en-US" sz="2000" dirty="0"/>
          </a:p>
          <a:p>
            <a:pPr lvl="0"/>
            <a:r>
              <a:rPr lang="en-US" sz="2000" dirty="0"/>
              <a:t>1/4” I.D. (Inner Dimension) x 3/8” O.D. Outer Dimension) </a:t>
            </a:r>
            <a:r>
              <a:rPr lang="en-US" sz="2000" dirty="0" smtClean="0"/>
              <a:t>tubing</a:t>
            </a:r>
          </a:p>
          <a:p>
            <a:pPr lvl="0"/>
            <a:r>
              <a:rPr lang="en-US" sz="2000" dirty="0" smtClean="0"/>
              <a:t>Drinking </a:t>
            </a:r>
            <a:r>
              <a:rPr lang="en-US" sz="2000" dirty="0"/>
              <a:t>straws</a:t>
            </a:r>
          </a:p>
          <a:p>
            <a:pPr lvl="0"/>
            <a:r>
              <a:rPr lang="en-US" sz="2000" dirty="0"/>
              <a:t>Duct Tape</a:t>
            </a:r>
          </a:p>
          <a:p>
            <a:pPr lvl="0"/>
            <a:r>
              <a:rPr lang="en-US" sz="2000" dirty="0"/>
              <a:t>1 Gallon milk jug</a:t>
            </a:r>
          </a:p>
          <a:p>
            <a:r>
              <a:rPr lang="en-US" sz="2000" dirty="0" smtClean="0"/>
              <a:t>*Perlite </a:t>
            </a:r>
            <a:r>
              <a:rPr lang="en-US" sz="2000" dirty="0"/>
              <a:t>or other medium for the plants to grow in </a:t>
            </a:r>
            <a:endParaRPr lang="en-US" sz="2000" dirty="0" smtClean="0"/>
          </a:p>
          <a:p>
            <a:pPr lvl="0"/>
            <a:r>
              <a:rPr lang="en-US" sz="2000" dirty="0"/>
              <a:t>*Fast germinating seeds like radish, lettuce or similar. </a:t>
            </a:r>
          </a:p>
          <a:p>
            <a:pPr marL="0" indent="0">
              <a:buNone/>
            </a:pPr>
            <a:r>
              <a:rPr lang="en-US" sz="1600" i="1" dirty="0" smtClean="0"/>
              <a:t>	* optional materials</a:t>
            </a:r>
            <a:endParaRPr lang="en-US" sz="1600" i="1" dirty="0"/>
          </a:p>
        </p:txBody>
      </p:sp>
    </p:spTree>
    <p:extLst>
      <p:ext uri="{BB962C8B-B14F-4D97-AF65-F5344CB8AC3E}">
        <p14:creationId xmlns:p14="http://schemas.microsoft.com/office/powerpoint/2010/main" val="33807407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val="0"/>
              </a:ext>
            </a:extLst>
          </a:blip>
          <a:stretch>
            <a:fillRect/>
          </a:stretch>
        </p:blipFill>
        <p:spPr>
          <a:xfrm>
            <a:off x="249237" y="1219200"/>
            <a:ext cx="8310563" cy="4972562"/>
          </a:xfrm>
          <a:prstGeom prst="rect">
            <a:avLst/>
          </a:prstGeom>
        </p:spPr>
      </p:pic>
      <p:sp>
        <p:nvSpPr>
          <p:cNvPr id="5" name="TextBox 4"/>
          <p:cNvSpPr txBox="1"/>
          <p:nvPr/>
        </p:nvSpPr>
        <p:spPr>
          <a:xfrm>
            <a:off x="2651760" y="5852910"/>
            <a:ext cx="777240" cy="369332"/>
          </a:xfrm>
          <a:prstGeom prst="rect">
            <a:avLst/>
          </a:prstGeom>
          <a:noFill/>
        </p:spPr>
        <p:txBody>
          <a:bodyPr wrap="square" rtlCol="0">
            <a:spAutoFit/>
          </a:bodyPr>
          <a:lstStyle/>
          <a:p>
            <a:r>
              <a:rPr lang="en-US" dirty="0" smtClean="0"/>
              <a:t>Input</a:t>
            </a:r>
            <a:endParaRPr lang="en-US" dirty="0"/>
          </a:p>
        </p:txBody>
      </p:sp>
      <p:sp>
        <p:nvSpPr>
          <p:cNvPr id="8" name="Right Brace 7"/>
          <p:cNvSpPr/>
          <p:nvPr/>
        </p:nvSpPr>
        <p:spPr>
          <a:xfrm>
            <a:off x="5212080" y="2364736"/>
            <a:ext cx="701040" cy="379908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e 8"/>
          <p:cNvSpPr/>
          <p:nvPr/>
        </p:nvSpPr>
        <p:spPr>
          <a:xfrm>
            <a:off x="3040380" y="2364736"/>
            <a:ext cx="556260" cy="379908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5490210" y="5857982"/>
            <a:ext cx="1028700" cy="369332"/>
          </a:xfrm>
          <a:prstGeom prst="rect">
            <a:avLst/>
          </a:prstGeom>
          <a:noFill/>
        </p:spPr>
        <p:txBody>
          <a:bodyPr wrap="square" rtlCol="0">
            <a:spAutoFit/>
          </a:bodyPr>
          <a:lstStyle/>
          <a:p>
            <a:r>
              <a:rPr lang="en-US" dirty="0" smtClean="0"/>
              <a:t>Output</a:t>
            </a:r>
            <a:endParaRPr lang="en-US" dirty="0"/>
          </a:p>
        </p:txBody>
      </p:sp>
      <p:sp>
        <p:nvSpPr>
          <p:cNvPr id="11" name="Title 1"/>
          <p:cNvSpPr>
            <a:spLocks noGrp="1"/>
          </p:cNvSpPr>
          <p:nvPr>
            <p:ph type="title"/>
          </p:nvPr>
        </p:nvSpPr>
        <p:spPr/>
        <p:txBody>
          <a:bodyPr>
            <a:normAutofit/>
          </a:bodyPr>
          <a:lstStyle/>
          <a:p>
            <a:r>
              <a:rPr lang="en-US" sz="3200" dirty="0" smtClean="0"/>
              <a:t>Project Parts List – Technology components  </a:t>
            </a:r>
            <a:endParaRPr lang="en-US" sz="3200" dirty="0"/>
          </a:p>
        </p:txBody>
      </p:sp>
    </p:spTree>
    <p:extLst>
      <p:ext uri="{BB962C8B-B14F-4D97-AF65-F5344CB8AC3E}">
        <p14:creationId xmlns:p14="http://schemas.microsoft.com/office/powerpoint/2010/main" val="29359858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Assembled Pump Example</a:t>
            </a:r>
            <a:endParaRPr lang="en-US" dirty="0"/>
          </a:p>
        </p:txBody>
      </p:sp>
      <p:pic>
        <p:nvPicPr>
          <p:cNvPr id="5" name="Content Placeholder 4" descr="Smart system.jpeg"/>
          <p:cNvPicPr>
            <a:picLocks noGrp="1" noChangeAspect="1"/>
          </p:cNvPicPr>
          <p:nvPr>
            <p:ph sz="half" idx="1"/>
          </p:nvPr>
        </p:nvPicPr>
        <p:blipFill>
          <a:blip r:embed="rId2" cstate="email">
            <a:extLst>
              <a:ext uri="{28A0092B-C50C-407E-A947-70E740481C1C}">
                <a14:useLocalDpi xmlns:a14="http://schemas.microsoft.com/office/drawing/2010/main" val="0"/>
              </a:ext>
            </a:extLst>
          </a:blip>
          <a:stretch>
            <a:fillRect/>
          </a:stretch>
        </p:blipFill>
        <p:spPr>
          <a:xfrm>
            <a:off x="457200" y="1353853"/>
            <a:ext cx="7901539" cy="4321733"/>
          </a:xfrm>
          <a:prstGeom prst="rect">
            <a:avLst/>
          </a:prstGeom>
        </p:spPr>
      </p:pic>
    </p:spTree>
    <p:extLst>
      <p:ext uri="{BB962C8B-B14F-4D97-AF65-F5344CB8AC3E}">
        <p14:creationId xmlns:p14="http://schemas.microsoft.com/office/powerpoint/2010/main" val="1628378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1.2 Introduction to Programming </a:t>
            </a:r>
            <a:endParaRPr lang="en-US" dirty="0"/>
          </a:p>
        </p:txBody>
      </p:sp>
      <p:sp>
        <p:nvSpPr>
          <p:cNvPr id="3" name="Text Placeholder 2"/>
          <p:cNvSpPr>
            <a:spLocks noGrp="1"/>
          </p:cNvSpPr>
          <p:nvPr>
            <p:ph type="body" idx="1"/>
          </p:nvPr>
        </p:nvSpPr>
        <p:spPr/>
        <p:txBody>
          <a:bodyPr/>
          <a:lstStyle/>
          <a:p>
            <a:r>
              <a:rPr lang="en-US" dirty="0" smtClean="0"/>
              <a:t>Optional- Review of Basic Programming Skills</a:t>
            </a:r>
            <a:endParaRPr lang="en-US" dirty="0"/>
          </a:p>
        </p:txBody>
      </p:sp>
    </p:spTree>
    <p:extLst>
      <p:ext uri="{BB962C8B-B14F-4D97-AF65-F5344CB8AC3E}">
        <p14:creationId xmlns:p14="http://schemas.microsoft.com/office/powerpoint/2010/main" val="4705096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986" y="354864"/>
            <a:ext cx="3495371" cy="5632743"/>
          </a:xfrm>
          <a:prstGeom prst="rect">
            <a:avLst/>
          </a:prstGeom>
        </p:spPr>
      </p:pic>
      <p:pic>
        <p:nvPicPr>
          <p:cNvPr id="4" name="Picture 3" descr="Screen Clippi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17505" y="1775572"/>
            <a:ext cx="4375297" cy="3181438"/>
          </a:xfrm>
          <a:prstGeom prst="rect">
            <a:avLst/>
          </a:prstGeom>
        </p:spPr>
      </p:pic>
      <p:sp>
        <p:nvSpPr>
          <p:cNvPr id="5" name="Text Box 5"/>
          <p:cNvSpPr txBox="1">
            <a:spLocks noChangeArrowheads="1"/>
          </p:cNvSpPr>
          <p:nvPr/>
        </p:nvSpPr>
        <p:spPr bwMode="auto">
          <a:xfrm>
            <a:off x="3657600" y="88590"/>
            <a:ext cx="5416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400" b="1">
                <a:solidFill>
                  <a:srgbClr val="262626"/>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pPr>
            <a:r>
              <a:rPr lang="en-US" altLang="en-US" sz="2800" dirty="0" smtClean="0">
                <a:solidFill>
                  <a:srgbClr val="000000"/>
                </a:solidFill>
              </a:rPr>
              <a:t>Important Keys on your </a:t>
            </a:r>
          </a:p>
          <a:p>
            <a:pPr algn="ctr">
              <a:spcBef>
                <a:spcPct val="0"/>
              </a:spcBef>
            </a:pPr>
            <a:r>
              <a:rPr lang="en-US" altLang="en-US" sz="2800" dirty="0" smtClean="0">
                <a:solidFill>
                  <a:srgbClr val="C00000"/>
                </a:solidFill>
              </a:rPr>
              <a:t>TI-Nspire CX </a:t>
            </a:r>
            <a:endParaRPr lang="en-US" altLang="en-US" sz="2800" dirty="0">
              <a:solidFill>
                <a:srgbClr val="C00000"/>
              </a:solidFill>
            </a:endParaRPr>
          </a:p>
        </p:txBody>
      </p:sp>
      <p:sp>
        <p:nvSpPr>
          <p:cNvPr id="6" name="Rounded Rectangle 5"/>
          <p:cNvSpPr/>
          <p:nvPr/>
        </p:nvSpPr>
        <p:spPr>
          <a:xfrm>
            <a:off x="4911633" y="585497"/>
            <a:ext cx="298704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3769564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4D1BCB"/>
                </a:solidFill>
              </a:rPr>
              <a:t>Background: </a:t>
            </a:r>
            <a:r>
              <a:rPr lang="en-US" dirty="0" smtClean="0"/>
              <a:t>Programming tips</a:t>
            </a:r>
            <a:endParaRPr lang="en-US" dirty="0"/>
          </a:p>
        </p:txBody>
      </p:sp>
      <p:sp>
        <p:nvSpPr>
          <p:cNvPr id="3" name="Content Placeholder 2"/>
          <p:cNvSpPr>
            <a:spLocks noGrp="1"/>
          </p:cNvSpPr>
          <p:nvPr>
            <p:ph idx="1"/>
          </p:nvPr>
        </p:nvSpPr>
        <p:spPr>
          <a:xfrm>
            <a:off x="457200" y="1055803"/>
            <a:ext cx="3413760" cy="5344997"/>
          </a:xfrm>
        </p:spPr>
        <p:txBody>
          <a:bodyPr>
            <a:normAutofit fontScale="85000" lnSpcReduction="20000"/>
          </a:bodyPr>
          <a:lstStyle/>
          <a:p>
            <a:r>
              <a:rPr lang="en-US" sz="1900" b="1" dirty="0" smtClean="0">
                <a:solidFill>
                  <a:srgbClr val="FF0000"/>
                </a:solidFill>
              </a:rPr>
              <a:t>To break a program press and hold the ON key until you receive a dialogue box.</a:t>
            </a:r>
          </a:p>
          <a:p>
            <a:r>
              <a:rPr lang="en-US" sz="1900" dirty="0" smtClean="0">
                <a:cs typeface="TI-Nspire Regular"/>
              </a:rPr>
              <a:t>© Represents a comment.  Anything typed following this symbol is ignored by the program.  The information is provided for the programmer</a:t>
            </a:r>
            <a:endParaRPr lang="en-US" sz="1900" dirty="0" smtClean="0"/>
          </a:p>
          <a:p>
            <a:pPr marL="0" indent="0">
              <a:buNone/>
            </a:pPr>
            <a:endParaRPr lang="en-US" sz="1900" dirty="0"/>
          </a:p>
          <a:p>
            <a:r>
              <a:rPr lang="en-US" sz="1900" dirty="0" smtClean="0"/>
              <a:t>To enclose a block of commands in a loop, do the following:</a:t>
            </a:r>
          </a:p>
          <a:p>
            <a:pPr lvl="1"/>
            <a:r>
              <a:rPr lang="en-US" sz="1900" dirty="0" smtClean="0"/>
              <a:t>Step 1: Move your cursor to the line below the block</a:t>
            </a:r>
          </a:p>
          <a:p>
            <a:pPr lvl="1"/>
            <a:r>
              <a:rPr lang="en-US" sz="1900" dirty="0" smtClean="0"/>
              <a:t>Step 2: Press and hold SHIFT, then press UP repeatedly to highlight the block</a:t>
            </a:r>
          </a:p>
          <a:p>
            <a:pPr lvl="1"/>
            <a:r>
              <a:rPr lang="en-US" sz="1900" dirty="0" smtClean="0"/>
              <a:t>Step 3: Press MENU, Control then select For</a:t>
            </a:r>
            <a:r>
              <a:rPr lang="mr-IN" sz="1900" dirty="0" smtClean="0"/>
              <a:t>…</a:t>
            </a:r>
            <a:r>
              <a:rPr lang="en-US" sz="1900" dirty="0" err="1" smtClean="0"/>
              <a:t>EndFor</a:t>
            </a:r>
            <a:r>
              <a:rPr lang="en-US" sz="1900" dirty="0" smtClean="0"/>
              <a:t> or another loop from the Program Editor menu.</a:t>
            </a:r>
          </a:p>
          <a:p>
            <a:endParaRPr lang="en-US" dirty="0"/>
          </a:p>
          <a:p>
            <a:endParaRPr lang="en-US" dirty="0"/>
          </a:p>
        </p:txBody>
      </p:sp>
      <p:pic>
        <p:nvPicPr>
          <p:cNvPr id="4" name="ForLoop.gif">
            <a:hlinkHover r:id="" action="ppaction://ole?verb=0"/>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763193" y="2645469"/>
            <a:ext cx="5095500" cy="3155494"/>
          </a:xfrm>
          <a:prstGeom prst="rect">
            <a:avLst/>
          </a:prstGeom>
        </p:spPr>
      </p:pic>
      <p:sp>
        <p:nvSpPr>
          <p:cNvPr id="5" name="TextBox 4"/>
          <p:cNvSpPr txBox="1"/>
          <p:nvPr/>
        </p:nvSpPr>
        <p:spPr>
          <a:xfrm>
            <a:off x="4432300" y="5900670"/>
            <a:ext cx="2776346" cy="369332"/>
          </a:xfrm>
          <a:prstGeom prst="rect">
            <a:avLst/>
          </a:prstGeom>
          <a:noFill/>
        </p:spPr>
        <p:txBody>
          <a:bodyPr wrap="none" rtlCol="0">
            <a:spAutoFit/>
          </a:bodyPr>
          <a:lstStyle/>
          <a:p>
            <a:r>
              <a:rPr lang="en-US" dirty="0" smtClean="0"/>
              <a:t>Mouse over to start video</a:t>
            </a:r>
            <a:endParaRPr lang="en-US" dirty="0"/>
          </a:p>
        </p:txBody>
      </p:sp>
      <p:sp>
        <p:nvSpPr>
          <p:cNvPr id="6" name="Rounded Rectangle 5"/>
          <p:cNvSpPr/>
          <p:nvPr/>
        </p:nvSpPr>
        <p:spPr>
          <a:xfrm>
            <a:off x="5492669" y="1111613"/>
            <a:ext cx="3366024" cy="6902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a:t>
            </a:r>
            <a:r>
              <a:rPr lang="en-US" sz="2400" b="1" dirty="0" err="1" smtClean="0"/>
              <a:t>Nspire</a:t>
            </a:r>
            <a:r>
              <a:rPr lang="en-US" sz="2400" b="1" dirty="0" smtClean="0"/>
              <a:t> CX</a:t>
            </a:r>
            <a:endParaRPr lang="en-US" sz="2400" b="1" dirty="0"/>
          </a:p>
        </p:txBody>
      </p:sp>
    </p:spTree>
    <p:extLst>
      <p:ext uri="{BB962C8B-B14F-4D97-AF65-F5344CB8AC3E}">
        <p14:creationId xmlns:p14="http://schemas.microsoft.com/office/powerpoint/2010/main" val="2178479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7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Student Task: </a:t>
            </a:r>
            <a:r>
              <a:rPr lang="en-US" sz="3200" dirty="0" smtClean="0"/>
              <a:t>Create and execute a program to display “Hello World”</a:t>
            </a:r>
            <a:endParaRPr lang="en-US" sz="3200" dirty="0"/>
          </a:p>
        </p:txBody>
      </p:sp>
      <p:sp>
        <p:nvSpPr>
          <p:cNvPr id="3" name="Content Placeholder 2"/>
          <p:cNvSpPr>
            <a:spLocks noGrp="1"/>
          </p:cNvSpPr>
          <p:nvPr>
            <p:ph sz="half" idx="1"/>
          </p:nvPr>
        </p:nvSpPr>
        <p:spPr>
          <a:xfrm>
            <a:off x="449239" y="1600199"/>
            <a:ext cx="4038600" cy="4525963"/>
          </a:xfrm>
        </p:spPr>
        <p:txBody>
          <a:bodyPr>
            <a:noAutofit/>
          </a:bodyPr>
          <a:lstStyle/>
          <a:p>
            <a:pPr lvl="0">
              <a:buFont typeface="Wingdings" panose="05000000000000000000" pitchFamily="2" charset="2"/>
              <a:buChar char="ü"/>
            </a:pPr>
            <a:r>
              <a:rPr lang="en-US" sz="2500" dirty="0" smtClean="0"/>
              <a:t>Write </a:t>
            </a:r>
            <a:r>
              <a:rPr lang="en-US" sz="2500" dirty="0"/>
              <a:t>a program that displays a text message on the calculator using the </a:t>
            </a:r>
            <a:r>
              <a:rPr lang="en-US" sz="2500" dirty="0" err="1"/>
              <a:t>Disp</a:t>
            </a:r>
            <a:r>
              <a:rPr lang="en-US" sz="2500" dirty="0"/>
              <a:t> </a:t>
            </a:r>
            <a:r>
              <a:rPr lang="en-US" sz="2500" dirty="0" smtClean="0"/>
              <a:t>command</a:t>
            </a:r>
            <a:r>
              <a:rPr lang="en-US" sz="2500" dirty="0"/>
              <a:t>.</a:t>
            </a:r>
            <a:r>
              <a:rPr lang="en-US" sz="2500" b="1" dirty="0"/>
              <a:t> </a:t>
            </a:r>
            <a:endParaRPr lang="en-US" sz="2500" b="1" dirty="0" smtClean="0"/>
          </a:p>
          <a:p>
            <a:pPr lvl="0">
              <a:buFont typeface="Wingdings" panose="05000000000000000000" pitchFamily="2" charset="2"/>
              <a:buChar char="ü"/>
            </a:pPr>
            <a:r>
              <a:rPr lang="en-US" sz="2500" dirty="0"/>
              <a:t>Write a program that displays a text message on the calculator 10 times using For command</a:t>
            </a:r>
            <a:r>
              <a:rPr lang="en-US" sz="2500" dirty="0" smtClean="0"/>
              <a:t>.</a:t>
            </a:r>
          </a:p>
          <a:p>
            <a:pPr>
              <a:buFont typeface="Wingdings" panose="05000000000000000000" pitchFamily="2" charset="2"/>
              <a:buChar char="ü"/>
            </a:pPr>
            <a:r>
              <a:rPr lang="en-US" sz="2500" dirty="0"/>
              <a:t>Try a different type of </a:t>
            </a:r>
            <a:r>
              <a:rPr lang="en-US" sz="2500" dirty="0" smtClean="0"/>
              <a:t>loop</a:t>
            </a:r>
            <a:endParaRPr lang="en-US" sz="2500" dirty="0"/>
          </a:p>
        </p:txBody>
      </p:sp>
      <p:sp>
        <p:nvSpPr>
          <p:cNvPr id="6" name="Content Placeholder 5"/>
          <p:cNvSpPr>
            <a:spLocks noGrp="1"/>
          </p:cNvSpPr>
          <p:nvPr>
            <p:ph sz="half" idx="2"/>
          </p:nvPr>
        </p:nvSpPr>
        <p:spPr/>
        <p:txBody>
          <a:bodyPr/>
          <a:lstStyle/>
          <a:p>
            <a:endParaRPr lang="en-US"/>
          </a:p>
        </p:txBody>
      </p:sp>
      <p:sp>
        <p:nvSpPr>
          <p:cNvPr id="7" name="Content Placeholder 3"/>
          <p:cNvSpPr txBox="1">
            <a:spLocks/>
          </p:cNvSpPr>
          <p:nvPr/>
        </p:nvSpPr>
        <p:spPr>
          <a:xfrm>
            <a:off x="4654296" y="1615440"/>
            <a:ext cx="4038600" cy="4525963"/>
          </a:xfrm>
          <a:prstGeom prst="rect">
            <a:avLst/>
          </a:prstGeom>
          <a:solidFill>
            <a:schemeClr val="bg2">
              <a:lumMod val="85000"/>
            </a:schemeClr>
          </a:solidFill>
        </p:spPr>
        <p:txBody>
          <a:bodyPr vert="horz" lIns="91440" tIns="45720" rIns="91440" bIns="45720" rtlCol="0">
            <a:normAutofit/>
          </a:bodyPr>
          <a:lstStyle>
            <a:lvl1pPr marL="342900" indent="-342900" algn="l" defTabSz="914400" rtl="0" eaLnBrk="1" latinLnBrk="0" hangingPunct="1">
              <a:spcBef>
                <a:spcPts val="600"/>
              </a:spcBef>
              <a:buFont typeface="Lucida Grande"/>
              <a:buChar char="»"/>
              <a:defRPr sz="28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4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18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18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Font typeface="Lucida Grande"/>
              <a:buNone/>
            </a:pPr>
            <a:endParaRPr lang="en-US" dirty="0" smtClean="0"/>
          </a:p>
          <a:p>
            <a:pPr marL="0" indent="0">
              <a:buFont typeface="Lucida Grande"/>
              <a:buNone/>
            </a:pPr>
            <a:r>
              <a:rPr lang="en-US" dirty="0" smtClean="0"/>
              <a:t>For i,1,10</a:t>
            </a:r>
          </a:p>
          <a:p>
            <a:pPr marL="0" indent="0">
              <a:buFont typeface="Lucida Grande"/>
              <a:buNone/>
            </a:pPr>
            <a:r>
              <a:rPr lang="en-US" dirty="0" err="1" smtClean="0"/>
              <a:t>Disp</a:t>
            </a:r>
            <a:r>
              <a:rPr lang="en-US" dirty="0" smtClean="0"/>
              <a:t> “Hello World”</a:t>
            </a:r>
          </a:p>
          <a:p>
            <a:pPr marL="0" indent="0">
              <a:buFont typeface="Lucida Grande"/>
              <a:buNone/>
            </a:pPr>
            <a:r>
              <a:rPr lang="en-US" dirty="0" smtClean="0"/>
              <a:t>End</a:t>
            </a:r>
          </a:p>
          <a:p>
            <a:pPr marL="0" indent="0">
              <a:buFont typeface="Lucida Grande"/>
              <a:buNone/>
            </a:pPr>
            <a:endParaRPr lang="en-US" dirty="0" smtClean="0"/>
          </a:p>
        </p:txBody>
      </p:sp>
      <p:sp>
        <p:nvSpPr>
          <p:cNvPr id="8" name="Rectangle 7"/>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9" name="Rounded Rectangle 8"/>
          <p:cNvSpPr/>
          <p:nvPr/>
        </p:nvSpPr>
        <p:spPr>
          <a:xfrm>
            <a:off x="4648200" y="1219200"/>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3606474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i="1" dirty="0" smtClean="0"/>
              <a:t>Note to the Teacher- </a:t>
            </a:r>
            <a:r>
              <a:rPr lang="en-US" sz="2400" dirty="0" smtClean="0"/>
              <a:t>10 Minutes of Code References for the Tasks</a:t>
            </a:r>
            <a:endParaRPr lang="en-US" sz="2400" dirty="0"/>
          </a:p>
        </p:txBody>
      </p:sp>
      <p:sp>
        <p:nvSpPr>
          <p:cNvPr id="3" name="Content Placeholder 2"/>
          <p:cNvSpPr>
            <a:spLocks noGrp="1"/>
          </p:cNvSpPr>
          <p:nvPr>
            <p:ph sz="half" idx="1"/>
          </p:nvPr>
        </p:nvSpPr>
        <p:spPr>
          <a:xfrm>
            <a:off x="457200" y="1600200"/>
            <a:ext cx="4565176" cy="5059907"/>
          </a:xfrm>
        </p:spPr>
        <p:txBody>
          <a:bodyPr>
            <a:normAutofit fontScale="47500" lnSpcReduction="20000"/>
          </a:bodyPr>
          <a:lstStyle/>
          <a:p>
            <a:r>
              <a:rPr lang="en-US" sz="3800" dirty="0"/>
              <a:t>This project is not considered </a:t>
            </a:r>
            <a:r>
              <a:rPr lang="en-US" sz="3800" dirty="0" smtClean="0"/>
              <a:t>a </a:t>
            </a:r>
            <a:br>
              <a:rPr lang="en-US" sz="3800" dirty="0" smtClean="0"/>
            </a:br>
            <a:r>
              <a:rPr lang="en-US" sz="3800" dirty="0" smtClean="0"/>
              <a:t>“beginner’s” project</a:t>
            </a:r>
            <a:r>
              <a:rPr lang="en-US" sz="3800" dirty="0"/>
              <a:t>. </a:t>
            </a:r>
            <a:endParaRPr lang="en-US" sz="3800" dirty="0" smtClean="0"/>
          </a:p>
          <a:p>
            <a:r>
              <a:rPr lang="en-US" sz="3800" dirty="0" smtClean="0"/>
              <a:t>If students struggle with the above basic task, and/or have little to no experience with coding prior to this project, it is strongly recommended that students should complete 10 Minutes of Code lessons and/or start with the related Mood Ring project before proceeding with this project. </a:t>
            </a:r>
          </a:p>
          <a:p>
            <a:r>
              <a:rPr lang="en-US" sz="3800" dirty="0" smtClean="0"/>
              <a:t>Refer to the Teacher Notes PDF for additional information. </a:t>
            </a:r>
          </a:p>
          <a:p>
            <a:r>
              <a:rPr lang="en-US" sz="3800" dirty="0" smtClean="0"/>
              <a:t>For your convenience, specific references to 10 Minutes of Code can be found in the notes section on each slide involving a task. </a:t>
            </a:r>
          </a:p>
        </p:txBody>
      </p:sp>
      <p:sp>
        <p:nvSpPr>
          <p:cNvPr id="4" name="Content Placeholder 3"/>
          <p:cNvSpPr>
            <a:spLocks noGrp="1"/>
          </p:cNvSpPr>
          <p:nvPr>
            <p:ph sz="half" idx="2"/>
          </p:nvPr>
        </p:nvSpPr>
        <p:spPr/>
        <p:txBody>
          <a:bodyPr>
            <a:normAutofit fontScale="47500" lnSpcReduction="20000"/>
          </a:bodyPr>
          <a:lstStyle/>
          <a:p>
            <a:pPr lvl="1"/>
            <a:r>
              <a:rPr lang="en-US" sz="3800" b="1" dirty="0" smtClean="0"/>
              <a:t> 10 Minute of Code Links:</a:t>
            </a:r>
          </a:p>
          <a:p>
            <a:pPr lvl="1">
              <a:buFont typeface="Wingdings" panose="05000000000000000000" pitchFamily="2" charset="2"/>
              <a:buChar char="§"/>
            </a:pPr>
            <a:r>
              <a:rPr lang="en-US" sz="3300" i="1" dirty="0" smtClean="0"/>
              <a:t>10 </a:t>
            </a:r>
            <a:r>
              <a:rPr lang="en-US" sz="3300" i="1" dirty="0"/>
              <a:t>MOC for TI-84 Plus: </a:t>
            </a:r>
            <a:r>
              <a:rPr lang="en-US" sz="3300" i="1" dirty="0">
                <a:hlinkClick r:id="rId2"/>
              </a:rPr>
              <a:t>https://</a:t>
            </a:r>
            <a:r>
              <a:rPr lang="en-US" sz="3300" i="1" dirty="0" smtClean="0">
                <a:hlinkClick r:id="rId2"/>
              </a:rPr>
              <a:t>education.ti.com/en/activities/ti-codes/84/10-minutes</a:t>
            </a:r>
            <a:endParaRPr lang="en-US" sz="3300" i="1" dirty="0" smtClean="0"/>
          </a:p>
          <a:p>
            <a:pPr lvl="1">
              <a:buFont typeface="Wingdings" panose="05000000000000000000" pitchFamily="2" charset="2"/>
              <a:buChar char="§"/>
            </a:pPr>
            <a:r>
              <a:rPr lang="en-US" sz="3300" i="1" dirty="0"/>
              <a:t>10 MOC for TI-Innovator for TI-84: </a:t>
            </a:r>
            <a:r>
              <a:rPr lang="en-US" sz="3300" i="1" dirty="0">
                <a:hlinkClick r:id="rId3"/>
              </a:rPr>
              <a:t>https://</a:t>
            </a:r>
            <a:r>
              <a:rPr lang="en-US" sz="3300" i="1" dirty="0" smtClean="0">
                <a:hlinkClick r:id="rId3"/>
              </a:rPr>
              <a:t>education.ti.com/en/activities/ti-codes/84/10-minutes-innovator</a:t>
            </a:r>
            <a:endParaRPr lang="en-US" sz="3300" i="1" dirty="0"/>
          </a:p>
          <a:p>
            <a:pPr lvl="1">
              <a:buFont typeface="Wingdings" panose="05000000000000000000" pitchFamily="2" charset="2"/>
              <a:buChar char="§"/>
            </a:pPr>
            <a:r>
              <a:rPr lang="en-US" sz="3300" i="1" dirty="0" smtClean="0"/>
              <a:t>10 </a:t>
            </a:r>
            <a:r>
              <a:rPr lang="en-US" sz="3300" i="1" dirty="0"/>
              <a:t>MOC for TI-Nspire CX: </a:t>
            </a:r>
            <a:r>
              <a:rPr lang="en-US" sz="3300" i="1" dirty="0">
                <a:hlinkClick r:id="rId4"/>
              </a:rPr>
              <a:t>https://education.ti.com/en/activities/ti-codes/nspire/10-minutes </a:t>
            </a:r>
            <a:r>
              <a:rPr lang="en-US" sz="3300" dirty="0" smtClean="0"/>
              <a:t>	</a:t>
            </a:r>
          </a:p>
          <a:p>
            <a:pPr lvl="1">
              <a:buFont typeface="Wingdings" panose="05000000000000000000" pitchFamily="2" charset="2"/>
              <a:buChar char="§"/>
            </a:pPr>
            <a:r>
              <a:rPr lang="en-US" sz="3300" i="1" dirty="0" smtClean="0"/>
              <a:t>10 </a:t>
            </a:r>
            <a:r>
              <a:rPr lang="en-US" sz="3300" i="1" dirty="0"/>
              <a:t>MOC with TI-Innovator for TI-Nspire CX: </a:t>
            </a:r>
            <a:r>
              <a:rPr lang="en-US" sz="3300" i="1" dirty="0">
                <a:hlinkClick r:id="rId5"/>
              </a:rPr>
              <a:t>https://education.ti.com/en/activities/ti-codes/nspire/10-minutes-innovator</a:t>
            </a:r>
            <a:endParaRPr lang="en-US" sz="3300" i="1" dirty="0"/>
          </a:p>
          <a:p>
            <a:pPr lvl="1">
              <a:buFont typeface="Wingdings" panose="05000000000000000000" pitchFamily="2" charset="2"/>
              <a:buChar char="§"/>
            </a:pPr>
            <a:endParaRPr lang="en-US" sz="2900" dirty="0"/>
          </a:p>
          <a:p>
            <a:endParaRPr lang="en-US" dirty="0"/>
          </a:p>
        </p:txBody>
      </p:sp>
    </p:spTree>
    <p:extLst>
      <p:ext uri="{BB962C8B-B14F-4D97-AF65-F5344CB8AC3E}">
        <p14:creationId xmlns:p14="http://schemas.microsoft.com/office/powerpoint/2010/main" val="1240309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dirty="0"/>
              <a:t>.</a:t>
            </a:r>
            <a:r>
              <a:rPr lang="en-US" dirty="0" smtClean="0"/>
              <a:t> Introduction to the </a:t>
            </a:r>
            <a:r>
              <a:rPr lang="en-US" dirty="0" err="1" smtClean="0"/>
              <a:t>tI</a:t>
            </a:r>
            <a:r>
              <a:rPr lang="en-US" dirty="0" smtClean="0"/>
              <a:t>-Innovator Hub </a:t>
            </a: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83725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Tasks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38989263"/>
              </p:ext>
            </p:extLst>
          </p:nvPr>
        </p:nvGraphicFramePr>
        <p:xfrm>
          <a:off x="457200" y="1447801"/>
          <a:ext cx="8229600" cy="2154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Content Placeholder 5"/>
          <p:cNvGraphicFramePr>
            <a:graphicFrameLocks/>
          </p:cNvGraphicFramePr>
          <p:nvPr>
            <p:extLst>
              <p:ext uri="{D42A27DB-BD31-4B8C-83A1-F6EECF244321}">
                <p14:modId xmlns:p14="http://schemas.microsoft.com/office/powerpoint/2010/main" val="3949713502"/>
              </p:ext>
            </p:extLst>
          </p:nvPr>
        </p:nvGraphicFramePr>
        <p:xfrm>
          <a:off x="473120" y="3838473"/>
          <a:ext cx="8229600" cy="215419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132330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 Input and Output</a:t>
            </a:r>
            <a:endParaRPr lang="en-US" dirty="0"/>
          </a:p>
        </p:txBody>
      </p:sp>
      <p:sp>
        <p:nvSpPr>
          <p:cNvPr id="5" name="Content Placeholder 4"/>
          <p:cNvSpPr>
            <a:spLocks noGrp="1"/>
          </p:cNvSpPr>
          <p:nvPr>
            <p:ph idx="1"/>
          </p:nvPr>
        </p:nvSpPr>
        <p:spPr/>
        <p:txBody>
          <a:bodyPr/>
          <a:lstStyle/>
          <a:p>
            <a:r>
              <a:rPr lang="en-US" dirty="0" smtClean="0"/>
              <a:t>Input and Output occur in several forms.</a:t>
            </a:r>
          </a:p>
          <a:p>
            <a:pPr lvl="1"/>
            <a:r>
              <a:rPr lang="en-US" dirty="0" smtClean="0"/>
              <a:t>Input: </a:t>
            </a:r>
          </a:p>
          <a:p>
            <a:pPr lvl="2"/>
            <a:r>
              <a:rPr lang="en-US" dirty="0" smtClean="0"/>
              <a:t>User Inputs amount of red for RGB display</a:t>
            </a:r>
          </a:p>
          <a:p>
            <a:pPr lvl="2"/>
            <a:r>
              <a:rPr lang="en-US" dirty="0" smtClean="0"/>
              <a:t>Brightness sensor on TI-Innovator Hub measures light intensity</a:t>
            </a:r>
          </a:p>
          <a:p>
            <a:pPr lvl="1"/>
            <a:r>
              <a:rPr lang="en-US" dirty="0" smtClean="0"/>
              <a:t>Output:</a:t>
            </a:r>
          </a:p>
          <a:p>
            <a:pPr lvl="2"/>
            <a:r>
              <a:rPr lang="en-US" dirty="0" smtClean="0"/>
              <a:t>Calculator displays measured light intensity</a:t>
            </a:r>
          </a:p>
          <a:p>
            <a:pPr lvl="2"/>
            <a:r>
              <a:rPr lang="en-US" dirty="0" smtClean="0"/>
              <a:t>LED light displays color based on code </a:t>
            </a:r>
            <a:endParaRPr lang="en-US" dirty="0"/>
          </a:p>
        </p:txBody>
      </p:sp>
    </p:spTree>
    <p:extLst>
      <p:ext uri="{BB962C8B-B14F-4D97-AF65-F5344CB8AC3E}">
        <p14:creationId xmlns:p14="http://schemas.microsoft.com/office/powerpoint/2010/main" val="1955018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Brightness Sensor on TI-Innovator Hub </a:t>
            </a:r>
            <a:endParaRPr lang="en-US" sz="3600" dirty="0"/>
          </a:p>
        </p:txBody>
      </p:sp>
      <p:pic>
        <p:nvPicPr>
          <p:cNvPr id="1026" name="Picture 2" descr="C:\Users\a0220733\Downloads\TI-Innovator Hub_usb_resup_lo.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17982" y="2125287"/>
            <a:ext cx="2712572" cy="1296757"/>
          </a:xfrm>
          <a:prstGeom prst="rect">
            <a:avLst/>
          </a:prstGeom>
          <a:noFill/>
          <a:extLst>
            <a:ext uri="{909E8E84-426E-40DD-AFC4-6F175D3DCCD1}">
              <a14:hiddenFill xmlns:a14="http://schemas.microsoft.com/office/drawing/2010/main">
                <a:solidFill>
                  <a:srgbClr val="FFFFFF"/>
                </a:solidFill>
              </a14:hiddenFill>
            </a:ext>
          </a:extLst>
        </p:spPr>
      </p:pic>
      <p:sp>
        <p:nvSpPr>
          <p:cNvPr id="7" name="Right Arrow 6"/>
          <p:cNvSpPr/>
          <p:nvPr/>
        </p:nvSpPr>
        <p:spPr>
          <a:xfrm rot="17966059">
            <a:off x="913826" y="3924261"/>
            <a:ext cx="1129431" cy="3684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product-ti-innovator-senso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6191" y="2125287"/>
            <a:ext cx="2571750" cy="1504951"/>
          </a:xfrm>
          <a:prstGeom prst="rect">
            <a:avLst/>
          </a:prstGeom>
          <a:noFill/>
          <a:extLst>
            <a:ext uri="{909E8E84-426E-40DD-AFC4-6F175D3DCCD1}">
              <a14:hiddenFill xmlns:a14="http://schemas.microsoft.com/office/drawing/2010/main">
                <a:solidFill>
                  <a:srgbClr val="FFFFFF"/>
                </a:solidFill>
              </a14:hiddenFill>
            </a:ext>
          </a:extLst>
        </p:spPr>
      </p:pic>
      <p:sp>
        <p:nvSpPr>
          <p:cNvPr id="10" name="Right Arrow 9"/>
          <p:cNvSpPr/>
          <p:nvPr/>
        </p:nvSpPr>
        <p:spPr>
          <a:xfrm rot="13549629">
            <a:off x="6688577" y="3370931"/>
            <a:ext cx="1073927" cy="3684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88268" y="4700558"/>
            <a:ext cx="3860651" cy="646331"/>
          </a:xfrm>
          <a:prstGeom prst="rect">
            <a:avLst/>
          </a:prstGeom>
        </p:spPr>
        <p:txBody>
          <a:bodyPr wrap="square">
            <a:spAutoFit/>
          </a:bodyPr>
          <a:lstStyle/>
          <a:p>
            <a:r>
              <a:rPr lang="en-US" dirty="0" smtClean="0"/>
              <a:t>INPUT</a:t>
            </a:r>
          </a:p>
          <a:p>
            <a:r>
              <a:rPr lang="en-US" dirty="0" smtClean="0"/>
              <a:t>On-Board </a:t>
            </a:r>
            <a:r>
              <a:rPr lang="en-US" dirty="0"/>
              <a:t>Light Brightness Sensor</a:t>
            </a:r>
          </a:p>
        </p:txBody>
      </p:sp>
      <p:sp>
        <p:nvSpPr>
          <p:cNvPr id="13" name="Rectangle 12"/>
          <p:cNvSpPr/>
          <p:nvPr/>
        </p:nvSpPr>
        <p:spPr>
          <a:xfrm>
            <a:off x="7479792" y="4584757"/>
            <a:ext cx="1207008" cy="646331"/>
          </a:xfrm>
          <a:prstGeom prst="rect">
            <a:avLst/>
          </a:prstGeom>
        </p:spPr>
        <p:txBody>
          <a:bodyPr wrap="square">
            <a:spAutoFit/>
          </a:bodyPr>
          <a:lstStyle/>
          <a:p>
            <a:r>
              <a:rPr lang="en-US" dirty="0" smtClean="0"/>
              <a:t>OUTPUT</a:t>
            </a:r>
          </a:p>
          <a:p>
            <a:r>
              <a:rPr lang="en-US" dirty="0" smtClean="0"/>
              <a:t>LED Light</a:t>
            </a:r>
            <a:endParaRPr lang="en-US" dirty="0"/>
          </a:p>
        </p:txBody>
      </p:sp>
    </p:spTree>
    <p:extLst>
      <p:ext uri="{BB962C8B-B14F-4D97-AF65-F5344CB8AC3E}">
        <p14:creationId xmlns:p14="http://schemas.microsoft.com/office/powerpoint/2010/main" val="2321249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b="1" dirty="0"/>
              <a:t>Student </a:t>
            </a:r>
            <a:r>
              <a:rPr lang="en-US" b="1" dirty="0" smtClean="0"/>
              <a:t>Task: </a:t>
            </a:r>
            <a:r>
              <a:rPr lang="en-US" dirty="0"/>
              <a:t>Write Program to Display Colors</a:t>
            </a:r>
          </a:p>
        </p:txBody>
      </p:sp>
      <p:sp>
        <p:nvSpPr>
          <p:cNvPr id="3" name="Content Placeholder 2"/>
          <p:cNvSpPr>
            <a:spLocks noGrp="1"/>
          </p:cNvSpPr>
          <p:nvPr>
            <p:ph sz="half" idx="1"/>
          </p:nvPr>
        </p:nvSpPr>
        <p:spPr/>
        <p:txBody>
          <a:bodyPr>
            <a:normAutofit/>
          </a:bodyPr>
          <a:lstStyle/>
          <a:p>
            <a:pPr>
              <a:buFont typeface="Wingdings" panose="05000000000000000000" pitchFamily="2" charset="2"/>
              <a:buChar char="ü"/>
            </a:pPr>
            <a:r>
              <a:rPr lang="en-US" b="1" i="1" dirty="0" smtClean="0"/>
              <a:t>Student </a:t>
            </a:r>
            <a:r>
              <a:rPr lang="en-US" b="1" i="1" dirty="0"/>
              <a:t>Task: </a:t>
            </a:r>
            <a:r>
              <a:rPr lang="en-US" dirty="0" smtClean="0"/>
              <a:t>Write Program to Display Colors</a:t>
            </a:r>
          </a:p>
          <a:p>
            <a:pPr lvl="1"/>
            <a:r>
              <a:rPr lang="en-US" dirty="0" smtClean="0"/>
              <a:t>Create and execute a program using the COLOR command to display different colors using the Red-Green-Blue LED.</a:t>
            </a:r>
          </a:p>
          <a:p>
            <a:pPr marL="457200" lvl="1" indent="0">
              <a:buNone/>
            </a:pPr>
            <a:endParaRPr lang="en-US" dirty="0" smtClean="0"/>
          </a:p>
        </p:txBody>
      </p:sp>
      <p:sp>
        <p:nvSpPr>
          <p:cNvPr id="4" name="Content Placeholder 3"/>
          <p:cNvSpPr>
            <a:spLocks noGrp="1"/>
          </p:cNvSpPr>
          <p:nvPr>
            <p:ph sz="half" idx="2"/>
          </p:nvPr>
        </p:nvSpPr>
        <p:spPr>
          <a:solidFill>
            <a:schemeClr val="bg2">
              <a:lumMod val="85000"/>
            </a:schemeClr>
          </a:solidFill>
        </p:spPr>
        <p:txBody>
          <a:bodyPr>
            <a:normAutofit/>
          </a:bodyPr>
          <a:lstStyle/>
          <a:p>
            <a:pPr marL="0" indent="0">
              <a:buNone/>
            </a:pPr>
            <a:r>
              <a:rPr lang="en-US" dirty="0" smtClean="0"/>
              <a:t>Example Code: </a:t>
            </a:r>
          </a:p>
          <a:p>
            <a:pPr marL="0" indent="0">
              <a:buNone/>
            </a:pPr>
            <a:endParaRPr lang="en-US" dirty="0" smtClean="0"/>
          </a:p>
          <a:p>
            <a:pPr marL="0" indent="0">
              <a:buNone/>
            </a:pPr>
            <a:r>
              <a:rPr lang="en-US" sz="2000" dirty="0" smtClean="0"/>
              <a:t>Send "SET </a:t>
            </a:r>
            <a:r>
              <a:rPr lang="en-US" sz="2000" dirty="0"/>
              <a:t>COLOR 255 0 0</a:t>
            </a:r>
            <a:r>
              <a:rPr lang="en-US" sz="2000" dirty="0" smtClean="0"/>
              <a:t>”</a:t>
            </a:r>
            <a:endParaRPr lang="en-US" sz="2000" dirty="0"/>
          </a:p>
          <a:p>
            <a:pPr marL="0" indent="0">
              <a:buNone/>
            </a:pPr>
            <a:r>
              <a:rPr lang="en-US" sz="2000" dirty="0"/>
              <a:t>Wait 1</a:t>
            </a:r>
          </a:p>
          <a:p>
            <a:pPr marL="0" indent="0">
              <a:buNone/>
            </a:pPr>
            <a:r>
              <a:rPr lang="en-US" sz="2000" dirty="0" smtClean="0"/>
              <a:t>Send "SET </a:t>
            </a:r>
            <a:r>
              <a:rPr lang="en-US" sz="2000" dirty="0"/>
              <a:t>COLOR 255 0 255</a:t>
            </a:r>
            <a:r>
              <a:rPr lang="en-US" sz="2000" dirty="0" smtClean="0"/>
              <a:t>”</a:t>
            </a:r>
            <a:endParaRPr lang="en-US" sz="2000" dirty="0"/>
          </a:p>
          <a:p>
            <a:pPr marL="0" indent="0">
              <a:buNone/>
            </a:pPr>
            <a:r>
              <a:rPr lang="en-US" sz="2000" dirty="0"/>
              <a:t>Wait 1</a:t>
            </a:r>
          </a:p>
          <a:p>
            <a:pPr marL="0" indent="0">
              <a:buNone/>
            </a:pPr>
            <a:r>
              <a:rPr lang="en-US" sz="2000" dirty="0" smtClean="0"/>
              <a:t>Send "SET </a:t>
            </a:r>
            <a:r>
              <a:rPr lang="en-US" sz="2000" dirty="0"/>
              <a:t>COLOR 255 127 80</a:t>
            </a:r>
            <a:r>
              <a:rPr lang="en-US" sz="2000" dirty="0" smtClean="0"/>
              <a:t>”</a:t>
            </a:r>
            <a:endParaRPr lang="en-US" sz="2000" dirty="0"/>
          </a:p>
          <a:p>
            <a:pPr marL="0" indent="0">
              <a:buNone/>
            </a:pPr>
            <a:r>
              <a:rPr lang="en-US" sz="2000" dirty="0"/>
              <a:t>Wait 1</a:t>
            </a:r>
          </a:p>
          <a:p>
            <a:pPr marL="0" indent="0">
              <a:buNone/>
            </a:pPr>
            <a:r>
              <a:rPr lang="en-US" sz="2000" dirty="0" smtClean="0"/>
              <a:t>Send "SET </a:t>
            </a:r>
            <a:r>
              <a:rPr lang="en-US" sz="2000" dirty="0"/>
              <a:t>COLOR 0 0 0</a:t>
            </a:r>
            <a:r>
              <a:rPr lang="en-US" sz="2000" dirty="0" smtClean="0"/>
              <a:t>”</a:t>
            </a:r>
            <a:endParaRPr lang="en-US" sz="2000" dirty="0"/>
          </a:p>
          <a:p>
            <a:endParaRPr lang="en-US" dirty="0"/>
          </a:p>
        </p:txBody>
      </p:sp>
      <p:sp>
        <p:nvSpPr>
          <p:cNvPr id="6" name="Rounded Rectangle 5"/>
          <p:cNvSpPr/>
          <p:nvPr/>
        </p:nvSpPr>
        <p:spPr>
          <a:xfrm>
            <a:off x="4648200" y="1219200"/>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7" name="Rectangle 6"/>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1409946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par>
                                <p:cTn id="19" presetID="1" presetClass="exit"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Exploration </a:t>
            </a:r>
            <a:endParaRPr lang="en-US" dirty="0"/>
          </a:p>
        </p:txBody>
      </p:sp>
      <p:sp>
        <p:nvSpPr>
          <p:cNvPr id="6" name="Content Placeholder 5"/>
          <p:cNvSpPr>
            <a:spLocks noGrp="1"/>
          </p:cNvSpPr>
          <p:nvPr>
            <p:ph idx="1"/>
          </p:nvPr>
        </p:nvSpPr>
        <p:spPr/>
        <p:txBody>
          <a:bodyPr>
            <a:normAutofit fontScale="85000" lnSpcReduction="10000"/>
          </a:bodyPr>
          <a:lstStyle/>
          <a:p>
            <a:r>
              <a:rPr lang="en-US" dirty="0" smtClean="0"/>
              <a:t>What </a:t>
            </a:r>
            <a:r>
              <a:rPr lang="en-US" dirty="0"/>
              <a:t>values would you enter to get blue?</a:t>
            </a:r>
          </a:p>
          <a:p>
            <a:r>
              <a:rPr lang="en-US" dirty="0"/>
              <a:t>What values to enter to get yellow?</a:t>
            </a:r>
          </a:p>
          <a:p>
            <a:r>
              <a:rPr lang="en-US" dirty="0"/>
              <a:t>Experiment with values to make your own </a:t>
            </a:r>
            <a:r>
              <a:rPr lang="en-US" dirty="0" smtClean="0"/>
              <a:t>colors</a:t>
            </a:r>
          </a:p>
          <a:p>
            <a:r>
              <a:rPr lang="en-US" dirty="0"/>
              <a:t>How can you make </a:t>
            </a:r>
            <a:r>
              <a:rPr lang="en-US" dirty="0" smtClean="0"/>
              <a:t>Red?</a:t>
            </a:r>
            <a:endParaRPr lang="en-US" dirty="0"/>
          </a:p>
          <a:p>
            <a:r>
              <a:rPr lang="en-US" dirty="0"/>
              <a:t>How can you make the other primary colors?</a:t>
            </a:r>
          </a:p>
          <a:p>
            <a:r>
              <a:rPr lang="en-US" dirty="0"/>
              <a:t>How can you make </a:t>
            </a:r>
            <a:r>
              <a:rPr lang="en-US" dirty="0" smtClean="0"/>
              <a:t>Yellow?</a:t>
            </a:r>
            <a:endParaRPr lang="en-US" dirty="0"/>
          </a:p>
          <a:p>
            <a:r>
              <a:rPr lang="en-US" dirty="0"/>
              <a:t>How can you make the other secondary colors?</a:t>
            </a:r>
          </a:p>
          <a:p>
            <a:r>
              <a:rPr lang="en-US" dirty="0"/>
              <a:t>How can you make </a:t>
            </a:r>
            <a:r>
              <a:rPr lang="en-US" dirty="0" smtClean="0"/>
              <a:t>White?</a:t>
            </a:r>
            <a:endParaRPr lang="en-US" dirty="0"/>
          </a:p>
          <a:p>
            <a:r>
              <a:rPr lang="en-US" dirty="0"/>
              <a:t>How can you turn off all of the </a:t>
            </a:r>
            <a:r>
              <a:rPr lang="en-US" dirty="0" smtClean="0"/>
              <a:t>colors?</a:t>
            </a:r>
            <a:endParaRPr lang="en-US" dirty="0"/>
          </a:p>
        </p:txBody>
      </p:sp>
    </p:spTree>
    <p:extLst>
      <p:ext uri="{BB962C8B-B14F-4D97-AF65-F5344CB8AC3E}">
        <p14:creationId xmlns:p14="http://schemas.microsoft.com/office/powerpoint/2010/main" val="557189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a:t>
            </a:r>
            <a:endParaRPr lang="en-US" dirty="0"/>
          </a:p>
        </p:txBody>
      </p:sp>
      <p:sp>
        <p:nvSpPr>
          <p:cNvPr id="4" name="Content Placeholder 3"/>
          <p:cNvSpPr>
            <a:spLocks noGrp="1"/>
          </p:cNvSpPr>
          <p:nvPr>
            <p:ph sz="half" idx="1"/>
          </p:nvPr>
        </p:nvSpPr>
        <p:spPr/>
        <p:txBody>
          <a:bodyPr>
            <a:normAutofit fontScale="85000" lnSpcReduction="20000"/>
          </a:bodyPr>
          <a:lstStyle/>
          <a:p>
            <a:pPr>
              <a:buFont typeface="Wingdings" panose="05000000000000000000" pitchFamily="2" charset="2"/>
              <a:buChar char="ü"/>
            </a:pPr>
            <a:r>
              <a:rPr lang="en-US" b="1" i="1" dirty="0"/>
              <a:t>Student Task: </a:t>
            </a:r>
            <a:r>
              <a:rPr lang="en-US" dirty="0" smtClean="0"/>
              <a:t>Using a For loop, design a program that asks the user to enter a value for red, green and blue, the sent the color of the RGB LED on the TI-Innovator Hub that color for 2 seconds.  Then turn the light off. </a:t>
            </a:r>
          </a:p>
          <a:p>
            <a:endParaRPr lang="en-US" dirty="0"/>
          </a:p>
        </p:txBody>
      </p:sp>
      <p:sp>
        <p:nvSpPr>
          <p:cNvPr id="5" name="Content Placeholder 4"/>
          <p:cNvSpPr>
            <a:spLocks noGrp="1"/>
          </p:cNvSpPr>
          <p:nvPr>
            <p:ph sz="half" idx="2"/>
          </p:nvPr>
        </p:nvSpPr>
        <p:spPr>
          <a:solidFill>
            <a:schemeClr val="bg2">
              <a:lumMod val="85000"/>
            </a:schemeClr>
          </a:solidFill>
        </p:spPr>
        <p:txBody>
          <a:bodyPr>
            <a:normAutofit fontScale="85000" lnSpcReduction="20000"/>
          </a:bodyPr>
          <a:lstStyle/>
          <a:p>
            <a:pPr marL="0" indent="0">
              <a:buNone/>
            </a:pPr>
            <a:r>
              <a:rPr lang="en-US" dirty="0" smtClean="0"/>
              <a:t>Example Code:</a:t>
            </a:r>
          </a:p>
          <a:p>
            <a:pPr marL="0" indent="0">
              <a:buNone/>
            </a:pPr>
            <a:endParaRPr lang="en-US" sz="2400" dirty="0" smtClean="0"/>
          </a:p>
          <a:p>
            <a:pPr marL="0" indent="0">
              <a:buNone/>
            </a:pPr>
            <a:r>
              <a:rPr lang="en-US" sz="2400" dirty="0" smtClean="0"/>
              <a:t>For a,1,3</a:t>
            </a:r>
          </a:p>
          <a:p>
            <a:pPr marL="0" indent="0">
              <a:buNone/>
            </a:pPr>
            <a:r>
              <a:rPr lang="en-US" sz="2400" dirty="0" smtClean="0"/>
              <a:t>Request </a:t>
            </a:r>
            <a:r>
              <a:rPr lang="en-US" sz="2400" dirty="0"/>
              <a:t>"Enter Red Value, </a:t>
            </a:r>
            <a:r>
              <a:rPr lang="en-US" sz="2400" dirty="0" smtClean="0"/>
              <a:t>0-255:",r</a:t>
            </a:r>
          </a:p>
          <a:p>
            <a:pPr marL="0" indent="0">
              <a:buNone/>
            </a:pPr>
            <a:r>
              <a:rPr lang="en-US" sz="2400" dirty="0" smtClean="0"/>
              <a:t>Request </a:t>
            </a:r>
            <a:r>
              <a:rPr lang="en-US" sz="2400" dirty="0"/>
              <a:t>"Enter Green Value, </a:t>
            </a:r>
            <a:r>
              <a:rPr lang="en-US" sz="2400" dirty="0" smtClean="0"/>
              <a:t>0-255:",g</a:t>
            </a:r>
          </a:p>
          <a:p>
            <a:pPr marL="0" indent="0">
              <a:buNone/>
            </a:pPr>
            <a:r>
              <a:rPr lang="en-US" sz="2400" dirty="0" smtClean="0"/>
              <a:t>Request </a:t>
            </a:r>
            <a:r>
              <a:rPr lang="en-US" sz="2400" dirty="0"/>
              <a:t>" Enter Blue Value, </a:t>
            </a:r>
            <a:r>
              <a:rPr lang="en-US" sz="2400" dirty="0" smtClean="0"/>
              <a:t>0-255:",b</a:t>
            </a:r>
          </a:p>
          <a:p>
            <a:pPr marL="0" indent="0">
              <a:buNone/>
            </a:pPr>
            <a:r>
              <a:rPr lang="en-US" sz="2400" dirty="0" smtClean="0"/>
              <a:t>Send </a:t>
            </a:r>
            <a:r>
              <a:rPr lang="en-US" sz="2400" dirty="0"/>
              <a:t>"SET COLOR </a:t>
            </a:r>
            <a:r>
              <a:rPr lang="en-US" sz="2400" dirty="0" err="1"/>
              <a:t>eval</a:t>
            </a:r>
            <a:r>
              <a:rPr lang="en-US" sz="2400" dirty="0"/>
              <a:t>(r) </a:t>
            </a:r>
            <a:r>
              <a:rPr lang="en-US" sz="2400" dirty="0" err="1"/>
              <a:t>eval</a:t>
            </a:r>
            <a:r>
              <a:rPr lang="en-US" sz="2400" dirty="0"/>
              <a:t>(g) </a:t>
            </a:r>
            <a:r>
              <a:rPr lang="en-US" sz="2400" dirty="0" err="1"/>
              <a:t>eval</a:t>
            </a:r>
            <a:r>
              <a:rPr lang="en-US" sz="2400" dirty="0"/>
              <a:t>(b</a:t>
            </a:r>
            <a:r>
              <a:rPr lang="en-US" sz="2400" dirty="0" smtClean="0"/>
              <a:t>)“</a:t>
            </a:r>
          </a:p>
          <a:p>
            <a:pPr marL="0" indent="0">
              <a:buNone/>
            </a:pPr>
            <a:r>
              <a:rPr lang="en-US" sz="2400" dirty="0" smtClean="0"/>
              <a:t>Wait 2</a:t>
            </a:r>
          </a:p>
          <a:p>
            <a:pPr marL="0" indent="0">
              <a:buNone/>
            </a:pPr>
            <a:r>
              <a:rPr lang="en-US" sz="2400" dirty="0" smtClean="0"/>
              <a:t>Send </a:t>
            </a:r>
            <a:r>
              <a:rPr lang="en-US" sz="2400" dirty="0"/>
              <a:t>"SET COLOR 0 0 </a:t>
            </a:r>
            <a:r>
              <a:rPr lang="en-US" sz="2400" dirty="0" smtClean="0"/>
              <a:t>0“</a:t>
            </a:r>
          </a:p>
          <a:p>
            <a:pPr marL="0" indent="0">
              <a:buNone/>
            </a:pPr>
            <a:r>
              <a:rPr lang="en-US" sz="2400" dirty="0" err="1" smtClean="0"/>
              <a:t>EndFor</a:t>
            </a:r>
            <a:endParaRPr lang="en-US" sz="2400" dirty="0"/>
          </a:p>
        </p:txBody>
      </p:sp>
      <p:sp>
        <p:nvSpPr>
          <p:cNvPr id="6" name="Rounded Rectangle 5"/>
          <p:cNvSpPr/>
          <p:nvPr/>
        </p:nvSpPr>
        <p:spPr>
          <a:xfrm>
            <a:off x="4648200" y="1219200"/>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7" name="Rectangle 6"/>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754396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9" end="9"/>
                                            </p:txEl>
                                          </p:spTgt>
                                        </p:tgtEl>
                                        <p:attrNameLst>
                                          <p:attrName>style.visibility</p:attrName>
                                        </p:attrNameLst>
                                      </p:cBhvr>
                                      <p:to>
                                        <p:strVal val="visible"/>
                                      </p:to>
                                    </p:set>
                                  </p:childTnLst>
                                </p:cTn>
                              </p:par>
                              <p:par>
                                <p:cTn id="21" presetID="1" presetClass="exit"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Student Task: </a:t>
            </a:r>
            <a:r>
              <a:rPr lang="en-US" dirty="0" smtClean="0"/>
              <a:t>Blink the RGB LED</a:t>
            </a:r>
            <a:endParaRPr lang="en-US" dirty="0"/>
          </a:p>
        </p:txBody>
      </p:sp>
      <p:sp>
        <p:nvSpPr>
          <p:cNvPr id="5" name="Content Placeholder 4"/>
          <p:cNvSpPr>
            <a:spLocks noGrp="1"/>
          </p:cNvSpPr>
          <p:nvPr>
            <p:ph idx="1"/>
          </p:nvPr>
        </p:nvSpPr>
        <p:spPr/>
        <p:txBody>
          <a:bodyPr>
            <a:normAutofit fontScale="85000" lnSpcReduction="20000"/>
          </a:bodyPr>
          <a:lstStyle/>
          <a:p>
            <a:pPr marL="514350" indent="-514350">
              <a:buFont typeface="+mj-lt"/>
              <a:buAutoNum type="arabicPeriod"/>
            </a:pPr>
            <a:r>
              <a:rPr lang="en-US" dirty="0" smtClean="0"/>
              <a:t>Define Problem</a:t>
            </a:r>
          </a:p>
          <a:p>
            <a:pPr marL="914400" lvl="1" indent="-514350"/>
            <a:r>
              <a:rPr lang="en-US" dirty="0" smtClean="0"/>
              <a:t>Explore turning on and off a flashlight. How does that work? How long does it stay on?</a:t>
            </a:r>
          </a:p>
          <a:p>
            <a:pPr marL="514350" indent="-514350">
              <a:buFont typeface="+mj-lt"/>
              <a:buAutoNum type="arabicPeriod"/>
            </a:pPr>
            <a:r>
              <a:rPr lang="en-US" dirty="0" smtClean="0"/>
              <a:t>Develop the Solution</a:t>
            </a:r>
          </a:p>
          <a:p>
            <a:pPr marL="914400" lvl="1" indent="-514350"/>
            <a:r>
              <a:rPr lang="en-US" dirty="0" smtClean="0"/>
              <a:t>Write down the steps before programming, For </a:t>
            </a:r>
            <a:r>
              <a:rPr lang="en-US" dirty="0"/>
              <a:t>example:</a:t>
            </a:r>
          </a:p>
          <a:p>
            <a:pPr marL="1771650" lvl="3" indent="-514350"/>
            <a:r>
              <a:rPr lang="en-US" dirty="0"/>
              <a:t>Step 1: Turn Light On</a:t>
            </a:r>
          </a:p>
          <a:p>
            <a:pPr marL="1771650" lvl="3" indent="-514350"/>
            <a:r>
              <a:rPr lang="en-US" dirty="0"/>
              <a:t>Step 2: Wait 1 second</a:t>
            </a:r>
          </a:p>
          <a:p>
            <a:pPr marL="1771650" lvl="3" indent="-514350"/>
            <a:r>
              <a:rPr lang="en-US" dirty="0"/>
              <a:t>Step 3: Turn Light Off</a:t>
            </a:r>
          </a:p>
          <a:p>
            <a:pPr marL="1771650" lvl="3" indent="-514350"/>
            <a:r>
              <a:rPr lang="en-US" dirty="0"/>
              <a:t>Step 4: Wait 1 </a:t>
            </a:r>
            <a:r>
              <a:rPr lang="en-US" dirty="0" smtClean="0"/>
              <a:t>second</a:t>
            </a:r>
          </a:p>
          <a:p>
            <a:pPr marL="514350" indent="-514350">
              <a:buFont typeface="+mj-lt"/>
              <a:buAutoNum type="arabicPeriod"/>
            </a:pPr>
            <a:r>
              <a:rPr lang="en-US" dirty="0" smtClean="0"/>
              <a:t>Write the code. </a:t>
            </a:r>
          </a:p>
          <a:p>
            <a:pPr marL="914400" lvl="1" indent="-514350"/>
            <a:r>
              <a:rPr lang="en-US" dirty="0" smtClean="0"/>
              <a:t>Write the code.  Make the RGB LED blink multiple times.</a:t>
            </a:r>
          </a:p>
        </p:txBody>
      </p:sp>
    </p:spTree>
    <p:extLst>
      <p:ext uri="{BB962C8B-B14F-4D97-AF65-F5344CB8AC3E}">
        <p14:creationId xmlns:p14="http://schemas.microsoft.com/office/powerpoint/2010/main" val="2659427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solidFill>
            <a:schemeClr val="bg2">
              <a:lumMod val="85000"/>
            </a:schemeClr>
          </a:solidFill>
        </p:spPr>
        <p:txBody>
          <a:bodyPr/>
          <a:lstStyle/>
          <a:p>
            <a:pPr marL="0" indent="0">
              <a:buNone/>
            </a:pPr>
            <a:r>
              <a:rPr lang="en-US" sz="2000" dirty="0" smtClean="0"/>
              <a:t>Example Code</a:t>
            </a:r>
          </a:p>
          <a:p>
            <a:pPr marL="0" indent="0">
              <a:buNone/>
            </a:pPr>
            <a:endParaRPr lang="en-US" sz="2000" dirty="0" smtClean="0"/>
          </a:p>
          <a:p>
            <a:pPr marL="0" indent="0">
              <a:buNone/>
            </a:pPr>
            <a:r>
              <a:rPr lang="en-US" sz="2000" dirty="0"/>
              <a:t>Send "SET COLOR.BLUE  ON </a:t>
            </a:r>
            <a:r>
              <a:rPr lang="en-US" sz="2000" dirty="0" smtClean="0"/>
              <a:t>“</a:t>
            </a:r>
          </a:p>
          <a:p>
            <a:pPr marL="0" indent="0">
              <a:buNone/>
            </a:pPr>
            <a:r>
              <a:rPr lang="en-US" sz="2000" dirty="0" smtClean="0"/>
              <a:t>Wait 2</a:t>
            </a:r>
          </a:p>
          <a:p>
            <a:pPr marL="0" indent="0">
              <a:buNone/>
            </a:pPr>
            <a:r>
              <a:rPr lang="en-US" sz="2000" dirty="0" smtClean="0"/>
              <a:t>Send </a:t>
            </a:r>
            <a:r>
              <a:rPr lang="en-US" sz="2000" dirty="0"/>
              <a:t>"SET COLOR.BLUE  OFF </a:t>
            </a:r>
            <a:r>
              <a:rPr lang="en-US" sz="2000" dirty="0" smtClean="0"/>
              <a:t>“</a:t>
            </a:r>
          </a:p>
          <a:p>
            <a:pPr marL="0" indent="0">
              <a:buNone/>
            </a:pPr>
            <a:r>
              <a:rPr lang="en-US" sz="2000" dirty="0" smtClean="0"/>
              <a:t>Wait </a:t>
            </a:r>
            <a:r>
              <a:rPr lang="en-US" sz="2000" dirty="0"/>
              <a:t>2</a:t>
            </a:r>
            <a:endParaRPr lang="en-US" dirty="0"/>
          </a:p>
        </p:txBody>
      </p:sp>
      <p:sp>
        <p:nvSpPr>
          <p:cNvPr id="5" name="Content Placeholder 2"/>
          <p:cNvSpPr>
            <a:spLocks noGrp="1"/>
          </p:cNvSpPr>
          <p:nvPr>
            <p:ph sz="half" idx="1"/>
          </p:nvPr>
        </p:nvSpPr>
        <p:spPr/>
        <p:txBody>
          <a:bodyPr>
            <a:normAutofit/>
          </a:bodyPr>
          <a:lstStyle/>
          <a:p>
            <a:pPr>
              <a:buFont typeface="Wingdings" panose="05000000000000000000" pitchFamily="2" charset="2"/>
              <a:buChar char="ü"/>
            </a:pPr>
            <a:r>
              <a:rPr lang="en-US" b="1" i="1" dirty="0" smtClean="0"/>
              <a:t>Student Task: </a:t>
            </a:r>
            <a:r>
              <a:rPr lang="en-US" dirty="0" smtClean="0"/>
              <a:t>Blink the RGB LED</a:t>
            </a:r>
          </a:p>
          <a:p>
            <a:pPr lvl="1"/>
            <a:r>
              <a:rPr lang="en-US" dirty="0" smtClean="0"/>
              <a:t>Create and execute a </a:t>
            </a:r>
            <a:r>
              <a:rPr lang="en-US" dirty="0"/>
              <a:t>program </a:t>
            </a:r>
            <a:r>
              <a:rPr lang="en-US" dirty="0" smtClean="0"/>
              <a:t>that makes </a:t>
            </a:r>
            <a:r>
              <a:rPr lang="en-US" dirty="0"/>
              <a:t>the RGB LED blink multiple times.</a:t>
            </a:r>
            <a:endParaRPr lang="en-US" dirty="0" smtClean="0"/>
          </a:p>
        </p:txBody>
      </p:sp>
      <p:sp>
        <p:nvSpPr>
          <p:cNvPr id="6" name="Title 1"/>
          <p:cNvSpPr>
            <a:spLocks noGrp="1"/>
          </p:cNvSpPr>
          <p:nvPr>
            <p:ph type="title"/>
          </p:nvPr>
        </p:nvSpPr>
        <p:spPr/>
        <p:txBody>
          <a:bodyPr>
            <a:normAutofit fontScale="90000"/>
          </a:bodyPr>
          <a:lstStyle/>
          <a:p>
            <a:r>
              <a:rPr lang="en-US" b="1" dirty="0"/>
              <a:t>Student Task: </a:t>
            </a:r>
            <a:r>
              <a:rPr lang="en-US" dirty="0" smtClean="0"/>
              <a:t>Blink the RGB LED</a:t>
            </a:r>
            <a:endParaRPr lang="en-US" dirty="0"/>
          </a:p>
        </p:txBody>
      </p:sp>
      <p:sp>
        <p:nvSpPr>
          <p:cNvPr id="8" name="Rounded Rectangle 7"/>
          <p:cNvSpPr/>
          <p:nvPr/>
        </p:nvSpPr>
        <p:spPr>
          <a:xfrm>
            <a:off x="4648200" y="1219200"/>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7" name="Rectangle 6"/>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303891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par>
                                <p:cTn id="13" presetID="1" presetClass="exit"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Exploration</a:t>
            </a:r>
            <a:endParaRPr lang="en-US" dirty="0"/>
          </a:p>
        </p:txBody>
      </p:sp>
      <p:sp>
        <p:nvSpPr>
          <p:cNvPr id="6" name="Content Placeholder 5"/>
          <p:cNvSpPr>
            <a:spLocks noGrp="1"/>
          </p:cNvSpPr>
          <p:nvPr>
            <p:ph idx="1"/>
          </p:nvPr>
        </p:nvSpPr>
        <p:spPr/>
        <p:txBody>
          <a:bodyPr>
            <a:normAutofit fontScale="70000" lnSpcReduction="20000"/>
          </a:bodyPr>
          <a:lstStyle/>
          <a:p>
            <a:r>
              <a:rPr lang="en-US" dirty="0" smtClean="0"/>
              <a:t>How </a:t>
            </a:r>
            <a:r>
              <a:rPr lang="en-US" dirty="0"/>
              <a:t>many seconds it will take to run the program for 1 </a:t>
            </a:r>
            <a:r>
              <a:rPr lang="en-US" dirty="0" smtClean="0"/>
              <a:t>blink? If </a:t>
            </a:r>
            <a:r>
              <a:rPr lang="en-US" dirty="0"/>
              <a:t>you ran the program over and over, how many blinks would you get in a </a:t>
            </a:r>
            <a:r>
              <a:rPr lang="en-US" dirty="0" smtClean="0"/>
              <a:t>minute</a:t>
            </a:r>
          </a:p>
          <a:p>
            <a:r>
              <a:rPr lang="en-US" dirty="0" smtClean="0"/>
              <a:t>What happens </a:t>
            </a:r>
            <a:r>
              <a:rPr lang="en-US" dirty="0"/>
              <a:t>to the blinking  if you change the Wait time to be larger or </a:t>
            </a:r>
            <a:r>
              <a:rPr lang="en-US" dirty="0" smtClean="0"/>
              <a:t>smaller? </a:t>
            </a:r>
          </a:p>
          <a:p>
            <a:r>
              <a:rPr lang="en-US" dirty="0" smtClean="0"/>
              <a:t>If </a:t>
            </a:r>
            <a:r>
              <a:rPr lang="en-US" dirty="0"/>
              <a:t>the Wait time is 2 seconds, will the blink be faster or slower? How long will it take to complete one blink? How many blinks would there be in a minute? </a:t>
            </a:r>
          </a:p>
          <a:p>
            <a:r>
              <a:rPr lang="en-US" dirty="0" smtClean="0"/>
              <a:t>How long will </a:t>
            </a:r>
            <a:r>
              <a:rPr lang="en-US" dirty="0"/>
              <a:t>one blink will </a:t>
            </a:r>
            <a:r>
              <a:rPr lang="en-US" dirty="0" smtClean="0"/>
              <a:t>take? How </a:t>
            </a:r>
            <a:r>
              <a:rPr lang="en-US" dirty="0"/>
              <a:t>many blinks per </a:t>
            </a:r>
            <a:r>
              <a:rPr lang="en-US" dirty="0" smtClean="0"/>
              <a:t>minute?</a:t>
            </a:r>
            <a:endParaRPr lang="en-US" dirty="0"/>
          </a:p>
          <a:p>
            <a:r>
              <a:rPr lang="en-US" dirty="0" smtClean="0"/>
              <a:t>How does blinking </a:t>
            </a:r>
            <a:r>
              <a:rPr lang="en-US" dirty="0"/>
              <a:t>LED compares to displaying “Hello World</a:t>
            </a:r>
            <a:r>
              <a:rPr lang="en-US" dirty="0" smtClean="0"/>
              <a:t>.”?  What </a:t>
            </a:r>
            <a:r>
              <a:rPr lang="en-US" dirty="0"/>
              <a:t>is similar between the </a:t>
            </a:r>
            <a:r>
              <a:rPr lang="en-US" dirty="0" smtClean="0"/>
              <a:t>two? Is </a:t>
            </a:r>
            <a:r>
              <a:rPr lang="en-US" dirty="0"/>
              <a:t>blinking LED an output or an input? Is displaying “Hello World and output or an input</a:t>
            </a:r>
            <a:r>
              <a:rPr lang="en-US" dirty="0" smtClean="0"/>
              <a:t>?</a:t>
            </a:r>
            <a:endParaRPr lang="en-US" dirty="0"/>
          </a:p>
        </p:txBody>
      </p:sp>
    </p:spTree>
    <p:extLst>
      <p:ext uri="{BB962C8B-B14F-4D97-AF65-F5344CB8AC3E}">
        <p14:creationId xmlns:p14="http://schemas.microsoft.com/office/powerpoint/2010/main" val="41170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Extension:</a:t>
            </a:r>
            <a:endParaRPr lang="en-US" dirty="0"/>
          </a:p>
        </p:txBody>
      </p:sp>
      <p:sp>
        <p:nvSpPr>
          <p:cNvPr id="4" name="Content Placeholder 3"/>
          <p:cNvSpPr>
            <a:spLocks noGrp="1"/>
          </p:cNvSpPr>
          <p:nvPr>
            <p:ph sz="half" idx="1"/>
          </p:nvPr>
        </p:nvSpPr>
        <p:spPr/>
        <p:txBody>
          <a:bodyPr>
            <a:normAutofit/>
          </a:bodyPr>
          <a:lstStyle/>
          <a:p>
            <a:pPr>
              <a:buFont typeface="Wingdings" panose="05000000000000000000" pitchFamily="2" charset="2"/>
              <a:buChar char="ü"/>
            </a:pPr>
            <a:r>
              <a:rPr lang="en-US" i="1" dirty="0" smtClean="0"/>
              <a:t>Student </a:t>
            </a:r>
            <a:r>
              <a:rPr lang="en-US" i="1" dirty="0"/>
              <a:t>Task: </a:t>
            </a:r>
            <a:r>
              <a:rPr lang="en-US" dirty="0"/>
              <a:t>Using a For loop, blink the RGB LED for  10 times.</a:t>
            </a:r>
          </a:p>
          <a:p>
            <a:pPr marL="0" indent="0">
              <a:buNone/>
            </a:pPr>
            <a:endParaRPr lang="en-US" dirty="0"/>
          </a:p>
        </p:txBody>
      </p:sp>
      <p:sp>
        <p:nvSpPr>
          <p:cNvPr id="3" name="Content Placeholder 2"/>
          <p:cNvSpPr>
            <a:spLocks noGrp="1"/>
          </p:cNvSpPr>
          <p:nvPr>
            <p:ph sz="half" idx="2"/>
          </p:nvPr>
        </p:nvSpPr>
        <p:spPr>
          <a:solidFill>
            <a:schemeClr val="bg2">
              <a:lumMod val="85000"/>
            </a:schemeClr>
          </a:solidFill>
        </p:spPr>
        <p:txBody>
          <a:bodyPr/>
          <a:lstStyle/>
          <a:p>
            <a:pPr marL="0" indent="0">
              <a:buNone/>
            </a:pPr>
            <a:r>
              <a:rPr lang="en-US" dirty="0" smtClean="0"/>
              <a:t>Sample Code:</a:t>
            </a:r>
          </a:p>
          <a:p>
            <a:pPr marL="0" indent="0">
              <a:buNone/>
            </a:pPr>
            <a:r>
              <a:rPr lang="en-US" dirty="0" smtClean="0"/>
              <a:t>For c,1,10</a:t>
            </a:r>
          </a:p>
          <a:p>
            <a:pPr marL="0" indent="0">
              <a:buNone/>
            </a:pPr>
            <a:r>
              <a:rPr lang="en-US" dirty="0" smtClean="0"/>
              <a:t>Send "SET COLOR.BLUE ON”</a:t>
            </a:r>
          </a:p>
          <a:p>
            <a:pPr marL="0" indent="0">
              <a:buNone/>
            </a:pPr>
            <a:r>
              <a:rPr lang="en-US" dirty="0" smtClean="0"/>
              <a:t>Wait </a:t>
            </a:r>
            <a:r>
              <a:rPr lang="en-US" dirty="0"/>
              <a:t>2</a:t>
            </a:r>
          </a:p>
          <a:p>
            <a:pPr marL="0" indent="0">
              <a:buNone/>
            </a:pPr>
            <a:r>
              <a:rPr lang="en-US" dirty="0"/>
              <a:t>Send </a:t>
            </a:r>
            <a:r>
              <a:rPr lang="en-US" dirty="0" smtClean="0"/>
              <a:t>"</a:t>
            </a:r>
            <a:r>
              <a:rPr lang="en-US" dirty="0"/>
              <a:t>SET COLOR.BLUE OFF</a:t>
            </a:r>
            <a:r>
              <a:rPr lang="en-US" dirty="0" smtClean="0"/>
              <a:t>”</a:t>
            </a:r>
            <a:endParaRPr lang="en-US" dirty="0"/>
          </a:p>
          <a:p>
            <a:pPr marL="0" indent="0">
              <a:buNone/>
            </a:pPr>
            <a:r>
              <a:rPr lang="en-US" dirty="0"/>
              <a:t>Wait 2</a:t>
            </a:r>
          </a:p>
          <a:p>
            <a:pPr marL="0" indent="0">
              <a:buNone/>
            </a:pPr>
            <a:r>
              <a:rPr lang="en-US" dirty="0"/>
              <a:t>End</a:t>
            </a:r>
          </a:p>
          <a:p>
            <a:pPr marL="0" indent="0">
              <a:buNone/>
            </a:pPr>
            <a:endParaRPr lang="en-US" dirty="0"/>
          </a:p>
        </p:txBody>
      </p:sp>
      <p:sp>
        <p:nvSpPr>
          <p:cNvPr id="6" name="Rounded Rectangle 5"/>
          <p:cNvSpPr/>
          <p:nvPr/>
        </p:nvSpPr>
        <p:spPr>
          <a:xfrm>
            <a:off x="4648200" y="1219200"/>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8" name="Rectangle 7"/>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7223612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Background</a:t>
            </a:r>
            <a:r>
              <a:rPr lang="en-US" dirty="0" smtClean="0"/>
              <a:t>: Resources for programming and TI-Innovator</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10 Minutes of Code with TI-Innovator™ introductory videos on </a:t>
            </a:r>
            <a:r>
              <a:rPr lang="en-US" dirty="0" err="1" smtClean="0"/>
              <a:t>Youtube</a:t>
            </a:r>
            <a:endParaRPr lang="en-US" dirty="0" smtClean="0"/>
          </a:p>
          <a:p>
            <a:pPr lvl="1"/>
            <a:r>
              <a:rPr lang="en-US" dirty="0" smtClean="0"/>
              <a:t>TI-</a:t>
            </a:r>
            <a:r>
              <a:rPr lang="en-US" dirty="0" err="1" smtClean="0"/>
              <a:t>Nspire</a:t>
            </a:r>
            <a:r>
              <a:rPr lang="en-US" dirty="0" smtClean="0"/>
              <a:t> CX (based on OS version 4.4</a:t>
            </a:r>
            <a:r>
              <a:rPr lang="en-US" dirty="0"/>
              <a:t>) </a:t>
            </a:r>
            <a:r>
              <a:rPr lang="en-US" dirty="0">
                <a:hlinkClick r:id="rId2"/>
              </a:rPr>
              <a:t>https://www.youtube.com/watch?v=</a:t>
            </a:r>
            <a:r>
              <a:rPr lang="en-US" dirty="0" smtClean="0">
                <a:hlinkClick r:id="rId2"/>
              </a:rPr>
              <a:t>anbCjEUAkmQ</a:t>
            </a:r>
            <a:r>
              <a:rPr lang="en-US" dirty="0" smtClean="0"/>
              <a:t> </a:t>
            </a:r>
          </a:p>
          <a:p>
            <a:pPr marL="457200" lvl="1" indent="0">
              <a:buNone/>
            </a:pPr>
            <a:endParaRPr lang="en-US" dirty="0" smtClean="0"/>
          </a:p>
          <a:p>
            <a:r>
              <a:rPr lang="en-US" dirty="0" smtClean="0"/>
              <a:t>TI-Innovator™ introductory video</a:t>
            </a:r>
          </a:p>
          <a:p>
            <a:pPr lvl="1"/>
            <a:r>
              <a:rPr lang="en-US" dirty="0">
                <a:hlinkClick r:id="rId3"/>
              </a:rPr>
              <a:t>https://education.ti.com/en/activities/stem/path-to-stem/nspire-cx#lightbox=ti-innovator-intro-</a:t>
            </a:r>
            <a:r>
              <a:rPr lang="en-US" dirty="0" smtClean="0">
                <a:hlinkClick r:id="rId3"/>
              </a:rPr>
              <a:t>videos</a:t>
            </a:r>
            <a:r>
              <a:rPr lang="en-US" dirty="0" smtClean="0"/>
              <a:t> </a:t>
            </a:r>
          </a:p>
          <a:p>
            <a:pPr marL="457200" lvl="1" indent="0">
              <a:buNone/>
            </a:pPr>
            <a:endParaRPr lang="en-US" dirty="0"/>
          </a:p>
          <a:p>
            <a:r>
              <a:rPr lang="en-US" dirty="0" smtClean="0"/>
              <a:t>TI-Innovator™ System online Programming </a:t>
            </a:r>
            <a:r>
              <a:rPr lang="en-US" dirty="0" err="1" smtClean="0"/>
              <a:t>eGuides</a:t>
            </a:r>
            <a:endParaRPr lang="en-US" dirty="0" smtClean="0"/>
          </a:p>
          <a:p>
            <a:pPr lvl="1"/>
            <a:r>
              <a:rPr lang="en-US" dirty="0">
                <a:hlinkClick r:id="rId4"/>
              </a:rPr>
              <a:t>https://education.ti.com/html/webhelp/EG_Innovator/EN/</a:t>
            </a:r>
            <a:r>
              <a:rPr lang="en-US" dirty="0" smtClean="0">
                <a:hlinkClick r:id="rId4"/>
              </a:rPr>
              <a:t>index.html</a:t>
            </a:r>
            <a:r>
              <a:rPr lang="en-US" dirty="0" smtClean="0"/>
              <a:t> </a:t>
            </a:r>
            <a:endParaRPr lang="en-US" dirty="0"/>
          </a:p>
        </p:txBody>
      </p:sp>
    </p:spTree>
    <p:extLst>
      <p:ext uri="{BB962C8B-B14F-4D97-AF65-F5344CB8AC3E}">
        <p14:creationId xmlns:p14="http://schemas.microsoft.com/office/powerpoint/2010/main" val="912345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Project Overview</a:t>
            </a: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65344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3. Mini Project: Using </a:t>
            </a:r>
            <a:r>
              <a:rPr lang="en-US" dirty="0" err="1" smtClean="0"/>
              <a:t>InPut</a:t>
            </a:r>
            <a:r>
              <a:rPr lang="en-US" dirty="0" smtClean="0"/>
              <a:t> and </a:t>
            </a:r>
            <a:r>
              <a:rPr lang="en-US" dirty="0" err="1" smtClean="0"/>
              <a:t>OutPUT</a:t>
            </a:r>
            <a:r>
              <a:rPr lang="en-US" dirty="0" smtClean="0"/>
              <a:t> </a:t>
            </a:r>
            <a:endParaRPr lang="en-US" dirty="0"/>
          </a:p>
        </p:txBody>
      </p:sp>
    </p:spTree>
    <p:extLst>
      <p:ext uri="{BB962C8B-B14F-4D97-AF65-F5344CB8AC3E}">
        <p14:creationId xmlns:p14="http://schemas.microsoft.com/office/powerpoint/2010/main" val="27733267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Brightness Sensor on TI-Innovator Hub </a:t>
            </a:r>
            <a:endParaRPr lang="en-US" sz="3600" dirty="0"/>
          </a:p>
        </p:txBody>
      </p:sp>
      <p:sp>
        <p:nvSpPr>
          <p:cNvPr id="4" name="Content Placeholder 3"/>
          <p:cNvSpPr>
            <a:spLocks noGrp="1"/>
          </p:cNvSpPr>
          <p:nvPr>
            <p:ph sz="half" idx="1"/>
          </p:nvPr>
        </p:nvSpPr>
        <p:spPr>
          <a:xfrm>
            <a:off x="457200" y="1600200"/>
            <a:ext cx="4038600" cy="4525963"/>
          </a:xfrm>
        </p:spPr>
        <p:txBody>
          <a:bodyPr>
            <a:normAutofit/>
          </a:bodyPr>
          <a:lstStyle/>
          <a:p>
            <a:r>
              <a:rPr lang="en-US" dirty="0" smtClean="0"/>
              <a:t>On-Board Light Brightness Sensor is built into </a:t>
            </a:r>
            <a:r>
              <a:rPr lang="en-US" dirty="0"/>
              <a:t>the TI-Innovator Hub. </a:t>
            </a:r>
            <a:r>
              <a:rPr lang="en-US" dirty="0" smtClean="0"/>
              <a:t>It is located </a:t>
            </a:r>
            <a:r>
              <a:rPr lang="en-US" dirty="0"/>
              <a:t>at the bottom of the Hub. The sensor detects light intensity</a:t>
            </a:r>
            <a:r>
              <a:rPr lang="en-US" dirty="0" smtClean="0"/>
              <a:t>.</a:t>
            </a:r>
          </a:p>
          <a:p>
            <a:r>
              <a:rPr lang="en-US" dirty="0" smtClean="0"/>
              <a:t>Readings range </a:t>
            </a:r>
            <a:r>
              <a:rPr lang="en-US" dirty="0"/>
              <a:t>from 0 to 100.</a:t>
            </a:r>
          </a:p>
          <a:p>
            <a:endParaRPr lang="en-US" dirty="0"/>
          </a:p>
          <a:p>
            <a:endParaRPr lang="en-US" dirty="0"/>
          </a:p>
        </p:txBody>
      </p:sp>
      <p:pic>
        <p:nvPicPr>
          <p:cNvPr id="1026" name="Picture 2" descr="C:\Users\a0220733\Downloads\TI-Innovator Hub_usb_resup_lo.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752754" y="2516264"/>
            <a:ext cx="3988832" cy="1906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9575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Code- Brightness sensor</a:t>
            </a:r>
            <a:endParaRPr lang="en-US" dirty="0"/>
          </a:p>
        </p:txBody>
      </p:sp>
      <p:sp>
        <p:nvSpPr>
          <p:cNvPr id="5" name="Content Placeholder 4"/>
          <p:cNvSpPr>
            <a:spLocks noGrp="1"/>
          </p:cNvSpPr>
          <p:nvPr>
            <p:ph sz="half" idx="1"/>
          </p:nvPr>
        </p:nvSpPr>
        <p:spPr>
          <a:xfrm>
            <a:off x="457199" y="1447800"/>
            <a:ext cx="4169392" cy="4678363"/>
          </a:xfrm>
          <a:solidFill>
            <a:schemeClr val="bg1">
              <a:lumMod val="85000"/>
            </a:schemeClr>
          </a:solidFill>
        </p:spPr>
        <p:txBody>
          <a:bodyPr>
            <a:normAutofit/>
          </a:bodyPr>
          <a:lstStyle/>
          <a:p>
            <a:pPr marL="0" indent="0">
              <a:buNone/>
            </a:pPr>
            <a:r>
              <a:rPr lang="en-US" sz="2000" b="1" dirty="0"/>
              <a:t>Sample </a:t>
            </a:r>
            <a:r>
              <a:rPr lang="en-US" sz="2000" b="1" dirty="0" smtClean="0"/>
              <a:t>Code </a:t>
            </a:r>
            <a:r>
              <a:rPr lang="en-US" sz="2000" b="1" dirty="0" err="1" smtClean="0"/>
              <a:t>Nspire</a:t>
            </a:r>
            <a:r>
              <a:rPr lang="en-US" b="1" dirty="0" smtClean="0"/>
              <a:t>: </a:t>
            </a:r>
            <a:endParaRPr lang="en-US" b="1" dirty="0"/>
          </a:p>
          <a:p>
            <a:pPr marL="0" indent="0">
              <a:buNone/>
            </a:pPr>
            <a:endParaRPr lang="en-US" dirty="0"/>
          </a:p>
          <a:p>
            <a:pPr marL="0" indent="0">
              <a:buNone/>
            </a:pPr>
            <a:r>
              <a:rPr lang="en-US" sz="2200" dirty="0"/>
              <a:t>For </a:t>
            </a:r>
            <a:r>
              <a:rPr lang="en-US" sz="2200" dirty="0" smtClean="0"/>
              <a:t>a,1,20</a:t>
            </a:r>
          </a:p>
          <a:p>
            <a:pPr marL="0" indent="0">
              <a:buNone/>
            </a:pPr>
            <a:r>
              <a:rPr lang="en-US" sz="2200" dirty="0"/>
              <a:t> </a:t>
            </a:r>
            <a:r>
              <a:rPr lang="en-US" sz="2200" dirty="0" smtClean="0"/>
              <a:t>   Send </a:t>
            </a:r>
            <a:r>
              <a:rPr lang="en-US" sz="2200" dirty="0"/>
              <a:t>"READ </a:t>
            </a:r>
            <a:r>
              <a:rPr lang="en-US" sz="2200" dirty="0" smtClean="0"/>
              <a:t>BRIGHTNESS“</a:t>
            </a:r>
          </a:p>
          <a:p>
            <a:pPr marL="0" indent="0">
              <a:buNone/>
            </a:pPr>
            <a:r>
              <a:rPr lang="en-US" sz="2200" dirty="0"/>
              <a:t> </a:t>
            </a:r>
            <a:r>
              <a:rPr lang="en-US" sz="2200" dirty="0" smtClean="0"/>
              <a:t>   Get b</a:t>
            </a:r>
          </a:p>
          <a:p>
            <a:pPr marL="0" indent="0">
              <a:buNone/>
            </a:pPr>
            <a:r>
              <a:rPr lang="en-US" sz="2200" dirty="0"/>
              <a:t> </a:t>
            </a:r>
            <a:r>
              <a:rPr lang="en-US" sz="2200" dirty="0" smtClean="0"/>
              <a:t>   </a:t>
            </a:r>
            <a:r>
              <a:rPr lang="en-US" sz="2200" dirty="0" err="1" smtClean="0"/>
              <a:t>Disp</a:t>
            </a:r>
            <a:r>
              <a:rPr lang="en-US" sz="2200" dirty="0" smtClean="0"/>
              <a:t> b</a:t>
            </a:r>
          </a:p>
          <a:p>
            <a:pPr marL="0" indent="0">
              <a:buNone/>
            </a:pPr>
            <a:r>
              <a:rPr lang="en-US" sz="2200" dirty="0"/>
              <a:t> </a:t>
            </a:r>
            <a:r>
              <a:rPr lang="en-US" sz="2200" dirty="0" smtClean="0"/>
              <a:t>   Wait 1</a:t>
            </a:r>
          </a:p>
          <a:p>
            <a:pPr marL="0" indent="0">
              <a:buNone/>
            </a:pPr>
            <a:r>
              <a:rPr lang="en-US" sz="2200" dirty="0" err="1" smtClean="0"/>
              <a:t>EndFor</a:t>
            </a:r>
            <a:endParaRPr lang="en-US" sz="2200" dirty="0"/>
          </a:p>
        </p:txBody>
      </p:sp>
      <p:sp>
        <p:nvSpPr>
          <p:cNvPr id="4" name="Rounded Rectangle 3"/>
          <p:cNvSpPr/>
          <p:nvPr/>
        </p:nvSpPr>
        <p:spPr>
          <a:xfrm>
            <a:off x="457199" y="1447800"/>
            <a:ext cx="4169391"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6" name="Rectangle 5"/>
          <p:cNvSpPr/>
          <p:nvPr/>
        </p:nvSpPr>
        <p:spPr>
          <a:xfrm>
            <a:off x="507011"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177713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600200"/>
            <a:ext cx="4765871" cy="4525963"/>
          </a:xfrm>
        </p:spPr>
        <p:txBody>
          <a:bodyPr>
            <a:normAutofit/>
          </a:bodyPr>
          <a:lstStyle/>
          <a:p>
            <a:endParaRPr lang="en-US" sz="1800" dirty="0" smtClean="0"/>
          </a:p>
          <a:p>
            <a:r>
              <a:rPr lang="en-US" sz="1800" dirty="0" smtClean="0"/>
              <a:t>The </a:t>
            </a:r>
            <a:r>
              <a:rPr lang="en-US" sz="1800" dirty="0"/>
              <a:t>speaker built into the TI-Innovator is controlled by the SOUND command. The SOUND command includes a frequency for the sound and a time value to play the frequency. If no time value is provided, the frequency will be played for 1 second</a:t>
            </a:r>
            <a:r>
              <a:rPr lang="en-US" sz="1800" dirty="0" smtClean="0"/>
              <a:t>.</a:t>
            </a:r>
          </a:p>
          <a:p>
            <a:endParaRPr lang="en-US" sz="1800" dirty="0" smtClean="0"/>
          </a:p>
          <a:p>
            <a:endParaRPr lang="en-US" sz="1800" dirty="0"/>
          </a:p>
          <a:p>
            <a:endParaRPr lang="en-US" dirty="0"/>
          </a:p>
        </p:txBody>
      </p:sp>
      <p:sp>
        <p:nvSpPr>
          <p:cNvPr id="5" name="Title 1"/>
          <p:cNvSpPr>
            <a:spLocks noGrp="1"/>
          </p:cNvSpPr>
          <p:nvPr>
            <p:ph type="title"/>
          </p:nvPr>
        </p:nvSpPr>
        <p:spPr/>
        <p:txBody>
          <a:bodyPr>
            <a:normAutofit fontScale="90000"/>
          </a:bodyPr>
          <a:lstStyle/>
          <a:p>
            <a:r>
              <a:rPr lang="en-US" sz="3600" dirty="0" smtClean="0"/>
              <a:t>Playing a Sound on the TI-Innovator Hub </a:t>
            </a:r>
            <a:endParaRPr lang="en-US" sz="3600" dirty="0"/>
          </a:p>
        </p:txBody>
      </p:sp>
      <p:pic>
        <p:nvPicPr>
          <p:cNvPr id="6" name="Content Placeholder 5"/>
          <p:cNvPicPr>
            <a:picLocks noGrp="1" noChangeAspect="1"/>
          </p:cNvPicPr>
          <p:nvPr>
            <p:ph sz="half" idx="2"/>
          </p:nvPr>
        </p:nvPicPr>
        <p:blipFill>
          <a:blip r:embed="rId2"/>
          <a:stretch>
            <a:fillRect/>
          </a:stretch>
        </p:blipFill>
        <p:spPr>
          <a:xfrm>
            <a:off x="5722952" y="2438400"/>
            <a:ext cx="2444774" cy="3687763"/>
          </a:xfrm>
          <a:prstGeom prst="rect">
            <a:avLst/>
          </a:prstGeom>
        </p:spPr>
      </p:pic>
      <p:sp>
        <p:nvSpPr>
          <p:cNvPr id="7" name="Oval 6"/>
          <p:cNvSpPr/>
          <p:nvPr/>
        </p:nvSpPr>
        <p:spPr>
          <a:xfrm>
            <a:off x="6421492" y="4311968"/>
            <a:ext cx="1107068" cy="1570672"/>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Content Placeholder 4"/>
          <p:cNvSpPr txBox="1">
            <a:spLocks/>
          </p:cNvSpPr>
          <p:nvPr/>
        </p:nvSpPr>
        <p:spPr>
          <a:xfrm>
            <a:off x="457200" y="1219201"/>
            <a:ext cx="8229600" cy="716280"/>
          </a:xfrm>
          <a:prstGeom prst="rect">
            <a:avLst/>
          </a:prstGeom>
        </p:spPr>
        <p:txBody>
          <a:bodyPr vert="horz" lIns="91440" tIns="45720" rIns="91440" bIns="45720" rtlCol="0">
            <a:normAutofit fontScale="92500"/>
          </a:bodyPr>
          <a:lstStyle>
            <a:lvl1pPr marL="342900" indent="-342900" algn="l" defTabSz="914400" rtl="0" eaLnBrk="1" latinLnBrk="0" hangingPunct="1">
              <a:spcBef>
                <a:spcPts val="600"/>
              </a:spcBef>
              <a:buFont typeface="Lucida Grande"/>
              <a:buChar char="»"/>
              <a:defRPr sz="28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4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18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18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en-US" sz="2400" b="1" dirty="0" smtClean="0"/>
              <a:t>Sample Code:</a:t>
            </a:r>
            <a:r>
              <a:rPr lang="en-US" sz="2400" dirty="0"/>
              <a:t> Send “SET SOUND frequency TIME  </a:t>
            </a:r>
            <a:r>
              <a:rPr lang="en-US" sz="2400" dirty="0" smtClean="0"/>
              <a:t>seconds”</a:t>
            </a:r>
            <a:r>
              <a:rPr lang="en-US" sz="2400" b="1" dirty="0" smtClean="0"/>
              <a:t> </a:t>
            </a:r>
          </a:p>
          <a:p>
            <a:pPr marL="0" indent="0">
              <a:buFont typeface="Lucida Grande"/>
              <a:buNone/>
            </a:pPr>
            <a:endParaRPr lang="en-US" dirty="0"/>
          </a:p>
        </p:txBody>
      </p:sp>
      <p:sp>
        <p:nvSpPr>
          <p:cNvPr id="9" name="Rectangle 8"/>
          <p:cNvSpPr/>
          <p:nvPr/>
        </p:nvSpPr>
        <p:spPr>
          <a:xfrm>
            <a:off x="729524" y="4542400"/>
            <a:ext cx="4493547" cy="1631216"/>
          </a:xfrm>
          <a:prstGeom prst="rect">
            <a:avLst/>
          </a:prstGeom>
          <a:solidFill>
            <a:schemeClr val="bg1">
              <a:lumMod val="85000"/>
            </a:schemeClr>
          </a:solidFill>
          <a:ln>
            <a:solidFill>
              <a:schemeClr val="tx1"/>
            </a:solidFill>
          </a:ln>
        </p:spPr>
        <p:txBody>
          <a:bodyPr wrap="square">
            <a:spAutoFit/>
          </a:bodyPr>
          <a:lstStyle/>
          <a:p>
            <a:r>
              <a:rPr lang="en-US" sz="2000" dirty="0" smtClean="0"/>
              <a:t>Send </a:t>
            </a:r>
            <a:r>
              <a:rPr lang="en-US" sz="2000" dirty="0"/>
              <a:t>"SET SOUND </a:t>
            </a:r>
            <a:r>
              <a:rPr lang="en-US" sz="2000" dirty="0" smtClean="0"/>
              <a:t>440”</a:t>
            </a:r>
          </a:p>
          <a:p>
            <a:r>
              <a:rPr lang="en-US" sz="2000" dirty="0" smtClean="0"/>
              <a:t>Wait 1</a:t>
            </a:r>
          </a:p>
          <a:p>
            <a:endParaRPr lang="en-US" sz="2000" dirty="0" smtClean="0"/>
          </a:p>
          <a:p>
            <a:r>
              <a:rPr lang="en-US" sz="2000" dirty="0"/>
              <a:t>Send "SET SOUND 261 TIME .</a:t>
            </a:r>
            <a:r>
              <a:rPr lang="en-US" sz="2000" dirty="0" smtClean="0"/>
              <a:t>5”</a:t>
            </a:r>
          </a:p>
          <a:p>
            <a:r>
              <a:rPr lang="en-US" sz="2000" dirty="0" smtClean="0"/>
              <a:t>Wait </a:t>
            </a:r>
            <a:r>
              <a:rPr lang="en-US" sz="2000" dirty="0"/>
              <a:t>.</a:t>
            </a:r>
            <a:r>
              <a:rPr lang="en-US" sz="2000" dirty="0" smtClean="0"/>
              <a:t>5</a:t>
            </a:r>
            <a:endParaRPr lang="en-US" sz="2000" dirty="0"/>
          </a:p>
        </p:txBody>
      </p:sp>
      <p:sp>
        <p:nvSpPr>
          <p:cNvPr id="10" name="Rounded Rectangle 9"/>
          <p:cNvSpPr/>
          <p:nvPr/>
        </p:nvSpPr>
        <p:spPr>
          <a:xfrm>
            <a:off x="729524" y="3834188"/>
            <a:ext cx="4493546" cy="7082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314959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95250"/>
            <a:ext cx="8686800" cy="1143000"/>
          </a:xfrm>
        </p:spPr>
        <p:txBody>
          <a:bodyPr>
            <a:normAutofit fontScale="90000"/>
          </a:bodyPr>
          <a:lstStyle/>
          <a:p>
            <a:r>
              <a:rPr lang="en-US" b="1" dirty="0" smtClean="0"/>
              <a:t>Student Task: </a:t>
            </a:r>
            <a:r>
              <a:rPr lang="en-US" dirty="0"/>
              <a:t>Write Program that controls sounds </a:t>
            </a:r>
            <a:r>
              <a:rPr lang="en-US" dirty="0" smtClean="0"/>
              <a:t>based on </a:t>
            </a:r>
            <a:r>
              <a:rPr lang="en-US" dirty="0"/>
              <a:t>light</a:t>
            </a:r>
          </a:p>
        </p:txBody>
      </p:sp>
      <p:sp>
        <p:nvSpPr>
          <p:cNvPr id="6" name="Content Placeholder 5"/>
          <p:cNvSpPr>
            <a:spLocks noGrp="1"/>
          </p:cNvSpPr>
          <p:nvPr>
            <p:ph idx="1"/>
          </p:nvPr>
        </p:nvSpPr>
        <p:spPr>
          <a:xfrm>
            <a:off x="457200" y="1560786"/>
            <a:ext cx="8229600" cy="4382813"/>
          </a:xfrm>
        </p:spPr>
        <p:txBody>
          <a:bodyPr>
            <a:noAutofit/>
          </a:bodyPr>
          <a:lstStyle/>
          <a:p>
            <a:pPr marL="457200" lvl="1" indent="-457200">
              <a:buFont typeface="+mj-lt"/>
              <a:buAutoNum type="arabicPeriod"/>
            </a:pPr>
            <a:r>
              <a:rPr lang="en-US" sz="2000" dirty="0" smtClean="0"/>
              <a:t>Before starting to program, </a:t>
            </a:r>
            <a:r>
              <a:rPr lang="en-US" sz="2000" b="1" dirty="0" smtClean="0"/>
              <a:t>define the problem</a:t>
            </a:r>
            <a:r>
              <a:rPr lang="en-US" sz="2000" dirty="0" smtClean="0"/>
              <a:t>. </a:t>
            </a:r>
            <a:br>
              <a:rPr lang="en-US" sz="2000" dirty="0" smtClean="0"/>
            </a:br>
            <a:r>
              <a:rPr lang="en-US" sz="2000" dirty="0" smtClean="0"/>
              <a:t>Some questions to think about: </a:t>
            </a:r>
          </a:p>
          <a:p>
            <a:pPr lvl="1">
              <a:buFont typeface="Arial" panose="020B0604020202020204" pitchFamily="34" charset="0"/>
              <a:buChar char="•"/>
            </a:pPr>
            <a:r>
              <a:rPr lang="en-US" sz="2000" dirty="0" smtClean="0"/>
              <a:t>How will the light control sound?</a:t>
            </a:r>
          </a:p>
          <a:p>
            <a:pPr lvl="1">
              <a:buFont typeface="Arial" panose="020B0604020202020204" pitchFamily="34" charset="0"/>
              <a:buChar char="•"/>
            </a:pPr>
            <a:r>
              <a:rPr lang="en-US" sz="2000" dirty="0" smtClean="0"/>
              <a:t>What sound will the TI-Innovator Hub make?</a:t>
            </a:r>
          </a:p>
          <a:p>
            <a:pPr lvl="1">
              <a:buFont typeface="Arial" panose="020B0604020202020204" pitchFamily="34" charset="0"/>
              <a:buChar char="•"/>
            </a:pPr>
            <a:r>
              <a:rPr lang="en-US" sz="2000" dirty="0" smtClean="0"/>
              <a:t>How long will the sound play? </a:t>
            </a:r>
          </a:p>
          <a:p>
            <a:pPr lvl="1">
              <a:buFont typeface="Arial" panose="020B0604020202020204" pitchFamily="34" charset="0"/>
              <a:buChar char="•"/>
            </a:pPr>
            <a:r>
              <a:rPr lang="en-US" sz="2000" dirty="0" smtClean="0"/>
              <a:t>What is your input and what is your output?</a:t>
            </a:r>
            <a:endParaRPr lang="en-US" sz="2000" dirty="0"/>
          </a:p>
        </p:txBody>
      </p:sp>
    </p:spTree>
    <p:extLst>
      <p:ext uri="{BB962C8B-B14F-4D97-AF65-F5344CB8AC3E}">
        <p14:creationId xmlns:p14="http://schemas.microsoft.com/office/powerpoint/2010/main" val="1377494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p:cNvPicPr>
            <a:picLocks noGrp="1"/>
          </p:cNvPicPr>
          <p:nvPr>
            <p:ph idx="1"/>
          </p:nvPr>
        </p:nvPicPr>
        <p:blipFill>
          <a:blip r:embed="rId3" cstate="email">
            <a:extLst>
              <a:ext uri="{28A0092B-C50C-407E-A947-70E740481C1C}">
                <a14:useLocalDpi xmlns:a14="http://schemas.microsoft.com/office/drawing/2010/main" val="0"/>
              </a:ext>
            </a:extLst>
          </a:blip>
          <a:stretch>
            <a:fillRect/>
          </a:stretch>
        </p:blipFill>
        <p:spPr>
          <a:xfrm>
            <a:off x="420759" y="1834233"/>
            <a:ext cx="4348664" cy="4495800"/>
          </a:xfrm>
          <a:prstGeom prst="rect">
            <a:avLst/>
          </a:prstGeom>
        </p:spPr>
      </p:pic>
      <p:sp>
        <p:nvSpPr>
          <p:cNvPr id="2" name="Title 1"/>
          <p:cNvSpPr>
            <a:spLocks noGrp="1"/>
          </p:cNvSpPr>
          <p:nvPr>
            <p:ph type="title"/>
          </p:nvPr>
        </p:nvSpPr>
        <p:spPr/>
        <p:txBody>
          <a:bodyPr/>
          <a:lstStyle/>
          <a:p>
            <a:r>
              <a:rPr lang="en-US" dirty="0" smtClean="0"/>
              <a:t>Using a flowchart to plan:</a:t>
            </a:r>
            <a:endParaRPr lang="en-US" dirty="0"/>
          </a:p>
        </p:txBody>
      </p:sp>
      <p:sp>
        <p:nvSpPr>
          <p:cNvPr id="5" name="Left Arrow 4"/>
          <p:cNvSpPr/>
          <p:nvPr/>
        </p:nvSpPr>
        <p:spPr>
          <a:xfrm>
            <a:off x="3336963" y="2838091"/>
            <a:ext cx="2691442" cy="293298"/>
          </a:xfrm>
          <a:prstGeom prst="lef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60000"/>
                  <a:lumOff val="40000"/>
                </a:schemeClr>
              </a:solidFill>
            </a:endParaRPr>
          </a:p>
        </p:txBody>
      </p:sp>
      <p:sp>
        <p:nvSpPr>
          <p:cNvPr id="6" name="TextBox 5"/>
          <p:cNvSpPr txBox="1"/>
          <p:nvPr/>
        </p:nvSpPr>
        <p:spPr>
          <a:xfrm>
            <a:off x="6011152" y="2800074"/>
            <a:ext cx="2270208" cy="369332"/>
          </a:xfrm>
          <a:prstGeom prst="rect">
            <a:avLst/>
          </a:prstGeom>
          <a:noFill/>
        </p:spPr>
        <p:txBody>
          <a:bodyPr wrap="square" rtlCol="0">
            <a:spAutoFit/>
          </a:bodyPr>
          <a:lstStyle/>
          <a:p>
            <a:r>
              <a:rPr lang="en-US" dirty="0" smtClean="0"/>
              <a:t>Input</a:t>
            </a:r>
            <a:endParaRPr lang="en-US" dirty="0"/>
          </a:p>
        </p:txBody>
      </p:sp>
      <p:sp>
        <p:nvSpPr>
          <p:cNvPr id="7" name="Left Arrow 6"/>
          <p:cNvSpPr/>
          <p:nvPr/>
        </p:nvSpPr>
        <p:spPr>
          <a:xfrm>
            <a:off x="3972440" y="3845633"/>
            <a:ext cx="2691442" cy="293298"/>
          </a:xfrm>
          <a:prstGeom prst="lef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60000"/>
                  <a:lumOff val="40000"/>
                </a:schemeClr>
              </a:solidFill>
            </a:endParaRPr>
          </a:p>
        </p:txBody>
      </p:sp>
      <p:sp>
        <p:nvSpPr>
          <p:cNvPr id="8" name="TextBox 7"/>
          <p:cNvSpPr txBox="1"/>
          <p:nvPr/>
        </p:nvSpPr>
        <p:spPr>
          <a:xfrm>
            <a:off x="6715641" y="3818483"/>
            <a:ext cx="2270208" cy="369332"/>
          </a:xfrm>
          <a:prstGeom prst="rect">
            <a:avLst/>
          </a:prstGeom>
          <a:noFill/>
        </p:spPr>
        <p:txBody>
          <a:bodyPr wrap="square" rtlCol="0">
            <a:spAutoFit/>
          </a:bodyPr>
          <a:lstStyle/>
          <a:p>
            <a:r>
              <a:rPr lang="en-US" dirty="0" smtClean="0"/>
              <a:t>Decision Point</a:t>
            </a:r>
            <a:endParaRPr lang="en-US" dirty="0"/>
          </a:p>
        </p:txBody>
      </p:sp>
      <p:sp>
        <p:nvSpPr>
          <p:cNvPr id="9" name="Left Arrow 8"/>
          <p:cNvSpPr/>
          <p:nvPr/>
        </p:nvSpPr>
        <p:spPr>
          <a:xfrm>
            <a:off x="4769422" y="4680299"/>
            <a:ext cx="1946219" cy="264861"/>
          </a:xfrm>
          <a:prstGeom prst="lef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60000"/>
                  <a:lumOff val="40000"/>
                </a:schemeClr>
              </a:solidFill>
            </a:endParaRPr>
          </a:p>
        </p:txBody>
      </p:sp>
      <p:sp>
        <p:nvSpPr>
          <p:cNvPr id="10" name="TextBox 9"/>
          <p:cNvSpPr txBox="1"/>
          <p:nvPr/>
        </p:nvSpPr>
        <p:spPr>
          <a:xfrm>
            <a:off x="6873792" y="4603313"/>
            <a:ext cx="2270208" cy="369332"/>
          </a:xfrm>
          <a:prstGeom prst="rect">
            <a:avLst/>
          </a:prstGeom>
          <a:noFill/>
        </p:spPr>
        <p:txBody>
          <a:bodyPr wrap="square" rtlCol="0">
            <a:spAutoFit/>
          </a:bodyPr>
          <a:lstStyle/>
          <a:p>
            <a:r>
              <a:rPr lang="en-US" dirty="0" smtClean="0"/>
              <a:t>Output</a:t>
            </a:r>
            <a:endParaRPr lang="en-US" dirty="0"/>
          </a:p>
        </p:txBody>
      </p:sp>
      <p:sp>
        <p:nvSpPr>
          <p:cNvPr id="11" name="TextBox 10"/>
          <p:cNvSpPr txBox="1"/>
          <p:nvPr/>
        </p:nvSpPr>
        <p:spPr>
          <a:xfrm>
            <a:off x="603849" y="1372568"/>
            <a:ext cx="3889052" cy="461665"/>
          </a:xfrm>
          <a:prstGeom prst="rect">
            <a:avLst/>
          </a:prstGeom>
          <a:noFill/>
        </p:spPr>
        <p:txBody>
          <a:bodyPr wrap="square" rtlCol="0">
            <a:spAutoFit/>
          </a:bodyPr>
          <a:lstStyle/>
          <a:p>
            <a:r>
              <a:rPr lang="en-US" sz="2400" dirty="0" smtClean="0"/>
              <a:t>Sample, simple flowchart:</a:t>
            </a:r>
            <a:endParaRPr lang="en-US" sz="2400" dirty="0"/>
          </a:p>
        </p:txBody>
      </p:sp>
    </p:spTree>
    <p:extLst>
      <p:ext uri="{BB962C8B-B14F-4D97-AF65-F5344CB8AC3E}">
        <p14:creationId xmlns:p14="http://schemas.microsoft.com/office/powerpoint/2010/main" val="31819124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675" y="76200"/>
            <a:ext cx="8686800" cy="1143000"/>
          </a:xfrm>
        </p:spPr>
        <p:txBody>
          <a:bodyPr>
            <a:normAutofit fontScale="90000"/>
          </a:bodyPr>
          <a:lstStyle/>
          <a:p>
            <a:r>
              <a:rPr lang="en-US" b="1" dirty="0"/>
              <a:t>Student Task: </a:t>
            </a:r>
            <a:r>
              <a:rPr lang="en-US" dirty="0"/>
              <a:t>Write Program that controls sounds </a:t>
            </a:r>
            <a:r>
              <a:rPr lang="en-US" dirty="0" smtClean="0"/>
              <a:t>based on </a:t>
            </a:r>
            <a:r>
              <a:rPr lang="en-US" dirty="0"/>
              <a:t>light</a:t>
            </a:r>
          </a:p>
        </p:txBody>
      </p:sp>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1399085926"/>
              </p:ext>
            </p:extLst>
          </p:nvPr>
        </p:nvGraphicFramePr>
        <p:xfrm>
          <a:off x="637952" y="2402957"/>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3412127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49" y="76199"/>
            <a:ext cx="8793126" cy="3086725"/>
          </a:xfrm>
        </p:spPr>
        <p:txBody>
          <a:bodyPr>
            <a:normAutofit fontScale="90000"/>
          </a:bodyPr>
          <a:lstStyle/>
          <a:p>
            <a:r>
              <a:rPr lang="en-US" b="1" dirty="0"/>
              <a:t>Student Task: </a:t>
            </a:r>
            <a:r>
              <a:rPr lang="en-US" dirty="0" smtClean="0"/>
              <a:t>Write </a:t>
            </a:r>
            <a:r>
              <a:rPr lang="en-US" dirty="0"/>
              <a:t>Program that </a:t>
            </a:r>
            <a:r>
              <a:rPr lang="en-US" dirty="0" smtClean="0"/>
              <a:t>displays “low light” or “lots of light” based on the light reading.  Play an appropriate sound for each state.</a:t>
            </a:r>
            <a:endParaRPr lang="en-US" dirty="0"/>
          </a:p>
        </p:txBody>
      </p:sp>
      <p:sp>
        <p:nvSpPr>
          <p:cNvPr id="5" name="Content Placeholder 4"/>
          <p:cNvSpPr>
            <a:spLocks noGrp="1"/>
          </p:cNvSpPr>
          <p:nvPr>
            <p:ph idx="1"/>
          </p:nvPr>
        </p:nvSpPr>
        <p:spPr>
          <a:xfrm>
            <a:off x="457200" y="3327816"/>
            <a:ext cx="8229600" cy="2615783"/>
          </a:xfrm>
        </p:spPr>
        <p:txBody>
          <a:bodyPr>
            <a:normAutofit/>
          </a:bodyPr>
          <a:lstStyle/>
          <a:p>
            <a:pPr marL="0" indent="0">
              <a:buNone/>
            </a:pPr>
            <a:r>
              <a:rPr lang="en-US" b="1" dirty="0" smtClean="0"/>
              <a:t>3</a:t>
            </a:r>
            <a:r>
              <a:rPr lang="en-US" b="1" dirty="0"/>
              <a:t>. Write the code : </a:t>
            </a:r>
            <a:r>
              <a:rPr lang="en-US" dirty="0"/>
              <a:t>Follow your pseudocode plan, and assimilate the code snippets to write your program. </a:t>
            </a:r>
          </a:p>
          <a:p>
            <a:pPr marL="0" indent="0">
              <a:buNone/>
            </a:pPr>
            <a:endParaRPr lang="en-US" dirty="0" smtClean="0"/>
          </a:p>
        </p:txBody>
      </p:sp>
    </p:spTree>
    <p:extLst>
      <p:ext uri="{BB962C8B-B14F-4D97-AF65-F5344CB8AC3E}">
        <p14:creationId xmlns:p14="http://schemas.microsoft.com/office/powerpoint/2010/main" val="27053826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Code:</a:t>
            </a:r>
            <a:endParaRPr lang="en-US" dirty="0"/>
          </a:p>
        </p:txBody>
      </p:sp>
      <p:sp>
        <p:nvSpPr>
          <p:cNvPr id="3" name="Content Placeholder 2"/>
          <p:cNvSpPr>
            <a:spLocks noGrp="1"/>
          </p:cNvSpPr>
          <p:nvPr>
            <p:ph idx="1"/>
          </p:nvPr>
        </p:nvSpPr>
        <p:spPr>
          <a:xfrm>
            <a:off x="504491" y="1827710"/>
            <a:ext cx="4493177" cy="3945561"/>
          </a:xfrm>
          <a:solidFill>
            <a:schemeClr val="bg1">
              <a:lumMod val="85000"/>
            </a:schemeClr>
          </a:solidFill>
        </p:spPr>
        <p:txBody>
          <a:bodyPr>
            <a:normAutofit fontScale="70000" lnSpcReduction="20000"/>
          </a:bodyPr>
          <a:lstStyle/>
          <a:p>
            <a:pPr marL="0" indent="0">
              <a:buNone/>
            </a:pPr>
            <a:r>
              <a:rPr lang="en-US" b="1" dirty="0"/>
              <a:t>For</a:t>
            </a:r>
            <a:r>
              <a:rPr lang="en-US" dirty="0"/>
              <a:t> </a:t>
            </a:r>
            <a:r>
              <a:rPr lang="en-US" dirty="0" smtClean="0"/>
              <a:t>A,1,20</a:t>
            </a:r>
          </a:p>
          <a:p>
            <a:pPr marL="0" indent="0">
              <a:buNone/>
            </a:pPr>
            <a:r>
              <a:rPr lang="en-US" dirty="0" smtClean="0"/>
              <a:t>Send </a:t>
            </a:r>
            <a:r>
              <a:rPr lang="en-US" dirty="0"/>
              <a:t>"READ </a:t>
            </a:r>
            <a:r>
              <a:rPr lang="en-US" dirty="0" smtClean="0"/>
              <a:t>BRIGHTNESS“</a:t>
            </a:r>
          </a:p>
          <a:p>
            <a:pPr marL="0" indent="0">
              <a:buNone/>
            </a:pPr>
            <a:r>
              <a:rPr lang="en-US" dirty="0" smtClean="0"/>
              <a:t>Get B</a:t>
            </a:r>
          </a:p>
          <a:p>
            <a:pPr marL="0" indent="0">
              <a:buNone/>
            </a:pPr>
            <a:r>
              <a:rPr lang="en-US" dirty="0" err="1" smtClean="0"/>
              <a:t>Disp</a:t>
            </a:r>
            <a:r>
              <a:rPr lang="en-US" dirty="0" smtClean="0"/>
              <a:t> B</a:t>
            </a:r>
          </a:p>
          <a:p>
            <a:pPr marL="0" indent="0">
              <a:buNone/>
            </a:pPr>
            <a:r>
              <a:rPr lang="en-US" b="1" dirty="0" smtClean="0"/>
              <a:t>If</a:t>
            </a:r>
            <a:r>
              <a:rPr lang="en-US" dirty="0" smtClean="0"/>
              <a:t> B&lt;50 </a:t>
            </a:r>
            <a:r>
              <a:rPr lang="en-US" b="1" dirty="0" smtClean="0"/>
              <a:t>Then</a:t>
            </a:r>
          </a:p>
          <a:p>
            <a:pPr marL="0" indent="0">
              <a:buNone/>
            </a:pPr>
            <a:r>
              <a:rPr lang="en-US" dirty="0" err="1" smtClean="0"/>
              <a:t>Disp</a:t>
            </a:r>
            <a:r>
              <a:rPr lang="en-US" dirty="0" smtClean="0"/>
              <a:t> </a:t>
            </a:r>
            <a:r>
              <a:rPr lang="en-US" dirty="0"/>
              <a:t>"Lots </a:t>
            </a:r>
            <a:r>
              <a:rPr lang="en-US" dirty="0" smtClean="0"/>
              <a:t>Light“</a:t>
            </a:r>
          </a:p>
          <a:p>
            <a:pPr marL="0" indent="0">
              <a:buNone/>
            </a:pPr>
            <a:r>
              <a:rPr lang="en-US" dirty="0" smtClean="0"/>
              <a:t>Send </a:t>
            </a:r>
            <a:r>
              <a:rPr lang="en-US" dirty="0"/>
              <a:t>"SET SOUND 250 TIME </a:t>
            </a:r>
            <a:r>
              <a:rPr lang="en-US" dirty="0" smtClean="0"/>
              <a:t>1“</a:t>
            </a:r>
          </a:p>
          <a:p>
            <a:pPr marL="0" indent="0">
              <a:buNone/>
            </a:pPr>
            <a:r>
              <a:rPr lang="en-US" dirty="0" smtClean="0"/>
              <a:t>Wait 1</a:t>
            </a:r>
          </a:p>
          <a:p>
            <a:pPr marL="0" indent="0">
              <a:buNone/>
            </a:pPr>
            <a:r>
              <a:rPr lang="en-US" b="1" dirty="0" err="1" smtClean="0"/>
              <a:t>EndIf</a:t>
            </a:r>
            <a:endParaRPr lang="en-US" b="1" dirty="0" smtClean="0"/>
          </a:p>
          <a:p>
            <a:pPr marL="0" indent="0">
              <a:buNone/>
            </a:pPr>
            <a:r>
              <a:rPr lang="en-US" dirty="0" smtClean="0"/>
              <a:t>Wait 1</a:t>
            </a:r>
          </a:p>
          <a:p>
            <a:pPr marL="0" indent="0">
              <a:buNone/>
            </a:pPr>
            <a:r>
              <a:rPr lang="en-US" b="1" dirty="0" err="1" smtClean="0"/>
              <a:t>EndFor</a:t>
            </a:r>
            <a:endParaRPr lang="en-US" b="1" dirty="0"/>
          </a:p>
        </p:txBody>
      </p:sp>
      <p:sp>
        <p:nvSpPr>
          <p:cNvPr id="5" name="Rounded Rectangle 4"/>
          <p:cNvSpPr/>
          <p:nvPr/>
        </p:nvSpPr>
        <p:spPr>
          <a:xfrm>
            <a:off x="425669" y="1024758"/>
            <a:ext cx="4571999" cy="8029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12178578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a:t>
            </a:r>
            <a:endParaRPr lang="en-US" dirty="0"/>
          </a:p>
        </p:txBody>
      </p:sp>
      <p:sp>
        <p:nvSpPr>
          <p:cNvPr id="3" name="Content Placeholder 2"/>
          <p:cNvSpPr>
            <a:spLocks noGrp="1"/>
          </p:cNvSpPr>
          <p:nvPr>
            <p:ph idx="1"/>
          </p:nvPr>
        </p:nvSpPr>
        <p:spPr/>
        <p:txBody>
          <a:bodyPr>
            <a:normAutofit/>
          </a:bodyPr>
          <a:lstStyle/>
          <a:p>
            <a:r>
              <a:rPr lang="en-US" dirty="0" smtClean="0"/>
              <a:t>What changes the readings from the values for the brightness sensor?</a:t>
            </a:r>
          </a:p>
          <a:p>
            <a:r>
              <a:rPr lang="en-US" dirty="0" smtClean="0"/>
              <a:t>What does a reading of 0 mean or 50, 100? </a:t>
            </a:r>
            <a:endParaRPr lang="en-US" dirty="0"/>
          </a:p>
          <a:p>
            <a:r>
              <a:rPr lang="en-US" dirty="0" smtClean="0"/>
              <a:t>Why </a:t>
            </a:r>
            <a:r>
              <a:rPr lang="en-US" dirty="0"/>
              <a:t>might you use a Wait command in your For Loop for monitoring the </a:t>
            </a:r>
            <a:r>
              <a:rPr lang="en-US" dirty="0" smtClean="0"/>
              <a:t>brightness?</a:t>
            </a:r>
            <a:endParaRPr lang="en-US" dirty="0"/>
          </a:p>
          <a:p>
            <a:endParaRPr lang="en-US" dirty="0" smtClean="0"/>
          </a:p>
        </p:txBody>
      </p:sp>
    </p:spTree>
    <p:extLst>
      <p:ext uri="{BB962C8B-B14F-4D97-AF65-F5344CB8AC3E}">
        <p14:creationId xmlns:p14="http://schemas.microsoft.com/office/powerpoint/2010/main" val="36961906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827" y="593129"/>
            <a:ext cx="5835585" cy="2451293"/>
          </a:xfrm>
          <a:prstGeom prst="rect">
            <a:avLst/>
          </a:prstGeom>
        </p:spPr>
      </p:pic>
      <p:sp>
        <p:nvSpPr>
          <p:cNvPr id="7" name="TextBox 6"/>
          <p:cNvSpPr txBox="1"/>
          <p:nvPr/>
        </p:nvSpPr>
        <p:spPr>
          <a:xfrm>
            <a:off x="0" y="12700"/>
            <a:ext cx="7010400" cy="646331"/>
          </a:xfrm>
          <a:prstGeom prst="rect">
            <a:avLst/>
          </a:prstGeom>
          <a:noFill/>
        </p:spPr>
        <p:txBody>
          <a:bodyPr wrap="square" rtlCol="0">
            <a:spAutoFit/>
          </a:bodyPr>
          <a:lstStyle/>
          <a:p>
            <a:pPr algn="ctr"/>
            <a:r>
              <a:rPr lang="en-US" sz="3600" dirty="0" smtClean="0"/>
              <a:t>Football and famine in Zimbabwe</a:t>
            </a:r>
            <a:endParaRPr lang="en-US" sz="3600" dirty="0"/>
          </a:p>
        </p:txBody>
      </p:sp>
      <p:sp>
        <p:nvSpPr>
          <p:cNvPr id="8" name="Subtitle 2"/>
          <p:cNvSpPr txBox="1">
            <a:spLocks/>
          </p:cNvSpPr>
          <p:nvPr/>
        </p:nvSpPr>
        <p:spPr>
          <a:xfrm>
            <a:off x="177800" y="3044423"/>
            <a:ext cx="5537200" cy="3098194"/>
          </a:xfrm>
          <a:prstGeom prst="rect">
            <a:avLst/>
          </a:prstGeom>
          <a:solidFill>
            <a:schemeClr val="bg1"/>
          </a:solidFill>
        </p:spPr>
        <p:txBody>
          <a:bodyPr>
            <a:normAutofit fontScale="47500" lnSpcReduction="20000"/>
          </a:bodyPr>
          <a:lstStyle>
            <a:lvl1pPr marL="342900" indent="-342900" algn="l" defTabSz="914400" rtl="0" eaLnBrk="1" latinLnBrk="0" hangingPunct="1">
              <a:spcBef>
                <a:spcPts val="600"/>
              </a:spcBef>
              <a:buFont typeface="Lucida Grande"/>
              <a:buChar char="»"/>
              <a:defRPr sz="32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8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4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400" i="1" dirty="0" err="1" smtClean="0"/>
              <a:t>Chidyamakondo</a:t>
            </a:r>
            <a:r>
              <a:rPr lang="en-US" sz="3400" i="1" dirty="0" smtClean="0"/>
              <a:t> high school, near </a:t>
            </a:r>
            <a:r>
              <a:rPr lang="en-US" sz="3400" b="1" i="1" dirty="0" err="1" smtClean="0"/>
              <a:t>Masvingo</a:t>
            </a:r>
            <a:r>
              <a:rPr lang="en-US" sz="3400" i="1" dirty="0" smtClean="0"/>
              <a:t> in southern Zimbabwe, has won the national girls’ football championships three years in a row. But that cherished record – and far, far more – is now at risk. </a:t>
            </a:r>
          </a:p>
          <a:p>
            <a:pPr marL="0" indent="0">
              <a:buNone/>
            </a:pPr>
            <a:endParaRPr lang="en-US" sz="3400" dirty="0" smtClean="0"/>
          </a:p>
          <a:p>
            <a:pPr marL="0" indent="0">
              <a:buNone/>
            </a:pPr>
            <a:r>
              <a:rPr lang="en-US" sz="3400" i="1" dirty="0" smtClean="0"/>
              <a:t>“Students are fainting, struggling to concentrate in lessons, dropping out of school … we’re having to shorten our assemblies and cut back on sport,” says head teacher Morrison </a:t>
            </a:r>
            <a:r>
              <a:rPr lang="en-US" sz="3400" i="1" dirty="0" err="1" smtClean="0"/>
              <a:t>Musorowegomo</a:t>
            </a:r>
            <a:r>
              <a:rPr lang="en-US" sz="3400" i="1" dirty="0" smtClean="0"/>
              <a:t>.</a:t>
            </a:r>
          </a:p>
          <a:p>
            <a:endParaRPr lang="en-US" sz="3400" dirty="0" smtClean="0"/>
          </a:p>
          <a:p>
            <a:pPr marL="0" indent="0">
              <a:buNone/>
            </a:pPr>
            <a:r>
              <a:rPr lang="en-US" sz="3400" i="1" dirty="0" smtClean="0"/>
              <a:t>“Some of our players would rather leave the school and get married, or they will simply stay in the villages because they have no food.”</a:t>
            </a:r>
          </a:p>
        </p:txBody>
      </p:sp>
      <p:sp>
        <p:nvSpPr>
          <p:cNvPr id="10" name="TextBox 9"/>
          <p:cNvSpPr txBox="1"/>
          <p:nvPr/>
        </p:nvSpPr>
        <p:spPr>
          <a:xfrm>
            <a:off x="7364227" y="81195"/>
            <a:ext cx="1332366" cy="523220"/>
          </a:xfrm>
          <a:prstGeom prst="rect">
            <a:avLst/>
          </a:prstGeom>
          <a:noFill/>
        </p:spPr>
        <p:txBody>
          <a:bodyPr wrap="none" rtlCol="0">
            <a:spAutoFit/>
          </a:bodyPr>
          <a:lstStyle/>
          <a:p>
            <a:r>
              <a:rPr lang="en-US" sz="1400" dirty="0"/>
              <a:t>The </a:t>
            </a:r>
            <a:r>
              <a:rPr lang="en-US" sz="1400" dirty="0" smtClean="0"/>
              <a:t>Guardian, </a:t>
            </a:r>
          </a:p>
          <a:p>
            <a:r>
              <a:rPr lang="en-US" sz="1400" dirty="0" smtClean="0"/>
              <a:t>April 21, 2016</a:t>
            </a:r>
            <a:endParaRPr lang="en-US" sz="1400" dirty="0"/>
          </a:p>
        </p:txBody>
      </p:sp>
      <p:pic>
        <p:nvPicPr>
          <p:cNvPr id="11" name="Picture 10"/>
          <p:cNvPicPr>
            <a:picLocks noChangeAspect="1"/>
          </p:cNvPicPr>
          <p:nvPr/>
        </p:nvPicPr>
        <p:blipFill>
          <a:blip r:embed="rId4"/>
          <a:stretch>
            <a:fillRect/>
          </a:stretch>
        </p:blipFill>
        <p:spPr>
          <a:xfrm>
            <a:off x="5840412" y="3291032"/>
            <a:ext cx="3047629" cy="2288095"/>
          </a:xfrm>
          <a:prstGeom prst="rect">
            <a:avLst/>
          </a:prstGeom>
        </p:spPr>
      </p:pic>
      <p:pic>
        <p:nvPicPr>
          <p:cNvPr id="12" name="Picture 11"/>
          <p:cNvPicPr>
            <a:picLocks noChangeAspect="1"/>
          </p:cNvPicPr>
          <p:nvPr/>
        </p:nvPicPr>
        <p:blipFill>
          <a:blip r:embed="rId5"/>
          <a:stretch>
            <a:fillRect/>
          </a:stretch>
        </p:blipFill>
        <p:spPr>
          <a:xfrm>
            <a:off x="0" y="580430"/>
            <a:ext cx="9144000" cy="516246"/>
          </a:xfrm>
          <a:prstGeom prst="rect">
            <a:avLst/>
          </a:prstGeom>
        </p:spPr>
      </p:pic>
      <p:pic>
        <p:nvPicPr>
          <p:cNvPr id="15" name="Picture 14"/>
          <p:cNvPicPr>
            <a:picLocks noChangeAspect="1"/>
          </p:cNvPicPr>
          <p:nvPr/>
        </p:nvPicPr>
        <p:blipFill>
          <a:blip r:embed="rId6"/>
          <a:stretch>
            <a:fillRect/>
          </a:stretch>
        </p:blipFill>
        <p:spPr>
          <a:xfrm>
            <a:off x="5863159" y="1237247"/>
            <a:ext cx="3024882" cy="1814929"/>
          </a:xfrm>
          <a:prstGeom prst="rect">
            <a:avLst/>
          </a:prstGeom>
        </p:spPr>
      </p:pic>
      <p:sp>
        <p:nvSpPr>
          <p:cNvPr id="16" name="Rectangle 15"/>
          <p:cNvSpPr/>
          <p:nvPr/>
        </p:nvSpPr>
        <p:spPr>
          <a:xfrm>
            <a:off x="177799" y="6133941"/>
            <a:ext cx="6940631" cy="215444"/>
          </a:xfrm>
          <a:prstGeom prst="rect">
            <a:avLst/>
          </a:prstGeom>
        </p:spPr>
        <p:txBody>
          <a:bodyPr wrap="square">
            <a:spAutoFit/>
          </a:bodyPr>
          <a:lstStyle/>
          <a:p>
            <a:r>
              <a:rPr lang="en-US" sz="800" dirty="0" smtClean="0">
                <a:hlinkClick r:id="rId7"/>
              </a:rPr>
              <a:t>Source: https</a:t>
            </a:r>
            <a:r>
              <a:rPr lang="en-US" sz="800" dirty="0">
                <a:hlinkClick r:id="rId7"/>
              </a:rPr>
              <a:t>://www.theguardian.com/global-development/2016/apr/21/drought-southern-africa-heavy-toll-students-fainting-malawi-zimbabwe</a:t>
            </a:r>
            <a:r>
              <a:rPr lang="en-US" sz="800" dirty="0"/>
              <a:t> </a:t>
            </a:r>
          </a:p>
        </p:txBody>
      </p:sp>
    </p:spTree>
    <p:extLst>
      <p:ext uri="{BB962C8B-B14F-4D97-AF65-F5344CB8AC3E}">
        <p14:creationId xmlns:p14="http://schemas.microsoft.com/office/powerpoint/2010/main" val="13098565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a:t>
            </a:r>
            <a:endParaRPr lang="en-US" dirty="0"/>
          </a:p>
        </p:txBody>
      </p:sp>
      <p:sp>
        <p:nvSpPr>
          <p:cNvPr id="3" name="Content Placeholder 2"/>
          <p:cNvSpPr>
            <a:spLocks noGrp="1"/>
          </p:cNvSpPr>
          <p:nvPr>
            <p:ph sz="half" idx="1"/>
          </p:nvPr>
        </p:nvSpPr>
        <p:spPr/>
        <p:txBody>
          <a:bodyPr>
            <a:normAutofit lnSpcReduction="10000"/>
          </a:bodyPr>
          <a:lstStyle/>
          <a:p>
            <a:pPr>
              <a:buFont typeface="Wingdings" panose="05000000000000000000" pitchFamily="2" charset="2"/>
              <a:buChar char="ü"/>
            </a:pPr>
            <a:r>
              <a:rPr lang="en-US" i="1" dirty="0"/>
              <a:t>Student Task: </a:t>
            </a:r>
          </a:p>
          <a:p>
            <a:r>
              <a:rPr lang="en-US" dirty="0" smtClean="0"/>
              <a:t>Add </a:t>
            </a:r>
            <a:r>
              <a:rPr lang="en-US" dirty="0"/>
              <a:t>multiple thresholds that trigger different </a:t>
            </a:r>
            <a:r>
              <a:rPr lang="en-US" dirty="0" smtClean="0"/>
              <a:t>sounds</a:t>
            </a:r>
          </a:p>
          <a:p>
            <a:r>
              <a:rPr lang="en-US" dirty="0" smtClean="0"/>
              <a:t>Instead </a:t>
            </a:r>
            <a:r>
              <a:rPr lang="en-US" dirty="0"/>
              <a:t>of using a predetermined frequency, try creating a function for frequency which takes the brightness as a value.  </a:t>
            </a:r>
          </a:p>
          <a:p>
            <a:endParaRPr lang="en-US" dirty="0"/>
          </a:p>
        </p:txBody>
      </p:sp>
      <p:sp>
        <p:nvSpPr>
          <p:cNvPr id="4" name="Content Placeholder 3"/>
          <p:cNvSpPr>
            <a:spLocks noGrp="1"/>
          </p:cNvSpPr>
          <p:nvPr>
            <p:ph sz="half" idx="2"/>
          </p:nvPr>
        </p:nvSpPr>
        <p:spPr>
          <a:xfrm>
            <a:off x="4648199" y="1600201"/>
            <a:ext cx="4360889" cy="4011706"/>
          </a:xfrm>
          <a:solidFill>
            <a:schemeClr val="bg1">
              <a:lumMod val="85000"/>
            </a:schemeClr>
          </a:solidFill>
        </p:spPr>
        <p:txBody>
          <a:bodyPr>
            <a:normAutofit lnSpcReduction="10000"/>
          </a:bodyPr>
          <a:lstStyle/>
          <a:p>
            <a:pPr marL="0" indent="0">
              <a:buNone/>
            </a:pPr>
            <a:r>
              <a:rPr lang="en-US" b="1" dirty="0"/>
              <a:t>Command Hints:</a:t>
            </a:r>
          </a:p>
          <a:p>
            <a:pPr marL="0" indent="0">
              <a:buNone/>
            </a:pPr>
            <a:r>
              <a:rPr lang="en-US" sz="2400" dirty="0" smtClean="0"/>
              <a:t>B:=2</a:t>
            </a:r>
          </a:p>
          <a:p>
            <a:pPr marL="0" indent="0">
              <a:buNone/>
            </a:pPr>
            <a:r>
              <a:rPr lang="en-US" sz="2400" dirty="0" smtClean="0"/>
              <a:t>While B&gt;1</a:t>
            </a:r>
          </a:p>
          <a:p>
            <a:pPr marL="0" indent="0">
              <a:buNone/>
            </a:pPr>
            <a:r>
              <a:rPr lang="en-US" sz="2400" dirty="0" smtClean="0"/>
              <a:t>Send </a:t>
            </a:r>
            <a:r>
              <a:rPr lang="en-US" sz="2400" dirty="0"/>
              <a:t>"Read </a:t>
            </a:r>
            <a:r>
              <a:rPr lang="en-US" sz="2400" dirty="0" smtClean="0"/>
              <a:t>Brightness“</a:t>
            </a:r>
          </a:p>
          <a:p>
            <a:pPr marL="0" indent="0">
              <a:buNone/>
            </a:pPr>
            <a:r>
              <a:rPr lang="en-US" sz="2400" dirty="0" smtClean="0"/>
              <a:t>Get b</a:t>
            </a:r>
          </a:p>
          <a:p>
            <a:pPr marL="0" indent="0">
              <a:buNone/>
            </a:pPr>
            <a:endParaRPr lang="en-US" sz="2400" dirty="0" smtClean="0"/>
          </a:p>
          <a:p>
            <a:pPr marL="0" indent="0">
              <a:buNone/>
            </a:pPr>
            <a:r>
              <a:rPr lang="en-US" sz="2400" dirty="0" smtClean="0"/>
              <a:t>Send </a:t>
            </a:r>
            <a:r>
              <a:rPr lang="en-US" sz="2400" dirty="0"/>
              <a:t>"SET SOUND </a:t>
            </a:r>
            <a:r>
              <a:rPr lang="en-US" sz="2400" dirty="0" err="1"/>
              <a:t>eval</a:t>
            </a:r>
            <a:r>
              <a:rPr lang="en-US" sz="2400" dirty="0"/>
              <a:t>(F</a:t>
            </a:r>
            <a:r>
              <a:rPr lang="en-US" sz="2400" dirty="0" smtClean="0"/>
              <a:t>)“</a:t>
            </a:r>
          </a:p>
          <a:p>
            <a:pPr marL="0" indent="0">
              <a:buNone/>
            </a:pPr>
            <a:r>
              <a:rPr lang="en-US" sz="2400" dirty="0" smtClean="0"/>
              <a:t>Wait 0.2</a:t>
            </a:r>
          </a:p>
          <a:p>
            <a:pPr marL="0" indent="0">
              <a:buNone/>
            </a:pPr>
            <a:r>
              <a:rPr lang="en-US" sz="2400" dirty="0" err="1" smtClean="0"/>
              <a:t>EndWhile</a:t>
            </a:r>
            <a:endParaRPr lang="en-US" sz="2400" dirty="0"/>
          </a:p>
        </p:txBody>
      </p:sp>
      <p:sp>
        <p:nvSpPr>
          <p:cNvPr id="7" name="Rounded Rectangle 6"/>
          <p:cNvSpPr/>
          <p:nvPr/>
        </p:nvSpPr>
        <p:spPr>
          <a:xfrm>
            <a:off x="4648200" y="762000"/>
            <a:ext cx="4360888"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2819162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Extension:</a:t>
            </a:r>
            <a:endParaRPr lang="en-US" dirty="0"/>
          </a:p>
        </p:txBody>
      </p:sp>
      <p:sp>
        <p:nvSpPr>
          <p:cNvPr id="4" name="Content Placeholder 3"/>
          <p:cNvSpPr>
            <a:spLocks noGrp="1"/>
          </p:cNvSpPr>
          <p:nvPr>
            <p:ph sz="half" idx="1"/>
          </p:nvPr>
        </p:nvSpPr>
        <p:spPr>
          <a:xfrm>
            <a:off x="7498" y="1600200"/>
            <a:ext cx="4038600" cy="4525963"/>
          </a:xfrm>
        </p:spPr>
        <p:txBody>
          <a:bodyPr>
            <a:normAutofit/>
          </a:bodyPr>
          <a:lstStyle/>
          <a:p>
            <a:pPr>
              <a:buFont typeface="Wingdings" panose="05000000000000000000" pitchFamily="2" charset="2"/>
              <a:buChar char="ü"/>
            </a:pPr>
            <a:r>
              <a:rPr lang="en-US" i="1" dirty="0" smtClean="0"/>
              <a:t>Student </a:t>
            </a:r>
            <a:r>
              <a:rPr lang="en-US" i="1" dirty="0"/>
              <a:t>Task: </a:t>
            </a:r>
            <a:r>
              <a:rPr lang="en-US" dirty="0"/>
              <a:t>Using a For loop</a:t>
            </a:r>
            <a:r>
              <a:rPr lang="en-US"/>
              <a:t>, </a:t>
            </a:r>
            <a:r>
              <a:rPr lang="en-US" smtClean="0"/>
              <a:t>write a function </a:t>
            </a:r>
            <a:r>
              <a:rPr lang="en-US"/>
              <a:t>for frequency which takes the brightness as a value</a:t>
            </a:r>
            <a:endParaRPr lang="en-US" dirty="0"/>
          </a:p>
          <a:p>
            <a:pPr marL="0" indent="0">
              <a:buNone/>
            </a:pPr>
            <a:endParaRPr lang="en-US" dirty="0"/>
          </a:p>
        </p:txBody>
      </p:sp>
      <p:sp>
        <p:nvSpPr>
          <p:cNvPr id="3" name="Content Placeholder 2"/>
          <p:cNvSpPr>
            <a:spLocks noGrp="1"/>
          </p:cNvSpPr>
          <p:nvPr>
            <p:ph sz="half" idx="2"/>
          </p:nvPr>
        </p:nvSpPr>
        <p:spPr>
          <a:xfrm>
            <a:off x="4437089" y="1600200"/>
            <a:ext cx="4571999" cy="4525963"/>
          </a:xfrm>
          <a:solidFill>
            <a:schemeClr val="bg2">
              <a:lumMod val="85000"/>
            </a:schemeClr>
          </a:solidFill>
        </p:spPr>
        <p:txBody>
          <a:bodyPr>
            <a:normAutofit/>
          </a:bodyPr>
          <a:lstStyle/>
          <a:p>
            <a:pPr marL="0" indent="0">
              <a:buNone/>
            </a:pPr>
            <a:endParaRPr lang="en-US" sz="2400" dirty="0" smtClean="0"/>
          </a:p>
          <a:p>
            <a:pPr marL="0" indent="0">
              <a:buNone/>
            </a:pPr>
            <a:r>
              <a:rPr lang="en-US" sz="2400" dirty="0" smtClean="0"/>
              <a:t>For i,1,10   </a:t>
            </a:r>
          </a:p>
          <a:p>
            <a:pPr marL="0" indent="0">
              <a:buNone/>
            </a:pPr>
            <a:r>
              <a:rPr lang="en-US" sz="2400" dirty="0" smtClean="0"/>
              <a:t>Send </a:t>
            </a:r>
            <a:r>
              <a:rPr lang="en-US" sz="2400" dirty="0"/>
              <a:t>"READ BRIGHTNESS </a:t>
            </a:r>
            <a:r>
              <a:rPr lang="en-US" sz="2400" dirty="0" smtClean="0"/>
              <a:t>"   </a:t>
            </a:r>
          </a:p>
          <a:p>
            <a:pPr marL="0" indent="0">
              <a:buNone/>
            </a:pPr>
            <a:r>
              <a:rPr lang="en-US" sz="2400" dirty="0" smtClean="0"/>
              <a:t>Get b   </a:t>
            </a:r>
          </a:p>
          <a:p>
            <a:pPr marL="0" indent="0">
              <a:buNone/>
            </a:pPr>
            <a:r>
              <a:rPr lang="en-US" sz="2400" dirty="0" err="1" smtClean="0"/>
              <a:t>Disp</a:t>
            </a:r>
            <a:r>
              <a:rPr lang="en-US" sz="2400" dirty="0" smtClean="0"/>
              <a:t> b*600   </a:t>
            </a:r>
          </a:p>
          <a:p>
            <a:pPr marL="0" indent="0">
              <a:buNone/>
            </a:pPr>
            <a:r>
              <a:rPr lang="en-US" sz="2400" dirty="0" smtClean="0"/>
              <a:t>Send </a:t>
            </a:r>
            <a:r>
              <a:rPr lang="en-US" sz="2400" dirty="0"/>
              <a:t>"SET SOUND </a:t>
            </a:r>
            <a:r>
              <a:rPr lang="en-US" sz="2400" dirty="0" err="1"/>
              <a:t>eval</a:t>
            </a:r>
            <a:r>
              <a:rPr lang="en-US" sz="2400" dirty="0"/>
              <a:t>(b*600)  TIME </a:t>
            </a:r>
            <a:r>
              <a:rPr lang="en-US" sz="2400" dirty="0" smtClean="0"/>
              <a:t>1“</a:t>
            </a:r>
          </a:p>
          <a:p>
            <a:pPr marL="0" indent="0">
              <a:buNone/>
            </a:pPr>
            <a:r>
              <a:rPr lang="en-US" sz="2400" dirty="0" smtClean="0"/>
              <a:t>Wait 1</a:t>
            </a:r>
          </a:p>
          <a:p>
            <a:pPr marL="0" indent="0">
              <a:buNone/>
            </a:pPr>
            <a:r>
              <a:rPr lang="en-US" sz="2400" dirty="0" err="1" smtClean="0"/>
              <a:t>EndFor</a:t>
            </a:r>
            <a:endParaRPr lang="en-US" sz="2400" dirty="0"/>
          </a:p>
        </p:txBody>
      </p:sp>
      <p:sp>
        <p:nvSpPr>
          <p:cNvPr id="6" name="Rounded Rectangle 5"/>
          <p:cNvSpPr/>
          <p:nvPr/>
        </p:nvSpPr>
        <p:spPr>
          <a:xfrm>
            <a:off x="4437088" y="762000"/>
            <a:ext cx="4571999"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8" name="Rectangle 7"/>
          <p:cNvSpPr/>
          <p:nvPr/>
        </p:nvSpPr>
        <p:spPr>
          <a:xfrm>
            <a:off x="4808560" y="2715903"/>
            <a:ext cx="3717879" cy="2646878"/>
          </a:xfrm>
          <a:prstGeom prst="rect">
            <a:avLst/>
          </a:prstGeom>
          <a:noFill/>
        </p:spPr>
        <p:txBody>
          <a:bodyPr wrap="square" lIns="91440" tIns="45720" rIns="91440" bIns="45720">
            <a:spAutoFit/>
          </a:bodyPr>
          <a:lstStyle/>
          <a:p>
            <a:pPr algn="ctr"/>
            <a:r>
              <a:rPr lang="en-US" sz="166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US" sz="166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2075990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4</a:t>
            </a:r>
            <a:r>
              <a:rPr lang="en-US" dirty="0" smtClean="0"/>
              <a:t>. Introduction to  </a:t>
            </a:r>
            <a:r>
              <a:rPr lang="en-US" u="sng" dirty="0" smtClean="0"/>
              <a:t>External</a:t>
            </a:r>
            <a:r>
              <a:rPr lang="en-US" dirty="0" smtClean="0"/>
              <a:t> Input and Output devices</a:t>
            </a:r>
            <a:endParaRPr lang="en-US" dirty="0"/>
          </a:p>
        </p:txBody>
      </p:sp>
    </p:spTree>
    <p:extLst>
      <p:ext uri="{BB962C8B-B14F-4D97-AF65-F5344CB8AC3E}">
        <p14:creationId xmlns:p14="http://schemas.microsoft.com/office/powerpoint/2010/main" val="8157531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Input and Output</a:t>
            </a:r>
            <a:endParaRPr lang="en-US" dirty="0"/>
          </a:p>
        </p:txBody>
      </p:sp>
      <p:sp>
        <p:nvSpPr>
          <p:cNvPr id="6" name="Content Placeholder 5"/>
          <p:cNvSpPr>
            <a:spLocks noGrp="1"/>
          </p:cNvSpPr>
          <p:nvPr>
            <p:ph sz="half" idx="1"/>
          </p:nvPr>
        </p:nvSpPr>
        <p:spPr/>
        <p:txBody>
          <a:bodyPr/>
          <a:lstStyle/>
          <a:p>
            <a:r>
              <a:rPr lang="en-US" dirty="0" smtClean="0"/>
              <a:t>Input </a:t>
            </a:r>
          </a:p>
          <a:p>
            <a:pPr lvl="1"/>
            <a:r>
              <a:rPr lang="en-US" dirty="0"/>
              <a:t>Digital Temperature and Humidity (DHT)</a:t>
            </a:r>
          </a:p>
          <a:p>
            <a:pPr lvl="1"/>
            <a:r>
              <a:rPr lang="en-US" dirty="0"/>
              <a:t>Light Level</a:t>
            </a:r>
          </a:p>
          <a:p>
            <a:pPr lvl="1"/>
            <a:r>
              <a:rPr lang="en-US" dirty="0"/>
              <a:t>Soil </a:t>
            </a:r>
            <a:r>
              <a:rPr lang="en-US" dirty="0" smtClean="0"/>
              <a:t>Moisture</a:t>
            </a:r>
          </a:p>
          <a:p>
            <a:r>
              <a:rPr lang="en-US" dirty="0" smtClean="0"/>
              <a:t>Output</a:t>
            </a:r>
          </a:p>
          <a:p>
            <a:pPr lvl="1"/>
            <a:r>
              <a:rPr lang="en-US" dirty="0"/>
              <a:t> MOSFET Transistor to control pump</a:t>
            </a:r>
          </a:p>
          <a:p>
            <a:pPr lvl="1"/>
            <a:endParaRPr lang="en-US" dirty="0" smtClean="0"/>
          </a:p>
          <a:p>
            <a:endParaRPr lang="en-US" dirty="0" smtClean="0"/>
          </a:p>
          <a:p>
            <a:pPr lvl="2"/>
            <a:endParaRPr lang="en-US" dirty="0" smtClean="0"/>
          </a:p>
          <a:p>
            <a:pPr lvl="2"/>
            <a:endParaRPr lang="en-US" dirty="0"/>
          </a:p>
        </p:txBody>
      </p:sp>
      <p:pic>
        <p:nvPicPr>
          <p:cNvPr id="8" name="Picture 7"/>
          <p:cNvPicPr>
            <a:picLocks noChangeAspect="1"/>
          </p:cNvPicPr>
          <p:nvPr/>
        </p:nvPicPr>
        <p:blipFill>
          <a:blip r:embed="rId3"/>
          <a:stretch>
            <a:fillRect/>
          </a:stretch>
        </p:blipFill>
        <p:spPr>
          <a:xfrm>
            <a:off x="5182086" y="2334238"/>
            <a:ext cx="3517900" cy="1155816"/>
          </a:xfrm>
          <a:prstGeom prst="rect">
            <a:avLst/>
          </a:prstGeom>
        </p:spPr>
      </p:pic>
      <p:pic>
        <p:nvPicPr>
          <p:cNvPr id="9" name="Picture 8"/>
          <p:cNvPicPr>
            <a:picLocks noChangeAspect="1"/>
          </p:cNvPicPr>
          <p:nvPr/>
        </p:nvPicPr>
        <p:blipFill>
          <a:blip r:embed="rId4"/>
          <a:stretch>
            <a:fillRect/>
          </a:stretch>
        </p:blipFill>
        <p:spPr>
          <a:xfrm>
            <a:off x="5182086" y="3490054"/>
            <a:ext cx="3483864" cy="1143000"/>
          </a:xfrm>
          <a:prstGeom prst="rect">
            <a:avLst/>
          </a:prstGeom>
        </p:spPr>
      </p:pic>
    </p:spTree>
    <p:extLst>
      <p:ext uri="{BB962C8B-B14F-4D97-AF65-F5344CB8AC3E}">
        <p14:creationId xmlns:p14="http://schemas.microsoft.com/office/powerpoint/2010/main" val="25363912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val="0"/>
              </a:ext>
            </a:extLst>
          </a:blip>
          <a:stretch>
            <a:fillRect/>
          </a:stretch>
        </p:blipFill>
        <p:spPr>
          <a:xfrm>
            <a:off x="249237" y="1219200"/>
            <a:ext cx="8310563" cy="4972562"/>
          </a:xfrm>
          <a:prstGeom prst="rect">
            <a:avLst/>
          </a:prstGeom>
        </p:spPr>
      </p:pic>
      <p:sp>
        <p:nvSpPr>
          <p:cNvPr id="5" name="TextBox 4"/>
          <p:cNvSpPr txBox="1"/>
          <p:nvPr/>
        </p:nvSpPr>
        <p:spPr>
          <a:xfrm>
            <a:off x="2651760" y="5852910"/>
            <a:ext cx="777240" cy="369332"/>
          </a:xfrm>
          <a:prstGeom prst="rect">
            <a:avLst/>
          </a:prstGeom>
          <a:noFill/>
        </p:spPr>
        <p:txBody>
          <a:bodyPr wrap="square" rtlCol="0">
            <a:spAutoFit/>
          </a:bodyPr>
          <a:lstStyle/>
          <a:p>
            <a:r>
              <a:rPr lang="en-US" dirty="0" smtClean="0"/>
              <a:t>Input</a:t>
            </a:r>
            <a:endParaRPr lang="en-US" dirty="0"/>
          </a:p>
        </p:txBody>
      </p:sp>
      <p:sp>
        <p:nvSpPr>
          <p:cNvPr id="7" name="Title 3"/>
          <p:cNvSpPr>
            <a:spLocks noGrp="1"/>
          </p:cNvSpPr>
          <p:nvPr>
            <p:ph type="title"/>
          </p:nvPr>
        </p:nvSpPr>
        <p:spPr/>
        <p:txBody>
          <a:bodyPr/>
          <a:lstStyle/>
          <a:p>
            <a:r>
              <a:rPr lang="en-US" dirty="0" smtClean="0"/>
              <a:t>External Input and Output</a:t>
            </a:r>
            <a:endParaRPr lang="en-US" dirty="0"/>
          </a:p>
        </p:txBody>
      </p:sp>
      <p:sp>
        <p:nvSpPr>
          <p:cNvPr id="8" name="Right Brace 7"/>
          <p:cNvSpPr/>
          <p:nvPr/>
        </p:nvSpPr>
        <p:spPr>
          <a:xfrm>
            <a:off x="5212080" y="2364736"/>
            <a:ext cx="701040" cy="379908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e 8"/>
          <p:cNvSpPr/>
          <p:nvPr/>
        </p:nvSpPr>
        <p:spPr>
          <a:xfrm>
            <a:off x="3040380" y="2364736"/>
            <a:ext cx="556260" cy="379908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5490210" y="5857982"/>
            <a:ext cx="1028700" cy="369332"/>
          </a:xfrm>
          <a:prstGeom prst="rect">
            <a:avLst/>
          </a:prstGeom>
          <a:noFill/>
        </p:spPr>
        <p:txBody>
          <a:bodyPr wrap="square" rtlCol="0">
            <a:spAutoFit/>
          </a:bodyPr>
          <a:lstStyle/>
          <a:p>
            <a:r>
              <a:rPr lang="en-US" dirty="0" smtClean="0"/>
              <a:t>Output</a:t>
            </a:r>
            <a:endParaRPr lang="en-US" dirty="0"/>
          </a:p>
        </p:txBody>
      </p:sp>
    </p:spTree>
    <p:extLst>
      <p:ext uri="{BB962C8B-B14F-4D97-AF65-F5344CB8AC3E}">
        <p14:creationId xmlns:p14="http://schemas.microsoft.com/office/powerpoint/2010/main" val="17982424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Discussion</a:t>
            </a:r>
            <a:endParaRPr lang="en-US" dirty="0"/>
          </a:p>
        </p:txBody>
      </p:sp>
      <p:sp>
        <p:nvSpPr>
          <p:cNvPr id="6" name="Content Placeholder 5"/>
          <p:cNvSpPr>
            <a:spLocks noGrp="1"/>
          </p:cNvSpPr>
          <p:nvPr>
            <p:ph sz="half" idx="1"/>
          </p:nvPr>
        </p:nvSpPr>
        <p:spPr>
          <a:xfrm>
            <a:off x="454046" y="1265428"/>
            <a:ext cx="8208750" cy="4525963"/>
          </a:xfrm>
        </p:spPr>
        <p:txBody>
          <a:bodyPr/>
          <a:lstStyle/>
          <a:p>
            <a:r>
              <a:rPr lang="en-US" dirty="0" smtClean="0"/>
              <a:t>What are examples of types of Input and Output devices in real life products? </a:t>
            </a:r>
          </a:p>
        </p:txBody>
      </p:sp>
      <p:pic>
        <p:nvPicPr>
          <p:cNvPr id="8" name="Picture 7"/>
          <p:cNvPicPr>
            <a:picLocks noChangeAspect="1"/>
          </p:cNvPicPr>
          <p:nvPr/>
        </p:nvPicPr>
        <p:blipFill>
          <a:blip r:embed="rId3"/>
          <a:stretch>
            <a:fillRect/>
          </a:stretch>
        </p:blipFill>
        <p:spPr>
          <a:xfrm>
            <a:off x="3761486" y="2647823"/>
            <a:ext cx="3517900" cy="1155816"/>
          </a:xfrm>
          <a:prstGeom prst="rect">
            <a:avLst/>
          </a:prstGeom>
        </p:spPr>
      </p:pic>
      <p:pic>
        <p:nvPicPr>
          <p:cNvPr id="9" name="Picture 8"/>
          <p:cNvPicPr>
            <a:picLocks noChangeAspect="1"/>
          </p:cNvPicPr>
          <p:nvPr/>
        </p:nvPicPr>
        <p:blipFill>
          <a:blip r:embed="rId4"/>
          <a:stretch>
            <a:fillRect/>
          </a:stretch>
        </p:blipFill>
        <p:spPr>
          <a:xfrm>
            <a:off x="3761486" y="4273739"/>
            <a:ext cx="3483864" cy="1143000"/>
          </a:xfrm>
          <a:prstGeom prst="rect">
            <a:avLst/>
          </a:prstGeom>
        </p:spPr>
      </p:pic>
      <p:pic>
        <p:nvPicPr>
          <p:cNvPr id="22" name="Picture 21"/>
          <p:cNvPicPr/>
          <p:nvPr/>
        </p:nvPicPr>
        <p:blipFill rotWithShape="1">
          <a:blip r:embed="rId5" cstate="email">
            <a:extLst>
              <a:ext uri="{28A0092B-C50C-407E-A947-70E740481C1C}">
                <a14:useLocalDpi xmlns:a14="http://schemas.microsoft.com/office/drawing/2010/main" val="0"/>
              </a:ext>
            </a:extLst>
          </a:blip>
          <a:srcRect t="22424" r="60638" b="11734"/>
          <a:stretch/>
        </p:blipFill>
        <p:spPr>
          <a:xfrm>
            <a:off x="204003" y="2166598"/>
            <a:ext cx="3392637" cy="3274082"/>
          </a:xfrm>
          <a:prstGeom prst="rect">
            <a:avLst/>
          </a:prstGeom>
        </p:spPr>
      </p:pic>
      <p:pic>
        <p:nvPicPr>
          <p:cNvPr id="23" name="Picture 22"/>
          <p:cNvPicPr/>
          <p:nvPr/>
        </p:nvPicPr>
        <p:blipFill rotWithShape="1">
          <a:blip r:embed="rId6" cstate="email">
            <a:extLst>
              <a:ext uri="{28A0092B-C50C-407E-A947-70E740481C1C}">
                <a14:useLocalDpi xmlns:a14="http://schemas.microsoft.com/office/drawing/2010/main" val="0"/>
              </a:ext>
            </a:extLst>
          </a:blip>
          <a:srcRect l="64163" t="38615" b="30693"/>
          <a:stretch/>
        </p:blipFill>
        <p:spPr>
          <a:xfrm>
            <a:off x="7245350" y="4519932"/>
            <a:ext cx="1746250" cy="1271459"/>
          </a:xfrm>
          <a:prstGeom prst="rect">
            <a:avLst/>
          </a:prstGeom>
        </p:spPr>
      </p:pic>
      <p:sp>
        <p:nvSpPr>
          <p:cNvPr id="2" name="TextBox 1"/>
          <p:cNvSpPr txBox="1"/>
          <p:nvPr/>
        </p:nvSpPr>
        <p:spPr>
          <a:xfrm>
            <a:off x="454046" y="5440679"/>
            <a:ext cx="93279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smtClean="0"/>
              <a:t>INPUT</a:t>
            </a:r>
            <a:endParaRPr lang="en-US" dirty="0"/>
          </a:p>
        </p:txBody>
      </p:sp>
      <p:sp>
        <p:nvSpPr>
          <p:cNvPr id="24" name="TextBox 23"/>
          <p:cNvSpPr txBox="1"/>
          <p:nvPr/>
        </p:nvSpPr>
        <p:spPr>
          <a:xfrm>
            <a:off x="7510166" y="4089073"/>
            <a:ext cx="129855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smtClean="0"/>
              <a:t>OUTPUT</a:t>
            </a:r>
            <a:endParaRPr lang="en-US" dirty="0"/>
          </a:p>
        </p:txBody>
      </p:sp>
    </p:spTree>
    <p:extLst>
      <p:ext uri="{BB962C8B-B14F-4D97-AF65-F5344CB8AC3E}">
        <p14:creationId xmlns:p14="http://schemas.microsoft.com/office/powerpoint/2010/main" val="20101341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4.1 Mini project: using an external light Level sensor</a:t>
            </a:r>
            <a:endParaRPr lang="en-US" dirty="0"/>
          </a:p>
        </p:txBody>
      </p:sp>
      <p:sp>
        <p:nvSpPr>
          <p:cNvPr id="5" name="Text Placeholder 3"/>
          <p:cNvSpPr>
            <a:spLocks noGrp="1"/>
          </p:cNvSpPr>
          <p:nvPr>
            <p:ph type="body" idx="1"/>
          </p:nvPr>
        </p:nvSpPr>
        <p:spPr>
          <a:xfrm>
            <a:off x="722313" y="2906713"/>
            <a:ext cx="7772400" cy="1500187"/>
          </a:xfrm>
        </p:spPr>
        <p:txBody>
          <a:bodyPr/>
          <a:lstStyle/>
          <a:p>
            <a:r>
              <a:rPr lang="en-US" dirty="0" smtClean="0"/>
              <a:t>External Input and Output</a:t>
            </a:r>
            <a:endParaRPr lang="en-US" dirty="0"/>
          </a:p>
        </p:txBody>
      </p:sp>
    </p:spTree>
    <p:extLst>
      <p:ext uri="{BB962C8B-B14F-4D97-AF65-F5344CB8AC3E}">
        <p14:creationId xmlns:p14="http://schemas.microsoft.com/office/powerpoint/2010/main" val="27351180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400050"/>
            <a:ext cx="8686800" cy="1143000"/>
          </a:xfrm>
        </p:spPr>
        <p:txBody>
          <a:bodyPr>
            <a:normAutofit fontScale="90000"/>
          </a:bodyPr>
          <a:lstStyle/>
          <a:p>
            <a:pPr lvl="0"/>
            <a:r>
              <a:rPr lang="en-US" sz="3600" b="1" dirty="0" smtClean="0"/>
              <a:t>Student Task: </a:t>
            </a:r>
            <a:r>
              <a:rPr lang="en-US" sz="3600" dirty="0" smtClean="0"/>
              <a:t>Create </a:t>
            </a:r>
            <a:r>
              <a:rPr lang="en-US" sz="3600" dirty="0"/>
              <a:t>a program that reads </a:t>
            </a:r>
            <a:r>
              <a:rPr lang="en-US" sz="3600" dirty="0" smtClean="0"/>
              <a:t>input </a:t>
            </a:r>
            <a:r>
              <a:rPr lang="en-US" sz="3600" dirty="0"/>
              <a:t>from </a:t>
            </a:r>
            <a:r>
              <a:rPr lang="en-US" sz="3600" dirty="0" smtClean="0"/>
              <a:t>an </a:t>
            </a:r>
            <a:r>
              <a:rPr lang="en-US" sz="3600" u="sng" dirty="0" smtClean="0"/>
              <a:t>external light sensor </a:t>
            </a:r>
            <a:r>
              <a:rPr lang="en-US" sz="3600" dirty="0"/>
              <a:t>and then use If-Then-Else logic to control outputs.</a:t>
            </a:r>
            <a:br>
              <a:rPr lang="en-US" sz="3600" dirty="0"/>
            </a:br>
            <a:endParaRPr lang="en-US" sz="3600" dirty="0"/>
          </a:p>
        </p:txBody>
      </p:sp>
      <p:sp>
        <p:nvSpPr>
          <p:cNvPr id="6" name="Content Placeholder 5"/>
          <p:cNvSpPr>
            <a:spLocks noGrp="1"/>
          </p:cNvSpPr>
          <p:nvPr>
            <p:ph idx="1"/>
          </p:nvPr>
        </p:nvSpPr>
        <p:spPr>
          <a:xfrm>
            <a:off x="457200" y="1686914"/>
            <a:ext cx="8229600" cy="4382813"/>
          </a:xfrm>
        </p:spPr>
        <p:txBody>
          <a:bodyPr>
            <a:noAutofit/>
          </a:bodyPr>
          <a:lstStyle/>
          <a:p>
            <a:pPr marL="457200" lvl="1" indent="-457200">
              <a:buFont typeface="+mj-lt"/>
              <a:buAutoNum type="arabicPeriod"/>
            </a:pPr>
            <a:r>
              <a:rPr lang="en-US" dirty="0" smtClean="0"/>
              <a:t>Before starting to program, </a:t>
            </a:r>
            <a:r>
              <a:rPr lang="en-US" b="1" dirty="0" smtClean="0"/>
              <a:t>define the problem</a:t>
            </a:r>
            <a:r>
              <a:rPr lang="en-US" dirty="0" smtClean="0"/>
              <a:t>. </a:t>
            </a:r>
            <a:br>
              <a:rPr lang="en-US" dirty="0" smtClean="0"/>
            </a:br>
            <a:r>
              <a:rPr lang="en-US" dirty="0" smtClean="0"/>
              <a:t>Some questions to think about: </a:t>
            </a:r>
          </a:p>
          <a:p>
            <a:pPr lvl="1">
              <a:buFont typeface="Arial" panose="020B0604020202020204" pitchFamily="34" charset="0"/>
              <a:buChar char="•"/>
            </a:pPr>
            <a:r>
              <a:rPr lang="en-US" dirty="0" smtClean="0"/>
              <a:t>How will the light control sound?</a:t>
            </a:r>
          </a:p>
          <a:p>
            <a:pPr lvl="1">
              <a:buFont typeface="Arial" panose="020B0604020202020204" pitchFamily="34" charset="0"/>
              <a:buChar char="•"/>
            </a:pPr>
            <a:r>
              <a:rPr lang="en-US" dirty="0" smtClean="0"/>
              <a:t>What sound will the TI-Innovator Hub make?</a:t>
            </a:r>
          </a:p>
          <a:p>
            <a:pPr lvl="1">
              <a:buFont typeface="Arial" panose="020B0604020202020204" pitchFamily="34" charset="0"/>
              <a:buChar char="•"/>
            </a:pPr>
            <a:r>
              <a:rPr lang="en-US" dirty="0" smtClean="0"/>
              <a:t>How long will the sound play? </a:t>
            </a:r>
          </a:p>
          <a:p>
            <a:pPr lvl="1">
              <a:buFont typeface="Arial" panose="020B0604020202020204" pitchFamily="34" charset="0"/>
              <a:buChar char="•"/>
            </a:pPr>
            <a:r>
              <a:rPr lang="en-US" dirty="0" smtClean="0"/>
              <a:t>What is your input and what is your output?</a:t>
            </a:r>
            <a:endParaRPr lang="en-US" dirty="0"/>
          </a:p>
        </p:txBody>
      </p:sp>
    </p:spTree>
    <p:extLst>
      <p:ext uri="{BB962C8B-B14F-4D97-AF65-F5344CB8AC3E}">
        <p14:creationId xmlns:p14="http://schemas.microsoft.com/office/powerpoint/2010/main" val="17268586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57200" y="1535113"/>
            <a:ext cx="4040188" cy="4591050"/>
          </a:xfrm>
        </p:spPr>
        <p:txBody>
          <a:bodyPr>
            <a:normAutofit/>
          </a:bodyPr>
          <a:lstStyle/>
          <a:p>
            <a:pPr>
              <a:buFont typeface="Arial" panose="020B0604020202020204" pitchFamily="34" charset="0"/>
              <a:buChar char="•"/>
            </a:pPr>
            <a:r>
              <a:rPr lang="en-US" sz="2800" dirty="0"/>
              <a:t>Create your own flowchart for this </a:t>
            </a:r>
            <a:r>
              <a:rPr lang="en-US" sz="2800" dirty="0" smtClean="0"/>
              <a:t>project.</a:t>
            </a:r>
            <a:endParaRPr lang="en-US" sz="2800" dirty="0"/>
          </a:p>
          <a:p>
            <a:pPr>
              <a:buFont typeface="Arial" panose="020B0604020202020204" pitchFamily="34" charset="0"/>
              <a:buChar char="•"/>
            </a:pPr>
            <a:r>
              <a:rPr lang="en-US" sz="2800" dirty="0"/>
              <a:t>Compare your flowchart with another group.  What are the similarities and differences</a:t>
            </a:r>
            <a:r>
              <a:rPr lang="en-US" sz="2800" dirty="0" smtClean="0"/>
              <a:t>?</a:t>
            </a:r>
            <a:endParaRPr lang="en-US" sz="2800" dirty="0"/>
          </a:p>
          <a:p>
            <a:pPr>
              <a:buFont typeface="Arial" panose="020B0604020202020204" pitchFamily="34" charset="0"/>
              <a:buChar char="•"/>
            </a:pPr>
            <a:r>
              <a:rPr lang="en-US" sz="2800" dirty="0"/>
              <a:t>Adjust your </a:t>
            </a:r>
            <a:r>
              <a:rPr lang="en-US" sz="2800" dirty="0" smtClean="0"/>
              <a:t>flowchart, </a:t>
            </a:r>
            <a:r>
              <a:rPr lang="en-US" sz="2800" dirty="0"/>
              <a:t>if </a:t>
            </a:r>
            <a:r>
              <a:rPr lang="en-US" sz="2800" dirty="0" smtClean="0"/>
              <a:t>necessary.</a:t>
            </a:r>
            <a:endParaRPr lang="en-US" sz="2800" dirty="0"/>
          </a:p>
          <a:p>
            <a:endParaRPr lang="en-US" dirty="0"/>
          </a:p>
        </p:txBody>
      </p:sp>
      <p:pic>
        <p:nvPicPr>
          <p:cNvPr id="9" name="Picture 2" descr="ii_jh9oiq3y0_1636b1308afb39d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8537" y="1820491"/>
            <a:ext cx="37147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p:txBody>
          <a:bodyPr/>
          <a:lstStyle/>
          <a:p>
            <a:r>
              <a:rPr lang="en-US" dirty="0" smtClean="0"/>
              <a:t>Using a flowchart to plan:</a:t>
            </a:r>
            <a:endParaRPr lang="en-US" dirty="0"/>
          </a:p>
        </p:txBody>
      </p:sp>
    </p:spTree>
    <p:extLst>
      <p:ext uri="{BB962C8B-B14F-4D97-AF65-F5344CB8AC3E}">
        <p14:creationId xmlns:p14="http://schemas.microsoft.com/office/powerpoint/2010/main" val="32242795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2643"/>
            <a:ext cx="8229600" cy="1143000"/>
          </a:xfrm>
        </p:spPr>
        <p:txBody>
          <a:bodyPr>
            <a:normAutofit/>
          </a:bodyPr>
          <a:lstStyle/>
          <a:p>
            <a:r>
              <a:rPr lang="en-US" sz="3600" dirty="0" smtClean="0"/>
              <a:t>Light Level Sensor (external)</a:t>
            </a:r>
            <a:endParaRPr lang="en-US" sz="3600" dirty="0"/>
          </a:p>
        </p:txBody>
      </p:sp>
      <p:sp>
        <p:nvSpPr>
          <p:cNvPr id="4" name="Content Placeholder 3"/>
          <p:cNvSpPr>
            <a:spLocks noGrp="1"/>
          </p:cNvSpPr>
          <p:nvPr>
            <p:ph sz="half" idx="1"/>
          </p:nvPr>
        </p:nvSpPr>
        <p:spPr>
          <a:xfrm>
            <a:off x="6367955" y="4756898"/>
            <a:ext cx="2586859" cy="1090340"/>
          </a:xfrm>
        </p:spPr>
        <p:txBody>
          <a:bodyPr>
            <a:normAutofit fontScale="85000" lnSpcReduction="10000"/>
          </a:bodyPr>
          <a:lstStyle/>
          <a:p>
            <a:r>
              <a:rPr lang="en-US" sz="2000" dirty="0" smtClean="0"/>
              <a:t>Light </a:t>
            </a:r>
            <a:r>
              <a:rPr lang="en-US" sz="2000" dirty="0"/>
              <a:t>level: relative brightness value in 0-16384 range (2^14, “14 digit resolution”)</a:t>
            </a:r>
          </a:p>
          <a:p>
            <a:endParaRPr lang="en-US" dirty="0"/>
          </a:p>
          <a:p>
            <a:endParaRPr lang="en-US" dirty="0"/>
          </a:p>
        </p:txBody>
      </p:sp>
      <p:pic>
        <p:nvPicPr>
          <p:cNvPr id="7" name="Picture 8" descr="Twig-Light.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58455" y="1572264"/>
            <a:ext cx="2396359" cy="179727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54876" y="2429111"/>
            <a:ext cx="6272048" cy="3416320"/>
          </a:xfrm>
          <a:prstGeom prst="rect">
            <a:avLst/>
          </a:prstGeom>
          <a:solidFill>
            <a:schemeClr val="bg1">
              <a:lumMod val="95000"/>
            </a:schemeClr>
          </a:solidFill>
          <a:ln>
            <a:solidFill>
              <a:schemeClr val="tx1"/>
            </a:solidFill>
          </a:ln>
        </p:spPr>
        <p:txBody>
          <a:bodyPr wrap="square" rtlCol="0">
            <a:spAutoFit/>
          </a:bodyPr>
          <a:lstStyle/>
          <a:p>
            <a:r>
              <a:rPr lang="en-US" sz="2400" dirty="0">
                <a:latin typeface="Arial" panose="020B0604020202020204" pitchFamily="34" charset="0"/>
                <a:cs typeface="Arial" panose="020B0604020202020204" pitchFamily="34" charset="0"/>
              </a:rPr>
              <a:t>Send "CONNECT LIGHTLEVEL 1 TO IN 3 </a:t>
            </a:r>
            <a:r>
              <a:rPr lang="en-US" sz="2400" dirty="0" smtClean="0">
                <a:latin typeface="Arial" panose="020B0604020202020204" pitchFamily="34" charset="0"/>
                <a:cs typeface="Arial" panose="020B0604020202020204" pitchFamily="34" charset="0"/>
              </a:rPr>
              <a:t>”</a:t>
            </a:r>
          </a:p>
          <a:p>
            <a:r>
              <a:rPr lang="en-US" sz="2400" dirty="0" smtClean="0">
                <a:latin typeface="Arial" panose="020B0604020202020204" pitchFamily="34" charset="0"/>
                <a:cs typeface="Arial" panose="020B0604020202020204" pitchFamily="34" charset="0"/>
              </a:rPr>
              <a:t>Send “RANGE LIGHTLEVEL </a:t>
            </a:r>
            <a:r>
              <a:rPr lang="en-US" sz="2400" dirty="0">
                <a:latin typeface="Arial" panose="020B0604020202020204" pitchFamily="34" charset="0"/>
                <a:cs typeface="Arial" panose="020B0604020202020204" pitchFamily="34" charset="0"/>
              </a:rPr>
              <a:t>1</a:t>
            </a:r>
            <a:r>
              <a:rPr lang="en-US" sz="2400" dirty="0" smtClean="0">
                <a:latin typeface="Arial" panose="020B0604020202020204" pitchFamily="34" charset="0"/>
                <a:cs typeface="Arial" panose="020B0604020202020204" pitchFamily="34" charset="0"/>
              </a:rPr>
              <a:t> 0 100”</a:t>
            </a:r>
          </a:p>
          <a:p>
            <a:endParaRPr lang="en-US"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For c,1,50</a:t>
            </a:r>
            <a:endParaRPr lang="en-US" sz="24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Send </a:t>
            </a:r>
            <a:r>
              <a:rPr lang="en-US" sz="2400" dirty="0">
                <a:latin typeface="Arial" panose="020B0604020202020204" pitchFamily="34" charset="0"/>
                <a:cs typeface="Arial" panose="020B0604020202020204" pitchFamily="34" charset="0"/>
              </a:rPr>
              <a:t>"READ LIGHTLEVEL </a:t>
            </a:r>
            <a:r>
              <a:rPr lang="en-US" sz="2400" dirty="0" smtClean="0">
                <a:latin typeface="Arial" panose="020B0604020202020204" pitchFamily="34" charset="0"/>
                <a:cs typeface="Arial" panose="020B0604020202020204" pitchFamily="34" charset="0"/>
              </a:rPr>
              <a:t>1”</a:t>
            </a:r>
          </a:p>
          <a:p>
            <a:r>
              <a:rPr lang="en-US" sz="2400" dirty="0" smtClean="0">
                <a:latin typeface="Arial" panose="020B0604020202020204" pitchFamily="34" charset="0"/>
                <a:cs typeface="Arial" panose="020B0604020202020204" pitchFamily="34" charset="0"/>
              </a:rPr>
              <a:t>Get </a:t>
            </a:r>
            <a:r>
              <a:rPr lang="en-US" sz="2400" dirty="0">
                <a:latin typeface="Arial" panose="020B0604020202020204" pitchFamily="34" charset="0"/>
                <a:cs typeface="Arial" panose="020B0604020202020204" pitchFamily="34" charset="0"/>
              </a:rPr>
              <a:t>v</a:t>
            </a:r>
            <a:endParaRPr lang="en-US" sz="2400" dirty="0" smtClean="0">
              <a:latin typeface="Arial" panose="020B0604020202020204" pitchFamily="34" charset="0"/>
              <a:cs typeface="Arial" panose="020B0604020202020204" pitchFamily="34" charset="0"/>
            </a:endParaRPr>
          </a:p>
          <a:p>
            <a:r>
              <a:rPr lang="en-US" sz="2400" dirty="0" err="1" smtClean="0">
                <a:latin typeface="Arial" panose="020B0604020202020204" pitchFamily="34" charset="0"/>
                <a:cs typeface="Arial" panose="020B0604020202020204" pitchFamily="34" charset="0"/>
              </a:rPr>
              <a:t>Disp</a:t>
            </a:r>
            <a:r>
              <a:rPr lang="en-US" sz="2400" dirty="0" smtClean="0">
                <a:latin typeface="Arial" panose="020B0604020202020204" pitchFamily="34" charset="0"/>
                <a:cs typeface="Arial" panose="020B0604020202020204" pitchFamily="34" charset="0"/>
              </a:rPr>
              <a:t> v</a:t>
            </a:r>
          </a:p>
          <a:p>
            <a:r>
              <a:rPr lang="en-US" sz="2400" dirty="0" smtClean="0">
                <a:latin typeface="Arial" panose="020B0604020202020204" pitchFamily="34" charset="0"/>
                <a:cs typeface="Arial" panose="020B0604020202020204" pitchFamily="34" charset="0"/>
              </a:rPr>
              <a:t>Wait 1</a:t>
            </a:r>
          </a:p>
          <a:p>
            <a:r>
              <a:rPr lang="en-US" sz="2400" dirty="0" err="1" smtClean="0">
                <a:latin typeface="Arial" panose="020B0604020202020204" pitchFamily="34" charset="0"/>
                <a:cs typeface="Arial" panose="020B0604020202020204" pitchFamily="34" charset="0"/>
              </a:rPr>
              <a:t>EndFor</a:t>
            </a:r>
            <a:endParaRPr lang="en-US" sz="2400" dirty="0">
              <a:latin typeface="Arial" panose="020B0604020202020204" pitchFamily="34" charset="0"/>
              <a:cs typeface="Arial" panose="020B0604020202020204" pitchFamily="34" charset="0"/>
            </a:endParaRPr>
          </a:p>
        </p:txBody>
      </p:sp>
      <p:sp>
        <p:nvSpPr>
          <p:cNvPr id="6" name="Rounded Rectangle 5"/>
          <p:cNvSpPr/>
          <p:nvPr/>
        </p:nvSpPr>
        <p:spPr>
          <a:xfrm>
            <a:off x="254876" y="1514242"/>
            <a:ext cx="6272048"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2019431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58322" y="1241820"/>
            <a:ext cx="6126731" cy="2972330"/>
          </a:xfrm>
          <a:prstGeom prst="rect">
            <a:avLst/>
          </a:prstGeom>
        </p:spPr>
      </p:pic>
      <p:pic>
        <p:nvPicPr>
          <p:cNvPr id="6" name="Picture 5"/>
          <p:cNvPicPr>
            <a:picLocks noChangeAspect="1"/>
          </p:cNvPicPr>
          <p:nvPr/>
        </p:nvPicPr>
        <p:blipFill>
          <a:blip r:embed="rId4"/>
          <a:stretch>
            <a:fillRect/>
          </a:stretch>
        </p:blipFill>
        <p:spPr>
          <a:xfrm>
            <a:off x="4882244" y="3216364"/>
            <a:ext cx="4064987" cy="2501530"/>
          </a:xfrm>
          <a:prstGeom prst="rect">
            <a:avLst/>
          </a:prstGeom>
        </p:spPr>
      </p:pic>
      <p:sp>
        <p:nvSpPr>
          <p:cNvPr id="4" name="Title 3"/>
          <p:cNvSpPr>
            <a:spLocks noGrp="1"/>
          </p:cNvSpPr>
          <p:nvPr>
            <p:ph type="title"/>
          </p:nvPr>
        </p:nvSpPr>
        <p:spPr/>
        <p:txBody>
          <a:bodyPr>
            <a:normAutofit/>
          </a:bodyPr>
          <a:lstStyle/>
          <a:p>
            <a:r>
              <a:rPr lang="en-US" sz="3600" dirty="0" smtClean="0"/>
              <a:t>More on Zimbabwe: </a:t>
            </a:r>
            <a:endParaRPr lang="en-US" sz="3600" dirty="0"/>
          </a:p>
        </p:txBody>
      </p:sp>
    </p:spTree>
    <p:extLst>
      <p:ext uri="{BB962C8B-B14F-4D97-AF65-F5344CB8AC3E}">
        <p14:creationId xmlns:p14="http://schemas.microsoft.com/office/powerpoint/2010/main" val="21536987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50783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1909568890"/>
              </p:ext>
            </p:extLst>
          </p:nvPr>
        </p:nvGraphicFramePr>
        <p:xfrm>
          <a:off x="637952" y="2525789"/>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3" name="Title 2"/>
          <p:cNvSpPr>
            <a:spLocks noGrp="1"/>
          </p:cNvSpPr>
          <p:nvPr>
            <p:ph type="title"/>
          </p:nvPr>
        </p:nvSpPr>
        <p:spPr>
          <a:xfrm>
            <a:off x="457200" y="450832"/>
            <a:ext cx="8229600" cy="1143000"/>
          </a:xfrm>
        </p:spPr>
        <p:txBody>
          <a:bodyPr>
            <a:normAutofit fontScale="90000"/>
          </a:bodyPr>
          <a:lstStyle/>
          <a:p>
            <a:r>
              <a:rPr lang="en-US" sz="3100" b="1" dirty="0"/>
              <a:t>Student Task</a:t>
            </a:r>
            <a:r>
              <a:rPr lang="en-US" sz="3100" b="1" dirty="0" smtClean="0"/>
              <a:t>: </a:t>
            </a:r>
            <a:r>
              <a:rPr lang="en-US" sz="3100" dirty="0" smtClean="0"/>
              <a:t>Create a program that reads inputs from an </a:t>
            </a:r>
            <a:r>
              <a:rPr lang="en-US" sz="3100" u="sng" dirty="0" smtClean="0"/>
              <a:t>external light sensor </a:t>
            </a:r>
            <a:r>
              <a:rPr lang="en-US" sz="3100" dirty="0" smtClean="0"/>
              <a:t>and then use If-Then-Else logic to control outputs</a:t>
            </a:r>
            <a:r>
              <a:rPr lang="en-US" dirty="0" smtClean="0"/>
              <a:t>.</a:t>
            </a:r>
            <a:r>
              <a:rPr lang="en-US" dirty="0"/>
              <a:t/>
            </a:r>
            <a:br>
              <a:rPr lang="en-US" dirty="0"/>
            </a:br>
            <a:endParaRPr lang="en-US" dirty="0"/>
          </a:p>
        </p:txBody>
      </p:sp>
    </p:spTree>
    <p:extLst>
      <p:ext uri="{BB962C8B-B14F-4D97-AF65-F5344CB8AC3E}">
        <p14:creationId xmlns:p14="http://schemas.microsoft.com/office/powerpoint/2010/main" val="9614401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898184"/>
            <a:ext cx="8229600" cy="4495800"/>
          </a:xfrm>
        </p:spPr>
        <p:txBody>
          <a:bodyPr>
            <a:normAutofit/>
          </a:bodyPr>
          <a:lstStyle/>
          <a:p>
            <a:pPr marL="0" indent="0">
              <a:buNone/>
            </a:pPr>
            <a:r>
              <a:rPr lang="en-US" b="1" dirty="0" smtClean="0"/>
              <a:t>3</a:t>
            </a:r>
            <a:r>
              <a:rPr lang="en-US" b="1" dirty="0"/>
              <a:t>. Write the code : </a:t>
            </a:r>
            <a:r>
              <a:rPr lang="en-US" dirty="0"/>
              <a:t>Follow your pseudocode plan, and assimilate the code snippets to write your program. </a:t>
            </a:r>
          </a:p>
          <a:p>
            <a:pPr marL="0" indent="0">
              <a:buNone/>
            </a:pPr>
            <a:endParaRPr lang="en-US" dirty="0" smtClean="0"/>
          </a:p>
        </p:txBody>
      </p:sp>
      <p:sp>
        <p:nvSpPr>
          <p:cNvPr id="4" name="Title 2"/>
          <p:cNvSpPr>
            <a:spLocks noGrp="1"/>
          </p:cNvSpPr>
          <p:nvPr>
            <p:ph type="title"/>
          </p:nvPr>
        </p:nvSpPr>
        <p:spPr>
          <a:xfrm>
            <a:off x="133350" y="592088"/>
            <a:ext cx="8793163" cy="1143000"/>
          </a:xfrm>
        </p:spPr>
        <p:txBody>
          <a:bodyPr>
            <a:normAutofit fontScale="90000"/>
          </a:bodyPr>
          <a:lstStyle/>
          <a:p>
            <a:r>
              <a:rPr lang="en-US" sz="3100" b="1" dirty="0"/>
              <a:t>Student Task</a:t>
            </a:r>
            <a:r>
              <a:rPr lang="en-US" sz="3100" b="1" dirty="0" smtClean="0"/>
              <a:t>: </a:t>
            </a:r>
            <a:r>
              <a:rPr lang="en-US" sz="3100" dirty="0" smtClean="0"/>
              <a:t>Create </a:t>
            </a:r>
            <a:r>
              <a:rPr lang="en-US" sz="3100" dirty="0"/>
              <a:t>a program that reads inputs from an </a:t>
            </a:r>
            <a:r>
              <a:rPr lang="en-US" sz="3100" u="sng" dirty="0" smtClean="0"/>
              <a:t>externa</a:t>
            </a:r>
            <a:r>
              <a:rPr lang="en-US" sz="3100" dirty="0" smtClean="0"/>
              <a:t>l light </a:t>
            </a:r>
            <a:r>
              <a:rPr lang="en-US" sz="3100" dirty="0"/>
              <a:t>sensor and then use If-Then-Else logic to control outputs</a:t>
            </a:r>
            <a:r>
              <a:rPr lang="en-US" dirty="0"/>
              <a:t>.</a:t>
            </a:r>
            <a:br>
              <a:rPr lang="en-US" dirty="0"/>
            </a:br>
            <a:endParaRPr lang="en-US" dirty="0"/>
          </a:p>
        </p:txBody>
      </p:sp>
    </p:spTree>
    <p:extLst>
      <p:ext uri="{BB962C8B-B14F-4D97-AF65-F5344CB8AC3E}">
        <p14:creationId xmlns:p14="http://schemas.microsoft.com/office/powerpoint/2010/main" val="165639225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Things to Consider: </a:t>
            </a:r>
            <a:br>
              <a:rPr lang="en-US" sz="3600" dirty="0" smtClean="0"/>
            </a:br>
            <a:r>
              <a:rPr lang="en-US" sz="3600" dirty="0" smtClean="0"/>
              <a:t>Input-Output </a:t>
            </a:r>
            <a:r>
              <a:rPr lang="en-US" sz="3600" dirty="0"/>
              <a:t>Control System </a:t>
            </a:r>
          </a:p>
        </p:txBody>
      </p:sp>
      <p:sp>
        <p:nvSpPr>
          <p:cNvPr id="3" name="Content Placeholder 2"/>
          <p:cNvSpPr>
            <a:spLocks noGrp="1"/>
          </p:cNvSpPr>
          <p:nvPr>
            <p:ph idx="1"/>
          </p:nvPr>
        </p:nvSpPr>
        <p:spPr>
          <a:xfrm>
            <a:off x="457200" y="1447800"/>
            <a:ext cx="8229600" cy="4876800"/>
          </a:xfrm>
        </p:spPr>
        <p:txBody>
          <a:bodyPr>
            <a:normAutofit fontScale="70000" lnSpcReduction="20000"/>
          </a:bodyPr>
          <a:lstStyle/>
          <a:p>
            <a:r>
              <a:rPr lang="en-US" sz="2600" b="1" dirty="0"/>
              <a:t>Setup</a:t>
            </a:r>
          </a:p>
          <a:p>
            <a:pPr marL="285750" indent="-285750">
              <a:buFont typeface="Arial"/>
              <a:buChar char="•"/>
            </a:pPr>
            <a:r>
              <a:rPr lang="en-US" sz="2600" dirty="0"/>
              <a:t>What inputs and outputs need to be connected?</a:t>
            </a:r>
          </a:p>
          <a:p>
            <a:pPr marL="285750" indent="-285750">
              <a:spcAft>
                <a:spcPts val="600"/>
              </a:spcAft>
              <a:buFont typeface="Arial"/>
              <a:buChar char="•"/>
            </a:pPr>
            <a:r>
              <a:rPr lang="en-US" sz="2600" dirty="0"/>
              <a:t>Which ports are they connected to</a:t>
            </a:r>
            <a:r>
              <a:rPr lang="en-US" sz="2600" dirty="0" smtClean="0"/>
              <a:t>?</a:t>
            </a:r>
          </a:p>
          <a:p>
            <a:r>
              <a:rPr lang="en-US" sz="2600" b="1" dirty="0"/>
              <a:t>Loop to monitor and decide</a:t>
            </a:r>
          </a:p>
          <a:p>
            <a:pPr marL="285750" indent="-285750">
              <a:spcAft>
                <a:spcPts val="600"/>
              </a:spcAft>
              <a:buFont typeface="Arial"/>
              <a:buChar char="•"/>
            </a:pPr>
            <a:r>
              <a:rPr lang="en-US" sz="2600" dirty="0"/>
              <a:t>What loop will you use to repeatedly check the sensors and decide when to set output values? (For, While,</a:t>
            </a:r>
            <a:r>
              <a:rPr lang="mr-IN" sz="2600" dirty="0"/>
              <a:t>…</a:t>
            </a:r>
            <a:r>
              <a:rPr lang="en-US" sz="2600" dirty="0"/>
              <a:t>)</a:t>
            </a:r>
          </a:p>
          <a:p>
            <a:r>
              <a:rPr lang="en-US" sz="2600" b="1" dirty="0"/>
              <a:t>Checking the sensor values</a:t>
            </a:r>
            <a:endParaRPr lang="en-US" sz="2600" dirty="0"/>
          </a:p>
          <a:p>
            <a:pPr marL="285750" indent="-285750">
              <a:buFont typeface="Arial"/>
              <a:buChar char="•"/>
            </a:pPr>
            <a:r>
              <a:rPr lang="en-US" sz="2600" dirty="0"/>
              <a:t>What sensors need to be read?</a:t>
            </a:r>
          </a:p>
          <a:p>
            <a:pPr marL="285750" indent="-285750">
              <a:spcAft>
                <a:spcPts val="600"/>
              </a:spcAft>
              <a:buFont typeface="Arial"/>
              <a:buChar char="•"/>
            </a:pPr>
            <a:r>
              <a:rPr lang="en-US" sz="2600" dirty="0"/>
              <a:t>What variables will you “Get” the sensor values to?</a:t>
            </a:r>
          </a:p>
          <a:p>
            <a:r>
              <a:rPr lang="en-US" sz="2600" b="1" dirty="0"/>
              <a:t>Deciding to set new output values</a:t>
            </a:r>
            <a:endParaRPr lang="en-US" sz="2600" dirty="0"/>
          </a:p>
          <a:p>
            <a:pPr marL="285750" indent="-285750">
              <a:buFont typeface="Arial"/>
              <a:buChar char="•"/>
            </a:pPr>
            <a:r>
              <a:rPr lang="en-US" sz="2600" dirty="0"/>
              <a:t>What If-Then or If-Then-Else statements are needed?</a:t>
            </a:r>
          </a:p>
          <a:p>
            <a:pPr marL="285750" indent="-285750">
              <a:spcAft>
                <a:spcPts val="600"/>
              </a:spcAft>
              <a:buFont typeface="Arial"/>
              <a:buChar char="•"/>
            </a:pPr>
            <a:r>
              <a:rPr lang="en-US" sz="2600" dirty="0"/>
              <a:t>What sensor values should be used as decision points in the If statements</a:t>
            </a:r>
            <a:r>
              <a:rPr lang="en-US" sz="2600" dirty="0" smtClean="0"/>
              <a:t>.</a:t>
            </a:r>
          </a:p>
          <a:p>
            <a:r>
              <a:rPr lang="en-US" sz="2600" b="1" dirty="0"/>
              <a:t>Output (starting, output level(s), stopping)</a:t>
            </a:r>
            <a:endParaRPr lang="en-US" sz="2600" dirty="0"/>
          </a:p>
          <a:p>
            <a:pPr marL="285750" indent="-285750">
              <a:buFont typeface="Arial"/>
              <a:buChar char="•"/>
            </a:pPr>
            <a:r>
              <a:rPr lang="en-US" sz="2600" dirty="0"/>
              <a:t>What output level(s) and patterns do you want to use?</a:t>
            </a:r>
          </a:p>
          <a:p>
            <a:pPr marL="285750" indent="-285750">
              <a:buFont typeface="Arial"/>
              <a:buChar char="•"/>
            </a:pPr>
            <a:r>
              <a:rPr lang="en-US" sz="2600" dirty="0"/>
              <a:t>What sensor values or amount of time should cause the output to stop?</a:t>
            </a:r>
          </a:p>
          <a:p>
            <a:pPr marL="285750" indent="-285750">
              <a:buFont typeface="Arial"/>
              <a:buChar char="•"/>
            </a:pPr>
            <a:endParaRPr lang="en-US" sz="2400" dirty="0"/>
          </a:p>
          <a:p>
            <a:endParaRPr lang="en-US" dirty="0" smtClean="0"/>
          </a:p>
          <a:p>
            <a:endParaRPr lang="en-US" dirty="0"/>
          </a:p>
        </p:txBody>
      </p:sp>
    </p:spTree>
    <p:extLst>
      <p:ext uri="{BB962C8B-B14F-4D97-AF65-F5344CB8AC3E}">
        <p14:creationId xmlns:p14="http://schemas.microsoft.com/office/powerpoint/2010/main" val="4331448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Program</a:t>
            </a:r>
            <a:endParaRPr lang="en-US" dirty="0"/>
          </a:p>
        </p:txBody>
      </p:sp>
      <p:sp>
        <p:nvSpPr>
          <p:cNvPr id="6" name="TextBox 5"/>
          <p:cNvSpPr txBox="1"/>
          <p:nvPr/>
        </p:nvSpPr>
        <p:spPr>
          <a:xfrm>
            <a:off x="5442798" y="1541049"/>
            <a:ext cx="3368051" cy="2554545"/>
          </a:xfrm>
          <a:prstGeom prst="rect">
            <a:avLst/>
          </a:prstGeom>
          <a:noFill/>
        </p:spPr>
        <p:txBody>
          <a:bodyPr wrap="square" rtlCol="0">
            <a:spAutoFit/>
          </a:bodyPr>
          <a:lstStyle/>
          <a:p>
            <a:r>
              <a:rPr lang="en-US" sz="2000" dirty="0" smtClean="0">
                <a:solidFill>
                  <a:srgbClr val="FF0000"/>
                </a:solidFill>
              </a:rPr>
              <a:t>The CONNECT command is needed to associate the port with a type of device. Each device type has defined properties that the TI-Innovator uses to interpret and communicate electronic signals.</a:t>
            </a:r>
            <a:endParaRPr lang="en-US" sz="2000" dirty="0">
              <a:solidFill>
                <a:srgbClr val="FF0000"/>
              </a:solidFill>
            </a:endParaRPr>
          </a:p>
        </p:txBody>
      </p:sp>
      <p:sp>
        <p:nvSpPr>
          <p:cNvPr id="7" name="TextBox 6"/>
          <p:cNvSpPr txBox="1"/>
          <p:nvPr/>
        </p:nvSpPr>
        <p:spPr>
          <a:xfrm>
            <a:off x="4907476" y="4588766"/>
            <a:ext cx="3368051" cy="1015663"/>
          </a:xfrm>
          <a:prstGeom prst="rect">
            <a:avLst/>
          </a:prstGeom>
          <a:noFill/>
        </p:spPr>
        <p:txBody>
          <a:bodyPr wrap="square" rtlCol="0">
            <a:spAutoFit/>
          </a:bodyPr>
          <a:lstStyle/>
          <a:p>
            <a:r>
              <a:rPr lang="en-US" sz="2000" dirty="0" smtClean="0">
                <a:solidFill>
                  <a:srgbClr val="0000FF"/>
                </a:solidFill>
              </a:rPr>
              <a:t>The RANGE command maps the light level reading to a 0 to 100 scale.</a:t>
            </a:r>
            <a:endParaRPr lang="en-US" sz="2000" dirty="0">
              <a:solidFill>
                <a:srgbClr val="0000FF"/>
              </a:solidFill>
            </a:endParaRPr>
          </a:p>
        </p:txBody>
      </p:sp>
      <p:sp>
        <p:nvSpPr>
          <p:cNvPr id="10" name="Rectangle 9"/>
          <p:cNvSpPr/>
          <p:nvPr/>
        </p:nvSpPr>
        <p:spPr>
          <a:xfrm>
            <a:off x="134605" y="1833436"/>
            <a:ext cx="4702165" cy="4247317"/>
          </a:xfrm>
          <a:prstGeom prst="rect">
            <a:avLst/>
          </a:prstGeom>
          <a:solidFill>
            <a:schemeClr val="bg1">
              <a:lumMod val="85000"/>
            </a:schemeClr>
          </a:solidFill>
          <a:ln>
            <a:solidFill>
              <a:schemeClr val="tx1"/>
            </a:solidFill>
          </a:ln>
        </p:spPr>
        <p:txBody>
          <a:bodyPr wrap="square">
            <a:spAutoFit/>
          </a:bodyPr>
          <a:lstStyle/>
          <a:p>
            <a:r>
              <a:rPr lang="en-US" dirty="0" smtClean="0">
                <a:cs typeface="TI-Nspire Regular"/>
              </a:rPr>
              <a:t>Send </a:t>
            </a:r>
            <a:r>
              <a:rPr lang="en-US" dirty="0">
                <a:cs typeface="TI-Nspire Regular"/>
              </a:rPr>
              <a:t>"CONNECT LIGHTLEVEL 1 TO IN 1 </a:t>
            </a:r>
            <a:r>
              <a:rPr lang="en-US" dirty="0" smtClean="0">
                <a:cs typeface="TI-Nspire Regular"/>
              </a:rPr>
              <a:t>”</a:t>
            </a:r>
            <a:endParaRPr lang="en-US" dirty="0">
              <a:cs typeface="TI-Nspire Regular"/>
            </a:endParaRPr>
          </a:p>
          <a:p>
            <a:r>
              <a:rPr lang="en-US" dirty="0" smtClean="0">
                <a:cs typeface="TI-Nspire Regular"/>
              </a:rPr>
              <a:t>Send </a:t>
            </a:r>
            <a:r>
              <a:rPr lang="en-US" dirty="0">
                <a:cs typeface="TI-Nspire Regular"/>
              </a:rPr>
              <a:t>"RANGE LIGHTLEVEL 1 0 </a:t>
            </a:r>
            <a:r>
              <a:rPr lang="en-US" dirty="0" smtClean="0">
                <a:cs typeface="TI-Nspire Regular"/>
              </a:rPr>
              <a:t>100”</a:t>
            </a:r>
            <a:endParaRPr lang="en-US" dirty="0">
              <a:cs typeface="TI-Nspire Regular"/>
            </a:endParaRPr>
          </a:p>
          <a:p>
            <a:endParaRPr lang="en-US" dirty="0">
              <a:cs typeface="TI-Nspire Regular"/>
            </a:endParaRPr>
          </a:p>
          <a:p>
            <a:r>
              <a:rPr lang="en-US" dirty="0" smtClean="0">
                <a:solidFill>
                  <a:srgbClr val="FF0000"/>
                </a:solidFill>
                <a:cs typeface="TI-Nspire Regular"/>
              </a:rPr>
              <a:t>For</a:t>
            </a:r>
            <a:r>
              <a:rPr lang="en-US" dirty="0" smtClean="0">
                <a:cs typeface="TI-Nspire Regular"/>
              </a:rPr>
              <a:t> </a:t>
            </a:r>
            <a:r>
              <a:rPr lang="en-US" dirty="0">
                <a:cs typeface="TI-Nspire Regular"/>
              </a:rPr>
              <a:t>c,1,20</a:t>
            </a:r>
          </a:p>
          <a:p>
            <a:r>
              <a:rPr lang="en-US" dirty="0" smtClean="0">
                <a:cs typeface="TI-Nspire Regular"/>
              </a:rPr>
              <a:t>Send </a:t>
            </a:r>
            <a:r>
              <a:rPr lang="en-US" dirty="0">
                <a:cs typeface="TI-Nspire Regular"/>
              </a:rPr>
              <a:t>"READ LIGHTLEVEL </a:t>
            </a:r>
            <a:r>
              <a:rPr lang="en-US" dirty="0" smtClean="0">
                <a:cs typeface="TI-Nspire Regular"/>
              </a:rPr>
              <a:t>1”</a:t>
            </a:r>
            <a:endParaRPr lang="en-US" dirty="0">
              <a:cs typeface="TI-Nspire Regular"/>
            </a:endParaRPr>
          </a:p>
          <a:p>
            <a:r>
              <a:rPr lang="en-US" dirty="0" smtClean="0">
                <a:cs typeface="TI-Nspire Regular"/>
              </a:rPr>
              <a:t>Get </a:t>
            </a:r>
            <a:r>
              <a:rPr lang="en-US" dirty="0">
                <a:cs typeface="TI-Nspire Regular"/>
              </a:rPr>
              <a:t>v</a:t>
            </a:r>
          </a:p>
          <a:p>
            <a:r>
              <a:rPr lang="en-US" dirty="0" err="1" smtClean="0">
                <a:cs typeface="TI-Nspire Regular"/>
              </a:rPr>
              <a:t>Disp</a:t>
            </a:r>
            <a:r>
              <a:rPr lang="en-US" dirty="0" smtClean="0">
                <a:cs typeface="TI-Nspire Regular"/>
              </a:rPr>
              <a:t> </a:t>
            </a:r>
            <a:r>
              <a:rPr lang="en-US" dirty="0">
                <a:cs typeface="TI-Nspire Regular"/>
              </a:rPr>
              <a:t>v</a:t>
            </a:r>
          </a:p>
          <a:p>
            <a:r>
              <a:rPr lang="en-US" dirty="0" smtClean="0">
                <a:solidFill>
                  <a:srgbClr val="3366FF"/>
                </a:solidFill>
                <a:cs typeface="TI-Nspire Regular"/>
              </a:rPr>
              <a:t>If</a:t>
            </a:r>
            <a:r>
              <a:rPr lang="en-US" dirty="0" smtClean="0">
                <a:cs typeface="TI-Nspire Regular"/>
              </a:rPr>
              <a:t> </a:t>
            </a:r>
            <a:r>
              <a:rPr lang="en-US" dirty="0">
                <a:cs typeface="TI-Nspire Regular"/>
              </a:rPr>
              <a:t>v&lt;20 </a:t>
            </a:r>
            <a:r>
              <a:rPr lang="en-US" dirty="0">
                <a:solidFill>
                  <a:srgbClr val="3366FF"/>
                </a:solidFill>
                <a:cs typeface="TI-Nspire Regular"/>
              </a:rPr>
              <a:t>Then</a:t>
            </a:r>
          </a:p>
          <a:p>
            <a:r>
              <a:rPr lang="en-US" dirty="0" smtClean="0">
                <a:cs typeface="TI-Nspire Regular"/>
              </a:rPr>
              <a:t> </a:t>
            </a:r>
            <a:r>
              <a:rPr lang="en-US" dirty="0"/>
              <a:t>Send "SET SOUND 250 TIME 1“</a:t>
            </a:r>
            <a:endParaRPr lang="en-US" dirty="0">
              <a:cs typeface="TI-Nspire Regular"/>
            </a:endParaRPr>
          </a:p>
          <a:p>
            <a:r>
              <a:rPr lang="en-US" dirty="0" smtClean="0">
                <a:cs typeface="TI-Nspire Regular"/>
              </a:rPr>
              <a:t> </a:t>
            </a:r>
            <a:r>
              <a:rPr lang="en-US" dirty="0">
                <a:cs typeface="TI-Nspire Regular"/>
              </a:rPr>
              <a:t>Wait </a:t>
            </a:r>
            <a:r>
              <a:rPr lang="en-US" dirty="0" smtClean="0">
                <a:cs typeface="TI-Nspire Regular"/>
              </a:rPr>
              <a:t>0.5</a:t>
            </a:r>
            <a:endParaRPr lang="en-US" dirty="0">
              <a:cs typeface="TI-Nspire Regular"/>
            </a:endParaRPr>
          </a:p>
          <a:p>
            <a:r>
              <a:rPr lang="en-US" dirty="0" smtClean="0">
                <a:solidFill>
                  <a:srgbClr val="3366FF"/>
                </a:solidFill>
                <a:cs typeface="TI-Nspire Regular"/>
              </a:rPr>
              <a:t>Else</a:t>
            </a:r>
            <a:endParaRPr lang="en-US" dirty="0">
              <a:solidFill>
                <a:srgbClr val="3366FF"/>
              </a:solidFill>
              <a:cs typeface="TI-Nspire Regular"/>
            </a:endParaRPr>
          </a:p>
          <a:p>
            <a:r>
              <a:rPr lang="en-US" dirty="0" smtClean="0">
                <a:cs typeface="TI-Nspire Regular"/>
              </a:rPr>
              <a:t> </a:t>
            </a:r>
            <a:r>
              <a:rPr lang="en-US" dirty="0"/>
              <a:t>Send "SET SOUND </a:t>
            </a:r>
            <a:r>
              <a:rPr lang="en-US" dirty="0" smtClean="0"/>
              <a:t>350 </a:t>
            </a:r>
            <a:r>
              <a:rPr lang="en-US" dirty="0"/>
              <a:t>TIME 1“</a:t>
            </a:r>
            <a:endParaRPr lang="en-US" dirty="0">
              <a:cs typeface="TI-Nspire Regular"/>
            </a:endParaRPr>
          </a:p>
          <a:p>
            <a:r>
              <a:rPr lang="en-US" dirty="0" smtClean="0">
                <a:cs typeface="TI-Nspire Regular"/>
              </a:rPr>
              <a:t> </a:t>
            </a:r>
            <a:r>
              <a:rPr lang="en-US" dirty="0">
                <a:cs typeface="TI-Nspire Regular"/>
              </a:rPr>
              <a:t>Wait </a:t>
            </a:r>
            <a:r>
              <a:rPr lang="en-US" dirty="0" smtClean="0">
                <a:cs typeface="TI-Nspire Regular"/>
              </a:rPr>
              <a:t>0.5</a:t>
            </a:r>
            <a:endParaRPr lang="en-US" dirty="0">
              <a:cs typeface="TI-Nspire Regular"/>
            </a:endParaRPr>
          </a:p>
          <a:p>
            <a:r>
              <a:rPr lang="en-US" dirty="0" err="1" smtClean="0">
                <a:solidFill>
                  <a:srgbClr val="3366FF"/>
                </a:solidFill>
                <a:cs typeface="TI-Nspire Regular"/>
              </a:rPr>
              <a:t>EndIf</a:t>
            </a:r>
            <a:endParaRPr lang="en-US" dirty="0">
              <a:solidFill>
                <a:srgbClr val="3366FF"/>
              </a:solidFill>
              <a:cs typeface="TI-Nspire Regular"/>
            </a:endParaRPr>
          </a:p>
          <a:p>
            <a:r>
              <a:rPr lang="en-US" dirty="0" err="1" smtClean="0">
                <a:solidFill>
                  <a:srgbClr val="FF0000"/>
                </a:solidFill>
                <a:cs typeface="TI-Nspire Regular"/>
              </a:rPr>
              <a:t>EndFor</a:t>
            </a:r>
            <a:endParaRPr lang="en-US" dirty="0" smtClean="0">
              <a:solidFill>
                <a:srgbClr val="FF0000"/>
              </a:solidFill>
              <a:cs typeface="TI-Nspire Regular"/>
            </a:endParaRPr>
          </a:p>
        </p:txBody>
      </p:sp>
      <p:sp>
        <p:nvSpPr>
          <p:cNvPr id="11" name="Rounded Rectangle 10"/>
          <p:cNvSpPr/>
          <p:nvPr/>
        </p:nvSpPr>
        <p:spPr>
          <a:xfrm>
            <a:off x="102424" y="1219200"/>
            <a:ext cx="4734346" cy="6108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cxnSp>
        <p:nvCxnSpPr>
          <p:cNvPr id="8" name="Straight Arrow Connector 7"/>
          <p:cNvCxnSpPr/>
          <p:nvPr/>
        </p:nvCxnSpPr>
        <p:spPr>
          <a:xfrm flipH="1" flipV="1">
            <a:off x="3872752" y="2545976"/>
            <a:ext cx="1193201" cy="2042789"/>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p:nvPr/>
        </p:nvCxnSpPr>
        <p:spPr>
          <a:xfrm flipH="1">
            <a:off x="4689109" y="1994667"/>
            <a:ext cx="753689"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5074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Exploration</a:t>
            </a:r>
            <a:endParaRPr lang="en-US" dirty="0"/>
          </a:p>
        </p:txBody>
      </p:sp>
      <p:sp>
        <p:nvSpPr>
          <p:cNvPr id="3" name="Content Placeholder 2"/>
          <p:cNvSpPr>
            <a:spLocks noGrp="1"/>
          </p:cNvSpPr>
          <p:nvPr>
            <p:ph idx="1"/>
          </p:nvPr>
        </p:nvSpPr>
        <p:spPr/>
        <p:txBody>
          <a:bodyPr>
            <a:normAutofit fontScale="92500" lnSpcReduction="20000"/>
          </a:bodyPr>
          <a:lstStyle/>
          <a:p>
            <a:pPr marL="0" indent="0">
              <a:spcAft>
                <a:spcPts val="600"/>
              </a:spcAft>
              <a:buNone/>
            </a:pPr>
            <a:r>
              <a:rPr lang="en-US" dirty="0"/>
              <a:t>Some possible </a:t>
            </a:r>
            <a:r>
              <a:rPr lang="en-US" dirty="0" smtClean="0"/>
              <a:t>challenges/tasks for additional exploration:</a:t>
            </a:r>
            <a:endParaRPr lang="en-US" dirty="0"/>
          </a:p>
          <a:p>
            <a:pPr marL="685800" lvl="1">
              <a:buFont typeface="Arial"/>
              <a:buChar char="•"/>
            </a:pPr>
            <a:r>
              <a:rPr lang="en-US" dirty="0"/>
              <a:t>Have the students choose their own colors which are a mix of R,G and B</a:t>
            </a:r>
          </a:p>
          <a:p>
            <a:pPr marL="685800" lvl="1">
              <a:buFont typeface="Arial"/>
              <a:buChar char="•"/>
            </a:pPr>
            <a:r>
              <a:rPr lang="en-US" dirty="0"/>
              <a:t>Replace or add sound output</a:t>
            </a:r>
          </a:p>
          <a:p>
            <a:pPr marL="685800" lvl="1">
              <a:buFont typeface="Arial"/>
              <a:buChar char="•"/>
            </a:pPr>
            <a:r>
              <a:rPr lang="en-US" dirty="0"/>
              <a:t>Change the program to map the light level value to the color brightness value (0-255).</a:t>
            </a:r>
          </a:p>
          <a:p>
            <a:pPr marL="685800" lvl="1">
              <a:buFont typeface="Arial"/>
              <a:buChar char="•"/>
            </a:pPr>
            <a:r>
              <a:rPr lang="en-US" dirty="0"/>
              <a:t>Change the program to map the light level value to a sound frequency.</a:t>
            </a:r>
          </a:p>
          <a:p>
            <a:pPr marL="685800" lvl="1">
              <a:buFont typeface="Arial"/>
              <a:buChar char="•"/>
            </a:pPr>
            <a:r>
              <a:rPr lang="en-US" dirty="0"/>
              <a:t>Change the program to use a While loop instead of a For loop</a:t>
            </a:r>
          </a:p>
          <a:p>
            <a:endParaRPr lang="en-US" dirty="0" smtClean="0"/>
          </a:p>
        </p:txBody>
      </p:sp>
    </p:spTree>
    <p:extLst>
      <p:ext uri="{BB962C8B-B14F-4D97-AF65-F5344CB8AC3E}">
        <p14:creationId xmlns:p14="http://schemas.microsoft.com/office/powerpoint/2010/main" val="259068430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4.2 Mini project: using </a:t>
            </a:r>
            <a:r>
              <a:rPr lang="en-US" dirty="0"/>
              <a:t>Digital Temperature and Humidity Sensor </a:t>
            </a:r>
          </a:p>
        </p:txBody>
      </p:sp>
      <p:sp>
        <p:nvSpPr>
          <p:cNvPr id="5" name="Text Placeholder 3"/>
          <p:cNvSpPr>
            <a:spLocks noGrp="1"/>
          </p:cNvSpPr>
          <p:nvPr>
            <p:ph type="body" idx="1"/>
          </p:nvPr>
        </p:nvSpPr>
        <p:spPr/>
        <p:txBody>
          <a:bodyPr/>
          <a:lstStyle/>
          <a:p>
            <a:r>
              <a:rPr lang="en-US" dirty="0" smtClean="0"/>
              <a:t>External Input and Output</a:t>
            </a:r>
            <a:endParaRPr lang="en-US" dirty="0"/>
          </a:p>
        </p:txBody>
      </p:sp>
    </p:spTree>
    <p:extLst>
      <p:ext uri="{BB962C8B-B14F-4D97-AF65-F5344CB8AC3E}">
        <p14:creationId xmlns:p14="http://schemas.microsoft.com/office/powerpoint/2010/main" val="18087017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471" y="77972"/>
            <a:ext cx="8516679" cy="1143000"/>
          </a:xfrm>
        </p:spPr>
        <p:txBody>
          <a:bodyPr>
            <a:normAutofit fontScale="90000"/>
          </a:bodyPr>
          <a:lstStyle/>
          <a:p>
            <a:r>
              <a:rPr lang="en-US" dirty="0" smtClean="0"/>
              <a:t>Connecting the Digital Temperature and Humidity Sensor (DHT)</a:t>
            </a:r>
            <a:endParaRPr lang="en-US" dirty="0"/>
          </a:p>
        </p:txBody>
      </p:sp>
      <p:pic>
        <p:nvPicPr>
          <p:cNvPr id="6" name="Picture 5"/>
          <p:cNvPicPr>
            <a:picLocks noChangeAspect="1"/>
          </p:cNvPicPr>
          <p:nvPr/>
        </p:nvPicPr>
        <p:blipFill>
          <a:blip r:embed="rId3"/>
          <a:stretch>
            <a:fillRect/>
          </a:stretch>
        </p:blipFill>
        <p:spPr>
          <a:xfrm>
            <a:off x="303471" y="3170460"/>
            <a:ext cx="3517900" cy="1155816"/>
          </a:xfrm>
          <a:prstGeom prst="rect">
            <a:avLst/>
          </a:prstGeom>
        </p:spPr>
      </p:pic>
      <p:cxnSp>
        <p:nvCxnSpPr>
          <p:cNvPr id="11" name="Straight Arrow Connector 10"/>
          <p:cNvCxnSpPr>
            <a:endCxn id="8" idx="0"/>
          </p:cNvCxnSpPr>
          <p:nvPr/>
        </p:nvCxnSpPr>
        <p:spPr>
          <a:xfrm>
            <a:off x="1913196" y="4326276"/>
            <a:ext cx="1" cy="70863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184031" y="2787393"/>
            <a:ext cx="4061638" cy="2616101"/>
          </a:xfrm>
          <a:prstGeom prst="rect">
            <a:avLst/>
          </a:prstGeom>
          <a:noFill/>
        </p:spPr>
        <p:txBody>
          <a:bodyPr wrap="square" rtlCol="0">
            <a:spAutoFit/>
          </a:bodyPr>
          <a:lstStyle/>
          <a:p>
            <a:r>
              <a:rPr lang="pl-PL" sz="2400" b="1" dirty="0" smtClean="0"/>
              <a:t>Measurements</a:t>
            </a:r>
            <a:r>
              <a:rPr lang="en-US" sz="2400" b="1" dirty="0" smtClean="0"/>
              <a:t>:</a:t>
            </a:r>
            <a:endParaRPr lang="pl-PL" sz="2400" b="1" dirty="0"/>
          </a:p>
          <a:p>
            <a:pPr marL="342900" indent="-342900">
              <a:buFont typeface="Arial" panose="020B0604020202020204" pitchFamily="34" charset="0"/>
              <a:buChar char="•"/>
            </a:pPr>
            <a:r>
              <a:rPr lang="pl-PL" sz="2000" dirty="0"/>
              <a:t>DHT Temperature: temperature in degrees Celsius</a:t>
            </a:r>
          </a:p>
          <a:p>
            <a:pPr marL="342900" indent="-342900">
              <a:buFont typeface="Arial" panose="020B0604020202020204" pitchFamily="34" charset="0"/>
              <a:buChar char="•"/>
            </a:pPr>
            <a:r>
              <a:rPr lang="en-US" sz="2000" dirty="0"/>
              <a:t>DHT Humidity: relative humidity in % (0-100</a:t>
            </a:r>
            <a:r>
              <a:rPr lang="en-US" sz="2000" dirty="0" smtClean="0"/>
              <a:t>)</a:t>
            </a:r>
          </a:p>
          <a:p>
            <a:endParaRPr lang="en-US" i="1" dirty="0"/>
          </a:p>
          <a:p>
            <a:r>
              <a:rPr lang="en-US" sz="1400" i="1" dirty="0" smtClean="0"/>
              <a:t>The numbering of the temperature sensors helps to differentiate in situations where multiple temperature sensors are connected</a:t>
            </a:r>
            <a:endParaRPr lang="en-US" sz="1400" i="1" dirty="0"/>
          </a:p>
        </p:txBody>
      </p:sp>
      <p:sp>
        <p:nvSpPr>
          <p:cNvPr id="10" name="TextBox 9"/>
          <p:cNvSpPr txBox="1"/>
          <p:nvPr/>
        </p:nvSpPr>
        <p:spPr>
          <a:xfrm>
            <a:off x="3093841" y="1447800"/>
            <a:ext cx="5151828" cy="1323439"/>
          </a:xfrm>
          <a:prstGeom prst="rect">
            <a:avLst/>
          </a:prstGeom>
          <a:solidFill>
            <a:schemeClr val="bg1">
              <a:lumMod val="95000"/>
            </a:schemeClr>
          </a:solidFill>
          <a:ln>
            <a:solidFill>
              <a:schemeClr val="tx1"/>
            </a:solidFill>
          </a:ln>
        </p:spPr>
        <p:txBody>
          <a:bodyPr wrap="square" rtlCol="0">
            <a:spAutoFit/>
          </a:bodyPr>
          <a:lstStyle/>
          <a:p>
            <a:r>
              <a:rPr lang="en-US" sz="1600" dirty="0">
                <a:cs typeface="TI-Nspire Regular"/>
              </a:rPr>
              <a:t>Send "CONNECT DHT 1 TO IN 1 </a:t>
            </a:r>
            <a:r>
              <a:rPr lang="en-US" sz="1600" dirty="0" smtClean="0">
                <a:cs typeface="TI-Nspire Regular"/>
              </a:rPr>
              <a:t>”</a:t>
            </a:r>
          </a:p>
          <a:p>
            <a:r>
              <a:rPr lang="en-US" sz="1600" dirty="0" smtClean="0">
                <a:cs typeface="TI-Nspire Regular"/>
              </a:rPr>
              <a:t>Send </a:t>
            </a:r>
            <a:r>
              <a:rPr lang="en-US" sz="1600" dirty="0">
                <a:cs typeface="TI-Nspire Regular"/>
              </a:rPr>
              <a:t>"READ DHT 1 TEMPERATURE </a:t>
            </a:r>
            <a:r>
              <a:rPr lang="en-US" sz="1600" dirty="0" smtClean="0">
                <a:cs typeface="TI-Nspire Regular"/>
              </a:rPr>
              <a:t>”</a:t>
            </a:r>
          </a:p>
          <a:p>
            <a:r>
              <a:rPr lang="en-US" sz="1600" dirty="0" smtClean="0">
                <a:cs typeface="TI-Nspire Regular"/>
              </a:rPr>
              <a:t>Get t</a:t>
            </a:r>
          </a:p>
          <a:p>
            <a:r>
              <a:rPr lang="en-US" sz="1600" dirty="0" smtClean="0">
                <a:cs typeface="TI-Nspire Regular"/>
              </a:rPr>
              <a:t>Send </a:t>
            </a:r>
            <a:r>
              <a:rPr lang="en-US" sz="1600" dirty="0">
                <a:cs typeface="TI-Nspire Regular"/>
              </a:rPr>
              <a:t>"READ DHT 1 HUMIDITY </a:t>
            </a:r>
            <a:r>
              <a:rPr lang="en-US" sz="1600" dirty="0" smtClean="0">
                <a:cs typeface="TI-Nspire Regular"/>
              </a:rPr>
              <a:t>”</a:t>
            </a:r>
          </a:p>
          <a:p>
            <a:r>
              <a:rPr lang="en-US" sz="1600" dirty="0" smtClean="0">
                <a:cs typeface="TI-Nspire Regular"/>
              </a:rPr>
              <a:t>Get h</a:t>
            </a:r>
          </a:p>
        </p:txBody>
      </p:sp>
      <p:pic>
        <p:nvPicPr>
          <p:cNvPr id="14" name="Picture 13" descr="Temp&amp;Humi.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960686" y="5075803"/>
            <a:ext cx="1627229" cy="1202055"/>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3821371" y="5438409"/>
            <a:ext cx="4459050" cy="83944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smtClean="0"/>
              <a:t>**Make sure sketch on the TI-Innovator Hubs are up</a:t>
            </a:r>
            <a:br>
              <a:rPr lang="en-US" dirty="0" smtClean="0"/>
            </a:br>
            <a:r>
              <a:rPr lang="en-US" dirty="0" smtClean="0"/>
              <a:t> to date.  Blue DHT requires at least v 1.3</a:t>
            </a:r>
            <a:endParaRPr lang="en-US" dirty="0"/>
          </a:p>
        </p:txBody>
      </p:sp>
      <p:sp>
        <p:nvSpPr>
          <p:cNvPr id="15" name="Rounded Rectangle 14"/>
          <p:cNvSpPr/>
          <p:nvPr/>
        </p:nvSpPr>
        <p:spPr>
          <a:xfrm>
            <a:off x="936149" y="1443318"/>
            <a:ext cx="2169242" cy="6108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276670896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Warming up the DHT Sensor:</a:t>
            </a:r>
            <a:endParaRPr lang="en-US" dirty="0"/>
          </a:p>
        </p:txBody>
      </p:sp>
      <p:sp>
        <p:nvSpPr>
          <p:cNvPr id="3" name="Content Placeholder 2"/>
          <p:cNvSpPr>
            <a:spLocks noGrp="1"/>
          </p:cNvSpPr>
          <p:nvPr>
            <p:ph idx="1"/>
          </p:nvPr>
        </p:nvSpPr>
        <p:spPr/>
        <p:txBody>
          <a:bodyPr/>
          <a:lstStyle/>
          <a:p>
            <a:r>
              <a:rPr lang="en-US" dirty="0" smtClean="0"/>
              <a:t>It </a:t>
            </a:r>
            <a:r>
              <a:rPr lang="en-US" dirty="0"/>
              <a:t>might take 4 seconds for the sensor to warm up.  How will this influence your code?</a:t>
            </a:r>
          </a:p>
          <a:p>
            <a:endParaRPr lang="en-US" dirty="0"/>
          </a:p>
        </p:txBody>
      </p:sp>
      <p:sp>
        <p:nvSpPr>
          <p:cNvPr id="5" name="Rectangle 4"/>
          <p:cNvSpPr/>
          <p:nvPr/>
        </p:nvSpPr>
        <p:spPr>
          <a:xfrm>
            <a:off x="1192776" y="3225001"/>
            <a:ext cx="7099885" cy="3046988"/>
          </a:xfrm>
          <a:prstGeom prst="rect">
            <a:avLst/>
          </a:prstGeom>
          <a:solidFill>
            <a:schemeClr val="bg1">
              <a:lumMod val="85000"/>
            </a:schemeClr>
          </a:solidFill>
          <a:ln>
            <a:solidFill>
              <a:schemeClr val="tx1"/>
            </a:solidFill>
          </a:ln>
        </p:spPr>
        <p:txBody>
          <a:bodyPr wrap="square">
            <a:spAutoFit/>
          </a:bodyPr>
          <a:lstStyle/>
          <a:p>
            <a:r>
              <a:rPr lang="en-US" sz="2400" b="1" dirty="0" smtClean="0">
                <a:cs typeface="TI-Nspire Regular"/>
              </a:rPr>
              <a:t>Code for “warming up” DHT Sensor</a:t>
            </a:r>
            <a:endParaRPr lang="en-US" sz="2400" b="1" dirty="0">
              <a:cs typeface="TI-Nspire Regular"/>
            </a:endParaRPr>
          </a:p>
          <a:p>
            <a:r>
              <a:rPr lang="en-US" sz="2400" dirty="0" err="1" smtClean="0">
                <a:cs typeface="TI-Nspire Regular"/>
              </a:rPr>
              <a:t>Disp</a:t>
            </a:r>
            <a:r>
              <a:rPr lang="en-US" sz="2400" dirty="0" smtClean="0">
                <a:cs typeface="TI-Nspire Regular"/>
              </a:rPr>
              <a:t> </a:t>
            </a:r>
            <a:r>
              <a:rPr lang="en-US" sz="2400" dirty="0">
                <a:cs typeface="TI-Nspire Regular"/>
              </a:rPr>
              <a:t>"Warming Up Sensors</a:t>
            </a:r>
            <a:r>
              <a:rPr lang="en-US" sz="2400" dirty="0" smtClean="0">
                <a:cs typeface="TI-Nspire Regular"/>
              </a:rPr>
              <a:t>!”</a:t>
            </a:r>
            <a:endParaRPr lang="en-US" sz="2400" dirty="0">
              <a:cs typeface="TI-Nspire Regular"/>
            </a:endParaRPr>
          </a:p>
          <a:p>
            <a:r>
              <a:rPr lang="en-US" sz="2400" dirty="0" smtClean="0">
                <a:cs typeface="TI-Nspire Regular"/>
              </a:rPr>
              <a:t>temperature</a:t>
            </a:r>
            <a:r>
              <a:rPr lang="en-US" sz="2400" dirty="0">
                <a:cs typeface="TI-Nspire Regular"/>
              </a:rPr>
              <a:t>:=−273</a:t>
            </a:r>
          </a:p>
          <a:p>
            <a:r>
              <a:rPr lang="en-US" sz="2400" dirty="0" smtClean="0">
                <a:cs typeface="TI-Nspire Regular"/>
              </a:rPr>
              <a:t>While </a:t>
            </a:r>
            <a:r>
              <a:rPr lang="en-US" sz="2400" dirty="0">
                <a:cs typeface="TI-Nspire Regular"/>
              </a:rPr>
              <a:t>temperature&lt;−270</a:t>
            </a:r>
          </a:p>
          <a:p>
            <a:r>
              <a:rPr lang="en-US" sz="2400" dirty="0" smtClean="0">
                <a:cs typeface="TI-Nspire Regular"/>
              </a:rPr>
              <a:t> Send </a:t>
            </a:r>
            <a:r>
              <a:rPr lang="en-US" sz="2400" dirty="0">
                <a:cs typeface="TI-Nspire Regular"/>
              </a:rPr>
              <a:t>"READ DHT 1 </a:t>
            </a:r>
            <a:r>
              <a:rPr lang="en-US" sz="2400" dirty="0" smtClean="0">
                <a:cs typeface="TI-Nspire Regular"/>
              </a:rPr>
              <a:t>TEMPERATURE”</a:t>
            </a:r>
            <a:endParaRPr lang="en-US" sz="2400" dirty="0">
              <a:cs typeface="TI-Nspire Regular"/>
            </a:endParaRPr>
          </a:p>
          <a:p>
            <a:r>
              <a:rPr lang="en-US" sz="2400" dirty="0" smtClean="0">
                <a:cs typeface="TI-Nspire Regular"/>
              </a:rPr>
              <a:t> Get </a:t>
            </a:r>
            <a:r>
              <a:rPr lang="en-US" sz="2400" dirty="0">
                <a:cs typeface="TI-Nspire Regular"/>
              </a:rPr>
              <a:t>temperature</a:t>
            </a:r>
          </a:p>
          <a:p>
            <a:r>
              <a:rPr lang="en-US" sz="2400" dirty="0" smtClean="0">
                <a:cs typeface="TI-Nspire Regular"/>
              </a:rPr>
              <a:t> Wait </a:t>
            </a:r>
            <a:r>
              <a:rPr lang="en-US" sz="2400" dirty="0">
                <a:cs typeface="TI-Nspire Regular"/>
              </a:rPr>
              <a:t>1</a:t>
            </a:r>
          </a:p>
          <a:p>
            <a:r>
              <a:rPr lang="en-US" sz="2400" dirty="0" err="1" smtClean="0">
                <a:cs typeface="TI-Nspire Regular"/>
              </a:rPr>
              <a:t>EndWhile</a:t>
            </a:r>
            <a:endParaRPr lang="en-US" sz="2400" dirty="0" smtClean="0">
              <a:cs typeface="TI-Nspire Regular"/>
            </a:endParaRPr>
          </a:p>
        </p:txBody>
      </p:sp>
      <p:sp>
        <p:nvSpPr>
          <p:cNvPr id="7" name="Rounded Rectangle 6"/>
          <p:cNvSpPr/>
          <p:nvPr/>
        </p:nvSpPr>
        <p:spPr>
          <a:xfrm>
            <a:off x="6123419" y="2614167"/>
            <a:ext cx="2169242" cy="6108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348904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277218"/>
            <a:ext cx="8686800" cy="1938416"/>
          </a:xfrm>
        </p:spPr>
        <p:txBody>
          <a:bodyPr>
            <a:normAutofit fontScale="90000"/>
          </a:bodyPr>
          <a:lstStyle/>
          <a:p>
            <a:pPr lvl="0"/>
            <a:r>
              <a:rPr lang="en-US" sz="3600" b="1" dirty="0" smtClean="0"/>
              <a:t>Student Task: </a:t>
            </a:r>
            <a:r>
              <a:rPr lang="en-US" sz="3600" dirty="0" smtClean="0"/>
              <a:t>Create </a:t>
            </a:r>
            <a:r>
              <a:rPr lang="en-US" sz="3600" dirty="0"/>
              <a:t>a program that reads </a:t>
            </a:r>
            <a:r>
              <a:rPr lang="en-US" sz="3600" dirty="0" smtClean="0"/>
              <a:t>input </a:t>
            </a:r>
            <a:r>
              <a:rPr lang="en-US" sz="3600" dirty="0"/>
              <a:t>from </a:t>
            </a:r>
            <a:r>
              <a:rPr lang="en-US" sz="3600" dirty="0" smtClean="0"/>
              <a:t>an </a:t>
            </a:r>
            <a:r>
              <a:rPr lang="en-US" sz="3600" u="sng" dirty="0" smtClean="0"/>
              <a:t>external digital temperature and humidity sensor </a:t>
            </a:r>
            <a:r>
              <a:rPr lang="en-US" sz="3600" dirty="0" smtClean="0"/>
              <a:t>and </a:t>
            </a:r>
            <a:r>
              <a:rPr lang="en-US" sz="3600" dirty="0"/>
              <a:t>then use If-Then-Else logic to </a:t>
            </a:r>
            <a:r>
              <a:rPr lang="en-US" sz="3600" dirty="0" smtClean="0"/>
              <a:t>control </a:t>
            </a:r>
            <a:r>
              <a:rPr lang="en-US" sz="3600" dirty="0"/>
              <a:t>outputs</a:t>
            </a:r>
            <a:r>
              <a:rPr lang="en-US" sz="3600" dirty="0" smtClean="0"/>
              <a:t>.  </a:t>
            </a:r>
            <a:endParaRPr lang="en-US" sz="3600" dirty="0"/>
          </a:p>
        </p:txBody>
      </p:sp>
      <p:sp>
        <p:nvSpPr>
          <p:cNvPr id="6" name="Content Placeholder 5"/>
          <p:cNvSpPr>
            <a:spLocks noGrp="1"/>
          </p:cNvSpPr>
          <p:nvPr>
            <p:ph idx="1"/>
          </p:nvPr>
        </p:nvSpPr>
        <p:spPr>
          <a:xfrm>
            <a:off x="247650" y="2564148"/>
            <a:ext cx="8439150" cy="2840635"/>
          </a:xfrm>
        </p:spPr>
        <p:txBody>
          <a:bodyPr>
            <a:noAutofit/>
          </a:bodyPr>
          <a:lstStyle/>
          <a:p>
            <a:pPr marL="457200" lvl="1" indent="-457200">
              <a:buFont typeface="+mj-lt"/>
              <a:buAutoNum type="arabicPeriod"/>
            </a:pPr>
            <a:r>
              <a:rPr lang="en-US" sz="2200" dirty="0" smtClean="0"/>
              <a:t>Before starting to program, </a:t>
            </a:r>
            <a:r>
              <a:rPr lang="en-US" sz="2200" b="1" dirty="0" smtClean="0"/>
              <a:t>define the problem</a:t>
            </a:r>
            <a:r>
              <a:rPr lang="en-US" sz="2200" dirty="0" smtClean="0"/>
              <a:t>. </a:t>
            </a:r>
            <a:br>
              <a:rPr lang="en-US" sz="2200" dirty="0" smtClean="0"/>
            </a:br>
            <a:r>
              <a:rPr lang="en-US" sz="2200" dirty="0" smtClean="0"/>
              <a:t>Some questions to think about: </a:t>
            </a:r>
          </a:p>
          <a:p>
            <a:pPr lvl="1">
              <a:buFont typeface="Arial" panose="020B0604020202020204" pitchFamily="34" charset="0"/>
              <a:buChar char="•"/>
            </a:pPr>
            <a:r>
              <a:rPr lang="en-US" sz="2200" dirty="0" smtClean="0"/>
              <a:t>What are the boundaries for the ideal room temperature?</a:t>
            </a:r>
          </a:p>
          <a:p>
            <a:pPr lvl="1">
              <a:buFont typeface="Arial" panose="020B0604020202020204" pitchFamily="34" charset="0"/>
              <a:buChar char="•"/>
            </a:pPr>
            <a:r>
              <a:rPr lang="en-US" sz="2200" dirty="0" smtClean="0"/>
              <a:t>What are the boundaries for the ideal room humidity?</a:t>
            </a:r>
          </a:p>
          <a:p>
            <a:pPr lvl="1">
              <a:buFont typeface="Arial" panose="020B0604020202020204" pitchFamily="34" charset="0"/>
              <a:buChar char="•"/>
            </a:pPr>
            <a:r>
              <a:rPr lang="en-US" sz="2200" dirty="0" smtClean="0"/>
              <a:t>What messages will you display to the screen?</a:t>
            </a:r>
          </a:p>
          <a:p>
            <a:pPr lvl="1">
              <a:buFont typeface="Arial" panose="020B0604020202020204" pitchFamily="34" charset="0"/>
              <a:buChar char="•"/>
            </a:pPr>
            <a:r>
              <a:rPr lang="en-US" sz="2200" dirty="0" smtClean="0"/>
              <a:t>Will the TI-Innovator Hub make different sounds based on values?</a:t>
            </a:r>
          </a:p>
          <a:p>
            <a:pPr lvl="1">
              <a:buFont typeface="Arial" panose="020B0604020202020204" pitchFamily="34" charset="0"/>
              <a:buChar char="•"/>
            </a:pPr>
            <a:r>
              <a:rPr lang="en-US" sz="2200" dirty="0" smtClean="0"/>
              <a:t>How long will the sound play? </a:t>
            </a:r>
          </a:p>
          <a:p>
            <a:pPr lvl="1">
              <a:buFont typeface="Arial" panose="020B0604020202020204" pitchFamily="34" charset="0"/>
              <a:buChar char="•"/>
            </a:pPr>
            <a:r>
              <a:rPr lang="en-US" sz="2200" dirty="0" smtClean="0"/>
              <a:t>What is your input and what is your output?</a:t>
            </a:r>
            <a:endParaRPr lang="en-US" sz="2200" dirty="0"/>
          </a:p>
        </p:txBody>
      </p:sp>
    </p:spTree>
    <p:extLst>
      <p:ext uri="{BB962C8B-B14F-4D97-AF65-F5344CB8AC3E}">
        <p14:creationId xmlns:p14="http://schemas.microsoft.com/office/powerpoint/2010/main" val="249039108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57200" y="1535113"/>
            <a:ext cx="4040188" cy="4591050"/>
          </a:xfrm>
        </p:spPr>
        <p:txBody>
          <a:bodyPr>
            <a:normAutofit/>
          </a:bodyPr>
          <a:lstStyle/>
          <a:p>
            <a:pPr>
              <a:buFont typeface="Arial" panose="020B0604020202020204" pitchFamily="34" charset="0"/>
              <a:buChar char="•"/>
            </a:pPr>
            <a:r>
              <a:rPr lang="en-US" sz="2800" dirty="0"/>
              <a:t>Create your own flowchart for this </a:t>
            </a:r>
            <a:r>
              <a:rPr lang="en-US" sz="2800" dirty="0" smtClean="0"/>
              <a:t>project.</a:t>
            </a:r>
            <a:endParaRPr lang="en-US" sz="2800" dirty="0"/>
          </a:p>
          <a:p>
            <a:pPr>
              <a:buFont typeface="Arial" panose="020B0604020202020204" pitchFamily="34" charset="0"/>
              <a:buChar char="•"/>
            </a:pPr>
            <a:r>
              <a:rPr lang="en-US" sz="2800" dirty="0"/>
              <a:t>Compare your flowchart with another group.  What are the similarities and differences</a:t>
            </a:r>
            <a:r>
              <a:rPr lang="en-US" sz="2800" dirty="0" smtClean="0"/>
              <a:t>?</a:t>
            </a:r>
            <a:endParaRPr lang="en-US" sz="2800" dirty="0"/>
          </a:p>
          <a:p>
            <a:pPr>
              <a:buFont typeface="Arial" panose="020B0604020202020204" pitchFamily="34" charset="0"/>
              <a:buChar char="•"/>
            </a:pPr>
            <a:r>
              <a:rPr lang="en-US" sz="2800" dirty="0"/>
              <a:t>Adjust your </a:t>
            </a:r>
            <a:r>
              <a:rPr lang="en-US" sz="2800" dirty="0" smtClean="0"/>
              <a:t>flowchart, </a:t>
            </a:r>
            <a:r>
              <a:rPr lang="en-US" sz="2800" dirty="0"/>
              <a:t>if </a:t>
            </a:r>
            <a:r>
              <a:rPr lang="en-US" sz="2800" dirty="0" smtClean="0"/>
              <a:t>necessary.</a:t>
            </a:r>
            <a:endParaRPr lang="en-US" sz="2800" dirty="0"/>
          </a:p>
          <a:p>
            <a:endParaRPr lang="en-US" dirty="0"/>
          </a:p>
        </p:txBody>
      </p:sp>
      <p:pic>
        <p:nvPicPr>
          <p:cNvPr id="9" name="Picture 2" descr="ii_jh9oiq3y0_1636b1308afb39d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8537" y="1820491"/>
            <a:ext cx="37147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p:txBody>
          <a:bodyPr/>
          <a:lstStyle/>
          <a:p>
            <a:r>
              <a:rPr lang="en-US" dirty="0" smtClean="0"/>
              <a:t>Using a flowchart to plan:</a:t>
            </a:r>
            <a:endParaRPr lang="en-US" dirty="0"/>
          </a:p>
        </p:txBody>
      </p:sp>
    </p:spTree>
    <p:extLst>
      <p:ext uri="{BB962C8B-B14F-4D97-AF65-F5344CB8AC3E}">
        <p14:creationId xmlns:p14="http://schemas.microsoft.com/office/powerpoint/2010/main" val="17674780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825"/>
            <a:ext cx="8229600" cy="1143000"/>
          </a:xfrm>
        </p:spPr>
        <p:txBody>
          <a:bodyPr>
            <a:normAutofit/>
          </a:bodyPr>
          <a:lstStyle/>
          <a:p>
            <a:r>
              <a:rPr lang="en-US" sz="3600" dirty="0" smtClean="0"/>
              <a:t>Drought Conditions:</a:t>
            </a:r>
            <a:endParaRPr lang="en-US" sz="3600" dirty="0"/>
          </a:p>
        </p:txBody>
      </p:sp>
      <p:pic>
        <p:nvPicPr>
          <p:cNvPr id="4" name="Content Placeholder 3"/>
          <p:cNvPicPr>
            <a:picLocks noGrp="1" noChangeAspect="1"/>
          </p:cNvPicPr>
          <p:nvPr>
            <p:ph sz="half" idx="1"/>
          </p:nvPr>
        </p:nvPicPr>
        <p:blipFill>
          <a:blip r:embed="rId2" cstate="email">
            <a:extLst>
              <a:ext uri="{28A0092B-C50C-407E-A947-70E740481C1C}">
                <a14:useLocalDpi xmlns:a14="http://schemas.microsoft.com/office/drawing/2010/main" val="0"/>
              </a:ext>
            </a:extLst>
          </a:blip>
          <a:stretch>
            <a:fillRect/>
          </a:stretch>
        </p:blipFill>
        <p:spPr>
          <a:xfrm>
            <a:off x="231493" y="1033787"/>
            <a:ext cx="5544275" cy="4510490"/>
          </a:xfrm>
          <a:prstGeom prst="rect">
            <a:avLst/>
          </a:prstGeom>
        </p:spPr>
      </p:pic>
      <p:sp>
        <p:nvSpPr>
          <p:cNvPr id="6" name="Content Placeholder 5"/>
          <p:cNvSpPr>
            <a:spLocks noGrp="1"/>
          </p:cNvSpPr>
          <p:nvPr>
            <p:ph sz="half" idx="2"/>
          </p:nvPr>
        </p:nvSpPr>
        <p:spPr>
          <a:xfrm>
            <a:off x="5914662" y="1333983"/>
            <a:ext cx="3141521" cy="3596833"/>
          </a:xfrm>
        </p:spPr>
        <p:txBody>
          <a:bodyPr>
            <a:normAutofit/>
          </a:bodyPr>
          <a:lstStyle/>
          <a:p>
            <a:r>
              <a:rPr lang="en-US" sz="2000" dirty="0" smtClean="0"/>
              <a:t>“</a:t>
            </a:r>
            <a:r>
              <a:rPr lang="en-US" sz="2000" i="1" dirty="0" smtClean="0"/>
              <a:t>South </a:t>
            </a:r>
            <a:r>
              <a:rPr lang="en-US" sz="2000" i="1" dirty="0"/>
              <a:t>Africa, traditionally a regional breadbasket, is just recovering from what it described as its </a:t>
            </a:r>
            <a:r>
              <a:rPr lang="en-US" sz="2000" i="1" dirty="0">
                <a:hlinkClick r:id="rId3"/>
              </a:rPr>
              <a:t>worst drought in about 30 years</a:t>
            </a:r>
            <a:r>
              <a:rPr lang="en-US" sz="2000" i="1" dirty="0"/>
              <a:t>, receiving the </a:t>
            </a:r>
            <a:r>
              <a:rPr lang="en-US" sz="2000" i="1" dirty="0">
                <a:hlinkClick r:id="rId4"/>
              </a:rPr>
              <a:t>lowest rainfall in </a:t>
            </a:r>
            <a:r>
              <a:rPr lang="en-US" sz="2000" i="1" dirty="0" smtClean="0">
                <a:hlinkClick r:id="rId4"/>
              </a:rPr>
              <a:t>2015</a:t>
            </a:r>
            <a:r>
              <a:rPr lang="en-US" sz="2000" i="1" dirty="0"/>
              <a:t> </a:t>
            </a:r>
            <a:r>
              <a:rPr lang="en-US" sz="2000" i="1" dirty="0" smtClean="0"/>
              <a:t>since </a:t>
            </a:r>
            <a:r>
              <a:rPr lang="en-US" sz="2000" i="1" dirty="0"/>
              <a:t>recording began in 1904</a:t>
            </a:r>
            <a:r>
              <a:rPr lang="en-US" sz="2000" i="1" dirty="0" smtClean="0"/>
              <a:t>.”</a:t>
            </a:r>
            <a:r>
              <a:rPr lang="en-US" sz="2000" dirty="0"/>
              <a:t> </a:t>
            </a:r>
          </a:p>
        </p:txBody>
      </p:sp>
    </p:spTree>
    <p:extLst>
      <p:ext uri="{BB962C8B-B14F-4D97-AF65-F5344CB8AC3E}">
        <p14:creationId xmlns:p14="http://schemas.microsoft.com/office/powerpoint/2010/main" val="239067560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539240"/>
            <a:ext cx="8229600" cy="454152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1833347335"/>
              </p:ext>
            </p:extLst>
          </p:nvPr>
        </p:nvGraphicFramePr>
        <p:xfrm>
          <a:off x="637952" y="2567847"/>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3" name="Title 2"/>
          <p:cNvSpPr>
            <a:spLocks noGrp="1"/>
          </p:cNvSpPr>
          <p:nvPr>
            <p:ph type="title"/>
          </p:nvPr>
        </p:nvSpPr>
        <p:spPr>
          <a:xfrm>
            <a:off x="119921" y="505424"/>
            <a:ext cx="9024079" cy="1143000"/>
          </a:xfrm>
        </p:spPr>
        <p:txBody>
          <a:bodyPr>
            <a:normAutofit fontScale="90000"/>
          </a:bodyPr>
          <a:lstStyle/>
          <a:p>
            <a:r>
              <a:rPr lang="en-US" sz="3100" b="1" dirty="0"/>
              <a:t>Student Task</a:t>
            </a:r>
            <a:r>
              <a:rPr lang="en-US" sz="3100" b="1" dirty="0" smtClean="0"/>
              <a:t>: </a:t>
            </a:r>
            <a:r>
              <a:rPr lang="en-US" sz="3100" b="1" dirty="0"/>
              <a:t> </a:t>
            </a:r>
            <a:r>
              <a:rPr lang="en-US" sz="3100" dirty="0"/>
              <a:t>Create a program that reads input from an </a:t>
            </a:r>
            <a:r>
              <a:rPr lang="en-US" sz="3100" u="sng" dirty="0"/>
              <a:t>external digital temperature and humidity sensor </a:t>
            </a:r>
            <a:r>
              <a:rPr lang="en-US" sz="3100" dirty="0"/>
              <a:t>and then use If-Then-Else logic to control outputs</a:t>
            </a:r>
            <a:r>
              <a:rPr lang="en-US" sz="3100" dirty="0" smtClean="0"/>
              <a:t>.</a:t>
            </a:r>
            <a:r>
              <a:rPr lang="en-US" dirty="0"/>
              <a:t/>
            </a:r>
            <a:br>
              <a:rPr lang="en-US" dirty="0"/>
            </a:br>
            <a:endParaRPr lang="en-US" dirty="0"/>
          </a:p>
        </p:txBody>
      </p:sp>
    </p:spTree>
    <p:extLst>
      <p:ext uri="{BB962C8B-B14F-4D97-AF65-F5344CB8AC3E}">
        <p14:creationId xmlns:p14="http://schemas.microsoft.com/office/powerpoint/2010/main" val="3102331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2252568"/>
            <a:ext cx="8229600" cy="4495800"/>
          </a:xfrm>
        </p:spPr>
        <p:txBody>
          <a:bodyPr>
            <a:normAutofit/>
          </a:bodyPr>
          <a:lstStyle/>
          <a:p>
            <a:pPr marL="0" indent="0">
              <a:buNone/>
            </a:pPr>
            <a:r>
              <a:rPr lang="en-US" b="1" dirty="0" smtClean="0"/>
              <a:t>3</a:t>
            </a:r>
            <a:r>
              <a:rPr lang="en-US" b="1" dirty="0"/>
              <a:t>. Write the code : </a:t>
            </a:r>
            <a:r>
              <a:rPr lang="en-US" dirty="0"/>
              <a:t>Follow your pseudocode plan, and assimilate the code snippets to write your program. </a:t>
            </a:r>
          </a:p>
          <a:p>
            <a:pPr marL="0" indent="0">
              <a:buNone/>
            </a:pPr>
            <a:r>
              <a:rPr lang="en-US" dirty="0" smtClean="0"/>
              <a:t/>
            </a:r>
            <a:br>
              <a:rPr lang="en-US" dirty="0" smtClean="0"/>
            </a:br>
            <a:endParaRPr lang="en-US" dirty="0" smtClean="0"/>
          </a:p>
        </p:txBody>
      </p:sp>
      <p:sp>
        <p:nvSpPr>
          <p:cNvPr id="4" name="Title 2"/>
          <p:cNvSpPr>
            <a:spLocks noGrp="1"/>
          </p:cNvSpPr>
          <p:nvPr>
            <p:ph type="title"/>
          </p:nvPr>
        </p:nvSpPr>
        <p:spPr>
          <a:xfrm>
            <a:off x="133350" y="715158"/>
            <a:ext cx="8793163" cy="1143000"/>
          </a:xfrm>
        </p:spPr>
        <p:txBody>
          <a:bodyPr>
            <a:normAutofit fontScale="90000"/>
          </a:bodyPr>
          <a:lstStyle/>
          <a:p>
            <a:r>
              <a:rPr lang="en-US" sz="3100" b="1" dirty="0"/>
              <a:t>Student Task</a:t>
            </a:r>
            <a:r>
              <a:rPr lang="en-US" sz="3100" b="1" dirty="0" smtClean="0"/>
              <a:t>: </a:t>
            </a:r>
            <a:r>
              <a:rPr lang="en-US" sz="3100" dirty="0"/>
              <a:t>Create a program that reads input from an </a:t>
            </a:r>
            <a:r>
              <a:rPr lang="en-US" sz="3100" u="sng" dirty="0"/>
              <a:t>external digital temperature and humidity sensor </a:t>
            </a:r>
            <a:r>
              <a:rPr lang="en-US" sz="3100" dirty="0"/>
              <a:t>and then use If-Then-Else logic to control outputs.</a:t>
            </a:r>
            <a:r>
              <a:rPr lang="en-US" dirty="0" smtClean="0"/>
              <a:t>.</a:t>
            </a:r>
            <a:r>
              <a:rPr lang="en-US" dirty="0"/>
              <a:t/>
            </a:r>
            <a:br>
              <a:rPr lang="en-US" dirty="0"/>
            </a:br>
            <a:endParaRPr lang="en-US" dirty="0"/>
          </a:p>
        </p:txBody>
      </p:sp>
    </p:spTree>
    <p:extLst>
      <p:ext uri="{BB962C8B-B14F-4D97-AF65-F5344CB8AC3E}">
        <p14:creationId xmlns:p14="http://schemas.microsoft.com/office/powerpoint/2010/main" val="264406736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4.3 Mini project: Adding the Soil Moisture </a:t>
            </a:r>
            <a:r>
              <a:rPr lang="en-US" dirty="0"/>
              <a:t>Sensor</a:t>
            </a:r>
          </a:p>
        </p:txBody>
      </p:sp>
      <p:sp>
        <p:nvSpPr>
          <p:cNvPr id="4" name="Text Placeholder 3"/>
          <p:cNvSpPr>
            <a:spLocks noGrp="1"/>
          </p:cNvSpPr>
          <p:nvPr>
            <p:ph type="body" idx="1"/>
          </p:nvPr>
        </p:nvSpPr>
        <p:spPr/>
        <p:txBody>
          <a:bodyPr/>
          <a:lstStyle/>
          <a:p>
            <a:r>
              <a:rPr lang="en-US" dirty="0" smtClean="0"/>
              <a:t>External Input and Output</a:t>
            </a:r>
            <a:endParaRPr lang="en-US" dirty="0"/>
          </a:p>
        </p:txBody>
      </p:sp>
    </p:spTree>
    <p:extLst>
      <p:ext uri="{BB962C8B-B14F-4D97-AF65-F5344CB8AC3E}">
        <p14:creationId xmlns:p14="http://schemas.microsoft.com/office/powerpoint/2010/main" val="193506406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2643"/>
            <a:ext cx="8229600" cy="1143000"/>
          </a:xfrm>
        </p:spPr>
        <p:txBody>
          <a:bodyPr>
            <a:normAutofit/>
          </a:bodyPr>
          <a:lstStyle/>
          <a:p>
            <a:r>
              <a:rPr lang="en-US" sz="3600" dirty="0" smtClean="0"/>
              <a:t>Soil Moisture (external)</a:t>
            </a:r>
            <a:endParaRPr lang="en-US" sz="3600" dirty="0"/>
          </a:p>
        </p:txBody>
      </p:sp>
      <p:grpSp>
        <p:nvGrpSpPr>
          <p:cNvPr id="6" name="Group 5"/>
          <p:cNvGrpSpPr/>
          <p:nvPr/>
        </p:nvGrpSpPr>
        <p:grpSpPr>
          <a:xfrm>
            <a:off x="5659822" y="110359"/>
            <a:ext cx="3373820" cy="2445509"/>
            <a:chOff x="1997967" y="1220108"/>
            <a:chExt cx="2177028" cy="1510770"/>
          </a:xfrm>
        </p:grpSpPr>
        <p:pic>
          <p:nvPicPr>
            <p:cNvPr id="8" name="Picture 6" descr="Moisture sensor .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97967" y="1220108"/>
              <a:ext cx="1553107" cy="12779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702116" y="2146102"/>
              <a:ext cx="1472879" cy="584776"/>
            </a:xfrm>
            <a:prstGeom prst="rect">
              <a:avLst/>
            </a:prstGeom>
            <a:noFill/>
          </p:spPr>
          <p:txBody>
            <a:bodyPr wrap="none" rtlCol="0">
              <a:spAutoFit/>
            </a:bodyPr>
            <a:lstStyle/>
            <a:p>
              <a:r>
                <a:rPr lang="en-US" sz="1600" b="1" dirty="0" smtClean="0"/>
                <a:t>Soil Moisture</a:t>
              </a:r>
            </a:p>
            <a:p>
              <a:r>
                <a:rPr lang="en-US" sz="1600" b="1" dirty="0" smtClean="0"/>
                <a:t>Sensor</a:t>
              </a:r>
              <a:endParaRPr lang="en-US" sz="1600" b="1" dirty="0"/>
            </a:p>
          </p:txBody>
        </p:sp>
      </p:grpSp>
      <p:sp>
        <p:nvSpPr>
          <p:cNvPr id="11" name="TextBox 10"/>
          <p:cNvSpPr txBox="1"/>
          <p:nvPr/>
        </p:nvSpPr>
        <p:spPr>
          <a:xfrm>
            <a:off x="117640" y="2096195"/>
            <a:ext cx="5352994" cy="2308324"/>
          </a:xfrm>
          <a:prstGeom prst="rect">
            <a:avLst/>
          </a:prstGeom>
          <a:solidFill>
            <a:schemeClr val="bg1">
              <a:lumMod val="85000"/>
            </a:schemeClr>
          </a:solidFill>
          <a:ln>
            <a:solidFill>
              <a:schemeClr val="tx1"/>
            </a:solidFill>
          </a:ln>
        </p:spPr>
        <p:txBody>
          <a:bodyPr wrap="square" rtlCol="0">
            <a:spAutoFit/>
          </a:bodyPr>
          <a:lstStyle/>
          <a:p>
            <a:r>
              <a:rPr lang="en-US" sz="2400" dirty="0">
                <a:latin typeface="+mj-lt"/>
                <a:cs typeface="TI-Nspire Regular"/>
              </a:rPr>
              <a:t>Send "CONNECT MOISTURE 1 TO IN 2 </a:t>
            </a:r>
            <a:r>
              <a:rPr lang="en-US" sz="2400" dirty="0" smtClean="0">
                <a:latin typeface="+mj-lt"/>
                <a:cs typeface="TI-Nspire Regular"/>
              </a:rPr>
              <a:t>”</a:t>
            </a:r>
          </a:p>
          <a:p>
            <a:r>
              <a:rPr lang="en-US" sz="2400" dirty="0">
                <a:latin typeface="+mj-lt"/>
                <a:cs typeface="TI-Nspire Regular"/>
              </a:rPr>
              <a:t>Send </a:t>
            </a:r>
            <a:r>
              <a:rPr lang="en-US" sz="2400" dirty="0" smtClean="0">
                <a:latin typeface="+mj-lt"/>
                <a:cs typeface="TI-Nspire Regular"/>
              </a:rPr>
              <a:t>”RANGE </a:t>
            </a:r>
            <a:r>
              <a:rPr lang="en-US" sz="2400" dirty="0">
                <a:latin typeface="+mj-lt"/>
                <a:cs typeface="TI-Nspire Regular"/>
              </a:rPr>
              <a:t>MOISTURE </a:t>
            </a:r>
            <a:r>
              <a:rPr lang="en-US" sz="2400" dirty="0" smtClean="0">
                <a:latin typeface="+mj-lt"/>
                <a:cs typeface="TI-Nspire Regular"/>
              </a:rPr>
              <a:t>1 0 100”</a:t>
            </a:r>
          </a:p>
          <a:p>
            <a:r>
              <a:rPr lang="en-US" sz="2400" dirty="0" smtClean="0">
                <a:latin typeface="+mj-lt"/>
                <a:cs typeface="TI-Nspire Regular"/>
              </a:rPr>
              <a:t>Send </a:t>
            </a:r>
            <a:r>
              <a:rPr lang="en-US" sz="2400" dirty="0">
                <a:latin typeface="+mj-lt"/>
                <a:cs typeface="TI-Nspire Regular"/>
              </a:rPr>
              <a:t>"READ MOISTURE </a:t>
            </a:r>
            <a:r>
              <a:rPr lang="en-US" sz="2400" dirty="0" smtClean="0">
                <a:latin typeface="+mj-lt"/>
                <a:cs typeface="TI-Nspire Regular"/>
              </a:rPr>
              <a:t>1”</a:t>
            </a:r>
          </a:p>
          <a:p>
            <a:r>
              <a:rPr lang="en-US" sz="2400" dirty="0" smtClean="0">
                <a:latin typeface="+mj-lt"/>
                <a:cs typeface="TI-Nspire Regular"/>
              </a:rPr>
              <a:t>Get m</a:t>
            </a:r>
          </a:p>
          <a:p>
            <a:r>
              <a:rPr lang="en-US" sz="2400" dirty="0" err="1" smtClean="0">
                <a:latin typeface="+mj-lt"/>
                <a:cs typeface="TI-Nspire Regular"/>
              </a:rPr>
              <a:t>Disp</a:t>
            </a:r>
            <a:r>
              <a:rPr lang="en-US" sz="2400" dirty="0" smtClean="0">
                <a:latin typeface="+mj-lt"/>
                <a:cs typeface="TI-Nspire Regular"/>
              </a:rPr>
              <a:t> m</a:t>
            </a:r>
            <a:endParaRPr lang="en-US" sz="2400" dirty="0">
              <a:latin typeface="+mj-lt"/>
              <a:cs typeface="TI-Nspire Regular"/>
            </a:endParaRPr>
          </a:p>
        </p:txBody>
      </p:sp>
      <p:sp>
        <p:nvSpPr>
          <p:cNvPr id="5" name="Rectangle 4"/>
          <p:cNvSpPr/>
          <p:nvPr/>
        </p:nvSpPr>
        <p:spPr>
          <a:xfrm>
            <a:off x="5659821" y="2724936"/>
            <a:ext cx="3373821" cy="3600986"/>
          </a:xfrm>
          <a:prstGeom prst="rect">
            <a:avLst/>
          </a:prstGeom>
        </p:spPr>
        <p:txBody>
          <a:bodyPr wrap="square">
            <a:spAutoFit/>
          </a:bodyPr>
          <a:lstStyle/>
          <a:p>
            <a:r>
              <a:rPr lang="en-US" sz="2000" b="1" dirty="0"/>
              <a:t>Measurements</a:t>
            </a:r>
          </a:p>
          <a:p>
            <a:r>
              <a:rPr lang="en-US" sz="2000" dirty="0"/>
              <a:t>Soil Moisture: relative moisture value in 0-16384 range (2^14, “14 digit resolution”)</a:t>
            </a:r>
          </a:p>
          <a:p>
            <a:endParaRPr lang="en-US" sz="2000" dirty="0"/>
          </a:p>
          <a:p>
            <a:r>
              <a:rPr lang="en-US" b="1" dirty="0"/>
              <a:t>Technical Notes:</a:t>
            </a:r>
            <a:endParaRPr lang="en-US" dirty="0"/>
          </a:p>
          <a:p>
            <a:r>
              <a:rPr lang="en-US" dirty="0"/>
              <a:t>The 0-16384 results can be mapped to 0-100 (if desired) </a:t>
            </a:r>
          </a:p>
          <a:p>
            <a:r>
              <a:rPr lang="en-US" dirty="0"/>
              <a:t>using the RANGE command</a:t>
            </a:r>
          </a:p>
          <a:p>
            <a:r>
              <a:rPr lang="en-US" b="1" dirty="0"/>
              <a:t>Send “RANGE MOISTURE 1 0 100”</a:t>
            </a:r>
          </a:p>
        </p:txBody>
      </p:sp>
      <p:sp>
        <p:nvSpPr>
          <p:cNvPr id="9" name="Rounded Rectangle 8"/>
          <p:cNvSpPr/>
          <p:nvPr/>
        </p:nvSpPr>
        <p:spPr>
          <a:xfrm>
            <a:off x="117640" y="1510670"/>
            <a:ext cx="2169242" cy="6108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26662406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536529"/>
            <a:ext cx="8686800" cy="2582993"/>
          </a:xfrm>
        </p:spPr>
        <p:txBody>
          <a:bodyPr>
            <a:normAutofit fontScale="90000"/>
          </a:bodyPr>
          <a:lstStyle/>
          <a:p>
            <a:pPr lvl="0"/>
            <a:r>
              <a:rPr lang="en-US" sz="3600" b="1" dirty="0" smtClean="0"/>
              <a:t>Student Task: </a:t>
            </a:r>
            <a:r>
              <a:rPr lang="en-US" sz="3600" dirty="0" smtClean="0"/>
              <a:t>Add the </a:t>
            </a:r>
            <a:r>
              <a:rPr lang="en-US" sz="3600" u="sng" dirty="0" smtClean="0"/>
              <a:t>soil moisture sensor</a:t>
            </a:r>
            <a:r>
              <a:rPr lang="en-US" sz="3600" dirty="0" smtClean="0"/>
              <a:t> to your hub.  Open your </a:t>
            </a:r>
            <a:r>
              <a:rPr lang="en-US" sz="3600" u="sng" dirty="0" smtClean="0"/>
              <a:t>external temperature and humidity</a:t>
            </a:r>
            <a:r>
              <a:rPr lang="en-US" sz="3600" dirty="0" smtClean="0"/>
              <a:t> program from the previous task.  Add the code to read soil moisture.  Once your code is ready, test your program at one of the prepared soil stations. </a:t>
            </a:r>
            <a:br>
              <a:rPr lang="en-US" sz="3600" dirty="0" smtClean="0"/>
            </a:br>
            <a:endParaRPr lang="en-US" sz="3600" dirty="0"/>
          </a:p>
        </p:txBody>
      </p:sp>
      <p:sp>
        <p:nvSpPr>
          <p:cNvPr id="3" name="TextBox 2"/>
          <p:cNvSpPr txBox="1"/>
          <p:nvPr/>
        </p:nvSpPr>
        <p:spPr>
          <a:xfrm>
            <a:off x="247650" y="3493827"/>
            <a:ext cx="8120417" cy="1477328"/>
          </a:xfrm>
          <a:prstGeom prst="rect">
            <a:avLst/>
          </a:prstGeom>
          <a:noFill/>
        </p:spPr>
        <p:txBody>
          <a:bodyPr wrap="square" rtlCol="0">
            <a:spAutoFit/>
          </a:bodyPr>
          <a:lstStyle/>
          <a:p>
            <a:r>
              <a:rPr lang="en-US" dirty="0" smtClean="0"/>
              <a:t>** Moisture sensor should be handled somewhat delicately as the prongs can/will bend and break:</a:t>
            </a:r>
          </a:p>
          <a:p>
            <a:pPr marL="742950" lvl="1" indent="-285750">
              <a:buFont typeface="Arial" panose="020B0604020202020204" pitchFamily="34" charset="0"/>
              <a:buChar char="•"/>
            </a:pPr>
            <a:r>
              <a:rPr lang="en-US" dirty="0" smtClean="0"/>
              <a:t>Do not force into hard dirt, and </a:t>
            </a:r>
          </a:p>
          <a:p>
            <a:pPr marL="742950" lvl="1" indent="-285750">
              <a:buFont typeface="Arial" panose="020B0604020202020204" pitchFamily="34" charset="0"/>
              <a:buChar char="•"/>
            </a:pPr>
            <a:r>
              <a:rPr lang="en-US" dirty="0" smtClean="0"/>
              <a:t>only </a:t>
            </a:r>
            <a:r>
              <a:rPr lang="en-US" dirty="0"/>
              <a:t>the tines of the moisture sensor should </a:t>
            </a:r>
            <a:r>
              <a:rPr lang="en-US" dirty="0" smtClean="0"/>
              <a:t>come in contact </a:t>
            </a:r>
            <a:r>
              <a:rPr lang="en-US" dirty="0"/>
              <a:t>with liquid.</a:t>
            </a:r>
          </a:p>
        </p:txBody>
      </p:sp>
    </p:spTree>
    <p:extLst>
      <p:ext uri="{BB962C8B-B14F-4D97-AF65-F5344CB8AC3E}">
        <p14:creationId xmlns:p14="http://schemas.microsoft.com/office/powerpoint/2010/main" val="117332783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400049"/>
            <a:ext cx="8686800" cy="2582993"/>
          </a:xfrm>
        </p:spPr>
        <p:txBody>
          <a:bodyPr>
            <a:normAutofit fontScale="90000"/>
          </a:bodyPr>
          <a:lstStyle/>
          <a:p>
            <a:pPr lvl="0"/>
            <a:r>
              <a:rPr lang="en-US" sz="3600" b="1" dirty="0" smtClean="0"/>
              <a:t/>
            </a:r>
            <a:br>
              <a:rPr lang="en-US" sz="3600" b="1" dirty="0" smtClean="0"/>
            </a:br>
            <a:r>
              <a:rPr lang="en-US" sz="3600" b="1" dirty="0"/>
              <a:t/>
            </a:r>
            <a:br>
              <a:rPr lang="en-US" sz="3600" b="1" dirty="0"/>
            </a:br>
            <a:r>
              <a:rPr lang="en-US" sz="3600" b="1" dirty="0" smtClean="0"/>
              <a:t/>
            </a:r>
            <a:br>
              <a:rPr lang="en-US" sz="3600" b="1" dirty="0" smtClean="0"/>
            </a:br>
            <a:r>
              <a:rPr lang="en-US" sz="3600" b="1" dirty="0"/>
              <a:t/>
            </a:r>
            <a:br>
              <a:rPr lang="en-US" sz="3600" b="1" dirty="0"/>
            </a:br>
            <a:r>
              <a:rPr lang="en-US" sz="3600" b="1" dirty="0" smtClean="0"/>
              <a:t>Student Task (option 2) : Outside Data Collection </a:t>
            </a:r>
            <a:br>
              <a:rPr lang="en-US" sz="3600" b="1" dirty="0" smtClean="0"/>
            </a:br>
            <a:r>
              <a:rPr lang="en-US" sz="3600" b="1" dirty="0"/>
              <a:t/>
            </a:r>
            <a:br>
              <a:rPr lang="en-US" sz="3600" b="1" dirty="0"/>
            </a:br>
            <a:r>
              <a:rPr lang="en-US" sz="3600" dirty="0" smtClean="0"/>
              <a:t>Add the </a:t>
            </a:r>
            <a:r>
              <a:rPr lang="en-US" sz="3600" u="sng" dirty="0" smtClean="0"/>
              <a:t>soil moisture sensor</a:t>
            </a:r>
            <a:r>
              <a:rPr lang="en-US" sz="3600" dirty="0" smtClean="0"/>
              <a:t> to your hub.  Open your </a:t>
            </a:r>
            <a:r>
              <a:rPr lang="en-US" sz="3600" u="sng" dirty="0" smtClean="0"/>
              <a:t>external temperature and humidity</a:t>
            </a:r>
            <a:r>
              <a:rPr lang="en-US" sz="3600" dirty="0" smtClean="0"/>
              <a:t> program from the previous slides.  Add the code to read soil moisture.  Once your code is ready, the class will go outside so you can test your sensors.  Be careful with the sensors while you test them out.</a:t>
            </a:r>
            <a:endParaRPr lang="en-US" sz="3600" dirty="0"/>
          </a:p>
        </p:txBody>
      </p:sp>
      <p:sp>
        <p:nvSpPr>
          <p:cNvPr id="3" name="TextBox 2"/>
          <p:cNvSpPr txBox="1"/>
          <p:nvPr/>
        </p:nvSpPr>
        <p:spPr>
          <a:xfrm>
            <a:off x="247649" y="5131558"/>
            <a:ext cx="8501904" cy="1200329"/>
          </a:xfrm>
          <a:prstGeom prst="rect">
            <a:avLst/>
          </a:prstGeom>
          <a:noFill/>
        </p:spPr>
        <p:txBody>
          <a:bodyPr wrap="square" rtlCol="0">
            <a:spAutoFit/>
          </a:bodyPr>
          <a:lstStyle/>
          <a:p>
            <a:r>
              <a:rPr lang="en-US" dirty="0" smtClean="0"/>
              <a:t>** Moisture sensor should be handled somewhat delicately as the prongs can/will bend and break:</a:t>
            </a:r>
          </a:p>
          <a:p>
            <a:pPr marL="742950" lvl="1" indent="-285750">
              <a:buFont typeface="Arial" panose="020B0604020202020204" pitchFamily="34" charset="0"/>
              <a:buChar char="•"/>
            </a:pPr>
            <a:r>
              <a:rPr lang="en-US" dirty="0" smtClean="0"/>
              <a:t>Do not force into hard dirt, and </a:t>
            </a:r>
          </a:p>
          <a:p>
            <a:pPr marL="742950" lvl="1" indent="-285750">
              <a:buFont typeface="Arial" panose="020B0604020202020204" pitchFamily="34" charset="0"/>
              <a:buChar char="•"/>
            </a:pPr>
            <a:r>
              <a:rPr lang="en-US" dirty="0"/>
              <a:t>O</a:t>
            </a:r>
            <a:r>
              <a:rPr lang="en-US" dirty="0" smtClean="0"/>
              <a:t>nly </a:t>
            </a:r>
            <a:r>
              <a:rPr lang="en-US" dirty="0"/>
              <a:t>the tines of the moisture sensor should </a:t>
            </a:r>
            <a:r>
              <a:rPr lang="en-US" dirty="0" smtClean="0"/>
              <a:t>come in contact </a:t>
            </a:r>
            <a:r>
              <a:rPr lang="en-US" dirty="0"/>
              <a:t>with liquid.</a:t>
            </a:r>
          </a:p>
        </p:txBody>
      </p:sp>
    </p:spTree>
    <p:extLst>
      <p:ext uri="{BB962C8B-B14F-4D97-AF65-F5344CB8AC3E}">
        <p14:creationId xmlns:p14="http://schemas.microsoft.com/office/powerpoint/2010/main" val="425989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MOSFET (Field Effect Transistor</a:t>
            </a:r>
            <a:r>
              <a:rPr lang="en-US" dirty="0" smtClean="0"/>
              <a:t>) and Water Pump</a:t>
            </a:r>
            <a:br>
              <a:rPr lang="en-US" dirty="0" smtClean="0"/>
            </a:br>
            <a:r>
              <a:rPr lang="en-US" dirty="0" smtClean="0"/>
              <a:t>Set up and Code</a:t>
            </a:r>
            <a:r>
              <a:rPr lang="en-US" dirty="0"/>
              <a:t/>
            </a:r>
            <a:br>
              <a:rPr lang="en-US" dirty="0"/>
            </a:br>
            <a:endParaRPr lang="en-US" dirty="0"/>
          </a:p>
        </p:txBody>
      </p:sp>
      <p:sp>
        <p:nvSpPr>
          <p:cNvPr id="6" name="Text Placeholder 5"/>
          <p:cNvSpPr>
            <a:spLocks noGrp="1"/>
          </p:cNvSpPr>
          <p:nvPr>
            <p:ph type="body" idx="1"/>
          </p:nvPr>
        </p:nvSpPr>
        <p:spPr>
          <a:xfrm>
            <a:off x="356553" y="2994026"/>
            <a:ext cx="7772400" cy="1500187"/>
          </a:xfrm>
        </p:spPr>
        <p:txBody>
          <a:bodyPr/>
          <a:lstStyle/>
          <a:p>
            <a:r>
              <a:rPr lang="en-US" dirty="0" smtClean="0"/>
              <a:t>4.4 /Output</a:t>
            </a:r>
            <a:endParaRPr lang="en-US" dirty="0"/>
          </a:p>
        </p:txBody>
      </p:sp>
    </p:spTree>
    <p:extLst>
      <p:ext uri="{BB962C8B-B14F-4D97-AF65-F5344CB8AC3E}">
        <p14:creationId xmlns:p14="http://schemas.microsoft.com/office/powerpoint/2010/main" val="164122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6700"/>
            <a:ext cx="8229600" cy="1143000"/>
          </a:xfrm>
        </p:spPr>
        <p:txBody>
          <a:bodyPr>
            <a:normAutofit/>
          </a:bodyPr>
          <a:lstStyle/>
          <a:p>
            <a:pPr algn="ctr"/>
            <a:r>
              <a:rPr lang="en-US" sz="2800" dirty="0" smtClean="0"/>
              <a:t>Pump Control Sub-System Overview</a:t>
            </a:r>
            <a:endParaRPr lang="en-US" sz="2800" dirty="0"/>
          </a:p>
        </p:txBody>
      </p:sp>
      <p:grpSp>
        <p:nvGrpSpPr>
          <p:cNvPr id="13" name="Group 12"/>
          <p:cNvGrpSpPr/>
          <p:nvPr/>
        </p:nvGrpSpPr>
        <p:grpSpPr>
          <a:xfrm>
            <a:off x="544881" y="1735181"/>
            <a:ext cx="3500335" cy="2677152"/>
            <a:chOff x="162367" y="2483510"/>
            <a:chExt cx="3500335" cy="2677152"/>
          </a:xfrm>
        </p:grpSpPr>
        <p:pic>
          <p:nvPicPr>
            <p:cNvPr id="3" name="Picture 2"/>
            <p:cNvPicPr>
              <a:picLocks noChangeAspect="1"/>
            </p:cNvPicPr>
            <p:nvPr/>
          </p:nvPicPr>
          <p:blipFill>
            <a:blip r:embed="rId3"/>
            <a:stretch>
              <a:fillRect/>
            </a:stretch>
          </p:blipFill>
          <p:spPr>
            <a:xfrm>
              <a:off x="162368" y="2483510"/>
              <a:ext cx="2672541" cy="1544638"/>
            </a:xfrm>
            <a:prstGeom prst="rect">
              <a:avLst/>
            </a:prstGeom>
          </p:spPr>
        </p:pic>
        <p:sp>
          <p:nvSpPr>
            <p:cNvPr id="4" name="TextBox 3"/>
            <p:cNvSpPr txBox="1"/>
            <p:nvPr/>
          </p:nvSpPr>
          <p:spPr>
            <a:xfrm>
              <a:off x="162367" y="4083444"/>
              <a:ext cx="3500335" cy="1077218"/>
            </a:xfrm>
            <a:prstGeom prst="rect">
              <a:avLst/>
            </a:prstGeom>
            <a:solidFill>
              <a:schemeClr val="bg1"/>
            </a:solidFill>
          </p:spPr>
          <p:txBody>
            <a:bodyPr wrap="square" rtlCol="0">
              <a:spAutoFit/>
            </a:bodyPr>
            <a:lstStyle/>
            <a:p>
              <a:r>
                <a:rPr lang="en-US" sz="1600" b="1" dirty="0" smtClean="0"/>
                <a:t>Submersible 3V DC Motor Pump</a:t>
              </a:r>
            </a:p>
            <a:p>
              <a:r>
                <a:rPr lang="en-US" sz="1600" dirty="0" smtClean="0"/>
                <a:t>Note: If connection to MOSFET is reversed then pump flow is reversed.</a:t>
              </a:r>
            </a:p>
          </p:txBody>
        </p:sp>
      </p:grpSp>
      <p:sp>
        <p:nvSpPr>
          <p:cNvPr id="5" name="TextBox 4"/>
          <p:cNvSpPr txBox="1"/>
          <p:nvPr/>
        </p:nvSpPr>
        <p:spPr>
          <a:xfrm>
            <a:off x="162368" y="588476"/>
            <a:ext cx="8727908" cy="1261884"/>
          </a:xfrm>
          <a:prstGeom prst="rect">
            <a:avLst/>
          </a:prstGeom>
          <a:solidFill>
            <a:schemeClr val="bg1"/>
          </a:solidFill>
        </p:spPr>
        <p:txBody>
          <a:bodyPr wrap="square" rtlCol="0">
            <a:spAutoFit/>
          </a:bodyPr>
          <a:lstStyle/>
          <a:p>
            <a:r>
              <a:rPr lang="en-US" sz="2000" dirty="0" smtClean="0"/>
              <a:t>The system uses a small submersible pump. The pump flow (volume per unit time)</a:t>
            </a:r>
            <a:r>
              <a:rPr lang="en-US" sz="2000" dirty="0"/>
              <a:t> </a:t>
            </a:r>
            <a:r>
              <a:rPr lang="en-US" sz="2000" dirty="0" smtClean="0"/>
              <a:t>is controlled by commands sent from the TI-Basic program through the TI-Innovator to a MOSFET (Field Effect Transistor).</a:t>
            </a:r>
          </a:p>
          <a:p>
            <a:endParaRPr lang="en-US" sz="1600" dirty="0"/>
          </a:p>
        </p:txBody>
      </p:sp>
      <p:pic>
        <p:nvPicPr>
          <p:cNvPr id="10" name="Picture 9"/>
          <p:cNvPicPr>
            <a:picLocks noChangeAspect="1"/>
          </p:cNvPicPr>
          <p:nvPr/>
        </p:nvPicPr>
        <p:blipFill>
          <a:blip r:embed="rId4"/>
          <a:stretch>
            <a:fillRect/>
          </a:stretch>
        </p:blipFill>
        <p:spPr>
          <a:xfrm>
            <a:off x="5412587" y="2034928"/>
            <a:ext cx="1659854" cy="1244891"/>
          </a:xfrm>
          <a:prstGeom prst="rect">
            <a:avLst/>
          </a:prstGeom>
        </p:spPr>
      </p:pic>
      <p:sp>
        <p:nvSpPr>
          <p:cNvPr id="11" name="TextBox 10"/>
          <p:cNvSpPr txBox="1"/>
          <p:nvPr/>
        </p:nvSpPr>
        <p:spPr>
          <a:xfrm>
            <a:off x="4706930" y="3301315"/>
            <a:ext cx="3576620" cy="584775"/>
          </a:xfrm>
          <a:prstGeom prst="rect">
            <a:avLst/>
          </a:prstGeom>
          <a:noFill/>
        </p:spPr>
        <p:txBody>
          <a:bodyPr wrap="none" rtlCol="0">
            <a:spAutoFit/>
          </a:bodyPr>
          <a:lstStyle/>
          <a:p>
            <a:r>
              <a:rPr lang="en-US" sz="1600" b="1" dirty="0" smtClean="0"/>
              <a:t>MOSFET (Field Effect Transistor)</a:t>
            </a:r>
          </a:p>
          <a:p>
            <a:r>
              <a:rPr lang="en-US" sz="1600" dirty="0" smtClean="0"/>
              <a:t>Controls the power level to the pump</a:t>
            </a:r>
            <a:r>
              <a:rPr lang="en-US" sz="1400" dirty="0" smtClean="0"/>
              <a:t>.</a:t>
            </a:r>
            <a:endParaRPr lang="en-US" sz="1400" dirty="0"/>
          </a:p>
        </p:txBody>
      </p:sp>
      <p:sp>
        <p:nvSpPr>
          <p:cNvPr id="12" name="TextBox 11"/>
          <p:cNvSpPr txBox="1"/>
          <p:nvPr/>
        </p:nvSpPr>
        <p:spPr>
          <a:xfrm>
            <a:off x="4641983" y="3886090"/>
            <a:ext cx="4517783" cy="830997"/>
          </a:xfrm>
          <a:prstGeom prst="rect">
            <a:avLst/>
          </a:prstGeom>
          <a:solidFill>
            <a:schemeClr val="bg1"/>
          </a:solidFill>
        </p:spPr>
        <p:txBody>
          <a:bodyPr wrap="square" rtlCol="0">
            <a:spAutoFit/>
          </a:bodyPr>
          <a:lstStyle/>
          <a:p>
            <a:r>
              <a:rPr lang="en-US" sz="1600" b="1" dirty="0" smtClean="0"/>
              <a:t>Control</a:t>
            </a:r>
          </a:p>
          <a:p>
            <a:r>
              <a:rPr lang="en-US" sz="1600" dirty="0" smtClean="0"/>
              <a:t>MOSFET/ANALOG.OUT: control levels, 0-255 (2^8</a:t>
            </a:r>
            <a:r>
              <a:rPr lang="en-US" sz="1600" dirty="0" smtClean="0">
                <a:solidFill>
                  <a:srgbClr val="525252"/>
                </a:solidFill>
              </a:rPr>
              <a:t>, 8-bit control</a:t>
            </a:r>
            <a:r>
              <a:rPr lang="en-US" sz="1600" dirty="0" smtClean="0"/>
              <a:t>)</a:t>
            </a:r>
          </a:p>
        </p:txBody>
      </p:sp>
      <p:grpSp>
        <p:nvGrpSpPr>
          <p:cNvPr id="6" name="Group 5"/>
          <p:cNvGrpSpPr/>
          <p:nvPr/>
        </p:nvGrpSpPr>
        <p:grpSpPr>
          <a:xfrm>
            <a:off x="3843496" y="4847203"/>
            <a:ext cx="3233960" cy="2564709"/>
            <a:chOff x="5571702" y="1624383"/>
            <a:chExt cx="3233960" cy="2564709"/>
          </a:xfrm>
        </p:grpSpPr>
        <p:pic>
          <p:nvPicPr>
            <p:cNvPr id="8" name="Picture 7"/>
            <p:cNvPicPr>
              <a:picLocks noChangeAspect="1"/>
            </p:cNvPicPr>
            <p:nvPr/>
          </p:nvPicPr>
          <p:blipFill rotWithShape="1">
            <a:blip r:embed="rId5"/>
            <a:srcRect l="57481" b="71980"/>
            <a:stretch/>
          </p:blipFill>
          <p:spPr>
            <a:xfrm>
              <a:off x="6834455" y="1903541"/>
              <a:ext cx="1642789" cy="1079971"/>
            </a:xfrm>
            <a:prstGeom prst="rect">
              <a:avLst/>
            </a:prstGeom>
          </p:spPr>
        </p:pic>
        <p:sp>
          <p:nvSpPr>
            <p:cNvPr id="24" name="TextBox 23"/>
            <p:cNvSpPr txBox="1"/>
            <p:nvPr/>
          </p:nvSpPr>
          <p:spPr>
            <a:xfrm>
              <a:off x="5571702" y="3973648"/>
              <a:ext cx="690185" cy="215444"/>
            </a:xfrm>
            <a:prstGeom prst="rect">
              <a:avLst/>
            </a:prstGeom>
            <a:noFill/>
          </p:spPr>
          <p:txBody>
            <a:bodyPr wrap="square" rtlCol="0">
              <a:spAutoFit/>
            </a:bodyPr>
            <a:lstStyle/>
            <a:p>
              <a:endParaRPr lang="en-US" sz="800" dirty="0"/>
            </a:p>
          </p:txBody>
        </p:sp>
        <p:sp>
          <p:nvSpPr>
            <p:cNvPr id="26" name="TextBox 25"/>
            <p:cNvSpPr txBox="1"/>
            <p:nvPr/>
          </p:nvSpPr>
          <p:spPr>
            <a:xfrm>
              <a:off x="6735596" y="3898920"/>
              <a:ext cx="703151" cy="215444"/>
            </a:xfrm>
            <a:prstGeom prst="rect">
              <a:avLst/>
            </a:prstGeom>
            <a:noFill/>
          </p:spPr>
          <p:txBody>
            <a:bodyPr wrap="square" rtlCol="0">
              <a:spAutoFit/>
            </a:bodyPr>
            <a:lstStyle/>
            <a:p>
              <a:endParaRPr lang="en-US" sz="800" dirty="0">
                <a:solidFill>
                  <a:srgbClr val="FF0000"/>
                </a:solidFill>
              </a:endParaRPr>
            </a:p>
          </p:txBody>
        </p:sp>
        <p:sp>
          <p:nvSpPr>
            <p:cNvPr id="27" name="TextBox 26"/>
            <p:cNvSpPr txBox="1"/>
            <p:nvPr/>
          </p:nvSpPr>
          <p:spPr>
            <a:xfrm>
              <a:off x="7649451" y="3900283"/>
              <a:ext cx="1156211" cy="215444"/>
            </a:xfrm>
            <a:prstGeom prst="rect">
              <a:avLst/>
            </a:prstGeom>
            <a:noFill/>
          </p:spPr>
          <p:txBody>
            <a:bodyPr wrap="square" rtlCol="0">
              <a:spAutoFit/>
            </a:bodyPr>
            <a:lstStyle/>
            <a:p>
              <a:endParaRPr lang="en-US" sz="800" dirty="0"/>
            </a:p>
          </p:txBody>
        </p:sp>
        <p:sp>
          <p:nvSpPr>
            <p:cNvPr id="28" name="TextBox 27"/>
            <p:cNvSpPr txBox="1"/>
            <p:nvPr/>
          </p:nvSpPr>
          <p:spPr>
            <a:xfrm>
              <a:off x="6189958" y="2008134"/>
              <a:ext cx="690185" cy="215444"/>
            </a:xfrm>
            <a:prstGeom prst="rect">
              <a:avLst/>
            </a:prstGeom>
            <a:noFill/>
          </p:spPr>
          <p:txBody>
            <a:bodyPr wrap="square" rtlCol="0">
              <a:spAutoFit/>
            </a:bodyPr>
            <a:lstStyle/>
            <a:p>
              <a:endParaRPr lang="en-US" sz="800" dirty="0"/>
            </a:p>
          </p:txBody>
        </p:sp>
        <p:sp>
          <p:nvSpPr>
            <p:cNvPr id="29" name="TextBox 28"/>
            <p:cNvSpPr txBox="1"/>
            <p:nvPr/>
          </p:nvSpPr>
          <p:spPr>
            <a:xfrm>
              <a:off x="7649451" y="2237014"/>
              <a:ext cx="923314" cy="215444"/>
            </a:xfrm>
            <a:prstGeom prst="rect">
              <a:avLst/>
            </a:prstGeom>
            <a:noFill/>
          </p:spPr>
          <p:txBody>
            <a:bodyPr wrap="square" rtlCol="0">
              <a:spAutoFit/>
            </a:bodyPr>
            <a:lstStyle/>
            <a:p>
              <a:endParaRPr lang="en-US" sz="800" dirty="0"/>
            </a:p>
          </p:txBody>
        </p:sp>
        <p:sp>
          <p:nvSpPr>
            <p:cNvPr id="30" name="TextBox 29"/>
            <p:cNvSpPr txBox="1"/>
            <p:nvPr/>
          </p:nvSpPr>
          <p:spPr>
            <a:xfrm>
              <a:off x="6661289" y="1624383"/>
              <a:ext cx="1287797" cy="215444"/>
            </a:xfrm>
            <a:prstGeom prst="rect">
              <a:avLst/>
            </a:prstGeom>
            <a:solidFill>
              <a:schemeClr val="bg1"/>
            </a:solidFill>
          </p:spPr>
          <p:txBody>
            <a:bodyPr wrap="square" rtlCol="0">
              <a:spAutoFit/>
            </a:bodyPr>
            <a:lstStyle/>
            <a:p>
              <a:endParaRPr lang="en-US" sz="800" dirty="0"/>
            </a:p>
          </p:txBody>
        </p:sp>
      </p:grpSp>
      <p:sp>
        <p:nvSpPr>
          <p:cNvPr id="7" name="Rectangle 6"/>
          <p:cNvSpPr/>
          <p:nvPr/>
        </p:nvSpPr>
        <p:spPr>
          <a:xfrm>
            <a:off x="220695" y="5367501"/>
            <a:ext cx="4572000" cy="830997"/>
          </a:xfrm>
          <a:prstGeom prst="rect">
            <a:avLst/>
          </a:prstGeom>
        </p:spPr>
        <p:txBody>
          <a:bodyPr>
            <a:spAutoFit/>
          </a:bodyPr>
          <a:lstStyle/>
          <a:p>
            <a:r>
              <a:rPr lang="en-US" sz="1600" dirty="0"/>
              <a:t>An external battery source is required to provide enough power to the pump. </a:t>
            </a:r>
            <a:r>
              <a:rPr lang="en-US" sz="1600" dirty="0" smtClean="0"/>
              <a:t>We can </a:t>
            </a:r>
            <a:r>
              <a:rPr lang="en-US" sz="1600" dirty="0"/>
              <a:t>use a 4xAA battery </a:t>
            </a:r>
            <a:r>
              <a:rPr lang="en-US" sz="1600" dirty="0" smtClean="0"/>
              <a:t>pack. </a:t>
            </a:r>
            <a:endParaRPr lang="en-US" sz="1600" dirty="0"/>
          </a:p>
        </p:txBody>
      </p:sp>
    </p:spTree>
    <p:extLst>
      <p:ext uri="{BB962C8B-B14F-4D97-AF65-F5344CB8AC3E}">
        <p14:creationId xmlns:p14="http://schemas.microsoft.com/office/powerpoint/2010/main" val="8413231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00002.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102848" y="83777"/>
            <a:ext cx="3281234" cy="5833304"/>
          </a:xfrm>
          <a:prstGeom prst="rect">
            <a:avLst/>
          </a:prstGeom>
        </p:spPr>
      </p:pic>
      <p:sp>
        <p:nvSpPr>
          <p:cNvPr id="19" name="TextBox 18"/>
          <p:cNvSpPr txBox="1"/>
          <p:nvPr/>
        </p:nvSpPr>
        <p:spPr>
          <a:xfrm>
            <a:off x="7256328" y="664487"/>
            <a:ext cx="1283491" cy="1015663"/>
          </a:xfrm>
          <a:prstGeom prst="rect">
            <a:avLst/>
          </a:prstGeom>
          <a:solidFill>
            <a:schemeClr val="bg1"/>
          </a:solidFill>
        </p:spPr>
        <p:txBody>
          <a:bodyPr wrap="square" rtlCol="0">
            <a:spAutoFit/>
          </a:bodyPr>
          <a:lstStyle/>
          <a:p>
            <a:r>
              <a:rPr lang="en-US" sz="1200" dirty="0"/>
              <a:t>Battery Pack negative lead wire (black) to MOSFET (-) terminal</a:t>
            </a:r>
          </a:p>
        </p:txBody>
      </p:sp>
      <p:sp>
        <p:nvSpPr>
          <p:cNvPr id="20" name="TextBox 19"/>
          <p:cNvSpPr txBox="1"/>
          <p:nvPr/>
        </p:nvSpPr>
        <p:spPr>
          <a:xfrm>
            <a:off x="5267979" y="715949"/>
            <a:ext cx="972870" cy="1384995"/>
          </a:xfrm>
          <a:prstGeom prst="rect">
            <a:avLst/>
          </a:prstGeom>
          <a:solidFill>
            <a:schemeClr val="bg1"/>
          </a:solidFill>
        </p:spPr>
        <p:txBody>
          <a:bodyPr wrap="square" rtlCol="0">
            <a:spAutoFit/>
          </a:bodyPr>
          <a:lstStyle/>
          <a:p>
            <a:r>
              <a:rPr lang="en-US" sz="1200" dirty="0"/>
              <a:t>Battery Pack positive lead wire </a:t>
            </a:r>
            <a:r>
              <a:rPr lang="en-US" sz="1200" dirty="0">
                <a:solidFill>
                  <a:srgbClr val="FF0000"/>
                </a:solidFill>
              </a:rPr>
              <a:t>(red)</a:t>
            </a:r>
            <a:r>
              <a:rPr lang="en-US" sz="1200" dirty="0"/>
              <a:t> to MOSFET (+) terminal</a:t>
            </a:r>
          </a:p>
        </p:txBody>
      </p:sp>
      <p:sp>
        <p:nvSpPr>
          <p:cNvPr id="21" name="TextBox 20"/>
          <p:cNvSpPr txBox="1"/>
          <p:nvPr/>
        </p:nvSpPr>
        <p:spPr>
          <a:xfrm>
            <a:off x="6158537" y="6018318"/>
            <a:ext cx="1191767" cy="338554"/>
          </a:xfrm>
          <a:prstGeom prst="rect">
            <a:avLst/>
          </a:prstGeom>
          <a:solidFill>
            <a:schemeClr val="bg1"/>
          </a:solidFill>
        </p:spPr>
        <p:txBody>
          <a:bodyPr wrap="square" rtlCol="0">
            <a:spAutoFit/>
          </a:bodyPr>
          <a:lstStyle/>
          <a:p>
            <a:r>
              <a:rPr lang="en-US" sz="1600" dirty="0"/>
              <a:t>t</a:t>
            </a:r>
            <a:r>
              <a:rPr lang="en-US" sz="1600" dirty="0" smtClean="0"/>
              <a:t>o pump</a:t>
            </a:r>
            <a:endParaRPr lang="en-US" sz="1600" dirty="0"/>
          </a:p>
        </p:txBody>
      </p:sp>
      <p:sp>
        <p:nvSpPr>
          <p:cNvPr id="22" name="TextBox 21"/>
          <p:cNvSpPr txBox="1"/>
          <p:nvPr/>
        </p:nvSpPr>
        <p:spPr>
          <a:xfrm>
            <a:off x="7260887" y="4636887"/>
            <a:ext cx="982090" cy="1200329"/>
          </a:xfrm>
          <a:prstGeom prst="rect">
            <a:avLst/>
          </a:prstGeom>
          <a:solidFill>
            <a:schemeClr val="bg1"/>
          </a:solidFill>
        </p:spPr>
        <p:txBody>
          <a:bodyPr wrap="square" rtlCol="0">
            <a:spAutoFit/>
          </a:bodyPr>
          <a:lstStyle/>
          <a:p>
            <a:r>
              <a:rPr lang="en-US" sz="1200" dirty="0"/>
              <a:t>MOSFET GND (ground) to Pump (</a:t>
            </a:r>
            <a:r>
              <a:rPr lang="mr-IN" sz="1200" dirty="0"/>
              <a:t>–</a:t>
            </a:r>
            <a:r>
              <a:rPr lang="en-US" sz="1200" dirty="0"/>
              <a:t>) lead wire (white)</a:t>
            </a:r>
          </a:p>
        </p:txBody>
      </p:sp>
      <p:sp>
        <p:nvSpPr>
          <p:cNvPr id="23" name="TextBox 22"/>
          <p:cNvSpPr txBox="1"/>
          <p:nvPr/>
        </p:nvSpPr>
        <p:spPr>
          <a:xfrm>
            <a:off x="5432603" y="4519307"/>
            <a:ext cx="913611" cy="1015663"/>
          </a:xfrm>
          <a:prstGeom prst="rect">
            <a:avLst/>
          </a:prstGeom>
          <a:solidFill>
            <a:schemeClr val="bg1"/>
          </a:solidFill>
        </p:spPr>
        <p:txBody>
          <a:bodyPr wrap="square" rtlCol="0">
            <a:spAutoFit/>
          </a:bodyPr>
          <a:lstStyle/>
          <a:p>
            <a:r>
              <a:rPr lang="en-US" sz="1200" dirty="0"/>
              <a:t>MOSFET OUT to Pump (+) lead wire </a:t>
            </a:r>
            <a:r>
              <a:rPr lang="en-US" sz="1200" dirty="0">
                <a:solidFill>
                  <a:srgbClr val="FF0000"/>
                </a:solidFill>
              </a:rPr>
              <a:t>(red)</a:t>
            </a:r>
          </a:p>
        </p:txBody>
      </p:sp>
      <p:sp>
        <p:nvSpPr>
          <p:cNvPr id="24" name="Title 1"/>
          <p:cNvSpPr>
            <a:spLocks noGrp="1"/>
          </p:cNvSpPr>
          <p:nvPr>
            <p:ph type="title"/>
          </p:nvPr>
        </p:nvSpPr>
        <p:spPr>
          <a:xfrm>
            <a:off x="102309" y="-147941"/>
            <a:ext cx="4214731" cy="1656187"/>
          </a:xfrm>
        </p:spPr>
        <p:txBody>
          <a:bodyPr>
            <a:normAutofit/>
          </a:bodyPr>
          <a:lstStyle/>
          <a:p>
            <a:r>
              <a:rPr lang="en-US" sz="2800" dirty="0" smtClean="0"/>
              <a:t>Connecting the AA battery pack and MOSFET to pump</a:t>
            </a:r>
            <a:endParaRPr lang="en-US" sz="2800" dirty="0"/>
          </a:p>
        </p:txBody>
      </p:sp>
      <p:grpSp>
        <p:nvGrpSpPr>
          <p:cNvPr id="17" name="Group 16"/>
          <p:cNvGrpSpPr/>
          <p:nvPr/>
        </p:nvGrpSpPr>
        <p:grpSpPr>
          <a:xfrm>
            <a:off x="102309" y="2457203"/>
            <a:ext cx="4419072" cy="4018715"/>
            <a:chOff x="4386590" y="1624383"/>
            <a:chExt cx="4419072" cy="4018715"/>
          </a:xfrm>
        </p:grpSpPr>
        <p:pic>
          <p:nvPicPr>
            <p:cNvPr id="18" name="Picture 17"/>
            <p:cNvPicPr>
              <a:picLocks noChangeAspect="1"/>
            </p:cNvPicPr>
            <p:nvPr/>
          </p:nvPicPr>
          <p:blipFill>
            <a:blip r:embed="rId3"/>
            <a:stretch>
              <a:fillRect/>
            </a:stretch>
          </p:blipFill>
          <p:spPr>
            <a:xfrm>
              <a:off x="4386590" y="1788805"/>
              <a:ext cx="3863647" cy="3854293"/>
            </a:xfrm>
            <a:prstGeom prst="rect">
              <a:avLst/>
            </a:prstGeom>
          </p:spPr>
        </p:pic>
        <p:sp>
          <p:nvSpPr>
            <p:cNvPr id="26" name="TextBox 25"/>
            <p:cNvSpPr txBox="1"/>
            <p:nvPr/>
          </p:nvSpPr>
          <p:spPr>
            <a:xfrm>
              <a:off x="6142921" y="3946037"/>
              <a:ext cx="690185" cy="338554"/>
            </a:xfrm>
            <a:prstGeom prst="rect">
              <a:avLst/>
            </a:prstGeom>
            <a:noFill/>
          </p:spPr>
          <p:txBody>
            <a:bodyPr wrap="square" rtlCol="0">
              <a:spAutoFit/>
            </a:bodyPr>
            <a:lstStyle/>
            <a:p>
              <a:r>
                <a:rPr lang="en-US" sz="800" dirty="0" smtClean="0"/>
                <a:t>MOSFET to OUT 1</a:t>
              </a:r>
              <a:endParaRPr lang="en-US" sz="800" dirty="0"/>
            </a:p>
          </p:txBody>
        </p:sp>
        <p:sp>
          <p:nvSpPr>
            <p:cNvPr id="27" name="TextBox 26"/>
            <p:cNvSpPr txBox="1"/>
            <p:nvPr/>
          </p:nvSpPr>
          <p:spPr>
            <a:xfrm>
              <a:off x="6735596" y="3898920"/>
              <a:ext cx="703151" cy="738664"/>
            </a:xfrm>
            <a:prstGeom prst="rect">
              <a:avLst/>
            </a:prstGeom>
            <a:noFill/>
          </p:spPr>
          <p:txBody>
            <a:bodyPr wrap="square" rtlCol="0">
              <a:spAutoFit/>
            </a:bodyPr>
            <a:lstStyle/>
            <a:p>
              <a:r>
                <a:rPr lang="en-US" sz="800" dirty="0" smtClean="0"/>
                <a:t>MOSFET OUT to Pump</a:t>
              </a:r>
              <a:r>
                <a:rPr lang="en-US" sz="1000" dirty="0" smtClean="0"/>
                <a:t> (+) </a:t>
              </a:r>
              <a:r>
                <a:rPr lang="en-US" sz="800" dirty="0" smtClean="0"/>
                <a:t>lead wire </a:t>
              </a:r>
              <a:r>
                <a:rPr lang="en-US" sz="800" dirty="0" smtClean="0">
                  <a:solidFill>
                    <a:srgbClr val="FF0000"/>
                  </a:solidFill>
                </a:rPr>
                <a:t>(red)</a:t>
              </a:r>
              <a:endParaRPr lang="en-US" sz="800" dirty="0">
                <a:solidFill>
                  <a:srgbClr val="FF0000"/>
                </a:solidFill>
              </a:endParaRPr>
            </a:p>
          </p:txBody>
        </p:sp>
        <p:sp>
          <p:nvSpPr>
            <p:cNvPr id="28" name="TextBox 27"/>
            <p:cNvSpPr txBox="1"/>
            <p:nvPr/>
          </p:nvSpPr>
          <p:spPr>
            <a:xfrm>
              <a:off x="7649451" y="3900283"/>
              <a:ext cx="1156211" cy="492443"/>
            </a:xfrm>
            <a:prstGeom prst="rect">
              <a:avLst/>
            </a:prstGeom>
            <a:noFill/>
          </p:spPr>
          <p:txBody>
            <a:bodyPr wrap="square" rtlCol="0">
              <a:spAutoFit/>
            </a:bodyPr>
            <a:lstStyle/>
            <a:p>
              <a:r>
                <a:rPr lang="en-US" sz="800" dirty="0" smtClean="0"/>
                <a:t>MOSFET GND (ground) to Pump </a:t>
              </a:r>
              <a:r>
                <a:rPr lang="en-US" sz="1000" dirty="0" smtClean="0"/>
                <a:t>(</a:t>
              </a:r>
              <a:r>
                <a:rPr lang="mr-IN" sz="1000" dirty="0" smtClean="0"/>
                <a:t>–</a:t>
              </a:r>
              <a:r>
                <a:rPr lang="en-US" sz="1000" dirty="0" smtClean="0"/>
                <a:t>) </a:t>
              </a:r>
              <a:r>
                <a:rPr lang="en-US" sz="800" dirty="0" smtClean="0"/>
                <a:t>lead wire (white)</a:t>
              </a:r>
              <a:endParaRPr lang="en-US" sz="800" dirty="0"/>
            </a:p>
          </p:txBody>
        </p:sp>
        <p:sp>
          <p:nvSpPr>
            <p:cNvPr id="29" name="TextBox 28"/>
            <p:cNvSpPr txBox="1"/>
            <p:nvPr/>
          </p:nvSpPr>
          <p:spPr>
            <a:xfrm>
              <a:off x="6189958" y="2008134"/>
              <a:ext cx="690185" cy="1107996"/>
            </a:xfrm>
            <a:prstGeom prst="rect">
              <a:avLst/>
            </a:prstGeom>
            <a:noFill/>
          </p:spPr>
          <p:txBody>
            <a:bodyPr wrap="square" rtlCol="0">
              <a:spAutoFit/>
            </a:bodyPr>
            <a:lstStyle/>
            <a:p>
              <a:r>
                <a:rPr lang="en-US" sz="800" dirty="0" smtClean="0"/>
                <a:t>Battery Pack negative lead wire (black) to MOSFET </a:t>
              </a:r>
              <a:r>
                <a:rPr lang="en-US" sz="1000" dirty="0" smtClean="0"/>
                <a:t>(-) </a:t>
              </a:r>
              <a:r>
                <a:rPr lang="en-US" sz="800" dirty="0" smtClean="0"/>
                <a:t>terminal</a:t>
              </a:r>
              <a:endParaRPr lang="en-US" sz="800" dirty="0"/>
            </a:p>
          </p:txBody>
        </p:sp>
        <p:sp>
          <p:nvSpPr>
            <p:cNvPr id="30" name="TextBox 29"/>
            <p:cNvSpPr txBox="1"/>
            <p:nvPr/>
          </p:nvSpPr>
          <p:spPr>
            <a:xfrm>
              <a:off x="7649451" y="2237014"/>
              <a:ext cx="923314" cy="738664"/>
            </a:xfrm>
            <a:prstGeom prst="rect">
              <a:avLst/>
            </a:prstGeom>
            <a:noFill/>
          </p:spPr>
          <p:txBody>
            <a:bodyPr wrap="square" rtlCol="0">
              <a:spAutoFit/>
            </a:bodyPr>
            <a:lstStyle/>
            <a:p>
              <a:r>
                <a:rPr lang="en-US" sz="800" dirty="0" smtClean="0"/>
                <a:t>Battery Pack </a:t>
              </a:r>
              <a:r>
                <a:rPr lang="en-US" sz="800" dirty="0"/>
                <a:t>p</a:t>
              </a:r>
              <a:r>
                <a:rPr lang="en-US" sz="800" dirty="0" smtClean="0"/>
                <a:t>ositive lead wire </a:t>
              </a:r>
              <a:r>
                <a:rPr lang="en-US" sz="800" dirty="0" smtClean="0">
                  <a:solidFill>
                    <a:srgbClr val="FF0000"/>
                  </a:solidFill>
                </a:rPr>
                <a:t>(red)</a:t>
              </a:r>
              <a:r>
                <a:rPr lang="en-US" sz="800" dirty="0" smtClean="0"/>
                <a:t> to MOSFET </a:t>
              </a:r>
              <a:r>
                <a:rPr lang="en-US" sz="1000" dirty="0" smtClean="0"/>
                <a:t>(+) </a:t>
              </a:r>
              <a:r>
                <a:rPr lang="en-US" sz="800" dirty="0" smtClean="0"/>
                <a:t>terminal</a:t>
              </a:r>
              <a:endParaRPr lang="en-US" sz="800" dirty="0"/>
            </a:p>
          </p:txBody>
        </p:sp>
        <p:sp>
          <p:nvSpPr>
            <p:cNvPr id="31" name="TextBox 30"/>
            <p:cNvSpPr txBox="1"/>
            <p:nvPr/>
          </p:nvSpPr>
          <p:spPr>
            <a:xfrm>
              <a:off x="6661289" y="1624383"/>
              <a:ext cx="1287797" cy="215444"/>
            </a:xfrm>
            <a:prstGeom prst="rect">
              <a:avLst/>
            </a:prstGeom>
            <a:solidFill>
              <a:schemeClr val="bg1"/>
            </a:solidFill>
          </p:spPr>
          <p:txBody>
            <a:bodyPr wrap="square" rtlCol="0">
              <a:spAutoFit/>
            </a:bodyPr>
            <a:lstStyle/>
            <a:p>
              <a:r>
                <a:rPr lang="en-US" sz="800" dirty="0" smtClean="0"/>
                <a:t>AA Battery Pack</a:t>
              </a:r>
              <a:endParaRPr lang="en-US" sz="800" dirty="0"/>
            </a:p>
          </p:txBody>
        </p:sp>
      </p:grpSp>
    </p:spTree>
    <p:extLst>
      <p:ext uri="{BB962C8B-B14F-4D97-AF65-F5344CB8AC3E}">
        <p14:creationId xmlns:p14="http://schemas.microsoft.com/office/powerpoint/2010/main" val="190223530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6700"/>
            <a:ext cx="8229600" cy="1143000"/>
          </a:xfrm>
        </p:spPr>
        <p:txBody>
          <a:bodyPr>
            <a:normAutofit/>
          </a:bodyPr>
          <a:lstStyle/>
          <a:p>
            <a:r>
              <a:rPr lang="en-US" sz="2800" dirty="0" smtClean="0"/>
              <a:t>Pump Control Sub-System </a:t>
            </a:r>
            <a:r>
              <a:rPr lang="mr-IN" sz="2800" dirty="0" smtClean="0"/>
              <a:t>–</a:t>
            </a:r>
            <a:r>
              <a:rPr lang="en-US" sz="2800" dirty="0" smtClean="0"/>
              <a:t> AA Battery Pack</a:t>
            </a:r>
            <a:endParaRPr lang="en-US" sz="2800" dirty="0"/>
          </a:p>
        </p:txBody>
      </p:sp>
      <p:grpSp>
        <p:nvGrpSpPr>
          <p:cNvPr id="6" name="Group 5"/>
          <p:cNvGrpSpPr/>
          <p:nvPr/>
        </p:nvGrpSpPr>
        <p:grpSpPr>
          <a:xfrm>
            <a:off x="457200" y="700092"/>
            <a:ext cx="8907517" cy="5815536"/>
            <a:chOff x="0" y="744458"/>
            <a:chExt cx="9144000" cy="5815536"/>
          </a:xfrm>
        </p:grpSpPr>
        <p:pic>
          <p:nvPicPr>
            <p:cNvPr id="8" name="Picture 7"/>
            <p:cNvPicPr>
              <a:picLocks noChangeAspect="1"/>
            </p:cNvPicPr>
            <p:nvPr/>
          </p:nvPicPr>
          <p:blipFill>
            <a:blip r:embed="rId3"/>
            <a:stretch>
              <a:fillRect/>
            </a:stretch>
          </p:blipFill>
          <p:spPr>
            <a:xfrm>
              <a:off x="3467470" y="1788805"/>
              <a:ext cx="4782768" cy="4771189"/>
            </a:xfrm>
            <a:prstGeom prst="rect">
              <a:avLst/>
            </a:prstGeom>
          </p:spPr>
        </p:pic>
        <p:sp>
          <p:nvSpPr>
            <p:cNvPr id="14" name="TextBox 13"/>
            <p:cNvSpPr txBox="1"/>
            <p:nvPr/>
          </p:nvSpPr>
          <p:spPr>
            <a:xfrm>
              <a:off x="0" y="898346"/>
              <a:ext cx="5939790" cy="1938992"/>
            </a:xfrm>
            <a:prstGeom prst="rect">
              <a:avLst/>
            </a:prstGeom>
            <a:solidFill>
              <a:schemeClr val="bg1">
                <a:lumMod val="85000"/>
              </a:schemeClr>
            </a:solidFill>
            <a:ln>
              <a:solidFill>
                <a:schemeClr val="tx1"/>
              </a:solidFill>
            </a:ln>
          </p:spPr>
          <p:txBody>
            <a:bodyPr wrap="square" rtlCol="0">
              <a:spAutoFit/>
            </a:bodyPr>
            <a:lstStyle/>
            <a:p>
              <a:r>
                <a:rPr lang="en-US" sz="2000" dirty="0">
                  <a:cs typeface="TI-Nspire Regular"/>
                </a:rPr>
                <a:t>Send "CONNECT </a:t>
              </a:r>
              <a:r>
                <a:rPr lang="en-US" sz="2000" dirty="0" smtClean="0">
                  <a:cs typeface="TI-Nspire Regular"/>
                </a:rPr>
                <a:t>ANALOG.OUT </a:t>
              </a:r>
              <a:r>
                <a:rPr lang="en-US" sz="2000" dirty="0">
                  <a:cs typeface="TI-Nspire Regular"/>
                </a:rPr>
                <a:t>1 TO OUT 1 </a:t>
              </a:r>
              <a:r>
                <a:rPr lang="en-US" sz="2000" dirty="0" smtClean="0">
                  <a:cs typeface="TI-Nspire Regular"/>
                </a:rPr>
                <a:t>”</a:t>
              </a:r>
            </a:p>
            <a:p>
              <a:r>
                <a:rPr lang="en-US" sz="2000" dirty="0" smtClean="0">
                  <a:cs typeface="TI-Nspire Regular"/>
                </a:rPr>
                <a:t>255</a:t>
              </a:r>
              <a:r>
                <a:rPr lang="en-US" sz="2000" dirty="0">
                  <a:cs typeface="TI-Nspire Regular"/>
                </a:rPr>
                <a:t>→</a:t>
              </a:r>
              <a:r>
                <a:rPr lang="en-US" sz="2000" dirty="0" smtClean="0">
                  <a:cs typeface="TI-Nspire Regular"/>
                </a:rPr>
                <a:t>p</a:t>
              </a:r>
            </a:p>
            <a:p>
              <a:r>
                <a:rPr lang="en-US" sz="2000" dirty="0" smtClean="0">
                  <a:cs typeface="TI-Nspire Regular"/>
                </a:rPr>
                <a:t>10→n</a:t>
              </a:r>
            </a:p>
            <a:p>
              <a:r>
                <a:rPr lang="en-US" sz="2000" dirty="0" smtClean="0">
                  <a:cs typeface="TI-Nspire Regular"/>
                </a:rPr>
                <a:t>Send </a:t>
              </a:r>
              <a:r>
                <a:rPr lang="en-US" sz="2000" dirty="0">
                  <a:cs typeface="TI-Nspire Regular"/>
                </a:rPr>
                <a:t>"SET </a:t>
              </a:r>
              <a:r>
                <a:rPr lang="en-US" sz="2000" dirty="0" smtClean="0">
                  <a:cs typeface="TI-Nspire Regular"/>
                </a:rPr>
                <a:t>ANALOG.OUT 1 </a:t>
              </a:r>
              <a:r>
                <a:rPr lang="en-US" sz="2000" dirty="0" err="1" smtClean="0">
                  <a:cs typeface="TI-Nspire Regular"/>
                </a:rPr>
                <a:t>eval</a:t>
              </a:r>
              <a:r>
                <a:rPr lang="en-US" sz="2000" dirty="0">
                  <a:cs typeface="TI-Nspire Regular"/>
                </a:rPr>
                <a:t>(p</a:t>
              </a:r>
              <a:r>
                <a:rPr lang="en-US" sz="2000" dirty="0" smtClean="0">
                  <a:cs typeface="TI-Nspire Regular"/>
                </a:rPr>
                <a:t>)”</a:t>
              </a:r>
            </a:p>
            <a:p>
              <a:r>
                <a:rPr lang="en-US" sz="2000" dirty="0" smtClean="0">
                  <a:cs typeface="TI-Nspire Regular"/>
                </a:rPr>
                <a:t>Wait n</a:t>
              </a:r>
            </a:p>
            <a:p>
              <a:r>
                <a:rPr lang="en-US" sz="2000" dirty="0" smtClean="0">
                  <a:cs typeface="TI-Nspire Regular"/>
                </a:rPr>
                <a:t>Send </a:t>
              </a:r>
              <a:r>
                <a:rPr lang="en-US" sz="2000" dirty="0">
                  <a:cs typeface="TI-Nspire Regular"/>
                </a:rPr>
                <a:t>"SET </a:t>
              </a:r>
              <a:r>
                <a:rPr lang="en-US" sz="2000" dirty="0" smtClean="0">
                  <a:cs typeface="TI-Nspire Regular"/>
                </a:rPr>
                <a:t>ANALOG.OUT </a:t>
              </a:r>
              <a:r>
                <a:rPr lang="en-US" sz="2000" dirty="0">
                  <a:cs typeface="TI-Nspire Regular"/>
                </a:rPr>
                <a:t>1 0"</a:t>
              </a:r>
            </a:p>
          </p:txBody>
        </p:sp>
        <p:sp>
          <p:nvSpPr>
            <p:cNvPr id="24" name="TextBox 23"/>
            <p:cNvSpPr txBox="1"/>
            <p:nvPr/>
          </p:nvSpPr>
          <p:spPr>
            <a:xfrm>
              <a:off x="5620741" y="3592094"/>
              <a:ext cx="1280729" cy="523220"/>
            </a:xfrm>
            <a:prstGeom prst="rect">
              <a:avLst/>
            </a:prstGeom>
            <a:noFill/>
          </p:spPr>
          <p:txBody>
            <a:bodyPr wrap="square" rtlCol="0">
              <a:spAutoFit/>
            </a:bodyPr>
            <a:lstStyle/>
            <a:p>
              <a:r>
                <a:rPr lang="en-US" sz="1400" b="1" dirty="0" smtClean="0"/>
                <a:t>MOSFET </a:t>
              </a:r>
            </a:p>
            <a:p>
              <a:r>
                <a:rPr lang="en-US" sz="1400" b="1" dirty="0" smtClean="0"/>
                <a:t>to OUT </a:t>
              </a:r>
              <a:r>
                <a:rPr lang="en-US" sz="800" dirty="0" smtClean="0"/>
                <a:t>1</a:t>
              </a:r>
              <a:endParaRPr lang="en-US" sz="800" dirty="0"/>
            </a:p>
          </p:txBody>
        </p:sp>
        <p:sp>
          <p:nvSpPr>
            <p:cNvPr id="26" name="TextBox 25"/>
            <p:cNvSpPr txBox="1"/>
            <p:nvPr/>
          </p:nvSpPr>
          <p:spPr>
            <a:xfrm>
              <a:off x="6050524" y="4483937"/>
              <a:ext cx="1295826" cy="646331"/>
            </a:xfrm>
            <a:prstGeom prst="rect">
              <a:avLst/>
            </a:prstGeom>
            <a:noFill/>
          </p:spPr>
          <p:txBody>
            <a:bodyPr wrap="square" rtlCol="0">
              <a:spAutoFit/>
            </a:bodyPr>
            <a:lstStyle/>
            <a:p>
              <a:r>
                <a:rPr lang="en-US" sz="1200" dirty="0" smtClean="0"/>
                <a:t>MOSFET OUT to Pump (+) lead wire </a:t>
              </a:r>
              <a:r>
                <a:rPr lang="en-US" sz="1200" dirty="0" smtClean="0">
                  <a:solidFill>
                    <a:srgbClr val="FF0000"/>
                  </a:solidFill>
                </a:rPr>
                <a:t>(red)</a:t>
              </a:r>
              <a:endParaRPr lang="en-US" sz="1200" dirty="0">
                <a:solidFill>
                  <a:srgbClr val="FF0000"/>
                </a:solidFill>
              </a:endParaRPr>
            </a:p>
          </p:txBody>
        </p:sp>
        <p:sp>
          <p:nvSpPr>
            <p:cNvPr id="27" name="TextBox 26"/>
            <p:cNvSpPr txBox="1"/>
            <p:nvPr/>
          </p:nvSpPr>
          <p:spPr>
            <a:xfrm>
              <a:off x="7649451" y="4294433"/>
              <a:ext cx="1494549" cy="830997"/>
            </a:xfrm>
            <a:prstGeom prst="rect">
              <a:avLst/>
            </a:prstGeom>
            <a:noFill/>
          </p:spPr>
          <p:txBody>
            <a:bodyPr wrap="square" rtlCol="0">
              <a:spAutoFit/>
            </a:bodyPr>
            <a:lstStyle/>
            <a:p>
              <a:r>
                <a:rPr lang="en-US" sz="1200" dirty="0" smtClean="0"/>
                <a:t>MOSFET GND (ground) to Pump (</a:t>
              </a:r>
              <a:r>
                <a:rPr lang="mr-IN" sz="1200" dirty="0" smtClean="0"/>
                <a:t>–</a:t>
              </a:r>
              <a:r>
                <a:rPr lang="en-US" sz="1200" dirty="0" smtClean="0"/>
                <a:t>) lead wire (white)</a:t>
              </a:r>
              <a:endParaRPr lang="en-US" sz="1200" dirty="0"/>
            </a:p>
          </p:txBody>
        </p:sp>
        <p:sp>
          <p:nvSpPr>
            <p:cNvPr id="28" name="TextBox 27"/>
            <p:cNvSpPr txBox="1"/>
            <p:nvPr/>
          </p:nvSpPr>
          <p:spPr>
            <a:xfrm>
              <a:off x="6211980" y="1091161"/>
              <a:ext cx="2015575" cy="646331"/>
            </a:xfrm>
            <a:prstGeom prst="rect">
              <a:avLst/>
            </a:prstGeom>
            <a:noFill/>
          </p:spPr>
          <p:txBody>
            <a:bodyPr wrap="square" rtlCol="0">
              <a:spAutoFit/>
            </a:bodyPr>
            <a:lstStyle/>
            <a:p>
              <a:r>
                <a:rPr lang="en-US" sz="1200" dirty="0" smtClean="0"/>
                <a:t>Battery Pack negative lead wire (black) to MOSFET (-) terminal</a:t>
              </a:r>
              <a:endParaRPr lang="en-US" sz="1200" dirty="0"/>
            </a:p>
          </p:txBody>
        </p:sp>
        <p:sp>
          <p:nvSpPr>
            <p:cNvPr id="29" name="TextBox 28"/>
            <p:cNvSpPr txBox="1"/>
            <p:nvPr/>
          </p:nvSpPr>
          <p:spPr>
            <a:xfrm>
              <a:off x="7502963" y="2234702"/>
              <a:ext cx="1494549" cy="830997"/>
            </a:xfrm>
            <a:prstGeom prst="rect">
              <a:avLst/>
            </a:prstGeom>
            <a:noFill/>
          </p:spPr>
          <p:txBody>
            <a:bodyPr wrap="square" rtlCol="0">
              <a:spAutoFit/>
            </a:bodyPr>
            <a:lstStyle/>
            <a:p>
              <a:r>
                <a:rPr lang="en-US" sz="1200" dirty="0" smtClean="0"/>
                <a:t>Battery Pack </a:t>
              </a:r>
              <a:r>
                <a:rPr lang="en-US" sz="1200" dirty="0"/>
                <a:t>p</a:t>
              </a:r>
              <a:r>
                <a:rPr lang="en-US" sz="1200" dirty="0" smtClean="0"/>
                <a:t>ositive lead wire </a:t>
              </a:r>
              <a:r>
                <a:rPr lang="en-US" sz="1200" dirty="0" smtClean="0">
                  <a:solidFill>
                    <a:srgbClr val="FF0000"/>
                  </a:solidFill>
                </a:rPr>
                <a:t>(red)</a:t>
              </a:r>
              <a:r>
                <a:rPr lang="en-US" sz="1200" dirty="0" smtClean="0"/>
                <a:t> to MOSFET (+) terminal</a:t>
              </a:r>
              <a:endParaRPr lang="en-US" sz="1200" dirty="0"/>
            </a:p>
          </p:txBody>
        </p:sp>
        <p:sp>
          <p:nvSpPr>
            <p:cNvPr id="30" name="TextBox 29"/>
            <p:cNvSpPr txBox="1"/>
            <p:nvPr/>
          </p:nvSpPr>
          <p:spPr>
            <a:xfrm>
              <a:off x="6261106" y="744458"/>
              <a:ext cx="1821645" cy="307777"/>
            </a:xfrm>
            <a:prstGeom prst="rect">
              <a:avLst/>
            </a:prstGeom>
            <a:solidFill>
              <a:schemeClr val="bg1"/>
            </a:solidFill>
          </p:spPr>
          <p:txBody>
            <a:bodyPr wrap="square" rtlCol="0">
              <a:spAutoFit/>
            </a:bodyPr>
            <a:lstStyle/>
            <a:p>
              <a:r>
                <a:rPr lang="en-US" sz="1400" b="1" dirty="0" smtClean="0"/>
                <a:t>AA Battery Pack</a:t>
              </a:r>
              <a:endParaRPr lang="en-US" sz="1400" b="1" dirty="0"/>
            </a:p>
          </p:txBody>
        </p:sp>
      </p:grpSp>
      <p:sp>
        <p:nvSpPr>
          <p:cNvPr id="12" name="Rounded Rectangle 11"/>
          <p:cNvSpPr/>
          <p:nvPr/>
        </p:nvSpPr>
        <p:spPr>
          <a:xfrm>
            <a:off x="457200" y="482140"/>
            <a:ext cx="3537600" cy="4526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17166144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3773"/>
            <a:ext cx="8229600" cy="768824"/>
          </a:xfrm>
        </p:spPr>
        <p:txBody>
          <a:bodyPr>
            <a:normAutofit fontScale="90000"/>
          </a:bodyPr>
          <a:lstStyle/>
          <a:p>
            <a:r>
              <a:rPr lang="en-US" dirty="0" smtClean="0"/>
              <a:t/>
            </a:r>
            <a:br>
              <a:rPr lang="en-US" dirty="0" smtClean="0"/>
            </a:br>
            <a:r>
              <a:rPr lang="en-US" sz="3100" dirty="0" smtClean="0"/>
              <a:t>Web resources for additional background on the drought in Zimbabwe and related issues :</a:t>
            </a:r>
            <a:endParaRPr lang="en-US" sz="3100" dirty="0"/>
          </a:p>
        </p:txBody>
      </p:sp>
      <p:sp>
        <p:nvSpPr>
          <p:cNvPr id="3" name="Content Placeholder 2"/>
          <p:cNvSpPr>
            <a:spLocks noGrp="1"/>
          </p:cNvSpPr>
          <p:nvPr>
            <p:ph idx="1"/>
          </p:nvPr>
        </p:nvSpPr>
        <p:spPr/>
        <p:txBody>
          <a:bodyPr>
            <a:normAutofit fontScale="55000" lnSpcReduction="20000"/>
          </a:bodyPr>
          <a:lstStyle/>
          <a:p>
            <a:pPr>
              <a:lnSpc>
                <a:spcPct val="120000"/>
              </a:lnSpc>
              <a:spcBef>
                <a:spcPts val="0"/>
              </a:spcBef>
            </a:pPr>
            <a:r>
              <a:rPr lang="en-US" sz="3600" dirty="0">
                <a:solidFill>
                  <a:srgbClr val="363636"/>
                </a:solidFill>
              </a:rPr>
              <a:t>Climate and Agriculture of </a:t>
            </a:r>
            <a:r>
              <a:rPr lang="en-US" sz="3600" dirty="0" smtClean="0">
                <a:solidFill>
                  <a:srgbClr val="363636"/>
                </a:solidFill>
              </a:rPr>
              <a:t>Zimbabwe</a:t>
            </a:r>
            <a:endParaRPr lang="en-US" sz="3600" u="sng" dirty="0" smtClean="0">
              <a:solidFill>
                <a:srgbClr val="363636"/>
              </a:solidFill>
            </a:endParaRPr>
          </a:p>
          <a:p>
            <a:pPr marL="0" indent="0">
              <a:lnSpc>
                <a:spcPct val="120000"/>
              </a:lnSpc>
              <a:spcBef>
                <a:spcPts val="0"/>
              </a:spcBef>
              <a:buNone/>
            </a:pPr>
            <a:r>
              <a:rPr lang="en-US" dirty="0" smtClean="0">
                <a:solidFill>
                  <a:srgbClr val="FF0000"/>
                </a:solidFill>
                <a:hlinkClick r:id="rId3"/>
              </a:rPr>
              <a:t>http</a:t>
            </a:r>
            <a:r>
              <a:rPr lang="en-US" dirty="0">
                <a:solidFill>
                  <a:srgbClr val="FF0000"/>
                </a:solidFill>
                <a:hlinkClick r:id="rId3"/>
              </a:rPr>
              <a:t>://www.our-africa.org/zimbabwe/climate-agriculture</a:t>
            </a:r>
            <a:r>
              <a:rPr lang="en-US" sz="5400" dirty="0">
                <a:solidFill>
                  <a:srgbClr val="FF0000"/>
                </a:solidFill>
              </a:rPr>
              <a:t> </a:t>
            </a:r>
            <a:endParaRPr lang="en-US" sz="5400" dirty="0" smtClean="0">
              <a:solidFill>
                <a:srgbClr val="FF0000"/>
              </a:solidFill>
            </a:endParaRPr>
          </a:p>
          <a:p>
            <a:pPr marL="0" indent="0">
              <a:buNone/>
            </a:pPr>
            <a:endParaRPr lang="en-US" sz="5400" dirty="0">
              <a:solidFill>
                <a:srgbClr val="363636"/>
              </a:solidFill>
            </a:endParaRPr>
          </a:p>
          <a:p>
            <a:pPr>
              <a:lnSpc>
                <a:spcPct val="120000"/>
              </a:lnSpc>
            </a:pPr>
            <a:r>
              <a:rPr lang="en-US" sz="3600" dirty="0">
                <a:solidFill>
                  <a:srgbClr val="363636"/>
                </a:solidFill>
              </a:rPr>
              <a:t>Conservation Agriculture in Zimbabwe</a:t>
            </a:r>
          </a:p>
          <a:p>
            <a:pPr marL="0" indent="0">
              <a:buNone/>
            </a:pPr>
            <a:r>
              <a:rPr lang="en-US" dirty="0" smtClean="0">
                <a:solidFill>
                  <a:srgbClr val="363636"/>
                </a:solidFill>
                <a:hlinkClick r:id="rId4"/>
              </a:rPr>
              <a:t>http</a:t>
            </a:r>
            <a:r>
              <a:rPr lang="en-US" dirty="0">
                <a:solidFill>
                  <a:srgbClr val="363636"/>
                </a:solidFill>
                <a:hlinkClick r:id="rId4"/>
              </a:rPr>
              <a:t>://www.fao.org/in-action/conservation-agriculture-contributes-to-zimbabwe-economic-recovery/en/</a:t>
            </a:r>
            <a:r>
              <a:rPr lang="en-US" dirty="0">
                <a:solidFill>
                  <a:srgbClr val="363636"/>
                </a:solidFill>
              </a:rPr>
              <a:t> </a:t>
            </a:r>
          </a:p>
          <a:p>
            <a:endParaRPr lang="en-US" sz="5400" dirty="0">
              <a:solidFill>
                <a:srgbClr val="363636"/>
              </a:solidFill>
            </a:endParaRPr>
          </a:p>
          <a:p>
            <a:r>
              <a:rPr lang="en-US" sz="3600" dirty="0">
                <a:solidFill>
                  <a:schemeClr val="tx2">
                    <a:lumMod val="75000"/>
                    <a:lumOff val="25000"/>
                  </a:schemeClr>
                </a:solidFill>
              </a:rPr>
              <a:t>Capturing Rainwater in Cisterns</a:t>
            </a:r>
          </a:p>
          <a:p>
            <a:pPr marL="0" indent="0">
              <a:buNone/>
            </a:pPr>
            <a:r>
              <a:rPr lang="en-US" dirty="0">
                <a:solidFill>
                  <a:srgbClr val="363636"/>
                </a:solidFill>
                <a:hlinkClick r:id="rId5"/>
              </a:rPr>
              <a:t>https://www.thestandard.co.zw/2017/01/15/zimbabweans-capture-rainwater-future-use/</a:t>
            </a:r>
            <a:r>
              <a:rPr lang="en-US" dirty="0">
                <a:solidFill>
                  <a:srgbClr val="363636"/>
                </a:solidFill>
              </a:rPr>
              <a:t> </a:t>
            </a:r>
            <a:endParaRPr lang="en-US" dirty="0" smtClean="0">
              <a:solidFill>
                <a:srgbClr val="363636"/>
              </a:solidFill>
            </a:endParaRPr>
          </a:p>
          <a:p>
            <a:pPr marL="0" indent="0">
              <a:buNone/>
            </a:pPr>
            <a:endParaRPr lang="en-US" dirty="0" smtClean="0">
              <a:solidFill>
                <a:srgbClr val="363636"/>
              </a:solidFill>
            </a:endParaRPr>
          </a:p>
          <a:p>
            <a:r>
              <a:rPr lang="en-US" sz="3600" dirty="0" smtClean="0">
                <a:solidFill>
                  <a:schemeClr val="tx2"/>
                </a:solidFill>
              </a:rPr>
              <a:t>Videos created by young people in Zimbabwe </a:t>
            </a:r>
            <a:endParaRPr lang="en-US" sz="3600" dirty="0" smtClean="0">
              <a:solidFill>
                <a:schemeClr val="tx2"/>
              </a:solidFill>
              <a:hlinkClick r:id="rId6"/>
            </a:endParaRPr>
          </a:p>
          <a:p>
            <a:pPr marL="0" indent="0">
              <a:buNone/>
            </a:pPr>
            <a:r>
              <a:rPr lang="en-US" dirty="0" smtClean="0">
                <a:solidFill>
                  <a:srgbClr val="FF0000"/>
                </a:solidFill>
                <a:hlinkClick r:id="rId6"/>
              </a:rPr>
              <a:t> http://www.our-africa.org/zimbabwe</a:t>
            </a:r>
            <a:r>
              <a:rPr lang="en-US" dirty="0" smtClean="0">
                <a:solidFill>
                  <a:srgbClr val="FF0000"/>
                </a:solidFill>
              </a:rPr>
              <a:t> </a:t>
            </a:r>
          </a:p>
          <a:p>
            <a:endParaRPr lang="en-US" dirty="0">
              <a:solidFill>
                <a:srgbClr val="FF0000"/>
              </a:solidFill>
            </a:endParaRPr>
          </a:p>
          <a:p>
            <a:endParaRPr lang="en-US" dirty="0"/>
          </a:p>
        </p:txBody>
      </p:sp>
    </p:spTree>
    <p:extLst>
      <p:ext uri="{BB962C8B-B14F-4D97-AF65-F5344CB8AC3E}">
        <p14:creationId xmlns:p14="http://schemas.microsoft.com/office/powerpoint/2010/main" val="109557286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596"/>
            <a:ext cx="8229600" cy="732903"/>
          </a:xfrm>
        </p:spPr>
        <p:txBody>
          <a:bodyPr>
            <a:normAutofit/>
          </a:bodyPr>
          <a:lstStyle/>
          <a:p>
            <a:r>
              <a:rPr lang="en-US" sz="3200" dirty="0" smtClean="0">
                <a:solidFill>
                  <a:srgbClr val="C00000"/>
                </a:solidFill>
              </a:rPr>
              <a:t>Making the Pump work: Example Program</a:t>
            </a:r>
            <a:endParaRPr lang="en-US" sz="3200" dirty="0">
              <a:solidFill>
                <a:srgbClr val="C00000"/>
              </a:solidFill>
            </a:endParaRPr>
          </a:p>
        </p:txBody>
      </p:sp>
      <p:sp>
        <p:nvSpPr>
          <p:cNvPr id="5" name="Rectangle 4"/>
          <p:cNvSpPr/>
          <p:nvPr/>
        </p:nvSpPr>
        <p:spPr>
          <a:xfrm>
            <a:off x="159143" y="1242496"/>
            <a:ext cx="3537600" cy="2862322"/>
          </a:xfrm>
          <a:prstGeom prst="rect">
            <a:avLst/>
          </a:prstGeom>
          <a:solidFill>
            <a:schemeClr val="bg1">
              <a:lumMod val="85000"/>
            </a:schemeClr>
          </a:solidFill>
          <a:ln>
            <a:solidFill>
              <a:schemeClr val="tx1"/>
            </a:solidFill>
          </a:ln>
        </p:spPr>
        <p:txBody>
          <a:bodyPr wrap="square">
            <a:spAutoFit/>
          </a:bodyPr>
          <a:lstStyle/>
          <a:p>
            <a:r>
              <a:rPr lang="en-US" sz="1200" dirty="0" err="1" smtClean="0">
                <a:cs typeface="TI-Nspire Regular"/>
              </a:rPr>
              <a:t>Prgm</a:t>
            </a:r>
            <a:endParaRPr lang="en-US" sz="1200" dirty="0">
              <a:cs typeface="TI-Nspire Regular"/>
            </a:endParaRPr>
          </a:p>
          <a:p>
            <a:endParaRPr lang="en-US" sz="1200" dirty="0">
              <a:cs typeface="TI-Nspire Regular"/>
            </a:endParaRPr>
          </a:p>
          <a:p>
            <a:r>
              <a:rPr lang="en-US" sz="1200" dirty="0" smtClean="0">
                <a:cs typeface="TI-Nspire Regular"/>
              </a:rPr>
              <a:t>Send </a:t>
            </a:r>
            <a:r>
              <a:rPr lang="en-US" sz="1200" dirty="0">
                <a:cs typeface="TI-Nspire Regular"/>
              </a:rPr>
              <a:t>"CONNECT </a:t>
            </a:r>
            <a:r>
              <a:rPr lang="en-US" sz="1200" dirty="0" smtClean="0">
                <a:cs typeface="TI-Nspire Regular"/>
              </a:rPr>
              <a:t>ANALOG.OUT </a:t>
            </a:r>
            <a:r>
              <a:rPr lang="en-US" sz="1200" dirty="0">
                <a:cs typeface="TI-Nspire Regular"/>
              </a:rPr>
              <a:t>1 TO OUT </a:t>
            </a:r>
            <a:r>
              <a:rPr lang="en-US" sz="1200" dirty="0" smtClean="0">
                <a:cs typeface="TI-Nspire Regular"/>
              </a:rPr>
              <a:t>1”</a:t>
            </a:r>
          </a:p>
          <a:p>
            <a:r>
              <a:rPr lang="en-US" sz="1200" dirty="0" smtClean="0">
                <a:cs typeface="TI-Nspire Regular"/>
              </a:rPr>
              <a:t>© ANALOG.OUT 1 is the object that sets the power level of the MOSFET and the speed of the pump. </a:t>
            </a:r>
          </a:p>
          <a:p>
            <a:endParaRPr lang="en-US" sz="1200" dirty="0">
              <a:cs typeface="TI-Nspire Regular"/>
            </a:endParaRPr>
          </a:p>
          <a:p>
            <a:r>
              <a:rPr lang="en-US" sz="1200" b="1" dirty="0">
                <a:cs typeface="TI-Nspire Regular"/>
              </a:rPr>
              <a:t>For n,</a:t>
            </a:r>
            <a:r>
              <a:rPr lang="en-US" sz="1200" b="1" dirty="0" smtClean="0">
                <a:cs typeface="TI-Nspire Regular"/>
              </a:rPr>
              <a:t>1,5</a:t>
            </a:r>
            <a:endParaRPr lang="en-US" sz="1200" dirty="0">
              <a:cs typeface="TI-Nspire Regular"/>
            </a:endParaRPr>
          </a:p>
          <a:p>
            <a:r>
              <a:rPr lang="en-US" sz="1200" dirty="0">
                <a:cs typeface="TI-Nspire Regular"/>
              </a:rPr>
              <a:t> Send "SET </a:t>
            </a:r>
            <a:r>
              <a:rPr lang="en-US" sz="1200" dirty="0" smtClean="0">
                <a:cs typeface="TI-Nspire Regular"/>
              </a:rPr>
              <a:t>ANALOG.OUT </a:t>
            </a:r>
            <a:r>
              <a:rPr lang="en-US" sz="1200" dirty="0">
                <a:cs typeface="TI-Nspire Regular"/>
              </a:rPr>
              <a:t>1 </a:t>
            </a:r>
            <a:r>
              <a:rPr lang="en-US" sz="1200" dirty="0" err="1" smtClean="0">
                <a:cs typeface="TI-Nspire Regular"/>
              </a:rPr>
              <a:t>eval</a:t>
            </a:r>
            <a:r>
              <a:rPr lang="en-US" sz="1200" dirty="0" smtClean="0">
                <a:cs typeface="TI-Nspire Regular"/>
              </a:rPr>
              <a:t>(45*n)”</a:t>
            </a:r>
            <a:endParaRPr lang="en-US" sz="1200" dirty="0">
              <a:cs typeface="TI-Nspire Regular"/>
            </a:endParaRPr>
          </a:p>
          <a:p>
            <a:r>
              <a:rPr lang="en-US" sz="1200" dirty="0">
                <a:cs typeface="TI-Nspire Regular"/>
              </a:rPr>
              <a:t> Wait </a:t>
            </a:r>
            <a:r>
              <a:rPr lang="en-US" sz="1200" dirty="0" smtClean="0">
                <a:cs typeface="TI-Nspire Regular"/>
              </a:rPr>
              <a:t>3</a:t>
            </a:r>
            <a:endParaRPr lang="en-US" sz="1200" dirty="0">
              <a:cs typeface="TI-Nspire Regular"/>
            </a:endParaRPr>
          </a:p>
          <a:p>
            <a:r>
              <a:rPr lang="en-US" sz="1200" dirty="0">
                <a:cs typeface="TI-Nspire Regular"/>
              </a:rPr>
              <a:t> Send "SET </a:t>
            </a:r>
            <a:r>
              <a:rPr lang="en-US" sz="1200" dirty="0" smtClean="0">
                <a:cs typeface="TI-Nspire Regular"/>
              </a:rPr>
              <a:t>ANALOG.OUT </a:t>
            </a:r>
            <a:r>
              <a:rPr lang="en-US" sz="1200" dirty="0">
                <a:cs typeface="TI-Nspire Regular"/>
              </a:rPr>
              <a:t>1 0”</a:t>
            </a:r>
          </a:p>
          <a:p>
            <a:r>
              <a:rPr lang="en-US" sz="1200" dirty="0">
                <a:cs typeface="TI-Nspire Regular"/>
              </a:rPr>
              <a:t> Wait </a:t>
            </a:r>
            <a:r>
              <a:rPr lang="en-US" sz="1200" dirty="0" smtClean="0">
                <a:cs typeface="TI-Nspire Regular"/>
              </a:rPr>
              <a:t>3</a:t>
            </a:r>
            <a:endParaRPr lang="en-US" sz="1200" dirty="0">
              <a:cs typeface="TI-Nspire Regular"/>
            </a:endParaRPr>
          </a:p>
          <a:p>
            <a:r>
              <a:rPr lang="en-US" sz="1200" b="1" dirty="0" err="1">
                <a:cs typeface="TI-Nspire Regular"/>
              </a:rPr>
              <a:t>EndFor</a:t>
            </a:r>
            <a:endParaRPr lang="en-US" sz="1200" b="1" dirty="0">
              <a:cs typeface="TI-Nspire Regular"/>
            </a:endParaRPr>
          </a:p>
          <a:p>
            <a:endParaRPr lang="en-US" sz="1200" dirty="0">
              <a:cs typeface="TI-Nspire Regular"/>
            </a:endParaRPr>
          </a:p>
          <a:p>
            <a:r>
              <a:rPr lang="en-US" sz="1200" dirty="0" err="1" smtClean="0">
                <a:cs typeface="TI-Nspire Regular"/>
              </a:rPr>
              <a:t>EndPrgm</a:t>
            </a:r>
            <a:endParaRPr lang="en-US" sz="1200" dirty="0">
              <a:cs typeface="TI-Nspire Regular"/>
            </a:endParaRPr>
          </a:p>
        </p:txBody>
      </p:sp>
      <p:cxnSp>
        <p:nvCxnSpPr>
          <p:cNvPr id="7" name="Straight Arrow Connector 6"/>
          <p:cNvCxnSpPr/>
          <p:nvPr/>
        </p:nvCxnSpPr>
        <p:spPr>
          <a:xfrm flipH="1">
            <a:off x="3170700" y="2347436"/>
            <a:ext cx="9386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109348" y="1705970"/>
            <a:ext cx="4202139" cy="2031325"/>
          </a:xfrm>
          <a:prstGeom prst="rect">
            <a:avLst/>
          </a:prstGeom>
          <a:noFill/>
        </p:spPr>
        <p:txBody>
          <a:bodyPr wrap="square" rtlCol="0">
            <a:spAutoFit/>
          </a:bodyPr>
          <a:lstStyle/>
          <a:p>
            <a:r>
              <a:rPr lang="en-US" dirty="0" smtClean="0">
                <a:solidFill>
                  <a:srgbClr val="C00000"/>
                </a:solidFill>
              </a:rPr>
              <a:t>The loop pulses the pump in 3 second increments  at increasing power levels from the MOSFET starting at level 45 and growing to 225 in steps of 45. The pump stays on during a 3 second waiting period followed by a command to turn the pump off (power level 0).</a:t>
            </a:r>
            <a:endParaRPr lang="en-US" dirty="0">
              <a:solidFill>
                <a:srgbClr val="C00000"/>
              </a:solidFill>
            </a:endParaRPr>
          </a:p>
        </p:txBody>
      </p:sp>
      <p:sp>
        <p:nvSpPr>
          <p:cNvPr id="9" name="TextBox 8"/>
          <p:cNvSpPr txBox="1"/>
          <p:nvPr/>
        </p:nvSpPr>
        <p:spPr>
          <a:xfrm>
            <a:off x="51586" y="4094228"/>
            <a:ext cx="8533614" cy="2554545"/>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rgbClr val="C00000"/>
                </a:solidFill>
              </a:rPr>
              <a:t>Student </a:t>
            </a:r>
            <a:r>
              <a:rPr lang="en-US" sz="2000" b="1" dirty="0" smtClean="0">
                <a:solidFill>
                  <a:srgbClr val="C00000"/>
                </a:solidFill>
              </a:rPr>
              <a:t>Tasks</a:t>
            </a:r>
            <a:r>
              <a:rPr lang="en-US" sz="1400" b="1" dirty="0" smtClean="0">
                <a:solidFill>
                  <a:srgbClr val="C00000"/>
                </a:solidFill>
              </a:rPr>
              <a:t>:</a:t>
            </a:r>
          </a:p>
          <a:p>
            <a:pPr marL="800100" lvl="1" indent="-342900">
              <a:buFont typeface="Arial" panose="020B0604020202020204" pitchFamily="34" charset="0"/>
              <a:buChar char="•"/>
            </a:pPr>
            <a:r>
              <a:rPr lang="en-US" dirty="0" smtClean="0">
                <a:solidFill>
                  <a:schemeClr val="tx2"/>
                </a:solidFill>
              </a:rPr>
              <a:t>Let’s practice working with the pump:</a:t>
            </a:r>
          </a:p>
          <a:p>
            <a:pPr marL="1257300" lvl="2" indent="-342900">
              <a:buFont typeface="Arial" panose="020B0604020202020204" pitchFamily="34" charset="0"/>
              <a:buChar char="•"/>
            </a:pPr>
            <a:r>
              <a:rPr lang="en-US" dirty="0" smtClean="0">
                <a:solidFill>
                  <a:schemeClr val="tx2"/>
                </a:solidFill>
              </a:rPr>
              <a:t>Set-up the MOSFET and pump, according to the previous slides. </a:t>
            </a:r>
          </a:p>
          <a:p>
            <a:pPr marL="1257300" lvl="2" indent="-342900">
              <a:buFont typeface="Arial" panose="020B0604020202020204" pitchFamily="34" charset="0"/>
              <a:buChar char="•"/>
            </a:pPr>
            <a:r>
              <a:rPr lang="en-US" dirty="0" smtClean="0">
                <a:solidFill>
                  <a:schemeClr val="tx2"/>
                </a:solidFill>
              </a:rPr>
              <a:t>Write the code to turn on the pump for 3 seconds</a:t>
            </a:r>
          </a:p>
          <a:p>
            <a:pPr marL="742950" lvl="1" indent="-285750">
              <a:buFont typeface="Arial"/>
              <a:buChar char="•"/>
            </a:pPr>
            <a:r>
              <a:rPr lang="en-US" dirty="0" smtClean="0">
                <a:solidFill>
                  <a:schemeClr val="tx2"/>
                </a:solidFill>
              </a:rPr>
              <a:t>Extensions:</a:t>
            </a:r>
          </a:p>
          <a:p>
            <a:pPr marL="1200150" lvl="2" indent="-285750">
              <a:buFont typeface="Arial"/>
              <a:buChar char="•"/>
            </a:pPr>
            <a:r>
              <a:rPr lang="en-US" dirty="0" smtClean="0">
                <a:solidFill>
                  <a:schemeClr val="tx2"/>
                </a:solidFill>
              </a:rPr>
              <a:t>Try the pump at different levels (0-255) (and observe interaction with the soil)</a:t>
            </a:r>
          </a:p>
          <a:p>
            <a:pPr marL="1200150" lvl="2" indent="-285750">
              <a:buFont typeface="Arial"/>
              <a:buChar char="•"/>
            </a:pPr>
            <a:r>
              <a:rPr lang="en-US" dirty="0" smtClean="0">
                <a:solidFill>
                  <a:schemeClr val="tx2"/>
                </a:solidFill>
              </a:rPr>
              <a:t>Try different patterns for pumping the water (trickle, pulse,</a:t>
            </a:r>
            <a:r>
              <a:rPr lang="mr-IN" dirty="0" smtClean="0">
                <a:solidFill>
                  <a:schemeClr val="tx2"/>
                </a:solidFill>
              </a:rPr>
              <a:t>…</a:t>
            </a:r>
            <a:r>
              <a:rPr lang="en-US" dirty="0" smtClean="0">
                <a:solidFill>
                  <a:schemeClr val="tx2"/>
                </a:solidFill>
              </a:rPr>
              <a:t>)</a:t>
            </a:r>
          </a:p>
          <a:p>
            <a:endParaRPr lang="en-US" sz="1400" dirty="0"/>
          </a:p>
        </p:txBody>
      </p:sp>
      <p:sp>
        <p:nvSpPr>
          <p:cNvPr id="10" name="Rounded Rectangle 9"/>
          <p:cNvSpPr/>
          <p:nvPr/>
        </p:nvSpPr>
        <p:spPr>
          <a:xfrm>
            <a:off x="159143" y="825499"/>
            <a:ext cx="3537600" cy="4526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395071075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22312" y="4406900"/>
            <a:ext cx="7890059" cy="1362075"/>
          </a:xfrm>
        </p:spPr>
        <p:txBody>
          <a:bodyPr/>
          <a:lstStyle/>
          <a:p>
            <a:r>
              <a:rPr lang="en-US" dirty="0"/>
              <a:t>5. Putting it all Together- </a:t>
            </a:r>
            <a:r>
              <a:rPr lang="en-US" dirty="0" smtClean="0"/>
              <a:t>Smart Water Project</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81575314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Challenge</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b="1" dirty="0" smtClean="0"/>
              <a:t>Design a system </a:t>
            </a:r>
            <a:r>
              <a:rPr lang="en-US" dirty="0" smtClean="0"/>
              <a:t>that will:</a:t>
            </a:r>
          </a:p>
          <a:p>
            <a:pPr marL="514350" indent="-514350">
              <a:buFont typeface="+mj-lt"/>
              <a:buAutoNum type="arabicPeriod"/>
            </a:pPr>
            <a:r>
              <a:rPr lang="en-US" dirty="0" smtClean="0"/>
              <a:t>monitor environmental conditions that are relevant to food production agriculture.</a:t>
            </a:r>
          </a:p>
          <a:p>
            <a:pPr marL="514350" indent="-514350">
              <a:buFont typeface="+mj-lt"/>
              <a:buAutoNum type="arabicPeriod"/>
            </a:pPr>
            <a:r>
              <a:rPr lang="en-US" dirty="0"/>
              <a:t>c</a:t>
            </a:r>
            <a:r>
              <a:rPr lang="en-US" dirty="0" smtClean="0"/>
              <a:t>ontrol the flow of water from a collection cistern.</a:t>
            </a:r>
          </a:p>
          <a:p>
            <a:pPr marL="514350" indent="-514350">
              <a:buFont typeface="+mj-lt"/>
              <a:buAutoNum type="arabicPeriod"/>
            </a:pPr>
            <a:r>
              <a:rPr lang="en-US" dirty="0"/>
              <a:t>i</a:t>
            </a:r>
            <a:r>
              <a:rPr lang="en-US" dirty="0" smtClean="0"/>
              <a:t>ncorporate an algorithm in a TI-BASIC program that optimizes the effective delivery of a limited amount of water based on the present environmental conditions.</a:t>
            </a:r>
          </a:p>
          <a:p>
            <a:pPr marL="514350" indent="-514350">
              <a:buFont typeface="+mj-lt"/>
              <a:buAutoNum type="arabicPeriod"/>
            </a:pPr>
            <a:endParaRPr lang="en-US" dirty="0" smtClean="0"/>
          </a:p>
          <a:p>
            <a:endParaRPr lang="en-US" dirty="0"/>
          </a:p>
        </p:txBody>
      </p:sp>
    </p:spTree>
    <p:extLst>
      <p:ext uri="{BB962C8B-B14F-4D97-AF65-F5344CB8AC3E}">
        <p14:creationId xmlns:p14="http://schemas.microsoft.com/office/powerpoint/2010/main" val="370268838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Science and Engineering Design Challenge</a:t>
            </a:r>
            <a:endParaRPr lang="en-US" sz="3200" dirty="0"/>
          </a:p>
        </p:txBody>
      </p:sp>
      <p:sp>
        <p:nvSpPr>
          <p:cNvPr id="3" name="Content Placeholder 2"/>
          <p:cNvSpPr>
            <a:spLocks noGrp="1"/>
          </p:cNvSpPr>
          <p:nvPr>
            <p:ph idx="1"/>
          </p:nvPr>
        </p:nvSpPr>
        <p:spPr/>
        <p:txBody>
          <a:bodyPr/>
          <a:lstStyle/>
          <a:p>
            <a:pPr marL="0" indent="0">
              <a:buNone/>
            </a:pPr>
            <a:r>
              <a:rPr lang="en-US" b="1" dirty="0" smtClean="0"/>
              <a:t>Make a sketch </a:t>
            </a:r>
            <a:r>
              <a:rPr lang="en-US" dirty="0" smtClean="0"/>
              <a:t>of a control system that could be used to monitor and meter water from a rain collection cistern that might be used to irrigate a small family garden in Zimbabwe. Include the following:</a:t>
            </a:r>
          </a:p>
          <a:p>
            <a:pPr marL="914400" lvl="1" indent="-514350">
              <a:buFont typeface="+mj-lt"/>
              <a:buAutoNum type="arabicPeriod"/>
            </a:pPr>
            <a:r>
              <a:rPr lang="en-US" dirty="0" smtClean="0"/>
              <a:t>Sensors -inputs</a:t>
            </a:r>
          </a:p>
          <a:p>
            <a:pPr marL="914400" lvl="1" indent="-514350">
              <a:buFont typeface="+mj-lt"/>
              <a:buAutoNum type="arabicPeriod"/>
            </a:pPr>
            <a:r>
              <a:rPr lang="en-US" dirty="0" smtClean="0"/>
              <a:t>Actuators - outputs</a:t>
            </a:r>
          </a:p>
          <a:p>
            <a:pPr marL="914400" lvl="1" indent="-514350">
              <a:buFont typeface="+mj-lt"/>
              <a:buAutoNum type="arabicPeriod"/>
            </a:pPr>
            <a:r>
              <a:rPr lang="en-US" dirty="0" smtClean="0"/>
              <a:t>Control logic - decisions</a:t>
            </a:r>
            <a:endParaRPr lang="en-US" dirty="0"/>
          </a:p>
        </p:txBody>
      </p:sp>
    </p:spTree>
    <p:extLst>
      <p:ext uri="{BB962C8B-B14F-4D97-AF65-F5344CB8AC3E}">
        <p14:creationId xmlns:p14="http://schemas.microsoft.com/office/powerpoint/2010/main" val="276624956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400050"/>
            <a:ext cx="8686800" cy="1938416"/>
          </a:xfrm>
        </p:spPr>
        <p:txBody>
          <a:bodyPr>
            <a:normAutofit fontScale="90000"/>
          </a:bodyPr>
          <a:lstStyle/>
          <a:p>
            <a:pPr lvl="0"/>
            <a:r>
              <a:rPr lang="en-US" sz="3600" b="1" dirty="0" smtClean="0"/>
              <a:t>Student Task: </a:t>
            </a:r>
            <a:r>
              <a:rPr lang="en-US" sz="3600" dirty="0" smtClean="0"/>
              <a:t>Create </a:t>
            </a:r>
            <a:r>
              <a:rPr lang="en-US" sz="3600" dirty="0"/>
              <a:t>a program that reads </a:t>
            </a:r>
            <a:r>
              <a:rPr lang="en-US" sz="3600" dirty="0" smtClean="0"/>
              <a:t>input </a:t>
            </a:r>
            <a:r>
              <a:rPr lang="en-US" sz="3600" dirty="0"/>
              <a:t>from </a:t>
            </a:r>
            <a:r>
              <a:rPr lang="en-US" sz="3600" dirty="0" smtClean="0"/>
              <a:t>the temperature, moisture, and light sensors and </a:t>
            </a:r>
            <a:r>
              <a:rPr lang="en-US" sz="3600" dirty="0"/>
              <a:t>then use If-Then-Else logic to </a:t>
            </a:r>
            <a:r>
              <a:rPr lang="en-US" sz="3600" dirty="0" smtClean="0"/>
              <a:t>control the submersible water pump.  </a:t>
            </a:r>
            <a:endParaRPr lang="en-US" sz="3600" dirty="0"/>
          </a:p>
        </p:txBody>
      </p:sp>
      <p:sp>
        <p:nvSpPr>
          <p:cNvPr id="6" name="Content Placeholder 5"/>
          <p:cNvSpPr>
            <a:spLocks noGrp="1"/>
          </p:cNvSpPr>
          <p:nvPr>
            <p:ph idx="1"/>
          </p:nvPr>
        </p:nvSpPr>
        <p:spPr>
          <a:xfrm>
            <a:off x="247650" y="2740346"/>
            <a:ext cx="8439150" cy="2840635"/>
          </a:xfrm>
        </p:spPr>
        <p:txBody>
          <a:bodyPr>
            <a:noAutofit/>
          </a:bodyPr>
          <a:lstStyle/>
          <a:p>
            <a:pPr marL="457200" lvl="1" indent="-457200">
              <a:buFont typeface="+mj-lt"/>
              <a:buAutoNum type="arabicPeriod"/>
            </a:pPr>
            <a:r>
              <a:rPr lang="en-US" sz="2000" dirty="0" smtClean="0"/>
              <a:t>Before starting to program, </a:t>
            </a:r>
            <a:r>
              <a:rPr lang="en-US" sz="2000" b="1" dirty="0" smtClean="0"/>
              <a:t>define the problem</a:t>
            </a:r>
            <a:r>
              <a:rPr lang="en-US" sz="2000" dirty="0" smtClean="0"/>
              <a:t>. </a:t>
            </a:r>
            <a:br>
              <a:rPr lang="en-US" sz="2000" dirty="0" smtClean="0"/>
            </a:br>
            <a:r>
              <a:rPr lang="en-US" sz="2000" dirty="0" smtClean="0"/>
              <a:t>Some questions to think about: </a:t>
            </a:r>
          </a:p>
          <a:p>
            <a:pPr lvl="1">
              <a:buFont typeface="Arial" panose="020B0604020202020204" pitchFamily="34" charset="0"/>
              <a:buChar char="•"/>
            </a:pPr>
            <a:r>
              <a:rPr lang="en-US" sz="2000" dirty="0" smtClean="0"/>
              <a:t>What are the boundaries for the ideal temperature for watering?</a:t>
            </a:r>
          </a:p>
          <a:p>
            <a:pPr lvl="1">
              <a:buFont typeface="Arial" panose="020B0604020202020204" pitchFamily="34" charset="0"/>
              <a:buChar char="•"/>
            </a:pPr>
            <a:r>
              <a:rPr lang="en-US" sz="2000" dirty="0" smtClean="0"/>
              <a:t>What are the boundaries for the ideal humidity for watering?</a:t>
            </a:r>
          </a:p>
          <a:p>
            <a:pPr lvl="1">
              <a:buFont typeface="Arial" panose="020B0604020202020204" pitchFamily="34" charset="0"/>
              <a:buChar char="•"/>
            </a:pPr>
            <a:r>
              <a:rPr lang="en-US" sz="2000" dirty="0" smtClean="0"/>
              <a:t>What re the boundaries for the ideal moisture?</a:t>
            </a:r>
          </a:p>
          <a:p>
            <a:pPr lvl="1">
              <a:buFont typeface="Arial" panose="020B0604020202020204" pitchFamily="34" charset="0"/>
              <a:buChar char="•"/>
            </a:pPr>
            <a:r>
              <a:rPr lang="en-US" sz="2000" dirty="0" smtClean="0"/>
              <a:t>What messages will you display to the screen?</a:t>
            </a:r>
          </a:p>
          <a:p>
            <a:pPr lvl="1">
              <a:buFont typeface="Arial" panose="020B0604020202020204" pitchFamily="34" charset="0"/>
              <a:buChar char="•"/>
            </a:pPr>
            <a:r>
              <a:rPr lang="en-US" sz="2000" dirty="0" smtClean="0"/>
              <a:t>How will you control the flow of water?</a:t>
            </a:r>
          </a:p>
          <a:p>
            <a:pPr lvl="1">
              <a:buFont typeface="Arial" panose="020B0604020202020204" pitchFamily="34" charset="0"/>
              <a:buChar char="•"/>
            </a:pPr>
            <a:r>
              <a:rPr lang="en-US" sz="2000" dirty="0" smtClean="0"/>
              <a:t>How long will it water?</a:t>
            </a:r>
          </a:p>
        </p:txBody>
      </p:sp>
    </p:spTree>
    <p:extLst>
      <p:ext uri="{BB962C8B-B14F-4D97-AF65-F5344CB8AC3E}">
        <p14:creationId xmlns:p14="http://schemas.microsoft.com/office/powerpoint/2010/main" val="245278587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Background:</a:t>
            </a:r>
            <a:endParaRPr lang="en-US" dirty="0"/>
          </a:p>
        </p:txBody>
      </p:sp>
      <p:sp>
        <p:nvSpPr>
          <p:cNvPr id="3" name="Content Placeholder 2"/>
          <p:cNvSpPr>
            <a:spLocks noGrp="1"/>
          </p:cNvSpPr>
          <p:nvPr>
            <p:ph idx="1"/>
          </p:nvPr>
        </p:nvSpPr>
        <p:spPr/>
        <p:txBody>
          <a:bodyPr>
            <a:normAutofit fontScale="92500"/>
          </a:bodyPr>
          <a:lstStyle/>
          <a:p>
            <a:r>
              <a:rPr lang="en-US" dirty="0"/>
              <a:t>Students </a:t>
            </a:r>
            <a:r>
              <a:rPr lang="en-US" dirty="0" smtClean="0"/>
              <a:t>will need to apply concepts </a:t>
            </a:r>
            <a:r>
              <a:rPr lang="en-US" dirty="0"/>
              <a:t>from science to understand the system that needs to be controlled. A model of the system is either drawn or written by the </a:t>
            </a:r>
            <a:r>
              <a:rPr lang="en-US" dirty="0" smtClean="0"/>
              <a:t>student. </a:t>
            </a:r>
          </a:p>
          <a:p>
            <a:r>
              <a:rPr lang="en-US" dirty="0" smtClean="0"/>
              <a:t>Students may find it helpful to complete the following definition sheets to review and/or learn relevant vocabulary.</a:t>
            </a:r>
          </a:p>
          <a:p>
            <a:r>
              <a:rPr lang="en-US" dirty="0" smtClean="0"/>
              <a:t>Refer to the “Teacher Resources” PPT for additional science background info.  </a:t>
            </a:r>
            <a:endParaRPr lang="en-US" dirty="0"/>
          </a:p>
        </p:txBody>
      </p:sp>
    </p:spTree>
    <p:extLst>
      <p:ext uri="{BB962C8B-B14F-4D97-AF65-F5344CB8AC3E}">
        <p14:creationId xmlns:p14="http://schemas.microsoft.com/office/powerpoint/2010/main" val="3376611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Design: Factors </a:t>
            </a:r>
            <a:r>
              <a:rPr lang="en-US" sz="3200" dirty="0"/>
              <a:t>Affecting a </a:t>
            </a:r>
            <a:r>
              <a:rPr lang="en-US" sz="3200" dirty="0" smtClean="0"/>
              <a:t>Home Garden </a:t>
            </a:r>
            <a:r>
              <a:rPr lang="en-US" sz="3200" dirty="0"/>
              <a:t>Ecosystem</a:t>
            </a:r>
          </a:p>
        </p:txBody>
      </p:sp>
      <p:sp>
        <p:nvSpPr>
          <p:cNvPr id="3" name="Content Placeholder 2"/>
          <p:cNvSpPr>
            <a:spLocks noGrp="1"/>
          </p:cNvSpPr>
          <p:nvPr>
            <p:ph sz="half" idx="1"/>
          </p:nvPr>
        </p:nvSpPr>
        <p:spPr/>
        <p:txBody>
          <a:bodyPr>
            <a:normAutofit fontScale="70000" lnSpcReduction="20000"/>
          </a:bodyPr>
          <a:lstStyle/>
          <a:p>
            <a:pPr marL="0" lvl="0" indent="0">
              <a:buNone/>
            </a:pPr>
            <a:r>
              <a:rPr lang="en-US" b="1" dirty="0" smtClean="0"/>
              <a:t>Abiotic Factors</a:t>
            </a:r>
          </a:p>
          <a:p>
            <a:r>
              <a:rPr lang="en-US" dirty="0" smtClean="0"/>
              <a:t>Sunlight</a:t>
            </a:r>
          </a:p>
          <a:p>
            <a:r>
              <a:rPr lang="en-US" dirty="0" smtClean="0"/>
              <a:t>Soil </a:t>
            </a:r>
            <a:r>
              <a:rPr lang="en-US" dirty="0"/>
              <a:t>grain size and </a:t>
            </a:r>
            <a:r>
              <a:rPr lang="en-US" dirty="0" smtClean="0"/>
              <a:t>compaction</a:t>
            </a:r>
            <a:endParaRPr lang="en-US" dirty="0"/>
          </a:p>
          <a:p>
            <a:r>
              <a:rPr lang="en-US" dirty="0" smtClean="0"/>
              <a:t>Soil moisture</a:t>
            </a:r>
            <a:r>
              <a:rPr lang="en-US" dirty="0"/>
              <a:t> </a:t>
            </a:r>
            <a:endParaRPr lang="en-US" dirty="0" smtClean="0"/>
          </a:p>
          <a:p>
            <a:r>
              <a:rPr lang="en-US" dirty="0" smtClean="0"/>
              <a:t>Heat</a:t>
            </a:r>
            <a:r>
              <a:rPr lang="en-US" dirty="0"/>
              <a:t> </a:t>
            </a:r>
            <a:endParaRPr lang="en-US" dirty="0" smtClean="0"/>
          </a:p>
          <a:p>
            <a:r>
              <a:rPr lang="en-US" dirty="0" smtClean="0"/>
              <a:t>Temperature</a:t>
            </a:r>
            <a:r>
              <a:rPr lang="en-US" dirty="0"/>
              <a:t> </a:t>
            </a:r>
            <a:endParaRPr lang="en-US" dirty="0" smtClean="0"/>
          </a:p>
          <a:p>
            <a:r>
              <a:rPr lang="en-US" dirty="0" smtClean="0"/>
              <a:t>Humidity</a:t>
            </a:r>
            <a:r>
              <a:rPr lang="en-US" dirty="0"/>
              <a:t> </a:t>
            </a:r>
            <a:endParaRPr lang="en-US" dirty="0" smtClean="0"/>
          </a:p>
          <a:p>
            <a:r>
              <a:rPr lang="en-US" dirty="0" smtClean="0"/>
              <a:t>Soil nutrients</a:t>
            </a:r>
            <a:endParaRPr lang="en-US" dirty="0"/>
          </a:p>
          <a:p>
            <a:r>
              <a:rPr lang="en-US" dirty="0" smtClean="0"/>
              <a:t>Precipitation</a:t>
            </a:r>
            <a:endParaRPr lang="en-US" dirty="0"/>
          </a:p>
          <a:p>
            <a:r>
              <a:rPr lang="en-US" dirty="0" smtClean="0"/>
              <a:t>Accumulation</a:t>
            </a:r>
            <a:endParaRPr lang="en-US" dirty="0"/>
          </a:p>
          <a:p>
            <a:r>
              <a:rPr lang="en-US" dirty="0" smtClean="0"/>
              <a:t>Runoff</a:t>
            </a:r>
            <a:endParaRPr lang="en-US" dirty="0"/>
          </a:p>
          <a:p>
            <a:r>
              <a:rPr lang="en-US" dirty="0" smtClean="0"/>
              <a:t>Nutrient leeching</a:t>
            </a:r>
            <a:endParaRPr lang="en-US" dirty="0"/>
          </a:p>
          <a:p>
            <a:r>
              <a:rPr lang="en-US" dirty="0" smtClean="0"/>
              <a:t>Evaporation</a:t>
            </a:r>
            <a:endParaRPr lang="en-US" dirty="0"/>
          </a:p>
          <a:p>
            <a:endParaRPr lang="en-US" dirty="0"/>
          </a:p>
        </p:txBody>
      </p:sp>
      <p:sp>
        <p:nvSpPr>
          <p:cNvPr id="4" name="Content Placeholder 3"/>
          <p:cNvSpPr>
            <a:spLocks noGrp="1"/>
          </p:cNvSpPr>
          <p:nvPr>
            <p:ph sz="half" idx="2"/>
          </p:nvPr>
        </p:nvSpPr>
        <p:spPr/>
        <p:txBody>
          <a:bodyPr>
            <a:normAutofit fontScale="70000" lnSpcReduction="20000"/>
          </a:bodyPr>
          <a:lstStyle/>
          <a:p>
            <a:pPr marL="0" lvl="0" indent="0">
              <a:buNone/>
            </a:pPr>
            <a:r>
              <a:rPr lang="en-US" b="1" dirty="0" smtClean="0"/>
              <a:t>Biotic Factors</a:t>
            </a:r>
            <a:endParaRPr lang="en-US" b="1" dirty="0"/>
          </a:p>
          <a:p>
            <a:pPr lvl="0"/>
            <a:r>
              <a:rPr lang="en-US" dirty="0" smtClean="0"/>
              <a:t>Photosynthesis</a:t>
            </a:r>
          </a:p>
          <a:p>
            <a:pPr lvl="0"/>
            <a:r>
              <a:rPr lang="en-US" dirty="0" smtClean="0"/>
              <a:t>Transpiration</a:t>
            </a:r>
            <a:endParaRPr lang="en-US" dirty="0"/>
          </a:p>
          <a:p>
            <a:pPr lvl="0"/>
            <a:r>
              <a:rPr lang="en-US" dirty="0"/>
              <a:t>Nutrient </a:t>
            </a:r>
            <a:r>
              <a:rPr lang="en-US" dirty="0" smtClean="0"/>
              <a:t>uptake</a:t>
            </a:r>
            <a:endParaRPr lang="en-US" dirty="0"/>
          </a:p>
          <a:p>
            <a:pPr lvl="0"/>
            <a:r>
              <a:rPr lang="en-US" dirty="0"/>
              <a:t>Water </a:t>
            </a:r>
            <a:r>
              <a:rPr lang="en-US" dirty="0" smtClean="0"/>
              <a:t>uptake</a:t>
            </a:r>
          </a:p>
          <a:p>
            <a:pPr lvl="0"/>
            <a:endParaRPr lang="en-US" dirty="0"/>
          </a:p>
          <a:p>
            <a:pPr marL="0" lvl="0" indent="0">
              <a:buNone/>
            </a:pPr>
            <a:r>
              <a:rPr lang="en-US" b="1" dirty="0" smtClean="0"/>
              <a:t>Interactions</a:t>
            </a:r>
          </a:p>
          <a:p>
            <a:pPr lvl="0"/>
            <a:r>
              <a:rPr lang="en-US" dirty="0"/>
              <a:t>Sunlight and primary </a:t>
            </a:r>
            <a:r>
              <a:rPr lang="en-US" dirty="0" smtClean="0"/>
              <a:t>production</a:t>
            </a:r>
          </a:p>
          <a:p>
            <a:r>
              <a:rPr lang="en-US" dirty="0"/>
              <a:t>Evaporation/transpiration and humidity</a:t>
            </a:r>
          </a:p>
          <a:p>
            <a:r>
              <a:rPr lang="en-US" dirty="0"/>
              <a:t>Evaporation/transpiration and </a:t>
            </a:r>
            <a:r>
              <a:rPr lang="en-US" dirty="0" smtClean="0"/>
              <a:t>temperature</a:t>
            </a:r>
          </a:p>
          <a:p>
            <a:pPr lvl="0"/>
            <a:r>
              <a:rPr lang="en-US" dirty="0"/>
              <a:t>Precipitation and </a:t>
            </a:r>
            <a:r>
              <a:rPr lang="en-US" dirty="0" smtClean="0"/>
              <a:t>runoff</a:t>
            </a:r>
            <a:endParaRPr lang="en-US" dirty="0"/>
          </a:p>
          <a:p>
            <a:pPr lvl="0"/>
            <a:endParaRPr lang="en-US" dirty="0"/>
          </a:p>
          <a:p>
            <a:endParaRPr lang="en-US" dirty="0"/>
          </a:p>
        </p:txBody>
      </p:sp>
      <p:sp>
        <p:nvSpPr>
          <p:cNvPr id="6" name="TextBox 5"/>
          <p:cNvSpPr txBox="1"/>
          <p:nvPr/>
        </p:nvSpPr>
        <p:spPr>
          <a:xfrm>
            <a:off x="139700" y="6003052"/>
            <a:ext cx="7581900" cy="430887"/>
          </a:xfrm>
          <a:prstGeom prst="rect">
            <a:avLst/>
          </a:prstGeom>
          <a:noFill/>
        </p:spPr>
        <p:txBody>
          <a:bodyPr wrap="square" rtlCol="0">
            <a:spAutoFit/>
          </a:bodyPr>
          <a:lstStyle/>
          <a:p>
            <a:r>
              <a:rPr lang="en-US" sz="1200" dirty="0" smtClean="0"/>
              <a:t>See NGSS Middle School Life Sciences LS2: Interactions, Energy, and Dynamic Relationships in Ecosystems </a:t>
            </a:r>
          </a:p>
          <a:p>
            <a:r>
              <a:rPr lang="en-US" sz="1000" dirty="0">
                <a:solidFill>
                  <a:srgbClr val="FF0000"/>
                </a:solidFill>
                <a:hlinkClick r:id="rId2"/>
              </a:rPr>
              <a:t>http://www.nextgenscience.org/sites/default/files/MS%20LS%20DCI%20combinedf.pdf</a:t>
            </a:r>
            <a:r>
              <a:rPr lang="en-US" sz="1000" dirty="0">
                <a:solidFill>
                  <a:srgbClr val="FF0000"/>
                </a:solidFill>
              </a:rPr>
              <a:t> </a:t>
            </a:r>
          </a:p>
        </p:txBody>
      </p:sp>
    </p:spTree>
    <p:extLst>
      <p:ext uri="{BB962C8B-B14F-4D97-AF65-F5344CB8AC3E}">
        <p14:creationId xmlns:p14="http://schemas.microsoft.com/office/powerpoint/2010/main" val="2930254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41300"/>
            <a:ext cx="6108700" cy="1143000"/>
          </a:xfrm>
        </p:spPr>
        <p:txBody>
          <a:bodyPr>
            <a:normAutofit/>
          </a:bodyPr>
          <a:lstStyle/>
          <a:p>
            <a:r>
              <a:rPr lang="en-US" sz="3200" b="1" dirty="0" smtClean="0"/>
              <a:t>Define</a:t>
            </a:r>
            <a:r>
              <a:rPr lang="en-US" sz="3200" dirty="0" smtClean="0"/>
              <a:t> factors and interactions</a:t>
            </a:r>
            <a:endParaRPr lang="en-US" sz="3200" dirty="0"/>
          </a:p>
        </p:txBody>
      </p:sp>
      <p:sp>
        <p:nvSpPr>
          <p:cNvPr id="6" name="TextBox 5"/>
          <p:cNvSpPr txBox="1"/>
          <p:nvPr/>
        </p:nvSpPr>
        <p:spPr>
          <a:xfrm>
            <a:off x="3035300" y="6514068"/>
            <a:ext cx="864339" cy="307777"/>
          </a:xfrm>
          <a:prstGeom prst="rect">
            <a:avLst/>
          </a:prstGeom>
          <a:solidFill>
            <a:srgbClr val="CCFFCC"/>
          </a:solidFill>
        </p:spPr>
        <p:txBody>
          <a:bodyPr wrap="none" rtlCol="0">
            <a:spAutoFit/>
          </a:bodyPr>
          <a:lstStyle/>
          <a:p>
            <a:r>
              <a:rPr lang="en-US" sz="1400" dirty="0" smtClean="0"/>
              <a:t>Handout</a:t>
            </a:r>
            <a:endParaRPr lang="en-US" sz="1400" dirty="0"/>
          </a:p>
        </p:txBody>
      </p:sp>
      <p:pic>
        <p:nvPicPr>
          <p:cNvPr id="8" name="Picture 7"/>
          <p:cNvPicPr>
            <a:picLocks noChangeAspect="1"/>
          </p:cNvPicPr>
          <p:nvPr/>
        </p:nvPicPr>
        <p:blipFill>
          <a:blip r:embed="rId2"/>
          <a:stretch>
            <a:fillRect/>
          </a:stretch>
        </p:blipFill>
        <p:spPr>
          <a:xfrm>
            <a:off x="368301" y="649311"/>
            <a:ext cx="6231368" cy="5652390"/>
          </a:xfrm>
          <a:prstGeom prst="rect">
            <a:avLst/>
          </a:prstGeom>
        </p:spPr>
      </p:pic>
    </p:spTree>
    <p:extLst>
      <p:ext uri="{BB962C8B-B14F-4D97-AF65-F5344CB8AC3E}">
        <p14:creationId xmlns:p14="http://schemas.microsoft.com/office/powerpoint/2010/main" val="2377048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41300"/>
            <a:ext cx="6108700" cy="1143000"/>
          </a:xfrm>
        </p:spPr>
        <p:txBody>
          <a:bodyPr>
            <a:normAutofit/>
          </a:bodyPr>
          <a:lstStyle/>
          <a:p>
            <a:r>
              <a:rPr lang="en-US" sz="3200" b="1" dirty="0" smtClean="0"/>
              <a:t>Define</a:t>
            </a:r>
            <a:r>
              <a:rPr lang="en-US" sz="3200" dirty="0" smtClean="0"/>
              <a:t> factors and interactions</a:t>
            </a:r>
            <a:endParaRPr lang="en-US" sz="3200" dirty="0"/>
          </a:p>
        </p:txBody>
      </p:sp>
      <p:sp>
        <p:nvSpPr>
          <p:cNvPr id="6" name="TextBox 5"/>
          <p:cNvSpPr txBox="1"/>
          <p:nvPr/>
        </p:nvSpPr>
        <p:spPr>
          <a:xfrm>
            <a:off x="3035300" y="6514068"/>
            <a:ext cx="864339" cy="307777"/>
          </a:xfrm>
          <a:prstGeom prst="rect">
            <a:avLst/>
          </a:prstGeom>
          <a:solidFill>
            <a:srgbClr val="CCFFCC"/>
          </a:solidFill>
        </p:spPr>
        <p:txBody>
          <a:bodyPr wrap="none" rtlCol="0">
            <a:spAutoFit/>
          </a:bodyPr>
          <a:lstStyle/>
          <a:p>
            <a:r>
              <a:rPr lang="en-US" sz="1400" dirty="0" smtClean="0"/>
              <a:t>Handout</a:t>
            </a:r>
            <a:endParaRPr lang="en-US" sz="1400" dirty="0"/>
          </a:p>
        </p:txBody>
      </p:sp>
      <p:pic>
        <p:nvPicPr>
          <p:cNvPr id="3" name="Picture 2"/>
          <p:cNvPicPr>
            <a:picLocks noChangeAspect="1"/>
          </p:cNvPicPr>
          <p:nvPr/>
        </p:nvPicPr>
        <p:blipFill>
          <a:blip r:embed="rId2"/>
          <a:stretch>
            <a:fillRect/>
          </a:stretch>
        </p:blipFill>
        <p:spPr>
          <a:xfrm>
            <a:off x="368300" y="570466"/>
            <a:ext cx="6108700" cy="5803742"/>
          </a:xfrm>
          <a:prstGeom prst="rect">
            <a:avLst/>
          </a:prstGeom>
        </p:spPr>
      </p:pic>
    </p:spTree>
    <p:extLst>
      <p:ext uri="{BB962C8B-B14F-4D97-AF65-F5344CB8AC3E}">
        <p14:creationId xmlns:p14="http://schemas.microsoft.com/office/powerpoint/2010/main" val="3353085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57200" y="1535113"/>
            <a:ext cx="4040188" cy="4591050"/>
          </a:xfrm>
        </p:spPr>
        <p:txBody>
          <a:bodyPr>
            <a:normAutofit/>
          </a:bodyPr>
          <a:lstStyle/>
          <a:p>
            <a:pPr>
              <a:buFont typeface="Arial" panose="020B0604020202020204" pitchFamily="34" charset="0"/>
              <a:buChar char="•"/>
            </a:pPr>
            <a:r>
              <a:rPr lang="en-US" sz="2800" dirty="0"/>
              <a:t>Create your own flowchart for this </a:t>
            </a:r>
            <a:r>
              <a:rPr lang="en-US" sz="2800" dirty="0" smtClean="0"/>
              <a:t>project.</a:t>
            </a:r>
            <a:endParaRPr lang="en-US" sz="2800" dirty="0"/>
          </a:p>
          <a:p>
            <a:pPr>
              <a:buFont typeface="Arial" panose="020B0604020202020204" pitchFamily="34" charset="0"/>
              <a:buChar char="•"/>
            </a:pPr>
            <a:r>
              <a:rPr lang="en-US" sz="2800" dirty="0"/>
              <a:t>Compare your flowchart with another group.  What are the similarities and differences</a:t>
            </a:r>
            <a:r>
              <a:rPr lang="en-US" sz="2800" dirty="0" smtClean="0"/>
              <a:t>?</a:t>
            </a:r>
            <a:endParaRPr lang="en-US" sz="2800" dirty="0"/>
          </a:p>
          <a:p>
            <a:pPr>
              <a:buFont typeface="Arial" panose="020B0604020202020204" pitchFamily="34" charset="0"/>
              <a:buChar char="•"/>
            </a:pPr>
            <a:r>
              <a:rPr lang="en-US" sz="2800" dirty="0"/>
              <a:t>Adjust your </a:t>
            </a:r>
            <a:r>
              <a:rPr lang="en-US" sz="2800" dirty="0" smtClean="0"/>
              <a:t>flowchart, </a:t>
            </a:r>
            <a:r>
              <a:rPr lang="en-US" sz="2800" dirty="0"/>
              <a:t>if </a:t>
            </a:r>
            <a:r>
              <a:rPr lang="en-US" sz="2800" dirty="0" smtClean="0"/>
              <a:t>necessary.</a:t>
            </a:r>
            <a:endParaRPr lang="en-US" sz="2800" dirty="0"/>
          </a:p>
          <a:p>
            <a:endParaRPr lang="en-US" dirty="0"/>
          </a:p>
        </p:txBody>
      </p:sp>
      <p:pic>
        <p:nvPicPr>
          <p:cNvPr id="9" name="Picture 2" descr="ii_jh9oiq3y0_1636b1308afb39d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8537" y="1820491"/>
            <a:ext cx="37147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p:txBody>
          <a:bodyPr/>
          <a:lstStyle/>
          <a:p>
            <a:r>
              <a:rPr lang="en-US" dirty="0" smtClean="0"/>
              <a:t>Using a flowchart to plan:</a:t>
            </a:r>
            <a:endParaRPr lang="en-US" dirty="0"/>
          </a:p>
        </p:txBody>
      </p:sp>
    </p:spTree>
    <p:extLst>
      <p:ext uri="{BB962C8B-B14F-4D97-AF65-F5344CB8AC3E}">
        <p14:creationId xmlns:p14="http://schemas.microsoft.com/office/powerpoint/2010/main" val="6854775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Problem:</a:t>
            </a:r>
            <a:endParaRPr lang="en-US" dirty="0"/>
          </a:p>
        </p:txBody>
      </p:sp>
      <p:sp>
        <p:nvSpPr>
          <p:cNvPr id="3" name="Content Placeholder 2"/>
          <p:cNvSpPr>
            <a:spLocks noGrp="1"/>
          </p:cNvSpPr>
          <p:nvPr>
            <p:ph idx="1"/>
          </p:nvPr>
        </p:nvSpPr>
        <p:spPr/>
        <p:txBody>
          <a:bodyPr>
            <a:normAutofit fontScale="92500" lnSpcReduction="10000"/>
          </a:bodyPr>
          <a:lstStyle/>
          <a:p>
            <a:r>
              <a:rPr lang="en-US" dirty="0"/>
              <a:t>A drought in South Africa has caused a famine in Zimbabwe and local students are quitting school and soccer to stay home </a:t>
            </a:r>
            <a:r>
              <a:rPr lang="en-US" dirty="0" smtClean="0"/>
              <a:t>and help </a:t>
            </a:r>
            <a:r>
              <a:rPr lang="en-US" dirty="0"/>
              <a:t>grow food for the </a:t>
            </a:r>
            <a:r>
              <a:rPr lang="en-US" dirty="0" smtClean="0"/>
              <a:t>family.</a:t>
            </a:r>
          </a:p>
          <a:p>
            <a:r>
              <a:rPr lang="en-US" dirty="0"/>
              <a:t>R</a:t>
            </a:r>
            <a:r>
              <a:rPr lang="en-US" dirty="0" smtClean="0"/>
              <a:t>ead </a:t>
            </a:r>
            <a:r>
              <a:rPr lang="en-US" dirty="0"/>
              <a:t>the full story </a:t>
            </a:r>
            <a:r>
              <a:rPr lang="en-US" dirty="0" smtClean="0"/>
              <a:t>for full background in </a:t>
            </a:r>
            <a:r>
              <a:rPr lang="en-US" dirty="0"/>
              <a:t>The Guardian using the </a:t>
            </a:r>
            <a:r>
              <a:rPr lang="en-US" dirty="0" smtClean="0"/>
              <a:t>URL </a:t>
            </a:r>
            <a:r>
              <a:rPr lang="en-US" dirty="0"/>
              <a:t>below. </a:t>
            </a:r>
            <a:endParaRPr lang="en-US" dirty="0" smtClean="0"/>
          </a:p>
          <a:p>
            <a:pPr lvl="1"/>
            <a:r>
              <a:rPr lang="en-US" dirty="0">
                <a:hlinkClick r:id="rId3"/>
              </a:rPr>
              <a:t>https://www.theguardian.com/global-development/2016/apr/21/drought-southern-africa-heavy-toll-students-fainting-malawi-zimbabwe</a:t>
            </a:r>
            <a:r>
              <a:rPr lang="en-US" dirty="0"/>
              <a:t> </a:t>
            </a:r>
          </a:p>
          <a:p>
            <a:endParaRPr lang="en-US" dirty="0"/>
          </a:p>
        </p:txBody>
      </p:sp>
    </p:spTree>
    <p:extLst>
      <p:ext uri="{BB962C8B-B14F-4D97-AF65-F5344CB8AC3E}">
        <p14:creationId xmlns:p14="http://schemas.microsoft.com/office/powerpoint/2010/main" val="174155295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733210"/>
            <a:ext cx="8229600" cy="454152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594360909"/>
              </p:ext>
            </p:extLst>
          </p:nvPr>
        </p:nvGraphicFramePr>
        <p:xfrm>
          <a:off x="637952" y="2709741"/>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dirty="0"/>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3" name="Title 2"/>
          <p:cNvSpPr>
            <a:spLocks noGrp="1"/>
          </p:cNvSpPr>
          <p:nvPr>
            <p:ph type="title"/>
          </p:nvPr>
        </p:nvSpPr>
        <p:spPr>
          <a:xfrm>
            <a:off x="119921" y="708772"/>
            <a:ext cx="9024079" cy="847944"/>
          </a:xfrm>
        </p:spPr>
        <p:txBody>
          <a:bodyPr>
            <a:normAutofit fontScale="90000"/>
          </a:bodyPr>
          <a:lstStyle/>
          <a:p>
            <a:r>
              <a:rPr lang="en-US" sz="3100" b="1" dirty="0"/>
              <a:t>Student Task</a:t>
            </a:r>
            <a:r>
              <a:rPr lang="en-US" sz="3100" b="1" dirty="0" smtClean="0"/>
              <a:t>: </a:t>
            </a:r>
            <a:r>
              <a:rPr lang="en-US" sz="3100" dirty="0"/>
              <a:t>Create a program that reads input from the temperature, moisture, and light sensors and then use If-Then-Else logic to control the submersible water pump. </a:t>
            </a:r>
            <a:r>
              <a:rPr lang="en-US" dirty="0"/>
              <a:t/>
            </a:r>
            <a:br>
              <a:rPr lang="en-US" dirty="0"/>
            </a:br>
            <a:endParaRPr lang="en-US" dirty="0"/>
          </a:p>
        </p:txBody>
      </p:sp>
    </p:spTree>
    <p:extLst>
      <p:ext uri="{BB962C8B-B14F-4D97-AF65-F5344CB8AC3E}">
        <p14:creationId xmlns:p14="http://schemas.microsoft.com/office/powerpoint/2010/main" val="257557030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2382694"/>
            <a:ext cx="8229600" cy="2777359"/>
          </a:xfrm>
        </p:spPr>
        <p:txBody>
          <a:bodyPr>
            <a:normAutofit fontScale="85000" lnSpcReduction="20000"/>
          </a:bodyPr>
          <a:lstStyle/>
          <a:p>
            <a:pPr marL="0" indent="0">
              <a:buNone/>
            </a:pPr>
            <a:r>
              <a:rPr lang="en-US" b="1" dirty="0" smtClean="0"/>
              <a:t>3. </a:t>
            </a:r>
            <a:r>
              <a:rPr lang="en-US" b="1" dirty="0"/>
              <a:t>Write the code : </a:t>
            </a:r>
            <a:r>
              <a:rPr lang="en-US" dirty="0"/>
              <a:t>Follow your pseudocode plan, and assimilate the code snippets to write your </a:t>
            </a:r>
            <a:r>
              <a:rPr lang="en-US" dirty="0" smtClean="0"/>
              <a:t>program</a:t>
            </a:r>
          </a:p>
          <a:p>
            <a:pPr marL="0" indent="0">
              <a:buNone/>
            </a:pPr>
            <a:endParaRPr lang="en-US" b="1" dirty="0" smtClean="0"/>
          </a:p>
          <a:p>
            <a:pPr marL="0" indent="0">
              <a:buNone/>
            </a:pPr>
            <a:r>
              <a:rPr lang="en-US" b="1" dirty="0" smtClean="0"/>
              <a:t>Final </a:t>
            </a:r>
            <a:r>
              <a:rPr lang="en-US" b="1" dirty="0"/>
              <a:t>Step: </a:t>
            </a:r>
            <a:r>
              <a:rPr lang="en-US" dirty="0"/>
              <a:t>Test, debug, and revise as needed.</a:t>
            </a:r>
            <a:endParaRPr lang="en-US" b="1" dirty="0"/>
          </a:p>
          <a:p>
            <a:pPr marL="0" indent="0">
              <a:buNone/>
            </a:pPr>
            <a:r>
              <a:rPr lang="en-US" dirty="0" smtClean="0"/>
              <a:t/>
            </a:r>
            <a:br>
              <a:rPr lang="en-US" dirty="0" smtClean="0"/>
            </a:br>
            <a:endParaRPr lang="en-US" dirty="0" smtClean="0"/>
          </a:p>
        </p:txBody>
      </p:sp>
      <p:sp>
        <p:nvSpPr>
          <p:cNvPr id="6" name="Title 2"/>
          <p:cNvSpPr>
            <a:spLocks noGrp="1"/>
          </p:cNvSpPr>
          <p:nvPr>
            <p:ph type="title"/>
          </p:nvPr>
        </p:nvSpPr>
        <p:spPr>
          <a:xfrm>
            <a:off x="457200" y="691074"/>
            <a:ext cx="8229600" cy="1143000"/>
          </a:xfrm>
        </p:spPr>
        <p:txBody>
          <a:bodyPr>
            <a:normAutofit fontScale="90000"/>
          </a:bodyPr>
          <a:lstStyle/>
          <a:p>
            <a:r>
              <a:rPr lang="en-US" sz="3100" b="1" dirty="0"/>
              <a:t>Student Task</a:t>
            </a:r>
            <a:r>
              <a:rPr lang="en-US" sz="3100" b="1" dirty="0" smtClean="0"/>
              <a:t>: </a:t>
            </a:r>
            <a:r>
              <a:rPr lang="en-US" sz="3100" dirty="0"/>
              <a:t>Create a program that reads input from the temperature, moisture, and light sensors and then use If-Then-Else logic to control the submersible water pump. </a:t>
            </a:r>
            <a:r>
              <a:rPr lang="en-US" dirty="0"/>
              <a:t/>
            </a:r>
            <a:br>
              <a:rPr lang="en-US" dirty="0"/>
            </a:br>
            <a:endParaRPr lang="en-US" dirty="0"/>
          </a:p>
        </p:txBody>
      </p:sp>
    </p:spTree>
    <p:extLst>
      <p:ext uri="{BB962C8B-B14F-4D97-AF65-F5344CB8AC3E}">
        <p14:creationId xmlns:p14="http://schemas.microsoft.com/office/powerpoint/2010/main" val="393444069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2909184"/>
            <a:ext cx="8229600" cy="2777359"/>
          </a:xfrm>
        </p:spPr>
        <p:txBody>
          <a:bodyPr>
            <a:normAutofit fontScale="85000" lnSpcReduction="20000"/>
          </a:bodyPr>
          <a:lstStyle/>
          <a:p>
            <a:pPr marL="0" indent="0">
              <a:buNone/>
            </a:pPr>
            <a:r>
              <a:rPr lang="en-US" b="1" dirty="0" smtClean="0"/>
              <a:t>3. </a:t>
            </a:r>
            <a:r>
              <a:rPr lang="en-US" b="1" dirty="0"/>
              <a:t>Write the code : </a:t>
            </a:r>
            <a:r>
              <a:rPr lang="en-US" dirty="0"/>
              <a:t>Follow your pseudocode plan, and assimilate the code snippets to write your </a:t>
            </a:r>
            <a:r>
              <a:rPr lang="en-US" dirty="0" smtClean="0"/>
              <a:t>program</a:t>
            </a:r>
          </a:p>
          <a:p>
            <a:pPr marL="0" indent="0">
              <a:buNone/>
            </a:pPr>
            <a:endParaRPr lang="en-US" b="1" dirty="0" smtClean="0"/>
          </a:p>
          <a:p>
            <a:pPr marL="0" indent="0">
              <a:buNone/>
            </a:pPr>
            <a:r>
              <a:rPr lang="en-US" b="1" dirty="0" smtClean="0"/>
              <a:t>Final </a:t>
            </a:r>
            <a:r>
              <a:rPr lang="en-US" b="1" dirty="0"/>
              <a:t>Step: </a:t>
            </a:r>
            <a:r>
              <a:rPr lang="en-US" dirty="0"/>
              <a:t>Test, debug, and revise as needed.</a:t>
            </a:r>
            <a:endParaRPr lang="en-US" b="1" dirty="0"/>
          </a:p>
          <a:p>
            <a:pPr marL="0" indent="0">
              <a:buNone/>
            </a:pPr>
            <a:r>
              <a:rPr lang="en-US" dirty="0" smtClean="0"/>
              <a:t/>
            </a:r>
            <a:br>
              <a:rPr lang="en-US" dirty="0" smtClean="0"/>
            </a:br>
            <a:endParaRPr lang="en-US" dirty="0" smtClean="0"/>
          </a:p>
        </p:txBody>
      </p:sp>
      <p:sp>
        <p:nvSpPr>
          <p:cNvPr id="6" name="Title 2"/>
          <p:cNvSpPr>
            <a:spLocks noGrp="1"/>
          </p:cNvSpPr>
          <p:nvPr>
            <p:ph type="title"/>
          </p:nvPr>
        </p:nvSpPr>
        <p:spPr>
          <a:xfrm>
            <a:off x="457200" y="954318"/>
            <a:ext cx="8229600" cy="1452519"/>
          </a:xfrm>
        </p:spPr>
        <p:txBody>
          <a:bodyPr>
            <a:noAutofit/>
          </a:bodyPr>
          <a:lstStyle/>
          <a:p>
            <a:r>
              <a:rPr lang="en-US" sz="2800" b="1" dirty="0"/>
              <a:t>Student </a:t>
            </a:r>
            <a:r>
              <a:rPr lang="en-US" sz="2800" b="1" dirty="0" smtClean="0"/>
              <a:t>Task (Advanced): </a:t>
            </a:r>
            <a:r>
              <a:rPr lang="en-US" sz="2800" dirty="0"/>
              <a:t>Create a program that reads input from the temperature, moisture, </a:t>
            </a:r>
            <a:r>
              <a:rPr lang="en-US" sz="2800" dirty="0" smtClean="0"/>
              <a:t>humidity and </a:t>
            </a:r>
            <a:r>
              <a:rPr lang="en-US" sz="2800" dirty="0"/>
              <a:t>light sensors and then use If-Then-Else logic to control the submersible water pump</a:t>
            </a:r>
            <a:r>
              <a:rPr lang="en-US" sz="2800" dirty="0" smtClean="0"/>
              <a:t>.</a:t>
            </a:r>
            <a:br>
              <a:rPr lang="en-US" sz="2800" dirty="0" smtClean="0"/>
            </a:br>
            <a:r>
              <a:rPr lang="en-US" sz="2800" dirty="0" smtClean="0"/>
              <a:t>How could you code your program so it doesn’t water, if it is raining? </a:t>
            </a:r>
            <a:r>
              <a:rPr lang="en-US" sz="2800" dirty="0"/>
              <a:t/>
            </a:r>
            <a:br>
              <a:rPr lang="en-US" sz="2800" dirty="0"/>
            </a:br>
            <a:endParaRPr lang="en-US" sz="2800" dirty="0"/>
          </a:p>
        </p:txBody>
      </p:sp>
    </p:spTree>
    <p:extLst>
      <p:ext uri="{BB962C8B-B14F-4D97-AF65-F5344CB8AC3E}">
        <p14:creationId xmlns:p14="http://schemas.microsoft.com/office/powerpoint/2010/main" val="3399900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of the Pump:</a:t>
            </a:r>
            <a:endParaRPr lang="en-US" dirty="0"/>
          </a:p>
        </p:txBody>
      </p:sp>
      <p:sp>
        <p:nvSpPr>
          <p:cNvPr id="3" name="Content Placeholder 2"/>
          <p:cNvSpPr>
            <a:spLocks noGrp="1"/>
          </p:cNvSpPr>
          <p:nvPr>
            <p:ph idx="1"/>
          </p:nvPr>
        </p:nvSpPr>
        <p:spPr/>
        <p:txBody>
          <a:bodyPr>
            <a:normAutofit lnSpcReduction="10000"/>
          </a:bodyPr>
          <a:lstStyle/>
          <a:p>
            <a:r>
              <a:rPr lang="en-US" dirty="0"/>
              <a:t>The students will work on the construction of their project. Supplies for building should be made available. </a:t>
            </a:r>
          </a:p>
          <a:p>
            <a:r>
              <a:rPr lang="en-US" dirty="0"/>
              <a:t>Teams assemble, program, troubleshoot, etc. their solutions.</a:t>
            </a:r>
          </a:p>
          <a:p>
            <a:r>
              <a:rPr lang="en-US" dirty="0"/>
              <a:t>Teams share their progress and </a:t>
            </a:r>
            <a:r>
              <a:rPr lang="en-US" dirty="0" smtClean="0"/>
              <a:t>observations.</a:t>
            </a:r>
          </a:p>
          <a:p>
            <a:r>
              <a:rPr lang="en-US" dirty="0" smtClean="0"/>
              <a:t>Teams will likely have to test, retest, and debug until a working pump is achieved. </a:t>
            </a:r>
            <a:endParaRPr lang="en-US" dirty="0"/>
          </a:p>
        </p:txBody>
      </p:sp>
    </p:spTree>
    <p:extLst>
      <p:ext uri="{BB962C8B-B14F-4D97-AF65-F5344CB8AC3E}">
        <p14:creationId xmlns:p14="http://schemas.microsoft.com/office/powerpoint/2010/main" val="203142240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tasks to try….</a:t>
            </a:r>
            <a:endParaRPr lang="en-US" dirty="0"/>
          </a:p>
        </p:txBody>
      </p:sp>
      <p:sp>
        <p:nvSpPr>
          <p:cNvPr id="3" name="Content Placeholder 2"/>
          <p:cNvSpPr>
            <a:spLocks noGrp="1"/>
          </p:cNvSpPr>
          <p:nvPr>
            <p:ph idx="1"/>
          </p:nvPr>
        </p:nvSpPr>
        <p:spPr>
          <a:xfrm>
            <a:off x="457200" y="1077411"/>
            <a:ext cx="8229600" cy="4495800"/>
          </a:xfrm>
        </p:spPr>
        <p:txBody>
          <a:bodyPr>
            <a:normAutofit fontScale="62500" lnSpcReduction="20000"/>
          </a:bodyPr>
          <a:lstStyle/>
          <a:p>
            <a:pPr marL="285750" indent="-285750">
              <a:buFont typeface="Arial"/>
              <a:buChar char="•"/>
            </a:pPr>
            <a:r>
              <a:rPr lang="en-US" dirty="0" smtClean="0"/>
              <a:t>Have </a:t>
            </a:r>
            <a:r>
              <a:rPr lang="en-US" dirty="0"/>
              <a:t>the students create the code to determine if the DHT sensor is warmed up or not.</a:t>
            </a:r>
          </a:p>
          <a:p>
            <a:pPr marL="285750" indent="-285750">
              <a:buFont typeface="Arial"/>
              <a:buChar char="•"/>
            </a:pPr>
            <a:r>
              <a:rPr lang="en-US" dirty="0"/>
              <a:t>Have the students try simple If-Then-Else statements for determining the best conditions to pump</a:t>
            </a:r>
          </a:p>
          <a:p>
            <a:pPr marL="285750" indent="-285750">
              <a:buFont typeface="Arial"/>
              <a:buChar char="•"/>
            </a:pPr>
            <a:r>
              <a:rPr lang="en-US" dirty="0"/>
              <a:t>Have the students create decision statements that incorporate multiple sensors using </a:t>
            </a:r>
            <a:r>
              <a:rPr lang="en-US" i="1" dirty="0"/>
              <a:t>and</a:t>
            </a:r>
            <a:r>
              <a:rPr lang="en-US" dirty="0"/>
              <a:t> </a:t>
            </a:r>
            <a:r>
              <a:rPr lang="en-US" dirty="0" err="1"/>
              <a:t>and</a:t>
            </a:r>
            <a:r>
              <a:rPr lang="en-US" dirty="0"/>
              <a:t> </a:t>
            </a:r>
            <a:r>
              <a:rPr lang="en-US" i="1" dirty="0"/>
              <a:t>or</a:t>
            </a:r>
            <a:r>
              <a:rPr lang="en-US" dirty="0"/>
              <a:t>.</a:t>
            </a:r>
          </a:p>
          <a:p>
            <a:pPr marL="285750" indent="-285750">
              <a:buFont typeface="Arial"/>
              <a:buChar char="•"/>
            </a:pPr>
            <a:r>
              <a:rPr lang="en-US" dirty="0"/>
              <a:t>Incorporate light level, moisture, temperature and humidity into the decision to set the pump or not.</a:t>
            </a:r>
          </a:p>
          <a:p>
            <a:pPr marL="285750" indent="-285750">
              <a:buFont typeface="Arial"/>
              <a:buChar char="•"/>
            </a:pPr>
            <a:r>
              <a:rPr lang="en-US" dirty="0"/>
              <a:t>Discuss and try different threshold values for the best conditions to pump or not.</a:t>
            </a:r>
          </a:p>
          <a:p>
            <a:pPr marL="285750" indent="-285750">
              <a:buFont typeface="Arial"/>
              <a:buChar char="•"/>
            </a:pPr>
            <a:r>
              <a:rPr lang="en-US" dirty="0"/>
              <a:t>Try the pump at different levels (0-255) (and observe interaction with the soil)</a:t>
            </a:r>
          </a:p>
          <a:p>
            <a:pPr marL="285750" indent="-285750">
              <a:buFont typeface="Arial"/>
              <a:buChar char="•"/>
            </a:pPr>
            <a:r>
              <a:rPr lang="en-US" dirty="0"/>
              <a:t>Try different patterns for pumping the water (trickle, pulse,</a:t>
            </a:r>
            <a:r>
              <a:rPr lang="mr-IN" dirty="0"/>
              <a:t>…</a:t>
            </a:r>
            <a:r>
              <a:rPr lang="en-US" dirty="0"/>
              <a:t>)</a:t>
            </a:r>
          </a:p>
          <a:p>
            <a:pPr marL="285750" indent="-285750">
              <a:buFont typeface="Arial"/>
              <a:buChar char="•"/>
            </a:pPr>
            <a:r>
              <a:rPr lang="en-US" dirty="0"/>
              <a:t>Can you restructure the program to use a While loop with a way for you to stop the program instead of a For loop.</a:t>
            </a:r>
          </a:p>
          <a:p>
            <a:pPr marL="0" indent="0">
              <a:buNone/>
            </a:pPr>
            <a:endParaRPr lang="en-US" sz="3600" dirty="0"/>
          </a:p>
        </p:txBody>
      </p:sp>
    </p:spTree>
    <p:extLst>
      <p:ext uri="{BB962C8B-B14F-4D97-AF65-F5344CB8AC3E}">
        <p14:creationId xmlns:p14="http://schemas.microsoft.com/office/powerpoint/2010/main" val="43564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val="0"/>
              </a:ext>
            </a:extLst>
          </a:blip>
          <a:stretch>
            <a:fillRect/>
          </a:stretch>
        </p:blipFill>
        <p:spPr>
          <a:xfrm>
            <a:off x="249237" y="1219200"/>
            <a:ext cx="8310563" cy="4972562"/>
          </a:xfrm>
          <a:prstGeom prst="rect">
            <a:avLst/>
          </a:prstGeom>
        </p:spPr>
      </p:pic>
      <p:sp>
        <p:nvSpPr>
          <p:cNvPr id="2" name="Title 1"/>
          <p:cNvSpPr>
            <a:spLocks noGrp="1"/>
          </p:cNvSpPr>
          <p:nvPr>
            <p:ph type="title"/>
          </p:nvPr>
        </p:nvSpPr>
        <p:spPr/>
        <p:txBody>
          <a:bodyPr/>
          <a:lstStyle/>
          <a:p>
            <a:r>
              <a:rPr lang="en-US" dirty="0" smtClean="0">
                <a:solidFill>
                  <a:srgbClr val="0000FF"/>
                </a:solidFill>
              </a:rPr>
              <a:t>Background: </a:t>
            </a:r>
            <a:r>
              <a:rPr lang="en-US" dirty="0" smtClean="0"/>
              <a:t>Control System</a:t>
            </a:r>
            <a:endParaRPr lang="en-US" dirty="0"/>
          </a:p>
        </p:txBody>
      </p:sp>
    </p:spTree>
    <p:extLst>
      <p:ext uri="{BB962C8B-B14F-4D97-AF65-F5344CB8AC3E}">
        <p14:creationId xmlns:p14="http://schemas.microsoft.com/office/powerpoint/2010/main" val="232050608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6. Presentation: Present and Explain</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81575314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dirty="0" smtClean="0"/>
              <a:t>Have teams host a gallery-walk </a:t>
            </a:r>
            <a:r>
              <a:rPr lang="en-US" dirty="0"/>
              <a:t>and </a:t>
            </a:r>
            <a:r>
              <a:rPr lang="en-US" dirty="0" smtClean="0"/>
              <a:t>encourage peer </a:t>
            </a:r>
            <a:r>
              <a:rPr lang="en-US" dirty="0"/>
              <a:t>review of </a:t>
            </a:r>
            <a:r>
              <a:rPr lang="en-US" dirty="0" smtClean="0"/>
              <a:t>solutions in a less formalized manner.</a:t>
            </a:r>
            <a:endParaRPr lang="en-US" dirty="0"/>
          </a:p>
          <a:p>
            <a:pPr>
              <a:buFont typeface="Arial" panose="020B0604020202020204" pitchFamily="34" charset="0"/>
              <a:buChar char="•"/>
            </a:pPr>
            <a:r>
              <a:rPr lang="en-US" dirty="0" smtClean="0"/>
              <a:t>Or, Have teams prepare presentations to deliver to their classmates</a:t>
            </a:r>
          </a:p>
          <a:p>
            <a:pPr lvl="1"/>
            <a:r>
              <a:rPr lang="en-US" dirty="0" smtClean="0"/>
              <a:t>Teams share their final solutions</a:t>
            </a:r>
          </a:p>
          <a:p>
            <a:pPr lvl="1"/>
            <a:r>
              <a:rPr lang="en-US" dirty="0" smtClean="0"/>
              <a:t>Reflection discussion on the project</a:t>
            </a:r>
          </a:p>
          <a:p>
            <a:pPr marL="0" indent="0">
              <a:buNone/>
            </a:pPr>
            <a:endParaRPr lang="en-US" dirty="0" smtClean="0"/>
          </a:p>
        </p:txBody>
      </p:sp>
      <p:sp>
        <p:nvSpPr>
          <p:cNvPr id="5" name="Title 1"/>
          <p:cNvSpPr>
            <a:spLocks noGrp="1"/>
          </p:cNvSpPr>
          <p:nvPr>
            <p:ph type="title"/>
          </p:nvPr>
        </p:nvSpPr>
        <p:spPr>
          <a:xfrm>
            <a:off x="457200" y="76200"/>
            <a:ext cx="8229600" cy="1143000"/>
          </a:xfrm>
        </p:spPr>
        <p:txBody>
          <a:bodyPr/>
          <a:lstStyle/>
          <a:p>
            <a:r>
              <a:rPr lang="en-US" dirty="0" smtClean="0"/>
              <a:t>Team Presentations:</a:t>
            </a:r>
            <a:endParaRPr lang="en-US" dirty="0"/>
          </a:p>
        </p:txBody>
      </p:sp>
    </p:spTree>
    <p:extLst>
      <p:ext uri="{BB962C8B-B14F-4D97-AF65-F5344CB8AC3E}">
        <p14:creationId xmlns:p14="http://schemas.microsoft.com/office/powerpoint/2010/main" val="82246024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7500"/>
            <a:ext cx="8229600" cy="1143000"/>
          </a:xfrm>
        </p:spPr>
        <p:txBody>
          <a:bodyPr/>
          <a:lstStyle/>
          <a:p>
            <a:r>
              <a:rPr lang="en-US" dirty="0" smtClean="0"/>
              <a:t>Example Program (Basic)</a:t>
            </a:r>
            <a:endParaRPr lang="en-US" dirty="0"/>
          </a:p>
        </p:txBody>
      </p:sp>
      <p:sp>
        <p:nvSpPr>
          <p:cNvPr id="3" name="Rectangle 2"/>
          <p:cNvSpPr/>
          <p:nvPr/>
        </p:nvSpPr>
        <p:spPr>
          <a:xfrm>
            <a:off x="121036" y="1189391"/>
            <a:ext cx="4433035" cy="4770537"/>
          </a:xfrm>
          <a:prstGeom prst="rect">
            <a:avLst/>
          </a:prstGeom>
          <a:solidFill>
            <a:schemeClr val="bg1">
              <a:lumMod val="95000"/>
            </a:schemeClr>
          </a:solidFill>
          <a:ln>
            <a:solidFill>
              <a:schemeClr val="tx1"/>
            </a:solidFill>
          </a:ln>
        </p:spPr>
        <p:txBody>
          <a:bodyPr wrap="square">
            <a:spAutoFit/>
          </a:bodyPr>
          <a:lstStyle/>
          <a:p>
            <a:r>
              <a:rPr lang="en-US" sz="1600" dirty="0" err="1" smtClean="0">
                <a:cs typeface="TI-Nspire Regular"/>
              </a:rPr>
              <a:t>Prgm</a:t>
            </a:r>
            <a:endParaRPr lang="en-US" sz="1600" dirty="0">
              <a:cs typeface="TI-Nspire Regular"/>
            </a:endParaRPr>
          </a:p>
          <a:p>
            <a:r>
              <a:rPr lang="en-US" sz="1600" dirty="0" smtClean="0">
                <a:cs typeface="TI-Nspire Regular"/>
              </a:rPr>
              <a:t>Send </a:t>
            </a:r>
            <a:r>
              <a:rPr lang="en-US" sz="1600" dirty="0">
                <a:cs typeface="TI-Nspire Regular"/>
              </a:rPr>
              <a:t>"CONNECT LIGHTLEVEL 1 TO IN </a:t>
            </a:r>
            <a:r>
              <a:rPr lang="en-US" sz="1600" dirty="0" smtClean="0">
                <a:cs typeface="TI-Nspire Regular"/>
              </a:rPr>
              <a:t>1”</a:t>
            </a:r>
            <a:endParaRPr lang="en-US" sz="1600" dirty="0">
              <a:cs typeface="TI-Nspire Regular"/>
            </a:endParaRPr>
          </a:p>
          <a:p>
            <a:r>
              <a:rPr lang="en-US" sz="1600" dirty="0" smtClean="0">
                <a:cs typeface="TI-Nspire Regular"/>
              </a:rPr>
              <a:t>Send </a:t>
            </a:r>
            <a:r>
              <a:rPr lang="en-US" sz="1600" dirty="0">
                <a:cs typeface="TI-Nspire Regular"/>
              </a:rPr>
              <a:t>"CONNECT DHT 1 TO IN </a:t>
            </a:r>
            <a:r>
              <a:rPr lang="en-US" sz="1600" dirty="0" smtClean="0">
                <a:cs typeface="TI-Nspire Regular"/>
              </a:rPr>
              <a:t>2”</a:t>
            </a:r>
            <a:endParaRPr lang="en-US" sz="1600" dirty="0">
              <a:cs typeface="TI-Nspire Regular"/>
            </a:endParaRPr>
          </a:p>
          <a:p>
            <a:r>
              <a:rPr lang="en-US" sz="1600" dirty="0" smtClean="0">
                <a:cs typeface="TI-Nspire Regular"/>
              </a:rPr>
              <a:t>Send </a:t>
            </a:r>
            <a:r>
              <a:rPr lang="en-US" sz="1600" dirty="0">
                <a:cs typeface="TI-Nspire Regular"/>
              </a:rPr>
              <a:t>"CONNECT MOISTURE  1 TO IN </a:t>
            </a:r>
            <a:r>
              <a:rPr lang="en-US" sz="1600" dirty="0" smtClean="0">
                <a:cs typeface="TI-Nspire Regular"/>
              </a:rPr>
              <a:t>3”</a:t>
            </a:r>
            <a:endParaRPr lang="en-US" sz="1600" dirty="0">
              <a:cs typeface="TI-Nspire Regular"/>
            </a:endParaRPr>
          </a:p>
          <a:p>
            <a:r>
              <a:rPr lang="en-US" sz="1600" dirty="0" smtClean="0">
                <a:cs typeface="TI-Nspire Regular"/>
              </a:rPr>
              <a:t>Send </a:t>
            </a:r>
            <a:r>
              <a:rPr lang="en-US" sz="1600" dirty="0">
                <a:cs typeface="TI-Nspire Regular"/>
              </a:rPr>
              <a:t>"RANGE LIGHTLEVEL 1 0 </a:t>
            </a:r>
            <a:r>
              <a:rPr lang="en-US" sz="1600" dirty="0" smtClean="0">
                <a:cs typeface="TI-Nspire Regular"/>
              </a:rPr>
              <a:t>100”</a:t>
            </a:r>
            <a:endParaRPr lang="en-US" sz="1600" dirty="0">
              <a:cs typeface="TI-Nspire Regular"/>
            </a:endParaRPr>
          </a:p>
          <a:p>
            <a:r>
              <a:rPr lang="en-US" sz="1600" dirty="0" smtClean="0">
                <a:cs typeface="TI-Nspire Regular"/>
              </a:rPr>
              <a:t>Send </a:t>
            </a:r>
            <a:r>
              <a:rPr lang="en-US" sz="1600" dirty="0">
                <a:cs typeface="TI-Nspire Regular"/>
              </a:rPr>
              <a:t>"RANGE MOISTURE 1 0 </a:t>
            </a:r>
            <a:r>
              <a:rPr lang="en-US" sz="1600" dirty="0" smtClean="0">
                <a:cs typeface="TI-Nspire Regular"/>
              </a:rPr>
              <a:t>100”</a:t>
            </a:r>
          </a:p>
          <a:p>
            <a:r>
              <a:rPr lang="en-US" sz="1600" dirty="0">
                <a:cs typeface="TI-Nspire Regular"/>
              </a:rPr>
              <a:t>Send "CONNECT ANALOG.OUT 1 TO OUT 1”</a:t>
            </a:r>
          </a:p>
          <a:p>
            <a:r>
              <a:rPr lang="en-US" sz="1600" dirty="0">
                <a:cs typeface="TI-Nspire Regular"/>
              </a:rPr>
              <a:t>© ANALOG.OUT 1 is the object that sets the power level of the MOSFET and the speed of the pump</a:t>
            </a:r>
            <a:endParaRPr lang="en-US" sz="1600" dirty="0" smtClean="0">
              <a:cs typeface="TI-Nspire Regular"/>
            </a:endParaRPr>
          </a:p>
          <a:p>
            <a:endParaRPr lang="en-US" sz="1600" dirty="0">
              <a:cs typeface="TI-Nspire Regular"/>
            </a:endParaRPr>
          </a:p>
          <a:p>
            <a:r>
              <a:rPr lang="en-US" sz="1600" dirty="0" err="1" smtClean="0">
                <a:cs typeface="TI-Nspire Regular"/>
              </a:rPr>
              <a:t>Disp</a:t>
            </a:r>
            <a:r>
              <a:rPr lang="en-US" sz="1600" dirty="0" smtClean="0">
                <a:cs typeface="TI-Nspire Regular"/>
              </a:rPr>
              <a:t> </a:t>
            </a:r>
            <a:r>
              <a:rPr lang="en-US" sz="1600" dirty="0">
                <a:cs typeface="TI-Nspire Regular"/>
              </a:rPr>
              <a:t>"Warming Up Sensors</a:t>
            </a:r>
            <a:r>
              <a:rPr lang="en-US" sz="1600" dirty="0" smtClean="0">
                <a:cs typeface="TI-Nspire Regular"/>
              </a:rPr>
              <a:t>!”</a:t>
            </a:r>
            <a:endParaRPr lang="en-US" sz="1600" dirty="0">
              <a:cs typeface="TI-Nspire Regular"/>
            </a:endParaRPr>
          </a:p>
          <a:p>
            <a:r>
              <a:rPr lang="en-US" sz="1600" dirty="0" smtClean="0">
                <a:cs typeface="TI-Nspire Regular"/>
              </a:rPr>
              <a:t>temperature</a:t>
            </a:r>
            <a:r>
              <a:rPr lang="en-US" sz="1600" dirty="0">
                <a:cs typeface="TI-Nspire Regular"/>
              </a:rPr>
              <a:t>:=−273</a:t>
            </a:r>
          </a:p>
          <a:p>
            <a:r>
              <a:rPr lang="en-US" sz="1600" dirty="0" smtClean="0">
                <a:solidFill>
                  <a:srgbClr val="008000"/>
                </a:solidFill>
                <a:cs typeface="TI-Nspire Regular"/>
              </a:rPr>
              <a:t>While</a:t>
            </a:r>
            <a:r>
              <a:rPr lang="en-US" sz="1600" dirty="0" smtClean="0">
                <a:cs typeface="TI-Nspire Regular"/>
              </a:rPr>
              <a:t> </a:t>
            </a:r>
            <a:r>
              <a:rPr lang="en-US" sz="1600" dirty="0">
                <a:cs typeface="TI-Nspire Regular"/>
              </a:rPr>
              <a:t>temperature&lt;−270</a:t>
            </a:r>
          </a:p>
          <a:p>
            <a:r>
              <a:rPr lang="en-US" sz="1600" dirty="0" smtClean="0">
                <a:cs typeface="TI-Nspire Regular"/>
              </a:rPr>
              <a:t>Send </a:t>
            </a:r>
            <a:r>
              <a:rPr lang="en-US" sz="1600" dirty="0">
                <a:cs typeface="TI-Nspire Regular"/>
              </a:rPr>
              <a:t>"READ DHT 1 </a:t>
            </a:r>
            <a:r>
              <a:rPr lang="en-US" sz="1600" dirty="0" smtClean="0">
                <a:cs typeface="TI-Nspire Regular"/>
              </a:rPr>
              <a:t>TEMPERATURE”</a:t>
            </a:r>
            <a:endParaRPr lang="en-US" sz="1600" dirty="0">
              <a:cs typeface="TI-Nspire Regular"/>
            </a:endParaRPr>
          </a:p>
          <a:p>
            <a:r>
              <a:rPr lang="en-US" sz="1600" dirty="0" smtClean="0">
                <a:cs typeface="TI-Nspire Regular"/>
              </a:rPr>
              <a:t>Get </a:t>
            </a:r>
            <a:r>
              <a:rPr lang="en-US" sz="1600" dirty="0">
                <a:cs typeface="TI-Nspire Regular"/>
              </a:rPr>
              <a:t>temperature</a:t>
            </a:r>
          </a:p>
          <a:p>
            <a:r>
              <a:rPr lang="en-US" sz="1600" dirty="0" smtClean="0">
                <a:cs typeface="TI-Nspire Regular"/>
              </a:rPr>
              <a:t>Wait </a:t>
            </a:r>
            <a:r>
              <a:rPr lang="en-US" sz="1600" dirty="0">
                <a:cs typeface="TI-Nspire Regular"/>
              </a:rPr>
              <a:t>1</a:t>
            </a:r>
          </a:p>
          <a:p>
            <a:r>
              <a:rPr lang="en-US" sz="1600" dirty="0" err="1" smtClean="0">
                <a:solidFill>
                  <a:srgbClr val="008000"/>
                </a:solidFill>
                <a:cs typeface="TI-Nspire Regular"/>
              </a:rPr>
              <a:t>EndWhile</a:t>
            </a:r>
            <a:endParaRPr lang="en-US" sz="1600" dirty="0" smtClean="0">
              <a:solidFill>
                <a:srgbClr val="008000"/>
              </a:solidFill>
              <a:cs typeface="TI-Nspire Regular"/>
            </a:endParaRPr>
          </a:p>
          <a:p>
            <a:r>
              <a:rPr lang="en-US" sz="1600" dirty="0" err="1" smtClean="0">
                <a:cs typeface="TI-Nspire Regular"/>
              </a:rPr>
              <a:t>DispAt</a:t>
            </a:r>
            <a:r>
              <a:rPr lang="en-US" sz="1600" dirty="0" smtClean="0">
                <a:cs typeface="TI-Nspire Regular"/>
              </a:rPr>
              <a:t> 1,”Sensors ready”</a:t>
            </a:r>
          </a:p>
        </p:txBody>
      </p:sp>
      <p:sp>
        <p:nvSpPr>
          <p:cNvPr id="4" name="Rectangle 3"/>
          <p:cNvSpPr/>
          <p:nvPr/>
        </p:nvSpPr>
        <p:spPr>
          <a:xfrm>
            <a:off x="4426343" y="683717"/>
            <a:ext cx="4260457" cy="5755422"/>
          </a:xfrm>
          <a:prstGeom prst="rect">
            <a:avLst/>
          </a:prstGeom>
          <a:solidFill>
            <a:schemeClr val="bg1">
              <a:lumMod val="95000"/>
            </a:schemeClr>
          </a:solidFill>
          <a:ln>
            <a:solidFill>
              <a:schemeClr val="tx1"/>
            </a:solidFill>
          </a:ln>
        </p:spPr>
        <p:txBody>
          <a:bodyPr wrap="square">
            <a:spAutoFit/>
          </a:bodyPr>
          <a:lstStyle/>
          <a:p>
            <a:r>
              <a:rPr lang="en-US" sz="1600" b="1" dirty="0" smtClean="0">
                <a:solidFill>
                  <a:srgbClr val="FF0000"/>
                </a:solidFill>
                <a:cs typeface="TI-Nspire Regular"/>
              </a:rPr>
              <a:t>For</a:t>
            </a:r>
            <a:r>
              <a:rPr lang="en-US" sz="1600" b="1" dirty="0" smtClean="0">
                <a:cs typeface="TI-Nspire Regular"/>
              </a:rPr>
              <a:t> </a:t>
            </a:r>
            <a:r>
              <a:rPr lang="en-US" sz="1600" b="1" dirty="0">
                <a:cs typeface="TI-Nspire Regular"/>
              </a:rPr>
              <a:t>n,1,50</a:t>
            </a:r>
          </a:p>
          <a:p>
            <a:r>
              <a:rPr lang="en-US" sz="1600" dirty="0" smtClean="0">
                <a:cs typeface="TI-Nspire Regular"/>
              </a:rPr>
              <a:t>  </a:t>
            </a:r>
            <a:r>
              <a:rPr lang="en-US" sz="1600" dirty="0">
                <a:cs typeface="TI-Nspire Regular"/>
              </a:rPr>
              <a:t>Send "READ LIGHTLEVEL </a:t>
            </a:r>
            <a:r>
              <a:rPr lang="en-US" sz="1600" dirty="0" smtClean="0">
                <a:cs typeface="TI-Nspire Regular"/>
              </a:rPr>
              <a:t>1”</a:t>
            </a:r>
            <a:endParaRPr lang="en-US" sz="1600" dirty="0">
              <a:cs typeface="TI-Nspire Regular"/>
            </a:endParaRPr>
          </a:p>
          <a:p>
            <a:r>
              <a:rPr lang="en-US" sz="1600" dirty="0" smtClean="0">
                <a:cs typeface="TI-Nspire Regular"/>
              </a:rPr>
              <a:t>  </a:t>
            </a:r>
            <a:r>
              <a:rPr lang="en-US" sz="1600" dirty="0">
                <a:cs typeface="TI-Nspire Regular"/>
              </a:rPr>
              <a:t>Get light</a:t>
            </a:r>
          </a:p>
          <a:p>
            <a:r>
              <a:rPr lang="en-US" sz="1600" dirty="0" smtClean="0">
                <a:cs typeface="TI-Nspire Regular"/>
              </a:rPr>
              <a:t>  </a:t>
            </a:r>
            <a:r>
              <a:rPr lang="en-US" sz="1600" dirty="0">
                <a:cs typeface="TI-Nspire Regular"/>
              </a:rPr>
              <a:t>Send "READ  MOISTURE </a:t>
            </a:r>
            <a:r>
              <a:rPr lang="en-US" sz="1600" dirty="0" smtClean="0">
                <a:cs typeface="TI-Nspire Regular"/>
              </a:rPr>
              <a:t>1”</a:t>
            </a:r>
            <a:endParaRPr lang="en-US" sz="1600" dirty="0">
              <a:cs typeface="TI-Nspire Regular"/>
            </a:endParaRPr>
          </a:p>
          <a:p>
            <a:r>
              <a:rPr lang="en-US" sz="1600" dirty="0" smtClean="0">
                <a:cs typeface="TI-Nspire Regular"/>
              </a:rPr>
              <a:t>  </a:t>
            </a:r>
            <a:r>
              <a:rPr lang="en-US" sz="1600" dirty="0">
                <a:cs typeface="TI-Nspire Regular"/>
              </a:rPr>
              <a:t>Get moisture</a:t>
            </a:r>
          </a:p>
          <a:p>
            <a:r>
              <a:rPr lang="en-US" sz="1600" dirty="0" smtClean="0">
                <a:cs typeface="TI-Nspire Regular"/>
              </a:rPr>
              <a:t>  </a:t>
            </a:r>
            <a:r>
              <a:rPr lang="en-US" sz="1600" dirty="0">
                <a:cs typeface="TI-Nspire Regular"/>
              </a:rPr>
              <a:t>Send "READ  DHT 1 </a:t>
            </a:r>
            <a:r>
              <a:rPr lang="en-US" sz="1600" dirty="0" smtClean="0">
                <a:cs typeface="TI-Nspire Regular"/>
              </a:rPr>
              <a:t>TEMPERATURE”</a:t>
            </a:r>
            <a:endParaRPr lang="en-US" sz="1600" dirty="0">
              <a:cs typeface="TI-Nspire Regular"/>
            </a:endParaRPr>
          </a:p>
          <a:p>
            <a:r>
              <a:rPr lang="en-US" sz="1600" dirty="0" smtClean="0">
                <a:cs typeface="TI-Nspire Regular"/>
              </a:rPr>
              <a:t>  </a:t>
            </a:r>
            <a:r>
              <a:rPr lang="en-US" sz="1600" dirty="0">
                <a:cs typeface="TI-Nspire Regular"/>
              </a:rPr>
              <a:t>Get temperature</a:t>
            </a:r>
          </a:p>
          <a:p>
            <a:r>
              <a:rPr lang="en-US" sz="1600" dirty="0" smtClean="0">
                <a:cs typeface="TI-Nspire Regular"/>
              </a:rPr>
              <a:t>  </a:t>
            </a:r>
            <a:r>
              <a:rPr lang="en-US" sz="1600" dirty="0">
                <a:cs typeface="TI-Nspire Regular"/>
              </a:rPr>
              <a:t>Send "READ  DHT 1 </a:t>
            </a:r>
            <a:r>
              <a:rPr lang="en-US" sz="1600" dirty="0" smtClean="0">
                <a:cs typeface="TI-Nspire Regular"/>
              </a:rPr>
              <a:t>HUMIDITY”</a:t>
            </a:r>
            <a:endParaRPr lang="en-US" sz="1600" dirty="0">
              <a:cs typeface="TI-Nspire Regular"/>
            </a:endParaRPr>
          </a:p>
          <a:p>
            <a:r>
              <a:rPr lang="en-US" sz="1600" dirty="0" smtClean="0">
                <a:cs typeface="TI-Nspire Regular"/>
              </a:rPr>
              <a:t>  </a:t>
            </a:r>
            <a:r>
              <a:rPr lang="en-US" sz="1600" dirty="0">
                <a:cs typeface="TI-Nspire Regular"/>
              </a:rPr>
              <a:t>Get humidity</a:t>
            </a:r>
          </a:p>
          <a:p>
            <a:r>
              <a:rPr lang="en-US" sz="1600" dirty="0" smtClean="0">
                <a:cs typeface="TI-Nspire Regular"/>
              </a:rPr>
              <a:t>  </a:t>
            </a:r>
            <a:r>
              <a:rPr lang="en-US" sz="1600" dirty="0" err="1" smtClean="0">
                <a:cs typeface="TI-Nspire Regular"/>
              </a:rPr>
              <a:t>DispAt</a:t>
            </a:r>
            <a:r>
              <a:rPr lang="en-US" sz="1600" dirty="0" smtClean="0">
                <a:cs typeface="TI-Nspire Regular"/>
              </a:rPr>
              <a:t> 3,"</a:t>
            </a:r>
            <a:r>
              <a:rPr lang="en-US" sz="1600" dirty="0">
                <a:cs typeface="TI-Nspire Regular"/>
              </a:rPr>
              <a:t>T=",</a:t>
            </a:r>
            <a:r>
              <a:rPr lang="en-US" sz="1600" dirty="0" smtClean="0">
                <a:cs typeface="TI-Nspire Regular"/>
              </a:rPr>
              <a:t>temperature</a:t>
            </a:r>
          </a:p>
          <a:p>
            <a:r>
              <a:rPr lang="en-US" sz="1600" dirty="0" smtClean="0">
                <a:cs typeface="TI-Nspire Regular"/>
              </a:rPr>
              <a:t>  </a:t>
            </a:r>
            <a:r>
              <a:rPr lang="en-US" sz="1600" dirty="0" err="1" smtClean="0">
                <a:cs typeface="TI-Nspire Regular"/>
              </a:rPr>
              <a:t>DispAt</a:t>
            </a:r>
            <a:r>
              <a:rPr lang="en-US" sz="1600" dirty="0" smtClean="0">
                <a:cs typeface="TI-Nspire Regular"/>
              </a:rPr>
              <a:t> 4,"</a:t>
            </a:r>
            <a:r>
              <a:rPr lang="en-US" sz="1600" dirty="0">
                <a:cs typeface="TI-Nspire Regular"/>
              </a:rPr>
              <a:t>H=",</a:t>
            </a:r>
            <a:r>
              <a:rPr lang="en-US" sz="1600" dirty="0" smtClean="0">
                <a:cs typeface="TI-Nspire Regular"/>
              </a:rPr>
              <a:t>humidity</a:t>
            </a:r>
          </a:p>
          <a:p>
            <a:r>
              <a:rPr lang="en-US" sz="1600" dirty="0" smtClean="0">
                <a:cs typeface="TI-Nspire Regular"/>
              </a:rPr>
              <a:t>  </a:t>
            </a:r>
            <a:r>
              <a:rPr lang="en-US" sz="1600" dirty="0" err="1" smtClean="0">
                <a:cs typeface="TI-Nspire Regular"/>
              </a:rPr>
              <a:t>DispAt</a:t>
            </a:r>
            <a:r>
              <a:rPr lang="en-US" sz="1600" dirty="0" smtClean="0">
                <a:cs typeface="TI-Nspire Regular"/>
              </a:rPr>
              <a:t> 5,"</a:t>
            </a:r>
            <a:r>
              <a:rPr lang="en-US" sz="1600" dirty="0">
                <a:cs typeface="TI-Nspire Regular"/>
              </a:rPr>
              <a:t>L=",</a:t>
            </a:r>
            <a:r>
              <a:rPr lang="en-US" sz="1600" dirty="0" smtClean="0">
                <a:cs typeface="TI-Nspire Regular"/>
              </a:rPr>
              <a:t>light</a:t>
            </a:r>
          </a:p>
          <a:p>
            <a:r>
              <a:rPr lang="en-US" sz="1600" dirty="0" smtClean="0">
                <a:cs typeface="TI-Nspire Regular"/>
              </a:rPr>
              <a:t>  </a:t>
            </a:r>
            <a:r>
              <a:rPr lang="en-US" sz="1600" dirty="0" err="1" smtClean="0">
                <a:cs typeface="TI-Nspire Regular"/>
              </a:rPr>
              <a:t>DispAt</a:t>
            </a:r>
            <a:r>
              <a:rPr lang="en-US" sz="1600" dirty="0">
                <a:cs typeface="TI-Nspire Regular"/>
              </a:rPr>
              <a:t> </a:t>
            </a:r>
            <a:r>
              <a:rPr lang="en-US" sz="1600" dirty="0" smtClean="0">
                <a:cs typeface="TI-Nspire Regular"/>
              </a:rPr>
              <a:t>6,"</a:t>
            </a:r>
            <a:r>
              <a:rPr lang="en-US" sz="1600" dirty="0">
                <a:cs typeface="TI-Nspire Regular"/>
              </a:rPr>
              <a:t>M=",moisture</a:t>
            </a:r>
          </a:p>
          <a:p>
            <a:r>
              <a:rPr lang="en-US" sz="1600" dirty="0" smtClean="0">
                <a:cs typeface="TI-Nspire Regular"/>
              </a:rPr>
              <a:t>  </a:t>
            </a:r>
            <a:r>
              <a:rPr lang="en-US" sz="1600" dirty="0">
                <a:cs typeface="TI-Nspire Regular"/>
              </a:rPr>
              <a:t>Wait </a:t>
            </a:r>
            <a:r>
              <a:rPr lang="en-US" sz="1600" dirty="0" smtClean="0">
                <a:cs typeface="TI-Nspire Regular"/>
              </a:rPr>
              <a:t>1</a:t>
            </a:r>
          </a:p>
          <a:p>
            <a:r>
              <a:rPr lang="en-US" sz="1600" dirty="0" smtClean="0">
                <a:cs typeface="TI-Nspire Regular"/>
              </a:rPr>
              <a:t> </a:t>
            </a:r>
            <a:r>
              <a:rPr lang="en-US" sz="1600" dirty="0" smtClean="0">
                <a:solidFill>
                  <a:srgbClr val="3366FF"/>
                </a:solidFill>
                <a:cs typeface="TI-Nspire Regular"/>
              </a:rPr>
              <a:t> If </a:t>
            </a:r>
            <a:r>
              <a:rPr lang="en-US" sz="1600" dirty="0">
                <a:cs typeface="TI-Nspire Regular"/>
              </a:rPr>
              <a:t>light</a:t>
            </a:r>
            <a:r>
              <a:rPr lang="en-US" sz="1600" dirty="0" smtClean="0">
                <a:cs typeface="TI-Nspire Regular"/>
              </a:rPr>
              <a:t>&lt;10 </a:t>
            </a:r>
            <a:r>
              <a:rPr lang="en-US" sz="1600" dirty="0">
                <a:cs typeface="TI-Nspire Regular"/>
              </a:rPr>
              <a:t>and moisture&lt;5 </a:t>
            </a:r>
            <a:r>
              <a:rPr lang="en-US" sz="1600" dirty="0" smtClean="0">
                <a:solidFill>
                  <a:srgbClr val="3366FF"/>
                </a:solidFill>
                <a:cs typeface="TI-Nspire Regular"/>
              </a:rPr>
              <a:t>Then</a:t>
            </a:r>
          </a:p>
          <a:p>
            <a:r>
              <a:rPr lang="en-US" sz="1600" dirty="0">
                <a:cs typeface="TI-Nspire Regular"/>
              </a:rPr>
              <a:t> </a:t>
            </a:r>
            <a:r>
              <a:rPr lang="en-US" sz="1600" dirty="0" smtClean="0">
                <a:cs typeface="TI-Nspire Regular"/>
              </a:rPr>
              <a:t> </a:t>
            </a:r>
            <a:r>
              <a:rPr lang="en-US" sz="1600" dirty="0" err="1" smtClean="0">
                <a:cs typeface="TI-Nspire Regular"/>
              </a:rPr>
              <a:t>Disp</a:t>
            </a:r>
            <a:r>
              <a:rPr lang="en-US" sz="1600" dirty="0" smtClean="0">
                <a:cs typeface="TI-Nspire Regular"/>
              </a:rPr>
              <a:t> ”Good condition to pump”</a:t>
            </a:r>
          </a:p>
          <a:p>
            <a:r>
              <a:rPr lang="en-US" sz="1600" dirty="0">
                <a:cs typeface="TI-Nspire Regular"/>
              </a:rPr>
              <a:t> </a:t>
            </a:r>
            <a:r>
              <a:rPr lang="en-US" sz="1600" dirty="0" smtClean="0">
                <a:cs typeface="TI-Nspire Regular"/>
              </a:rPr>
              <a:t> Send “SET ANALOG.OUT 1 128 TIME 3”</a:t>
            </a:r>
            <a:r>
              <a:rPr lang="en-US" sz="1600" dirty="0">
                <a:cs typeface="TI-Nspire Regular"/>
              </a:rPr>
              <a:t>	</a:t>
            </a:r>
            <a:endParaRPr lang="en-US" sz="1600" dirty="0" smtClean="0">
              <a:cs typeface="TI-Nspire Regular"/>
            </a:endParaRPr>
          </a:p>
          <a:p>
            <a:r>
              <a:rPr lang="en-US" sz="1600" dirty="0">
                <a:cs typeface="TI-Nspire Regular"/>
              </a:rPr>
              <a:t> </a:t>
            </a:r>
            <a:r>
              <a:rPr lang="en-US" sz="1600" dirty="0" smtClean="0">
                <a:cs typeface="TI-Nspire Regular"/>
              </a:rPr>
              <a:t> </a:t>
            </a:r>
            <a:r>
              <a:rPr lang="en-US" sz="1600" dirty="0" smtClean="0">
                <a:solidFill>
                  <a:srgbClr val="3366FF"/>
                </a:solidFill>
                <a:cs typeface="TI-Nspire Regular"/>
              </a:rPr>
              <a:t>Else</a:t>
            </a:r>
          </a:p>
          <a:p>
            <a:r>
              <a:rPr lang="en-US" sz="1600" dirty="0">
                <a:cs typeface="TI-Nspire Regular"/>
              </a:rPr>
              <a:t> </a:t>
            </a:r>
            <a:r>
              <a:rPr lang="en-US" sz="1600" dirty="0" smtClean="0">
                <a:cs typeface="TI-Nspire Regular"/>
              </a:rPr>
              <a:t> </a:t>
            </a:r>
            <a:r>
              <a:rPr lang="en-US" sz="1600" dirty="0" err="1" smtClean="0">
                <a:cs typeface="TI-Nspire Regular"/>
              </a:rPr>
              <a:t>Disp</a:t>
            </a:r>
            <a:r>
              <a:rPr lang="en-US" sz="1600" dirty="0" smtClean="0">
                <a:cs typeface="TI-Nspire Regular"/>
              </a:rPr>
              <a:t> “Not a good condition to pump”</a:t>
            </a:r>
          </a:p>
          <a:p>
            <a:r>
              <a:rPr lang="en-US" sz="1600" dirty="0">
                <a:cs typeface="TI-Nspire Regular"/>
              </a:rPr>
              <a:t> </a:t>
            </a:r>
            <a:r>
              <a:rPr lang="en-US" sz="1600" dirty="0" smtClean="0">
                <a:cs typeface="TI-Nspire Regular"/>
              </a:rPr>
              <a:t> </a:t>
            </a:r>
            <a:r>
              <a:rPr lang="en-US" sz="1600" dirty="0" err="1" smtClean="0">
                <a:solidFill>
                  <a:srgbClr val="3366FF"/>
                </a:solidFill>
                <a:cs typeface="TI-Nspire Regular"/>
              </a:rPr>
              <a:t>EndIf</a:t>
            </a:r>
            <a:endParaRPr lang="en-US" sz="1600" dirty="0">
              <a:solidFill>
                <a:srgbClr val="3366FF"/>
              </a:solidFill>
              <a:cs typeface="TI-Nspire Regular"/>
            </a:endParaRPr>
          </a:p>
          <a:p>
            <a:r>
              <a:rPr lang="en-US" sz="1600" b="1" dirty="0" err="1" smtClean="0">
                <a:solidFill>
                  <a:srgbClr val="FF0000"/>
                </a:solidFill>
                <a:cs typeface="TI-Nspire Regular"/>
              </a:rPr>
              <a:t>EndFor</a:t>
            </a:r>
            <a:endParaRPr lang="en-US" sz="1600" dirty="0">
              <a:cs typeface="TI-Nspire Regular"/>
            </a:endParaRPr>
          </a:p>
          <a:p>
            <a:r>
              <a:rPr lang="en-US" sz="1600" dirty="0" err="1" smtClean="0">
                <a:cs typeface="TI-Nspire Regular"/>
              </a:rPr>
              <a:t>EndPrgm</a:t>
            </a:r>
            <a:endParaRPr lang="en-US" sz="1600" dirty="0">
              <a:cs typeface="TI-Nspire Regular"/>
            </a:endParaRPr>
          </a:p>
        </p:txBody>
      </p:sp>
      <p:sp>
        <p:nvSpPr>
          <p:cNvPr id="6" name="Rounded Rectangle 5"/>
          <p:cNvSpPr/>
          <p:nvPr/>
        </p:nvSpPr>
        <p:spPr>
          <a:xfrm>
            <a:off x="86311" y="681452"/>
            <a:ext cx="4340031" cy="5310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215295465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7500"/>
            <a:ext cx="8229600" cy="1143000"/>
          </a:xfrm>
        </p:spPr>
        <p:txBody>
          <a:bodyPr/>
          <a:lstStyle/>
          <a:p>
            <a:r>
              <a:rPr lang="en-US" dirty="0" smtClean="0"/>
              <a:t>Example Program (Advanced)</a:t>
            </a:r>
            <a:endParaRPr lang="en-US" dirty="0"/>
          </a:p>
        </p:txBody>
      </p:sp>
      <p:sp>
        <p:nvSpPr>
          <p:cNvPr id="3" name="Rectangle 2"/>
          <p:cNvSpPr/>
          <p:nvPr/>
        </p:nvSpPr>
        <p:spPr>
          <a:xfrm>
            <a:off x="121036" y="1189391"/>
            <a:ext cx="4433035" cy="4770537"/>
          </a:xfrm>
          <a:prstGeom prst="rect">
            <a:avLst/>
          </a:prstGeom>
          <a:solidFill>
            <a:schemeClr val="bg1">
              <a:lumMod val="95000"/>
            </a:schemeClr>
          </a:solidFill>
          <a:ln>
            <a:solidFill>
              <a:schemeClr val="tx1"/>
            </a:solidFill>
          </a:ln>
        </p:spPr>
        <p:txBody>
          <a:bodyPr wrap="square">
            <a:spAutoFit/>
          </a:bodyPr>
          <a:lstStyle/>
          <a:p>
            <a:r>
              <a:rPr lang="en-US" sz="1600" dirty="0" err="1" smtClean="0">
                <a:cs typeface="TI-Nspire Regular"/>
              </a:rPr>
              <a:t>Prgm</a:t>
            </a:r>
            <a:endParaRPr lang="en-US" sz="1600" dirty="0">
              <a:cs typeface="TI-Nspire Regular"/>
            </a:endParaRPr>
          </a:p>
          <a:p>
            <a:r>
              <a:rPr lang="en-US" sz="1600" dirty="0" smtClean="0">
                <a:cs typeface="TI-Nspire Regular"/>
              </a:rPr>
              <a:t>Send </a:t>
            </a:r>
            <a:r>
              <a:rPr lang="en-US" sz="1600" dirty="0">
                <a:cs typeface="TI-Nspire Regular"/>
              </a:rPr>
              <a:t>"CONNECT LIGHTLEVEL 1 TO IN </a:t>
            </a:r>
            <a:r>
              <a:rPr lang="en-US" sz="1600" dirty="0" smtClean="0">
                <a:cs typeface="TI-Nspire Regular"/>
              </a:rPr>
              <a:t>1”</a:t>
            </a:r>
            <a:endParaRPr lang="en-US" sz="1600" dirty="0">
              <a:cs typeface="TI-Nspire Regular"/>
            </a:endParaRPr>
          </a:p>
          <a:p>
            <a:r>
              <a:rPr lang="en-US" sz="1600" dirty="0" smtClean="0">
                <a:cs typeface="TI-Nspire Regular"/>
              </a:rPr>
              <a:t>Send </a:t>
            </a:r>
            <a:r>
              <a:rPr lang="en-US" sz="1600" dirty="0">
                <a:cs typeface="TI-Nspire Regular"/>
              </a:rPr>
              <a:t>"CONNECT DHT 1 TO IN </a:t>
            </a:r>
            <a:r>
              <a:rPr lang="en-US" sz="1600" dirty="0" smtClean="0">
                <a:cs typeface="TI-Nspire Regular"/>
              </a:rPr>
              <a:t>2”</a:t>
            </a:r>
            <a:endParaRPr lang="en-US" sz="1600" dirty="0">
              <a:cs typeface="TI-Nspire Regular"/>
            </a:endParaRPr>
          </a:p>
          <a:p>
            <a:r>
              <a:rPr lang="en-US" sz="1600" dirty="0" smtClean="0">
                <a:cs typeface="TI-Nspire Regular"/>
              </a:rPr>
              <a:t>Send </a:t>
            </a:r>
            <a:r>
              <a:rPr lang="en-US" sz="1600" dirty="0">
                <a:cs typeface="TI-Nspire Regular"/>
              </a:rPr>
              <a:t>"CONNECT MOISTURE  1 TO IN </a:t>
            </a:r>
            <a:r>
              <a:rPr lang="en-US" sz="1600" dirty="0" smtClean="0">
                <a:cs typeface="TI-Nspire Regular"/>
              </a:rPr>
              <a:t>3”</a:t>
            </a:r>
            <a:endParaRPr lang="en-US" sz="1600" dirty="0">
              <a:cs typeface="TI-Nspire Regular"/>
            </a:endParaRPr>
          </a:p>
          <a:p>
            <a:r>
              <a:rPr lang="en-US" sz="1600" dirty="0" smtClean="0">
                <a:cs typeface="TI-Nspire Regular"/>
              </a:rPr>
              <a:t>Send </a:t>
            </a:r>
            <a:r>
              <a:rPr lang="en-US" sz="1600" dirty="0">
                <a:cs typeface="TI-Nspire Regular"/>
              </a:rPr>
              <a:t>"RANGE LIGHTLEVEL 1 0 </a:t>
            </a:r>
            <a:r>
              <a:rPr lang="en-US" sz="1600" dirty="0" smtClean="0">
                <a:cs typeface="TI-Nspire Regular"/>
              </a:rPr>
              <a:t>100”</a:t>
            </a:r>
            <a:endParaRPr lang="en-US" sz="1600" dirty="0">
              <a:cs typeface="TI-Nspire Regular"/>
            </a:endParaRPr>
          </a:p>
          <a:p>
            <a:r>
              <a:rPr lang="en-US" sz="1600" dirty="0" smtClean="0">
                <a:cs typeface="TI-Nspire Regular"/>
              </a:rPr>
              <a:t>Send </a:t>
            </a:r>
            <a:r>
              <a:rPr lang="en-US" sz="1600" dirty="0">
                <a:cs typeface="TI-Nspire Regular"/>
              </a:rPr>
              <a:t>"RANGE MOISTURE 1 0 </a:t>
            </a:r>
            <a:r>
              <a:rPr lang="en-US" sz="1600" dirty="0" smtClean="0">
                <a:cs typeface="TI-Nspire Regular"/>
              </a:rPr>
              <a:t>100”</a:t>
            </a:r>
          </a:p>
          <a:p>
            <a:r>
              <a:rPr lang="en-US" sz="1600" dirty="0">
                <a:cs typeface="TI-Nspire Regular"/>
              </a:rPr>
              <a:t>Send "CONNECT ANALOG.OUT 1 TO OUT 1”</a:t>
            </a:r>
          </a:p>
          <a:p>
            <a:r>
              <a:rPr lang="en-US" sz="1600" dirty="0">
                <a:cs typeface="TI-Nspire Regular"/>
              </a:rPr>
              <a:t>© ANALOG.OUT 1 is the object that sets the power level of the MOSFET and the speed of the pump</a:t>
            </a:r>
            <a:endParaRPr lang="en-US" sz="1600" dirty="0" smtClean="0">
              <a:cs typeface="TI-Nspire Regular"/>
            </a:endParaRPr>
          </a:p>
          <a:p>
            <a:endParaRPr lang="en-US" sz="1600" dirty="0">
              <a:cs typeface="TI-Nspire Regular"/>
            </a:endParaRPr>
          </a:p>
          <a:p>
            <a:r>
              <a:rPr lang="en-US" sz="1600" dirty="0" err="1" smtClean="0">
                <a:cs typeface="TI-Nspire Regular"/>
              </a:rPr>
              <a:t>Disp</a:t>
            </a:r>
            <a:r>
              <a:rPr lang="en-US" sz="1600" dirty="0" smtClean="0">
                <a:cs typeface="TI-Nspire Regular"/>
              </a:rPr>
              <a:t> </a:t>
            </a:r>
            <a:r>
              <a:rPr lang="en-US" sz="1600" dirty="0">
                <a:cs typeface="TI-Nspire Regular"/>
              </a:rPr>
              <a:t>"Warming Up Sensors</a:t>
            </a:r>
            <a:r>
              <a:rPr lang="en-US" sz="1600" dirty="0" smtClean="0">
                <a:cs typeface="TI-Nspire Regular"/>
              </a:rPr>
              <a:t>!”</a:t>
            </a:r>
            <a:endParaRPr lang="en-US" sz="1600" dirty="0">
              <a:cs typeface="TI-Nspire Regular"/>
            </a:endParaRPr>
          </a:p>
          <a:p>
            <a:r>
              <a:rPr lang="en-US" sz="1600" dirty="0" smtClean="0">
                <a:cs typeface="TI-Nspire Regular"/>
              </a:rPr>
              <a:t>temperature</a:t>
            </a:r>
            <a:r>
              <a:rPr lang="en-US" sz="1600" dirty="0">
                <a:cs typeface="TI-Nspire Regular"/>
              </a:rPr>
              <a:t>:=−273</a:t>
            </a:r>
          </a:p>
          <a:p>
            <a:r>
              <a:rPr lang="en-US" sz="1600" dirty="0" smtClean="0">
                <a:solidFill>
                  <a:srgbClr val="008000"/>
                </a:solidFill>
                <a:cs typeface="TI-Nspire Regular"/>
              </a:rPr>
              <a:t>While</a:t>
            </a:r>
            <a:r>
              <a:rPr lang="en-US" sz="1600" dirty="0" smtClean="0">
                <a:cs typeface="TI-Nspire Regular"/>
              </a:rPr>
              <a:t> </a:t>
            </a:r>
            <a:r>
              <a:rPr lang="en-US" sz="1600" dirty="0">
                <a:cs typeface="TI-Nspire Regular"/>
              </a:rPr>
              <a:t>temperature&lt;−270</a:t>
            </a:r>
          </a:p>
          <a:p>
            <a:r>
              <a:rPr lang="en-US" sz="1600" dirty="0" smtClean="0">
                <a:cs typeface="TI-Nspire Regular"/>
              </a:rPr>
              <a:t>Send </a:t>
            </a:r>
            <a:r>
              <a:rPr lang="en-US" sz="1600" dirty="0">
                <a:cs typeface="TI-Nspire Regular"/>
              </a:rPr>
              <a:t>"READ DHT 1 </a:t>
            </a:r>
            <a:r>
              <a:rPr lang="en-US" sz="1600" dirty="0" smtClean="0">
                <a:cs typeface="TI-Nspire Regular"/>
              </a:rPr>
              <a:t>TEMPERATURE”</a:t>
            </a:r>
            <a:endParaRPr lang="en-US" sz="1600" dirty="0">
              <a:cs typeface="TI-Nspire Regular"/>
            </a:endParaRPr>
          </a:p>
          <a:p>
            <a:r>
              <a:rPr lang="en-US" sz="1600" dirty="0" smtClean="0">
                <a:cs typeface="TI-Nspire Regular"/>
              </a:rPr>
              <a:t>Get </a:t>
            </a:r>
            <a:r>
              <a:rPr lang="en-US" sz="1600" dirty="0">
                <a:cs typeface="TI-Nspire Regular"/>
              </a:rPr>
              <a:t>temperature</a:t>
            </a:r>
          </a:p>
          <a:p>
            <a:r>
              <a:rPr lang="en-US" sz="1600" dirty="0" smtClean="0">
                <a:cs typeface="TI-Nspire Regular"/>
              </a:rPr>
              <a:t>Wait </a:t>
            </a:r>
            <a:r>
              <a:rPr lang="en-US" sz="1600" dirty="0">
                <a:cs typeface="TI-Nspire Regular"/>
              </a:rPr>
              <a:t>1</a:t>
            </a:r>
          </a:p>
          <a:p>
            <a:r>
              <a:rPr lang="en-US" sz="1600" dirty="0" err="1" smtClean="0">
                <a:solidFill>
                  <a:srgbClr val="008000"/>
                </a:solidFill>
                <a:cs typeface="TI-Nspire Regular"/>
              </a:rPr>
              <a:t>EndWhile</a:t>
            </a:r>
            <a:endParaRPr lang="en-US" sz="1600" dirty="0" smtClean="0">
              <a:solidFill>
                <a:srgbClr val="008000"/>
              </a:solidFill>
              <a:cs typeface="TI-Nspire Regular"/>
            </a:endParaRPr>
          </a:p>
          <a:p>
            <a:r>
              <a:rPr lang="en-US" sz="1600" dirty="0" err="1" smtClean="0">
                <a:cs typeface="TI-Nspire Regular"/>
              </a:rPr>
              <a:t>DispAt</a:t>
            </a:r>
            <a:r>
              <a:rPr lang="en-US" sz="1600" dirty="0" smtClean="0">
                <a:cs typeface="TI-Nspire Regular"/>
              </a:rPr>
              <a:t> 1,”Sensors ready”</a:t>
            </a:r>
          </a:p>
        </p:txBody>
      </p:sp>
      <p:sp>
        <p:nvSpPr>
          <p:cNvPr id="4" name="Rectangle 3"/>
          <p:cNvSpPr/>
          <p:nvPr/>
        </p:nvSpPr>
        <p:spPr>
          <a:xfrm>
            <a:off x="4588796" y="681452"/>
            <a:ext cx="4260457" cy="5693866"/>
          </a:xfrm>
          <a:prstGeom prst="rect">
            <a:avLst/>
          </a:prstGeom>
          <a:solidFill>
            <a:schemeClr val="bg1">
              <a:lumMod val="95000"/>
            </a:schemeClr>
          </a:solidFill>
          <a:ln>
            <a:solidFill>
              <a:schemeClr val="tx1"/>
            </a:solidFill>
          </a:ln>
        </p:spPr>
        <p:txBody>
          <a:bodyPr wrap="square">
            <a:spAutoFit/>
          </a:bodyPr>
          <a:lstStyle/>
          <a:p>
            <a:r>
              <a:rPr lang="en-US" sz="1400" b="1" dirty="0" smtClean="0">
                <a:solidFill>
                  <a:srgbClr val="FF0000"/>
                </a:solidFill>
                <a:cs typeface="TI-Nspire Regular"/>
              </a:rPr>
              <a:t>For</a:t>
            </a:r>
            <a:r>
              <a:rPr lang="en-US" sz="1400" b="1" dirty="0" smtClean="0">
                <a:cs typeface="TI-Nspire Regular"/>
              </a:rPr>
              <a:t> </a:t>
            </a:r>
            <a:r>
              <a:rPr lang="en-US" sz="1400" b="1" dirty="0">
                <a:cs typeface="TI-Nspire Regular"/>
              </a:rPr>
              <a:t>n,1,50</a:t>
            </a:r>
          </a:p>
          <a:p>
            <a:r>
              <a:rPr lang="en-US" sz="1400" dirty="0" smtClean="0">
                <a:cs typeface="TI-Nspire Regular"/>
              </a:rPr>
              <a:t>  </a:t>
            </a:r>
            <a:r>
              <a:rPr lang="en-US" sz="1400" dirty="0">
                <a:cs typeface="TI-Nspire Regular"/>
              </a:rPr>
              <a:t>Send "READ LIGHTLEVEL </a:t>
            </a:r>
            <a:r>
              <a:rPr lang="en-US" sz="1400" dirty="0" smtClean="0">
                <a:cs typeface="TI-Nspire Regular"/>
              </a:rPr>
              <a:t>1”</a:t>
            </a:r>
            <a:endParaRPr lang="en-US" sz="1400" dirty="0">
              <a:cs typeface="TI-Nspire Regular"/>
            </a:endParaRPr>
          </a:p>
          <a:p>
            <a:r>
              <a:rPr lang="en-US" sz="1400" dirty="0" smtClean="0">
                <a:cs typeface="TI-Nspire Regular"/>
              </a:rPr>
              <a:t>  </a:t>
            </a:r>
            <a:r>
              <a:rPr lang="en-US" sz="1400" dirty="0">
                <a:cs typeface="TI-Nspire Regular"/>
              </a:rPr>
              <a:t>Get light</a:t>
            </a:r>
          </a:p>
          <a:p>
            <a:r>
              <a:rPr lang="en-US" sz="1400" dirty="0" smtClean="0">
                <a:cs typeface="TI-Nspire Regular"/>
              </a:rPr>
              <a:t>  </a:t>
            </a:r>
            <a:r>
              <a:rPr lang="en-US" sz="1400" dirty="0">
                <a:cs typeface="TI-Nspire Regular"/>
              </a:rPr>
              <a:t>Send "READ  MOISTURE </a:t>
            </a:r>
            <a:r>
              <a:rPr lang="en-US" sz="1400" dirty="0" smtClean="0">
                <a:cs typeface="TI-Nspire Regular"/>
              </a:rPr>
              <a:t>1”</a:t>
            </a:r>
            <a:endParaRPr lang="en-US" sz="1400" dirty="0">
              <a:cs typeface="TI-Nspire Regular"/>
            </a:endParaRPr>
          </a:p>
          <a:p>
            <a:r>
              <a:rPr lang="en-US" sz="1400" dirty="0" smtClean="0">
                <a:cs typeface="TI-Nspire Regular"/>
              </a:rPr>
              <a:t>  </a:t>
            </a:r>
            <a:r>
              <a:rPr lang="en-US" sz="1400" dirty="0">
                <a:cs typeface="TI-Nspire Regular"/>
              </a:rPr>
              <a:t>Get moisture</a:t>
            </a:r>
          </a:p>
          <a:p>
            <a:r>
              <a:rPr lang="en-US" sz="1400" dirty="0" smtClean="0">
                <a:cs typeface="TI-Nspire Regular"/>
              </a:rPr>
              <a:t>  </a:t>
            </a:r>
            <a:r>
              <a:rPr lang="en-US" sz="1400" dirty="0">
                <a:cs typeface="TI-Nspire Regular"/>
              </a:rPr>
              <a:t>Send "READ  DHT 1 </a:t>
            </a:r>
            <a:r>
              <a:rPr lang="en-US" sz="1400" dirty="0" smtClean="0">
                <a:cs typeface="TI-Nspire Regular"/>
              </a:rPr>
              <a:t>TEMPERATURE”</a:t>
            </a:r>
            <a:endParaRPr lang="en-US" sz="1400" dirty="0">
              <a:cs typeface="TI-Nspire Regular"/>
            </a:endParaRPr>
          </a:p>
          <a:p>
            <a:r>
              <a:rPr lang="en-US" sz="1400" dirty="0" smtClean="0">
                <a:cs typeface="TI-Nspire Regular"/>
              </a:rPr>
              <a:t>  </a:t>
            </a:r>
            <a:r>
              <a:rPr lang="en-US" sz="1400" dirty="0">
                <a:cs typeface="TI-Nspire Regular"/>
              </a:rPr>
              <a:t>Get temperature</a:t>
            </a:r>
          </a:p>
          <a:p>
            <a:r>
              <a:rPr lang="en-US" sz="1400" dirty="0" smtClean="0">
                <a:cs typeface="TI-Nspire Regular"/>
              </a:rPr>
              <a:t>  </a:t>
            </a:r>
            <a:r>
              <a:rPr lang="en-US" sz="1400" dirty="0">
                <a:cs typeface="TI-Nspire Regular"/>
              </a:rPr>
              <a:t>Send "READ  DHT 1 </a:t>
            </a:r>
            <a:r>
              <a:rPr lang="en-US" sz="1400" dirty="0" smtClean="0">
                <a:cs typeface="TI-Nspire Regular"/>
              </a:rPr>
              <a:t>HUMIDITY”</a:t>
            </a:r>
            <a:endParaRPr lang="en-US" sz="1400" dirty="0">
              <a:cs typeface="TI-Nspire Regular"/>
            </a:endParaRPr>
          </a:p>
          <a:p>
            <a:r>
              <a:rPr lang="en-US" sz="1400" dirty="0" smtClean="0">
                <a:cs typeface="TI-Nspire Regular"/>
              </a:rPr>
              <a:t>  </a:t>
            </a:r>
            <a:r>
              <a:rPr lang="en-US" sz="1400" dirty="0">
                <a:cs typeface="TI-Nspire Regular"/>
              </a:rPr>
              <a:t>Get humidity</a:t>
            </a:r>
          </a:p>
          <a:p>
            <a:r>
              <a:rPr lang="en-US" sz="1400" dirty="0" smtClean="0">
                <a:cs typeface="TI-Nspire Regular"/>
              </a:rPr>
              <a:t>  </a:t>
            </a:r>
            <a:r>
              <a:rPr lang="en-US" sz="1400" dirty="0" err="1" smtClean="0">
                <a:cs typeface="TI-Nspire Regular"/>
              </a:rPr>
              <a:t>DispAt</a:t>
            </a:r>
            <a:r>
              <a:rPr lang="en-US" sz="1400" dirty="0" smtClean="0">
                <a:cs typeface="TI-Nspire Regular"/>
              </a:rPr>
              <a:t> 3,"</a:t>
            </a:r>
            <a:r>
              <a:rPr lang="en-US" sz="1400" dirty="0">
                <a:cs typeface="TI-Nspire Regular"/>
              </a:rPr>
              <a:t>T=",</a:t>
            </a:r>
            <a:r>
              <a:rPr lang="en-US" sz="1400" dirty="0" smtClean="0">
                <a:cs typeface="TI-Nspire Regular"/>
              </a:rPr>
              <a:t>temperature</a:t>
            </a:r>
          </a:p>
          <a:p>
            <a:r>
              <a:rPr lang="en-US" sz="1400" dirty="0" smtClean="0">
                <a:cs typeface="TI-Nspire Regular"/>
              </a:rPr>
              <a:t>  </a:t>
            </a:r>
            <a:r>
              <a:rPr lang="en-US" sz="1400" dirty="0" err="1" smtClean="0">
                <a:cs typeface="TI-Nspire Regular"/>
              </a:rPr>
              <a:t>DispAt</a:t>
            </a:r>
            <a:r>
              <a:rPr lang="en-US" sz="1400" dirty="0" smtClean="0">
                <a:cs typeface="TI-Nspire Regular"/>
              </a:rPr>
              <a:t> 4,"</a:t>
            </a:r>
            <a:r>
              <a:rPr lang="en-US" sz="1400" dirty="0">
                <a:cs typeface="TI-Nspire Regular"/>
              </a:rPr>
              <a:t>H=",</a:t>
            </a:r>
            <a:r>
              <a:rPr lang="en-US" sz="1400" dirty="0" smtClean="0">
                <a:cs typeface="TI-Nspire Regular"/>
              </a:rPr>
              <a:t>humidity</a:t>
            </a:r>
          </a:p>
          <a:p>
            <a:r>
              <a:rPr lang="en-US" sz="1400" dirty="0" smtClean="0">
                <a:cs typeface="TI-Nspire Regular"/>
              </a:rPr>
              <a:t>  </a:t>
            </a:r>
            <a:r>
              <a:rPr lang="en-US" sz="1400" dirty="0" err="1" smtClean="0">
                <a:cs typeface="TI-Nspire Regular"/>
              </a:rPr>
              <a:t>DispAt</a:t>
            </a:r>
            <a:r>
              <a:rPr lang="en-US" sz="1400" dirty="0" smtClean="0">
                <a:cs typeface="TI-Nspire Regular"/>
              </a:rPr>
              <a:t> 5,"</a:t>
            </a:r>
            <a:r>
              <a:rPr lang="en-US" sz="1400" dirty="0">
                <a:cs typeface="TI-Nspire Regular"/>
              </a:rPr>
              <a:t>L=",</a:t>
            </a:r>
            <a:r>
              <a:rPr lang="en-US" sz="1400" dirty="0" smtClean="0">
                <a:cs typeface="TI-Nspire Regular"/>
              </a:rPr>
              <a:t>light</a:t>
            </a:r>
          </a:p>
          <a:p>
            <a:r>
              <a:rPr lang="en-US" sz="1400" dirty="0" smtClean="0">
                <a:cs typeface="TI-Nspire Regular"/>
              </a:rPr>
              <a:t>  </a:t>
            </a:r>
            <a:r>
              <a:rPr lang="en-US" sz="1400" dirty="0" err="1" smtClean="0">
                <a:cs typeface="TI-Nspire Regular"/>
              </a:rPr>
              <a:t>DispAt</a:t>
            </a:r>
            <a:r>
              <a:rPr lang="en-US" sz="1400" dirty="0">
                <a:cs typeface="TI-Nspire Regular"/>
              </a:rPr>
              <a:t> </a:t>
            </a:r>
            <a:r>
              <a:rPr lang="en-US" sz="1400" dirty="0" smtClean="0">
                <a:cs typeface="TI-Nspire Regular"/>
              </a:rPr>
              <a:t>6,"</a:t>
            </a:r>
            <a:r>
              <a:rPr lang="en-US" sz="1400" dirty="0">
                <a:cs typeface="TI-Nspire Regular"/>
              </a:rPr>
              <a:t>M=",moisture</a:t>
            </a:r>
          </a:p>
          <a:p>
            <a:r>
              <a:rPr lang="en-US" sz="1400" dirty="0" smtClean="0">
                <a:cs typeface="TI-Nspire Regular"/>
              </a:rPr>
              <a:t>  </a:t>
            </a:r>
            <a:r>
              <a:rPr lang="en-US" sz="1400" dirty="0">
                <a:cs typeface="TI-Nspire Regular"/>
              </a:rPr>
              <a:t>Wait </a:t>
            </a:r>
            <a:r>
              <a:rPr lang="en-US" sz="1400" dirty="0" smtClean="0">
                <a:cs typeface="TI-Nspire Regular"/>
              </a:rPr>
              <a:t>1</a:t>
            </a:r>
          </a:p>
          <a:p>
            <a:r>
              <a:rPr lang="en-US" sz="1400" dirty="0" smtClean="0">
                <a:cs typeface="TI-Nspire Regular"/>
              </a:rPr>
              <a:t>  </a:t>
            </a:r>
            <a:r>
              <a:rPr lang="en-US" sz="1400" dirty="0" smtClean="0">
                <a:solidFill>
                  <a:srgbClr val="00B0F0"/>
                </a:solidFill>
                <a:cs typeface="TI-Nspire Regular"/>
              </a:rPr>
              <a:t>If</a:t>
            </a:r>
            <a:r>
              <a:rPr lang="en-US" sz="1400" dirty="0" smtClean="0">
                <a:cs typeface="TI-Nspire Regular"/>
              </a:rPr>
              <a:t> </a:t>
            </a:r>
            <a:r>
              <a:rPr lang="en-US" sz="1400" dirty="0" err="1">
                <a:cs typeface="TI-Nspire Regular"/>
              </a:rPr>
              <a:t>humidty</a:t>
            </a:r>
            <a:r>
              <a:rPr lang="en-US" sz="1400" dirty="0">
                <a:cs typeface="TI-Nspire Regular"/>
              </a:rPr>
              <a:t> &gt; 80 </a:t>
            </a:r>
            <a:r>
              <a:rPr lang="en-US" sz="1400" dirty="0" smtClean="0">
                <a:solidFill>
                  <a:srgbClr val="00B0F0"/>
                </a:solidFill>
                <a:cs typeface="TI-Nspire Regular"/>
              </a:rPr>
              <a:t>Then</a:t>
            </a:r>
            <a:r>
              <a:rPr lang="en-US" sz="1400" dirty="0" smtClean="0">
                <a:cs typeface="TI-Nspire Regular"/>
              </a:rPr>
              <a:t/>
            </a:r>
            <a:br>
              <a:rPr lang="en-US" sz="1400" dirty="0" smtClean="0">
                <a:cs typeface="TI-Nspire Regular"/>
              </a:rPr>
            </a:br>
            <a:r>
              <a:rPr lang="en-US" sz="1400" dirty="0" smtClean="0">
                <a:cs typeface="TI-Nspire Regular"/>
              </a:rPr>
              <a:t>  </a:t>
            </a:r>
            <a:r>
              <a:rPr lang="en-US" sz="1400" dirty="0" err="1" smtClean="0">
                <a:cs typeface="TI-Nspire Regular"/>
              </a:rPr>
              <a:t>DispAt</a:t>
            </a:r>
            <a:r>
              <a:rPr lang="en-US" sz="1400" dirty="0" smtClean="0">
                <a:cs typeface="TI-Nspire Regular"/>
              </a:rPr>
              <a:t> </a:t>
            </a:r>
            <a:r>
              <a:rPr lang="en-US" sz="1400" dirty="0">
                <a:cs typeface="TI-Nspire Regular"/>
              </a:rPr>
              <a:t>2,"Might </a:t>
            </a:r>
            <a:r>
              <a:rPr lang="en-US" sz="1400" dirty="0" smtClean="0">
                <a:cs typeface="TI-Nspire Regular"/>
              </a:rPr>
              <a:t>rain, don't </a:t>
            </a:r>
            <a:r>
              <a:rPr lang="en-US" sz="1400" dirty="0">
                <a:cs typeface="TI-Nspire Regular"/>
              </a:rPr>
              <a:t>water</a:t>
            </a:r>
            <a:r>
              <a:rPr lang="en-US" sz="1400" dirty="0" smtClean="0">
                <a:cs typeface="TI-Nspire Regular"/>
              </a:rPr>
              <a:t>.“</a:t>
            </a:r>
          </a:p>
          <a:p>
            <a:r>
              <a:rPr lang="en-US" sz="1400" dirty="0">
                <a:cs typeface="TI-Nspire Regular"/>
              </a:rPr>
              <a:t> </a:t>
            </a:r>
            <a:r>
              <a:rPr lang="en-US" sz="1400" dirty="0" smtClean="0">
                <a:cs typeface="TI-Nspire Regular"/>
              </a:rPr>
              <a:t> </a:t>
            </a:r>
            <a:r>
              <a:rPr lang="en-US" sz="1400" dirty="0" err="1" smtClean="0">
                <a:solidFill>
                  <a:srgbClr val="00B0F0"/>
                </a:solidFill>
                <a:cs typeface="TI-Nspire Regular"/>
              </a:rPr>
              <a:t>ElseIf</a:t>
            </a:r>
            <a:r>
              <a:rPr lang="en-US" sz="1400" dirty="0" smtClean="0">
                <a:cs typeface="TI-Nspire Regular"/>
              </a:rPr>
              <a:t> </a:t>
            </a:r>
            <a:r>
              <a:rPr lang="en-US" sz="1400" dirty="0">
                <a:cs typeface="TI-Nspire Regular"/>
              </a:rPr>
              <a:t>light &lt; 10 and moisture &lt; 5 </a:t>
            </a:r>
            <a:r>
              <a:rPr lang="en-US" sz="1400" dirty="0" smtClean="0">
                <a:solidFill>
                  <a:srgbClr val="00B0F0"/>
                </a:solidFill>
                <a:cs typeface="TI-Nspire Regular"/>
              </a:rPr>
              <a:t>Then</a:t>
            </a:r>
          </a:p>
          <a:p>
            <a:r>
              <a:rPr lang="en-US" sz="1400" dirty="0">
                <a:cs typeface="TI-Nspire Regular"/>
              </a:rPr>
              <a:t> </a:t>
            </a:r>
            <a:r>
              <a:rPr lang="en-US" sz="1400" dirty="0" smtClean="0">
                <a:cs typeface="TI-Nspire Regular"/>
              </a:rPr>
              <a:t> </a:t>
            </a:r>
            <a:r>
              <a:rPr lang="en-US" sz="1400" dirty="0" err="1" smtClean="0">
                <a:cs typeface="TI-Nspire Regular"/>
              </a:rPr>
              <a:t>DispAt</a:t>
            </a:r>
            <a:r>
              <a:rPr lang="en-US" sz="1400" dirty="0" smtClean="0">
                <a:cs typeface="TI-Nspire Regular"/>
              </a:rPr>
              <a:t> </a:t>
            </a:r>
            <a:r>
              <a:rPr lang="en-US" sz="1400" dirty="0">
                <a:cs typeface="TI-Nspire Regular"/>
              </a:rPr>
              <a:t>2, "This is a good condition to pump"  </a:t>
            </a:r>
            <a:r>
              <a:rPr lang="en-US" sz="1400" dirty="0" smtClean="0">
                <a:cs typeface="TI-Nspire Regular"/>
              </a:rPr>
              <a:t>    </a:t>
            </a:r>
            <a:br>
              <a:rPr lang="en-US" sz="1400" dirty="0" smtClean="0">
                <a:cs typeface="TI-Nspire Regular"/>
              </a:rPr>
            </a:br>
            <a:r>
              <a:rPr lang="en-US" sz="1400" dirty="0" smtClean="0">
                <a:cs typeface="TI-Nspire Regular"/>
              </a:rPr>
              <a:t>  Send </a:t>
            </a:r>
            <a:r>
              <a:rPr lang="en-US" sz="1400" dirty="0">
                <a:cs typeface="TI-Nspire Regular"/>
              </a:rPr>
              <a:t>"SET ANALOG.OUT 1 128 TIME </a:t>
            </a:r>
            <a:r>
              <a:rPr lang="en-US" sz="1400" dirty="0" smtClean="0">
                <a:cs typeface="TI-Nspire Regular"/>
              </a:rPr>
              <a:t>3“</a:t>
            </a:r>
            <a:br>
              <a:rPr lang="en-US" sz="1400" dirty="0" smtClean="0">
                <a:cs typeface="TI-Nspire Regular"/>
              </a:rPr>
            </a:br>
            <a:r>
              <a:rPr lang="en-US" sz="1400" dirty="0" smtClean="0">
                <a:cs typeface="TI-Nspire Regular"/>
              </a:rPr>
              <a:t>  ©</a:t>
            </a:r>
            <a:r>
              <a:rPr lang="en-US" sz="1400" dirty="0">
                <a:cs typeface="TI-Nspire Regular"/>
              </a:rPr>
              <a:t>Example of turning on the pump: </a:t>
            </a:r>
            <a:r>
              <a:rPr lang="en-US" sz="1400" dirty="0" smtClean="0">
                <a:solidFill>
                  <a:srgbClr val="3366FF"/>
                </a:solidFill>
                <a:cs typeface="TI-Nspire Regular"/>
              </a:rPr>
              <a:t> </a:t>
            </a:r>
          </a:p>
          <a:p>
            <a:r>
              <a:rPr lang="en-US" sz="1400" dirty="0" smtClean="0">
                <a:cs typeface="TI-Nspire Regular"/>
              </a:rPr>
              <a:t>  </a:t>
            </a:r>
            <a:r>
              <a:rPr lang="en-US" sz="1400" dirty="0" smtClean="0">
                <a:solidFill>
                  <a:srgbClr val="00B0F0"/>
                </a:solidFill>
                <a:cs typeface="TI-Nspire Regular"/>
              </a:rPr>
              <a:t>Else</a:t>
            </a:r>
          </a:p>
          <a:p>
            <a:r>
              <a:rPr lang="en-US" sz="1400" dirty="0">
                <a:cs typeface="TI-Nspire Regular"/>
              </a:rPr>
              <a:t> </a:t>
            </a:r>
            <a:r>
              <a:rPr lang="en-US" sz="1400" dirty="0" smtClean="0">
                <a:cs typeface="TI-Nspire Regular"/>
              </a:rPr>
              <a:t> </a:t>
            </a:r>
            <a:r>
              <a:rPr lang="en-US" sz="1400" dirty="0" err="1" smtClean="0">
                <a:cs typeface="TI-Nspire Regular"/>
              </a:rPr>
              <a:t>Disp</a:t>
            </a:r>
            <a:r>
              <a:rPr lang="en-US" sz="1400" dirty="0" smtClean="0">
                <a:cs typeface="TI-Nspire Regular"/>
              </a:rPr>
              <a:t> “Not a good condition to pump”</a:t>
            </a:r>
          </a:p>
          <a:p>
            <a:r>
              <a:rPr lang="en-US" sz="1400" dirty="0">
                <a:cs typeface="TI-Nspire Regular"/>
              </a:rPr>
              <a:t> </a:t>
            </a:r>
            <a:r>
              <a:rPr lang="en-US" sz="1400" dirty="0" smtClean="0">
                <a:cs typeface="TI-Nspire Regular"/>
              </a:rPr>
              <a:t> </a:t>
            </a:r>
            <a:r>
              <a:rPr lang="en-US" sz="1400" dirty="0" err="1" smtClean="0">
                <a:solidFill>
                  <a:srgbClr val="00B0F0"/>
                </a:solidFill>
                <a:cs typeface="TI-Nspire Regular"/>
              </a:rPr>
              <a:t>EndIf</a:t>
            </a:r>
            <a:endParaRPr lang="en-US" sz="1400" dirty="0">
              <a:solidFill>
                <a:srgbClr val="00B0F0"/>
              </a:solidFill>
              <a:cs typeface="TI-Nspire Regular"/>
            </a:endParaRPr>
          </a:p>
          <a:p>
            <a:r>
              <a:rPr lang="en-US" sz="1400" b="1" dirty="0" err="1" smtClean="0">
                <a:solidFill>
                  <a:srgbClr val="FF0000"/>
                </a:solidFill>
                <a:cs typeface="TI-Nspire Regular"/>
              </a:rPr>
              <a:t>EndFor</a:t>
            </a:r>
            <a:endParaRPr lang="en-US" sz="1400" dirty="0">
              <a:cs typeface="TI-Nspire Regular"/>
            </a:endParaRPr>
          </a:p>
          <a:p>
            <a:r>
              <a:rPr lang="en-US" sz="1400" dirty="0" err="1" smtClean="0">
                <a:cs typeface="TI-Nspire Regular"/>
              </a:rPr>
              <a:t>EndPrgm</a:t>
            </a:r>
            <a:endParaRPr lang="en-US" sz="1400" dirty="0">
              <a:cs typeface="TI-Nspire Regular"/>
            </a:endParaRPr>
          </a:p>
        </p:txBody>
      </p:sp>
      <p:sp>
        <p:nvSpPr>
          <p:cNvPr id="6" name="Rounded Rectangle 5"/>
          <p:cNvSpPr/>
          <p:nvPr/>
        </p:nvSpPr>
        <p:spPr>
          <a:xfrm>
            <a:off x="86311" y="681452"/>
            <a:ext cx="4340031" cy="5310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27817276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Design Challenge:</a:t>
            </a:r>
            <a:endParaRPr lang="en-US" dirty="0"/>
          </a:p>
        </p:txBody>
      </p:sp>
      <p:sp>
        <p:nvSpPr>
          <p:cNvPr id="4" name="Content Placeholder 3"/>
          <p:cNvSpPr>
            <a:spLocks noGrp="1"/>
          </p:cNvSpPr>
          <p:nvPr>
            <p:ph idx="1"/>
          </p:nvPr>
        </p:nvSpPr>
        <p:spPr/>
        <p:txBody>
          <a:bodyPr/>
          <a:lstStyle/>
          <a:p>
            <a:r>
              <a:rPr lang="en-US" dirty="0" smtClean="0"/>
              <a:t>You </a:t>
            </a:r>
            <a:r>
              <a:rPr lang="en-US" dirty="0"/>
              <a:t>are </a:t>
            </a:r>
            <a:r>
              <a:rPr lang="en-US" dirty="0" smtClean="0"/>
              <a:t>challenged to </a:t>
            </a:r>
            <a:r>
              <a:rPr lang="en-US" dirty="0"/>
              <a:t>help solve the problem by </a:t>
            </a:r>
            <a:r>
              <a:rPr lang="en-US" dirty="0" smtClean="0"/>
              <a:t>designing and building a </a:t>
            </a:r>
            <a:r>
              <a:rPr lang="en-US" dirty="0"/>
              <a:t>smart watering system to manage </a:t>
            </a:r>
            <a:r>
              <a:rPr lang="en-US" dirty="0" smtClean="0"/>
              <a:t>a limited </a:t>
            </a:r>
            <a:r>
              <a:rPr lang="en-US" dirty="0"/>
              <a:t>amount of water collected in a </a:t>
            </a:r>
            <a:r>
              <a:rPr lang="en-US" dirty="0" smtClean="0"/>
              <a:t>cistern to </a:t>
            </a:r>
            <a:r>
              <a:rPr lang="en-US" dirty="0"/>
              <a:t>irrigate a garden.</a:t>
            </a:r>
          </a:p>
        </p:txBody>
      </p:sp>
    </p:spTree>
    <p:extLst>
      <p:ext uri="{BB962C8B-B14F-4D97-AF65-F5344CB8AC3E}">
        <p14:creationId xmlns:p14="http://schemas.microsoft.com/office/powerpoint/2010/main" val="336998535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val="0"/>
              </a:ext>
            </a:extLst>
          </a:blip>
          <a:stretch>
            <a:fillRect/>
          </a:stretch>
        </p:blipFill>
        <p:spPr>
          <a:xfrm>
            <a:off x="249237" y="1219200"/>
            <a:ext cx="8310563" cy="4972562"/>
          </a:xfrm>
          <a:prstGeom prst="rect">
            <a:avLst/>
          </a:prstGeom>
        </p:spPr>
      </p:pic>
      <p:sp>
        <p:nvSpPr>
          <p:cNvPr id="2" name="Title 1"/>
          <p:cNvSpPr>
            <a:spLocks noGrp="1"/>
          </p:cNvSpPr>
          <p:nvPr>
            <p:ph type="title"/>
          </p:nvPr>
        </p:nvSpPr>
        <p:spPr/>
        <p:txBody>
          <a:bodyPr/>
          <a:lstStyle/>
          <a:p>
            <a:r>
              <a:rPr lang="en-US" dirty="0" smtClean="0">
                <a:solidFill>
                  <a:srgbClr val="0000FF"/>
                </a:solidFill>
              </a:rPr>
              <a:t>Background: </a:t>
            </a:r>
            <a:r>
              <a:rPr lang="en-US" dirty="0" smtClean="0"/>
              <a:t>Control System</a:t>
            </a:r>
            <a:endParaRPr lang="en-US" dirty="0"/>
          </a:p>
        </p:txBody>
      </p:sp>
    </p:spTree>
    <p:extLst>
      <p:ext uri="{BB962C8B-B14F-4D97-AF65-F5344CB8AC3E}">
        <p14:creationId xmlns:p14="http://schemas.microsoft.com/office/powerpoint/2010/main" val="1460873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555062" cy="1143000"/>
          </a:xfrm>
        </p:spPr>
        <p:txBody>
          <a:bodyPr>
            <a:noAutofit/>
          </a:bodyPr>
          <a:lstStyle/>
          <a:p>
            <a:r>
              <a:rPr lang="en-US" sz="3200" dirty="0" smtClean="0">
                <a:solidFill>
                  <a:srgbClr val="0000FF"/>
                </a:solidFill>
              </a:rPr>
              <a:t>Background: </a:t>
            </a:r>
            <a:r>
              <a:rPr lang="en-US" sz="3200" dirty="0" smtClean="0">
                <a:solidFill>
                  <a:srgbClr val="FF0000"/>
                </a:solidFill>
              </a:rPr>
              <a:t>Using </a:t>
            </a:r>
            <a:r>
              <a:rPr lang="en-US" sz="3200" dirty="0" err="1" smtClean="0">
                <a:solidFill>
                  <a:srgbClr val="FF0000"/>
                </a:solidFill>
              </a:rPr>
              <a:t>getKey</a:t>
            </a:r>
            <a:r>
              <a:rPr lang="en-US" sz="3200" dirty="0" smtClean="0">
                <a:solidFill>
                  <a:srgbClr val="FF0000"/>
                </a:solidFill>
              </a:rPr>
              <a:t>() with a While loop</a:t>
            </a:r>
            <a:endParaRPr lang="en-US" sz="3200" dirty="0">
              <a:solidFill>
                <a:srgbClr val="FF0000"/>
              </a:solidFill>
            </a:endParaRPr>
          </a:p>
        </p:txBody>
      </p:sp>
      <p:sp>
        <p:nvSpPr>
          <p:cNvPr id="3" name="Rectangle 2"/>
          <p:cNvSpPr/>
          <p:nvPr/>
        </p:nvSpPr>
        <p:spPr>
          <a:xfrm>
            <a:off x="101600" y="1033994"/>
            <a:ext cx="8585200" cy="1200328"/>
          </a:xfrm>
          <a:prstGeom prst="rect">
            <a:avLst/>
          </a:prstGeom>
        </p:spPr>
        <p:txBody>
          <a:bodyPr wrap="square">
            <a:spAutoFit/>
          </a:bodyPr>
          <a:lstStyle/>
          <a:p>
            <a:r>
              <a:rPr lang="en-US" sz="1400" b="1" dirty="0" err="1" smtClean="0"/>
              <a:t>getKey</a:t>
            </a:r>
            <a:r>
              <a:rPr lang="en-US" sz="1400" b="1" dirty="0" smtClean="0"/>
              <a:t>()</a:t>
            </a:r>
            <a:r>
              <a:rPr lang="en-US" sz="1400" dirty="0" smtClean="0"/>
              <a:t> returns a string with the name of the last key pressed. Some commonly used </a:t>
            </a:r>
            <a:r>
              <a:rPr lang="en-US" sz="1400" dirty="0" err="1" smtClean="0"/>
              <a:t>getKey</a:t>
            </a:r>
            <a:r>
              <a:rPr lang="en-US" sz="1400" dirty="0" smtClean="0"/>
              <a:t> </a:t>
            </a:r>
            <a:r>
              <a:rPr lang="en-US" sz="1400" dirty="0" err="1" smtClean="0"/>
              <a:t>keypress</a:t>
            </a:r>
            <a:r>
              <a:rPr lang="en-US" sz="1400" dirty="0" smtClean="0"/>
              <a:t> string values are: “esc”, “0”, “1”</a:t>
            </a:r>
            <a:r>
              <a:rPr lang="mr-IN" sz="1400" dirty="0" smtClean="0"/>
              <a:t>…</a:t>
            </a:r>
            <a:r>
              <a:rPr lang="en-US" sz="1400" dirty="0" smtClean="0"/>
              <a:t> “9”, “a”</a:t>
            </a:r>
            <a:r>
              <a:rPr lang="mr-IN" sz="1400" dirty="0" smtClean="0"/>
              <a:t>…</a:t>
            </a:r>
            <a:r>
              <a:rPr lang="en-US" sz="1400" dirty="0" smtClean="0"/>
              <a:t>”z”</a:t>
            </a:r>
          </a:p>
          <a:p>
            <a:endParaRPr lang="en-US" sz="1400" dirty="0"/>
          </a:p>
          <a:p>
            <a:r>
              <a:rPr lang="en-US" sz="1400" dirty="0" smtClean="0"/>
              <a:t>One use for </a:t>
            </a:r>
            <a:r>
              <a:rPr lang="en-US" sz="1400" dirty="0" err="1" smtClean="0"/>
              <a:t>getkey</a:t>
            </a:r>
            <a:r>
              <a:rPr lang="en-US" sz="1400" dirty="0"/>
              <a:t>(</a:t>
            </a:r>
            <a:r>
              <a:rPr lang="en-US" sz="1400" dirty="0" smtClean="0"/>
              <a:t>) is as a controlled way to end a While loop.</a:t>
            </a:r>
          </a:p>
          <a:p>
            <a:endParaRPr lang="en-US" sz="1600" dirty="0" smtClean="0"/>
          </a:p>
        </p:txBody>
      </p:sp>
      <p:sp>
        <p:nvSpPr>
          <p:cNvPr id="5" name="Rectangle 4"/>
          <p:cNvSpPr/>
          <p:nvPr/>
        </p:nvSpPr>
        <p:spPr>
          <a:xfrm>
            <a:off x="101600" y="2217740"/>
            <a:ext cx="3708681" cy="3970318"/>
          </a:xfrm>
          <a:prstGeom prst="rect">
            <a:avLst/>
          </a:prstGeom>
          <a:solidFill>
            <a:schemeClr val="bg1">
              <a:lumMod val="95000"/>
            </a:schemeClr>
          </a:solidFill>
          <a:ln>
            <a:solidFill>
              <a:schemeClr val="tx1"/>
            </a:solidFill>
          </a:ln>
        </p:spPr>
        <p:txBody>
          <a:bodyPr wrap="square">
            <a:spAutoFit/>
          </a:bodyPr>
          <a:lstStyle/>
          <a:p>
            <a:r>
              <a:rPr lang="en-US" dirty="0">
                <a:latin typeface="TI-Nspire Regular"/>
                <a:cs typeface="TI-Nspire Regular"/>
              </a:rPr>
              <a:t>k</a:t>
            </a:r>
            <a:r>
              <a:rPr lang="en-US" dirty="0" smtClean="0">
                <a:latin typeface="TI-Nspire Regular"/>
                <a:cs typeface="TI-Nspire Regular"/>
              </a:rPr>
              <a:t>:=“ “</a:t>
            </a:r>
            <a:endParaRPr lang="en-US" b="1" dirty="0" smtClean="0">
              <a:solidFill>
                <a:srgbClr val="FF0000"/>
              </a:solidFill>
              <a:latin typeface="TI-Nspire Regular"/>
              <a:cs typeface="TI-Nspire Regular"/>
            </a:endParaRPr>
          </a:p>
          <a:p>
            <a:r>
              <a:rPr lang="en-US" b="1" dirty="0" smtClean="0">
                <a:solidFill>
                  <a:srgbClr val="FF0000"/>
                </a:solidFill>
                <a:latin typeface="TI-Nspire Regular"/>
                <a:cs typeface="TI-Nspire Regular"/>
              </a:rPr>
              <a:t>While</a:t>
            </a:r>
            <a:r>
              <a:rPr lang="en-US" dirty="0" smtClean="0">
                <a:latin typeface="TI-Nspire Regular"/>
                <a:cs typeface="TI-Nspire Regular"/>
              </a:rPr>
              <a:t> k ≠ “esc”</a:t>
            </a:r>
          </a:p>
          <a:p>
            <a:r>
              <a:rPr lang="en-US" dirty="0" smtClean="0">
                <a:latin typeface="TI-Nspire Regular"/>
                <a:cs typeface="TI-Nspire Regular"/>
              </a:rPr>
              <a:t>Send </a:t>
            </a:r>
            <a:r>
              <a:rPr lang="en-US" dirty="0">
                <a:latin typeface="TI-Nspire Regular"/>
                <a:cs typeface="TI-Nspire Regular"/>
              </a:rPr>
              <a:t>"READ BRIGHTNESS </a:t>
            </a:r>
            <a:r>
              <a:rPr lang="en-US" dirty="0" smtClean="0">
                <a:latin typeface="TI-Nspire Regular"/>
                <a:cs typeface="TI-Nspire Regular"/>
              </a:rPr>
              <a:t>”</a:t>
            </a:r>
          </a:p>
          <a:p>
            <a:r>
              <a:rPr lang="en-US" dirty="0" smtClean="0">
                <a:latin typeface="TI-Nspire Regular"/>
                <a:cs typeface="TI-Nspire Regular"/>
              </a:rPr>
              <a:t>Get b</a:t>
            </a:r>
          </a:p>
          <a:p>
            <a:r>
              <a:rPr lang="en-US" dirty="0" err="1" smtClean="0">
                <a:latin typeface="TI-Nspire Regular"/>
                <a:cs typeface="TI-Nspire Regular"/>
              </a:rPr>
              <a:t>Disp</a:t>
            </a:r>
            <a:r>
              <a:rPr lang="en-US" dirty="0" smtClean="0">
                <a:latin typeface="TI-Nspire Regular"/>
                <a:cs typeface="TI-Nspire Regular"/>
              </a:rPr>
              <a:t> b</a:t>
            </a:r>
          </a:p>
          <a:p>
            <a:r>
              <a:rPr lang="en-US" b="1" dirty="0" smtClean="0">
                <a:solidFill>
                  <a:srgbClr val="0000FF"/>
                </a:solidFill>
                <a:latin typeface="TI-Nspire Regular"/>
                <a:cs typeface="TI-Nspire Regular"/>
              </a:rPr>
              <a:t>If</a:t>
            </a:r>
            <a:r>
              <a:rPr lang="en-US" b="1" dirty="0" smtClean="0">
                <a:latin typeface="TI-Nspire Regular"/>
                <a:cs typeface="TI-Nspire Regular"/>
              </a:rPr>
              <a:t> </a:t>
            </a:r>
            <a:r>
              <a:rPr lang="en-US" dirty="0">
                <a:latin typeface="TI-Nspire Regular"/>
                <a:cs typeface="TI-Nspire Regular"/>
              </a:rPr>
              <a:t>b&gt;10 </a:t>
            </a:r>
            <a:r>
              <a:rPr lang="en-US" b="1" dirty="0" smtClean="0">
                <a:solidFill>
                  <a:srgbClr val="0000FF"/>
                </a:solidFill>
                <a:latin typeface="TI-Nspire Regular"/>
                <a:cs typeface="TI-Nspire Regular"/>
              </a:rPr>
              <a:t>Then</a:t>
            </a:r>
          </a:p>
          <a:p>
            <a:r>
              <a:rPr lang="en-US" dirty="0" smtClean="0">
                <a:latin typeface="TI-Nspire Regular"/>
                <a:cs typeface="TI-Nspire Regular"/>
              </a:rPr>
              <a:t>Send </a:t>
            </a:r>
            <a:r>
              <a:rPr lang="en-US" dirty="0">
                <a:latin typeface="TI-Nspire Regular"/>
                <a:cs typeface="TI-Nspire Regular"/>
              </a:rPr>
              <a:t>"SET COLOR.GREEN </a:t>
            </a:r>
            <a:r>
              <a:rPr lang="en-US" dirty="0" smtClean="0">
                <a:latin typeface="TI-Nspire Regular"/>
                <a:cs typeface="TI-Nspire Regular"/>
              </a:rPr>
              <a:t>ON”</a:t>
            </a:r>
          </a:p>
          <a:p>
            <a:r>
              <a:rPr lang="en-US" b="1" dirty="0" smtClean="0">
                <a:solidFill>
                  <a:srgbClr val="0000FF"/>
                </a:solidFill>
                <a:latin typeface="TI-Nspire Regular"/>
                <a:cs typeface="TI-Nspire Regular"/>
              </a:rPr>
              <a:t>Else</a:t>
            </a:r>
          </a:p>
          <a:p>
            <a:r>
              <a:rPr lang="en-US" dirty="0" smtClean="0">
                <a:latin typeface="TI-Nspire Regular"/>
                <a:cs typeface="TI-Nspire Regular"/>
              </a:rPr>
              <a:t>Send </a:t>
            </a:r>
            <a:r>
              <a:rPr lang="en-US" dirty="0">
                <a:latin typeface="TI-Nspire Regular"/>
                <a:cs typeface="TI-Nspire Regular"/>
              </a:rPr>
              <a:t>"SET COLOR.GREEN </a:t>
            </a:r>
            <a:r>
              <a:rPr lang="en-US" dirty="0" smtClean="0">
                <a:latin typeface="TI-Nspire Regular"/>
                <a:cs typeface="TI-Nspire Regular"/>
              </a:rPr>
              <a:t>OFF”</a:t>
            </a:r>
          </a:p>
          <a:p>
            <a:r>
              <a:rPr lang="en-US" b="1" dirty="0" err="1" smtClean="0">
                <a:solidFill>
                  <a:srgbClr val="0000FF"/>
                </a:solidFill>
                <a:latin typeface="TI-Nspire Regular"/>
                <a:cs typeface="TI-Nspire Regular"/>
              </a:rPr>
              <a:t>EndIf</a:t>
            </a:r>
            <a:endParaRPr lang="en-US" b="1" dirty="0" smtClean="0">
              <a:solidFill>
                <a:srgbClr val="0000FF"/>
              </a:solidFill>
              <a:latin typeface="TI-Nspire Regular"/>
              <a:cs typeface="TI-Nspire Regular"/>
            </a:endParaRPr>
          </a:p>
          <a:p>
            <a:r>
              <a:rPr lang="en-US" dirty="0">
                <a:solidFill>
                  <a:srgbClr val="000000"/>
                </a:solidFill>
                <a:latin typeface="TI-Nspire Regular"/>
                <a:cs typeface="TI-Nspire Regular"/>
              </a:rPr>
              <a:t>k</a:t>
            </a:r>
            <a:r>
              <a:rPr lang="en-US" dirty="0" smtClean="0">
                <a:solidFill>
                  <a:srgbClr val="000000"/>
                </a:solidFill>
                <a:latin typeface="TI-Nspire Regular"/>
                <a:cs typeface="TI-Nspire Regular"/>
              </a:rPr>
              <a:t>:=</a:t>
            </a:r>
            <a:r>
              <a:rPr lang="en-US" dirty="0" err="1" smtClean="0">
                <a:solidFill>
                  <a:srgbClr val="000000"/>
                </a:solidFill>
                <a:latin typeface="TI-Nspire Regular"/>
                <a:cs typeface="TI-Nspire Regular"/>
              </a:rPr>
              <a:t>getKey</a:t>
            </a:r>
            <a:r>
              <a:rPr lang="en-US" dirty="0" smtClean="0">
                <a:solidFill>
                  <a:srgbClr val="000000"/>
                </a:solidFill>
                <a:latin typeface="TI-Nspire Regular"/>
                <a:cs typeface="TI-Nspire Regular"/>
              </a:rPr>
              <a:t>()</a:t>
            </a:r>
          </a:p>
          <a:p>
            <a:r>
              <a:rPr lang="en-US" b="1" dirty="0" err="1" smtClean="0">
                <a:solidFill>
                  <a:srgbClr val="FF0000"/>
                </a:solidFill>
                <a:latin typeface="TI-Nspire Regular"/>
                <a:cs typeface="TI-Nspire Regular"/>
              </a:rPr>
              <a:t>EndWhile</a:t>
            </a:r>
            <a:endParaRPr lang="en-US" b="1" dirty="0" smtClean="0">
              <a:solidFill>
                <a:srgbClr val="FF0000"/>
              </a:solidFill>
              <a:latin typeface="TI-Nspire Regular"/>
              <a:cs typeface="TI-Nspire Regular"/>
            </a:endParaRPr>
          </a:p>
          <a:p>
            <a:r>
              <a:rPr lang="en-US" dirty="0">
                <a:latin typeface="TI-Nspire Regular"/>
                <a:cs typeface="TI-Nspire Regular"/>
              </a:rPr>
              <a:t>Send "SET </a:t>
            </a:r>
            <a:r>
              <a:rPr lang="en-US" dirty="0" smtClean="0">
                <a:latin typeface="TI-Nspire Regular"/>
                <a:cs typeface="TI-Nspire Regular"/>
              </a:rPr>
              <a:t>COLOR 0 0 0”</a:t>
            </a:r>
            <a:endParaRPr lang="en-US" b="1" dirty="0" smtClean="0">
              <a:solidFill>
                <a:srgbClr val="FF0000"/>
              </a:solidFill>
              <a:latin typeface="TI-Nspire Regular"/>
              <a:cs typeface="TI-Nspire Regular"/>
            </a:endParaRPr>
          </a:p>
          <a:p>
            <a:r>
              <a:rPr lang="en-US" dirty="0" err="1">
                <a:latin typeface="TI-Nspire Regular"/>
                <a:cs typeface="TI-Nspire Regular"/>
              </a:rPr>
              <a:t>Disp</a:t>
            </a:r>
            <a:r>
              <a:rPr lang="en-US" dirty="0">
                <a:latin typeface="TI-Nspire Regular"/>
                <a:cs typeface="TI-Nspire Regular"/>
              </a:rPr>
              <a:t> "While loop is complete"</a:t>
            </a:r>
          </a:p>
        </p:txBody>
      </p:sp>
      <p:sp>
        <p:nvSpPr>
          <p:cNvPr id="10" name="TextBox 9"/>
          <p:cNvSpPr txBox="1"/>
          <p:nvPr/>
        </p:nvSpPr>
        <p:spPr>
          <a:xfrm>
            <a:off x="4054229" y="4402713"/>
            <a:ext cx="4834467" cy="1815882"/>
          </a:xfrm>
          <a:prstGeom prst="rect">
            <a:avLst/>
          </a:prstGeom>
          <a:noFill/>
        </p:spPr>
        <p:txBody>
          <a:bodyPr wrap="square" rtlCol="0">
            <a:spAutoFit/>
          </a:bodyPr>
          <a:lstStyle/>
          <a:p>
            <a:r>
              <a:rPr lang="en-US" sz="1400" dirty="0" smtClean="0"/>
              <a:t>In this program the While loop that checks the brightness level and controls the Green LED continues until the user presses the ESC (escape) key. After the While loop completes the COLOR LED is set to off values for Red, Green and Blue and a message is displayed.</a:t>
            </a:r>
          </a:p>
          <a:p>
            <a:endParaRPr lang="en-US" sz="1400" dirty="0"/>
          </a:p>
          <a:p>
            <a:r>
              <a:rPr lang="en-US" sz="1400" dirty="0"/>
              <a:t>N</a:t>
            </a:r>
            <a:r>
              <a:rPr lang="en-US" sz="1400" dirty="0" smtClean="0"/>
              <a:t>ote: Pressing the ESC key makes the statement </a:t>
            </a:r>
            <a:r>
              <a:rPr lang="en-US" sz="1400" dirty="0" err="1">
                <a:solidFill>
                  <a:srgbClr val="0000FF"/>
                </a:solidFill>
                <a:latin typeface="TI-Nspire Regular"/>
                <a:cs typeface="TI-Nspire Regular"/>
              </a:rPr>
              <a:t>getKey</a:t>
            </a:r>
            <a:r>
              <a:rPr lang="en-US" sz="1400" dirty="0">
                <a:solidFill>
                  <a:srgbClr val="0000FF"/>
                </a:solidFill>
                <a:latin typeface="TI-Nspire Regular"/>
                <a:cs typeface="TI-Nspire Regular"/>
              </a:rPr>
              <a:t>() ≠ “esc</a:t>
            </a:r>
            <a:r>
              <a:rPr lang="en-US" sz="1400" dirty="0" smtClean="0">
                <a:solidFill>
                  <a:srgbClr val="0000FF"/>
                </a:solidFill>
                <a:latin typeface="TI-Nspire Regular"/>
                <a:cs typeface="TI-Nspire Regular"/>
              </a:rPr>
              <a:t>” </a:t>
            </a:r>
            <a:r>
              <a:rPr lang="en-US" sz="1400" dirty="0" smtClean="0">
                <a:cs typeface="TI-Nspire Regular"/>
              </a:rPr>
              <a:t>false, which causes the While loop to end.</a:t>
            </a:r>
            <a:endParaRPr lang="en-US" sz="1400" dirty="0">
              <a:cs typeface="TI-Nspire Regular"/>
            </a:endParaRPr>
          </a:p>
        </p:txBody>
      </p:sp>
      <p:grpSp>
        <p:nvGrpSpPr>
          <p:cNvPr id="6" name="Group 5"/>
          <p:cNvGrpSpPr/>
          <p:nvPr/>
        </p:nvGrpSpPr>
        <p:grpSpPr>
          <a:xfrm>
            <a:off x="5551861" y="1461314"/>
            <a:ext cx="3134939" cy="2734786"/>
            <a:chOff x="69157" y="1002722"/>
            <a:chExt cx="3558486" cy="2926621"/>
          </a:xfrm>
        </p:grpSpPr>
        <p:pic>
          <p:nvPicPr>
            <p:cNvPr id="7" name="Picture 6" descr="CX 5.3 I-O Menu.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6193" y="1341276"/>
              <a:ext cx="3450756" cy="2588067"/>
            </a:xfrm>
            <a:prstGeom prst="rect">
              <a:avLst/>
            </a:prstGeom>
          </p:spPr>
        </p:pic>
        <p:sp>
          <p:nvSpPr>
            <p:cNvPr id="8" name="TextBox 7"/>
            <p:cNvSpPr txBox="1"/>
            <p:nvPr/>
          </p:nvSpPr>
          <p:spPr>
            <a:xfrm>
              <a:off x="69157" y="1002722"/>
              <a:ext cx="3558486" cy="338554"/>
            </a:xfrm>
            <a:prstGeom prst="rect">
              <a:avLst/>
            </a:prstGeom>
            <a:noFill/>
          </p:spPr>
          <p:txBody>
            <a:bodyPr wrap="none" rtlCol="0">
              <a:spAutoFit/>
            </a:bodyPr>
            <a:lstStyle/>
            <a:p>
              <a:r>
                <a:rPr lang="en-US" sz="1600" b="1" dirty="0" smtClean="0"/>
                <a:t>Program Editor </a:t>
              </a:r>
              <a:r>
                <a:rPr lang="en-US" sz="1600" b="1" dirty="0" err="1" smtClean="0"/>
                <a:t>Input/Output</a:t>
              </a:r>
              <a:r>
                <a:rPr lang="en-US" sz="1600" b="1" dirty="0" smtClean="0"/>
                <a:t> Menu</a:t>
              </a:r>
              <a:endParaRPr lang="en-US" sz="1600" b="1" dirty="0"/>
            </a:p>
          </p:txBody>
        </p:sp>
      </p:grpSp>
      <p:sp>
        <p:nvSpPr>
          <p:cNvPr id="11" name="Rounded Rectangle 10"/>
          <p:cNvSpPr/>
          <p:nvPr/>
        </p:nvSpPr>
        <p:spPr>
          <a:xfrm>
            <a:off x="2328116" y="2217740"/>
            <a:ext cx="2964329" cy="5310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1005682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Background: </a:t>
            </a:r>
            <a:r>
              <a:rPr lang="en-US" dirty="0" smtClean="0"/>
              <a:t>Storing to numeric and string variables</a:t>
            </a:r>
            <a:endParaRPr lang="en-US" dirty="0"/>
          </a:p>
        </p:txBody>
      </p:sp>
      <p:sp>
        <p:nvSpPr>
          <p:cNvPr id="3" name="Content Placeholder 2"/>
          <p:cNvSpPr>
            <a:spLocks noGrp="1"/>
          </p:cNvSpPr>
          <p:nvPr>
            <p:ph idx="1"/>
          </p:nvPr>
        </p:nvSpPr>
        <p:spPr>
          <a:xfrm>
            <a:off x="101600" y="1846673"/>
            <a:ext cx="8771960" cy="1853580"/>
          </a:xfrm>
        </p:spPr>
        <p:txBody>
          <a:bodyPr>
            <a:normAutofit fontScale="92500" lnSpcReduction="20000"/>
          </a:bodyPr>
          <a:lstStyle/>
          <a:p>
            <a:r>
              <a:rPr lang="en-US" sz="2600" b="1" dirty="0" smtClean="0"/>
              <a:t>You can store to numeric and string variables using one of these three approaches:</a:t>
            </a:r>
          </a:p>
          <a:p>
            <a:pPr lvl="1"/>
            <a:r>
              <a:rPr lang="en-US" sz="2600" b="1" dirty="0" err="1" smtClean="0"/>
              <a:t>Sto</a:t>
            </a:r>
            <a:r>
              <a:rPr lang="en-US" sz="2600" b="1" dirty="0"/>
              <a:t> </a:t>
            </a:r>
            <a:r>
              <a:rPr lang="en-US" sz="2600" b="1" dirty="0">
                <a:latin typeface="Wingdings"/>
                <a:ea typeface="Wingdings"/>
                <a:cs typeface="Wingdings"/>
                <a:sym typeface="Wingdings"/>
              </a:rPr>
              <a:t></a:t>
            </a:r>
            <a:endParaRPr lang="en-US" sz="2600" b="1" dirty="0" smtClean="0"/>
          </a:p>
          <a:p>
            <a:pPr lvl="1"/>
            <a:r>
              <a:rPr lang="en-US" sz="2600" b="1" dirty="0" smtClean="0"/>
              <a:t>:=</a:t>
            </a:r>
          </a:p>
          <a:p>
            <a:pPr lvl="1"/>
            <a:r>
              <a:rPr lang="en-US" sz="2600" b="1" dirty="0" smtClean="0"/>
              <a:t>Define</a:t>
            </a:r>
          </a:p>
          <a:p>
            <a:endParaRPr lang="en-US" sz="1600" dirty="0"/>
          </a:p>
          <a:p>
            <a:endParaRPr lang="en-US" dirty="0"/>
          </a:p>
          <a:p>
            <a:endParaRPr lang="en-US" dirty="0"/>
          </a:p>
        </p:txBody>
      </p:sp>
      <p:sp>
        <p:nvSpPr>
          <p:cNvPr id="5" name="Rectangle 4"/>
          <p:cNvSpPr/>
          <p:nvPr/>
        </p:nvSpPr>
        <p:spPr>
          <a:xfrm>
            <a:off x="4831879" y="2931801"/>
            <a:ext cx="3566974" cy="1077218"/>
          </a:xfrm>
          <a:prstGeom prst="rect">
            <a:avLst/>
          </a:prstGeom>
          <a:solidFill>
            <a:schemeClr val="bg1">
              <a:lumMod val="95000"/>
            </a:schemeClr>
          </a:solidFill>
          <a:ln>
            <a:solidFill>
              <a:schemeClr val="tx1"/>
            </a:solidFill>
          </a:ln>
        </p:spPr>
        <p:txBody>
          <a:bodyPr wrap="square">
            <a:spAutoFit/>
          </a:bodyPr>
          <a:lstStyle/>
          <a:p>
            <a:r>
              <a:rPr lang="en-US" sz="1600" b="1" dirty="0">
                <a:latin typeface="TI-Nspire Regular"/>
                <a:cs typeface="TI-Nspire Regular"/>
              </a:rPr>
              <a:t>2→</a:t>
            </a:r>
            <a:r>
              <a:rPr lang="en-US" sz="1600" b="1" dirty="0" smtClean="0">
                <a:latin typeface="TI-Nspire Regular"/>
                <a:cs typeface="TI-Nspire Regular"/>
              </a:rPr>
              <a:t>a</a:t>
            </a:r>
          </a:p>
          <a:p>
            <a:r>
              <a:rPr lang="en-US" sz="1600" b="1" dirty="0" err="1" smtClean="0">
                <a:latin typeface="TI-Nspire Regular"/>
                <a:cs typeface="TI-Nspire Regular"/>
              </a:rPr>
              <a:t>Disp</a:t>
            </a:r>
            <a:r>
              <a:rPr lang="en-US" sz="1600" b="1" dirty="0" smtClean="0">
                <a:latin typeface="TI-Nspire Regular"/>
                <a:cs typeface="TI-Nspire Regular"/>
              </a:rPr>
              <a:t> a</a:t>
            </a:r>
          </a:p>
          <a:p>
            <a:r>
              <a:rPr lang="en-US" sz="1600" b="1" dirty="0" smtClean="0">
                <a:latin typeface="TI-Nspire Regular"/>
                <a:cs typeface="TI-Nspire Regular"/>
              </a:rPr>
              <a:t>"</a:t>
            </a:r>
            <a:r>
              <a:rPr lang="en-US" sz="1600" b="1" dirty="0" err="1">
                <a:latin typeface="TI-Nspire Regular"/>
                <a:cs typeface="TI-Nspire Regular"/>
              </a:rPr>
              <a:t>bbb</a:t>
            </a:r>
            <a:r>
              <a:rPr lang="en-US" sz="1600" b="1" dirty="0">
                <a:latin typeface="TI-Nspire Regular"/>
                <a:cs typeface="TI-Nspire Regular"/>
              </a:rPr>
              <a:t>"→</a:t>
            </a:r>
            <a:r>
              <a:rPr lang="en-US" sz="1600" b="1" dirty="0" smtClean="0">
                <a:latin typeface="TI-Nspire Regular"/>
                <a:cs typeface="TI-Nspire Regular"/>
              </a:rPr>
              <a:t>b</a:t>
            </a:r>
          </a:p>
          <a:p>
            <a:r>
              <a:rPr lang="en-US" sz="1600" b="1" dirty="0" err="1" smtClean="0">
                <a:latin typeface="TI-Nspire Regular"/>
                <a:cs typeface="TI-Nspire Regular"/>
              </a:rPr>
              <a:t>Disp</a:t>
            </a:r>
            <a:r>
              <a:rPr lang="en-US" sz="1600" b="1" dirty="0" smtClean="0">
                <a:latin typeface="TI-Nspire Regular"/>
                <a:cs typeface="TI-Nspire Regular"/>
              </a:rPr>
              <a:t> b</a:t>
            </a:r>
          </a:p>
        </p:txBody>
      </p:sp>
      <p:sp>
        <p:nvSpPr>
          <p:cNvPr id="6" name="TextBox 5"/>
          <p:cNvSpPr txBox="1"/>
          <p:nvPr/>
        </p:nvSpPr>
        <p:spPr>
          <a:xfrm>
            <a:off x="4805498" y="2537519"/>
            <a:ext cx="1495947" cy="369332"/>
          </a:xfrm>
          <a:prstGeom prst="rect">
            <a:avLst/>
          </a:prstGeom>
          <a:noFill/>
        </p:spPr>
        <p:txBody>
          <a:bodyPr wrap="none" rtlCol="0">
            <a:spAutoFit/>
          </a:bodyPr>
          <a:lstStyle/>
          <a:p>
            <a:r>
              <a:rPr lang="en-US" dirty="0" smtClean="0"/>
              <a:t>Using </a:t>
            </a:r>
            <a:r>
              <a:rPr lang="en-US" dirty="0" err="1" smtClean="0"/>
              <a:t>Sto</a:t>
            </a:r>
            <a:r>
              <a:rPr lang="en-US" dirty="0"/>
              <a:t> </a:t>
            </a:r>
            <a:r>
              <a:rPr lang="en-US" dirty="0" smtClean="0">
                <a:latin typeface="Wingdings"/>
                <a:ea typeface="Wingdings"/>
                <a:cs typeface="Wingdings"/>
                <a:sym typeface="Wingdings"/>
              </a:rPr>
              <a:t></a:t>
            </a:r>
            <a:endParaRPr lang="en-US" dirty="0"/>
          </a:p>
        </p:txBody>
      </p:sp>
      <p:sp>
        <p:nvSpPr>
          <p:cNvPr id="7" name="Rectangle 6"/>
          <p:cNvSpPr/>
          <p:nvPr/>
        </p:nvSpPr>
        <p:spPr>
          <a:xfrm>
            <a:off x="101600" y="5038141"/>
            <a:ext cx="3566974" cy="1077218"/>
          </a:xfrm>
          <a:prstGeom prst="rect">
            <a:avLst/>
          </a:prstGeom>
          <a:solidFill>
            <a:schemeClr val="bg1">
              <a:lumMod val="95000"/>
            </a:schemeClr>
          </a:solidFill>
          <a:ln>
            <a:solidFill>
              <a:schemeClr val="tx1"/>
            </a:solidFill>
          </a:ln>
        </p:spPr>
        <p:txBody>
          <a:bodyPr wrap="square">
            <a:spAutoFit/>
          </a:bodyPr>
          <a:lstStyle/>
          <a:p>
            <a:r>
              <a:rPr lang="en-US" sz="1600" b="1" dirty="0">
                <a:latin typeface="TI-Nspire Regular"/>
                <a:cs typeface="TI-Nspire Regular"/>
              </a:rPr>
              <a:t>c:=</a:t>
            </a:r>
            <a:r>
              <a:rPr lang="en-US" sz="1600" b="1" dirty="0" smtClean="0">
                <a:latin typeface="TI-Nspire Regular"/>
                <a:cs typeface="TI-Nspire Regular"/>
              </a:rPr>
              <a:t>4</a:t>
            </a:r>
          </a:p>
          <a:p>
            <a:r>
              <a:rPr lang="en-US" sz="1600" b="1" dirty="0" err="1" smtClean="0">
                <a:latin typeface="TI-Nspire Regular"/>
                <a:cs typeface="TI-Nspire Regular"/>
              </a:rPr>
              <a:t>Disp</a:t>
            </a:r>
            <a:r>
              <a:rPr lang="en-US" sz="1600" b="1" dirty="0" smtClean="0">
                <a:latin typeface="TI-Nspire Regular"/>
                <a:cs typeface="TI-Nspire Regular"/>
              </a:rPr>
              <a:t> c</a:t>
            </a:r>
          </a:p>
          <a:p>
            <a:r>
              <a:rPr lang="en-US" sz="1600" b="1" dirty="0" smtClean="0">
                <a:latin typeface="TI-Nspire Regular"/>
                <a:cs typeface="TI-Nspire Regular"/>
              </a:rPr>
              <a:t>d</a:t>
            </a:r>
            <a:r>
              <a:rPr lang="en-US" sz="1600" b="1" dirty="0">
                <a:latin typeface="TI-Nspire Regular"/>
                <a:cs typeface="TI-Nspire Regular"/>
              </a:rPr>
              <a:t>:="</a:t>
            </a:r>
            <a:r>
              <a:rPr lang="en-US" sz="1600" b="1" dirty="0" err="1" smtClean="0">
                <a:latin typeface="TI-Nspire Regular"/>
                <a:cs typeface="TI-Nspire Regular"/>
              </a:rPr>
              <a:t>ddd</a:t>
            </a:r>
            <a:r>
              <a:rPr lang="en-US" sz="1600" b="1" dirty="0" smtClean="0">
                <a:latin typeface="TI-Nspire Regular"/>
                <a:cs typeface="TI-Nspire Regular"/>
              </a:rPr>
              <a:t>”</a:t>
            </a:r>
          </a:p>
          <a:p>
            <a:r>
              <a:rPr lang="en-US" sz="1600" b="1" dirty="0" err="1" smtClean="0">
                <a:latin typeface="TI-Nspire Regular"/>
                <a:cs typeface="TI-Nspire Regular"/>
              </a:rPr>
              <a:t>Disp</a:t>
            </a:r>
            <a:r>
              <a:rPr lang="en-US" sz="1600" b="1" dirty="0" smtClean="0">
                <a:latin typeface="TI-Nspire Regular"/>
                <a:cs typeface="TI-Nspire Regular"/>
              </a:rPr>
              <a:t> </a:t>
            </a:r>
            <a:r>
              <a:rPr lang="en-US" sz="1600" b="1" dirty="0">
                <a:latin typeface="TI-Nspire Regular"/>
                <a:cs typeface="TI-Nspire Regular"/>
              </a:rPr>
              <a:t>d</a:t>
            </a:r>
            <a:endParaRPr lang="en-US" sz="1600" b="1" dirty="0" smtClean="0">
              <a:latin typeface="TI-Nspire Regular"/>
              <a:cs typeface="TI-Nspire Regular"/>
            </a:endParaRPr>
          </a:p>
        </p:txBody>
      </p:sp>
      <p:sp>
        <p:nvSpPr>
          <p:cNvPr id="8" name="TextBox 7"/>
          <p:cNvSpPr txBox="1"/>
          <p:nvPr/>
        </p:nvSpPr>
        <p:spPr>
          <a:xfrm>
            <a:off x="101600" y="4668809"/>
            <a:ext cx="1037889" cy="369332"/>
          </a:xfrm>
          <a:prstGeom prst="rect">
            <a:avLst/>
          </a:prstGeom>
          <a:noFill/>
        </p:spPr>
        <p:txBody>
          <a:bodyPr wrap="none" rtlCol="0">
            <a:spAutoFit/>
          </a:bodyPr>
          <a:lstStyle/>
          <a:p>
            <a:r>
              <a:rPr lang="en-US" dirty="0" smtClean="0"/>
              <a:t>Using :=</a:t>
            </a:r>
            <a:endParaRPr lang="en-US" dirty="0"/>
          </a:p>
        </p:txBody>
      </p:sp>
      <p:sp>
        <p:nvSpPr>
          <p:cNvPr id="10" name="Rectangle 9"/>
          <p:cNvSpPr/>
          <p:nvPr/>
        </p:nvSpPr>
        <p:spPr>
          <a:xfrm>
            <a:off x="4800523" y="5038141"/>
            <a:ext cx="3566974" cy="1077218"/>
          </a:xfrm>
          <a:prstGeom prst="rect">
            <a:avLst/>
          </a:prstGeom>
          <a:solidFill>
            <a:schemeClr val="bg1">
              <a:lumMod val="95000"/>
            </a:schemeClr>
          </a:solidFill>
          <a:ln>
            <a:solidFill>
              <a:schemeClr val="tx1"/>
            </a:solidFill>
          </a:ln>
        </p:spPr>
        <p:txBody>
          <a:bodyPr wrap="square">
            <a:spAutoFit/>
          </a:bodyPr>
          <a:lstStyle/>
          <a:p>
            <a:r>
              <a:rPr lang="en-US" sz="1600" b="1" dirty="0">
                <a:latin typeface="TI-Nspire Regular"/>
                <a:cs typeface="TI-Nspire Regular"/>
              </a:rPr>
              <a:t>Define e=</a:t>
            </a:r>
            <a:r>
              <a:rPr lang="en-US" sz="1600" b="1" dirty="0" smtClean="0">
                <a:latin typeface="TI-Nspire Regular"/>
                <a:cs typeface="TI-Nspire Regular"/>
              </a:rPr>
              <a:t>3</a:t>
            </a:r>
          </a:p>
          <a:p>
            <a:r>
              <a:rPr lang="en-US" sz="1600" b="1" dirty="0" err="1" smtClean="0">
                <a:latin typeface="TI-Nspire Regular"/>
                <a:cs typeface="TI-Nspire Regular"/>
              </a:rPr>
              <a:t>Disp</a:t>
            </a:r>
            <a:r>
              <a:rPr lang="en-US" sz="1600" b="1" dirty="0" smtClean="0">
                <a:latin typeface="TI-Nspire Regular"/>
                <a:cs typeface="TI-Nspire Regular"/>
              </a:rPr>
              <a:t> e</a:t>
            </a:r>
          </a:p>
          <a:p>
            <a:r>
              <a:rPr lang="en-US" sz="1600" b="1" dirty="0" smtClean="0">
                <a:latin typeface="TI-Nspire Regular"/>
                <a:cs typeface="TI-Nspire Regular"/>
              </a:rPr>
              <a:t>Define f=“</a:t>
            </a:r>
            <a:r>
              <a:rPr lang="en-US" sz="1600" b="1" dirty="0" err="1" smtClean="0">
                <a:latin typeface="TI-Nspire Regular"/>
                <a:cs typeface="TI-Nspire Regular"/>
              </a:rPr>
              <a:t>fff</a:t>
            </a:r>
            <a:r>
              <a:rPr lang="en-US" sz="1600" b="1" dirty="0" smtClean="0">
                <a:latin typeface="TI-Nspire Regular"/>
                <a:cs typeface="TI-Nspire Regular"/>
              </a:rPr>
              <a:t>”</a:t>
            </a:r>
          </a:p>
          <a:p>
            <a:r>
              <a:rPr lang="en-US" sz="1600" b="1" dirty="0" err="1" smtClean="0">
                <a:latin typeface="TI-Nspire Regular"/>
                <a:cs typeface="TI-Nspire Regular"/>
              </a:rPr>
              <a:t>Disp</a:t>
            </a:r>
            <a:r>
              <a:rPr lang="en-US" sz="1600" b="1" dirty="0" smtClean="0">
                <a:latin typeface="TI-Nspire Regular"/>
                <a:cs typeface="TI-Nspire Regular"/>
              </a:rPr>
              <a:t> f</a:t>
            </a:r>
          </a:p>
        </p:txBody>
      </p:sp>
      <p:sp>
        <p:nvSpPr>
          <p:cNvPr id="11" name="TextBox 10"/>
          <p:cNvSpPr txBox="1"/>
          <p:nvPr/>
        </p:nvSpPr>
        <p:spPr>
          <a:xfrm>
            <a:off x="4831879" y="4664976"/>
            <a:ext cx="1506204" cy="369332"/>
          </a:xfrm>
          <a:prstGeom prst="rect">
            <a:avLst/>
          </a:prstGeom>
          <a:noFill/>
        </p:spPr>
        <p:txBody>
          <a:bodyPr wrap="none" rtlCol="0">
            <a:spAutoFit/>
          </a:bodyPr>
          <a:lstStyle/>
          <a:p>
            <a:r>
              <a:rPr lang="en-US" dirty="0" smtClean="0"/>
              <a:t>Using Define</a:t>
            </a:r>
            <a:endParaRPr lang="en-US" dirty="0"/>
          </a:p>
        </p:txBody>
      </p:sp>
      <p:sp>
        <p:nvSpPr>
          <p:cNvPr id="12" name="Rounded Rectangle 11"/>
          <p:cNvSpPr/>
          <p:nvPr/>
        </p:nvSpPr>
        <p:spPr>
          <a:xfrm>
            <a:off x="101600" y="1315584"/>
            <a:ext cx="2964329" cy="5310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3107444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Background: </a:t>
            </a:r>
            <a:r>
              <a:rPr lang="en-US" dirty="0" smtClean="0"/>
              <a:t>Storing TI-Innovator™ sensor readings to a list</a:t>
            </a:r>
            <a:endParaRPr lang="en-US" dirty="0"/>
          </a:p>
        </p:txBody>
      </p:sp>
      <p:sp>
        <p:nvSpPr>
          <p:cNvPr id="3" name="Rectangle 2"/>
          <p:cNvSpPr/>
          <p:nvPr/>
        </p:nvSpPr>
        <p:spPr>
          <a:xfrm>
            <a:off x="101600" y="1346894"/>
            <a:ext cx="8585200" cy="892552"/>
          </a:xfrm>
          <a:prstGeom prst="rect">
            <a:avLst/>
          </a:prstGeom>
        </p:spPr>
        <p:txBody>
          <a:bodyPr wrap="square">
            <a:spAutoFit/>
          </a:bodyPr>
          <a:lstStyle/>
          <a:p>
            <a:r>
              <a:rPr lang="en-US" dirty="0" smtClean="0"/>
              <a:t>By using the For loop counter variable you can store successive sensor readings into a list for later use.</a:t>
            </a:r>
          </a:p>
          <a:p>
            <a:endParaRPr lang="en-US" sz="1600" dirty="0" smtClean="0"/>
          </a:p>
        </p:txBody>
      </p:sp>
      <p:sp>
        <p:nvSpPr>
          <p:cNvPr id="5" name="Rectangle 4"/>
          <p:cNvSpPr/>
          <p:nvPr/>
        </p:nvSpPr>
        <p:spPr>
          <a:xfrm>
            <a:off x="101600" y="2429946"/>
            <a:ext cx="3566974" cy="1569660"/>
          </a:xfrm>
          <a:prstGeom prst="rect">
            <a:avLst/>
          </a:prstGeom>
          <a:solidFill>
            <a:schemeClr val="bg1">
              <a:lumMod val="95000"/>
            </a:schemeClr>
          </a:solidFill>
          <a:ln>
            <a:solidFill>
              <a:schemeClr val="tx1"/>
            </a:solidFill>
          </a:ln>
        </p:spPr>
        <p:txBody>
          <a:bodyPr wrap="square">
            <a:spAutoFit/>
          </a:bodyPr>
          <a:lstStyle/>
          <a:p>
            <a:r>
              <a:rPr lang="en-US" sz="1600" dirty="0">
                <a:latin typeface="TI-Nspire Regular"/>
                <a:cs typeface="TI-Nspire Regular"/>
              </a:rPr>
              <a:t>For n,</a:t>
            </a:r>
            <a:r>
              <a:rPr lang="en-US" sz="1600" dirty="0" smtClean="0">
                <a:latin typeface="TI-Nspire Regular"/>
                <a:cs typeface="TI-Nspire Regular"/>
              </a:rPr>
              <a:t>1,5</a:t>
            </a:r>
          </a:p>
          <a:p>
            <a:r>
              <a:rPr lang="en-US" sz="1600" dirty="0" smtClean="0">
                <a:latin typeface="TI-Nspire Regular"/>
                <a:cs typeface="TI-Nspire Regular"/>
              </a:rPr>
              <a:t> Send </a:t>
            </a:r>
            <a:r>
              <a:rPr lang="en-US" sz="1600" dirty="0">
                <a:latin typeface="TI-Nspire Regular"/>
                <a:cs typeface="TI-Nspire Regular"/>
              </a:rPr>
              <a:t>"READ BRIGHTNESS </a:t>
            </a:r>
            <a:r>
              <a:rPr lang="en-US" sz="1600" dirty="0" smtClean="0">
                <a:latin typeface="TI-Nspire Regular"/>
                <a:cs typeface="TI-Nspire Regular"/>
              </a:rPr>
              <a:t>”</a:t>
            </a:r>
          </a:p>
          <a:p>
            <a:r>
              <a:rPr lang="en-US" sz="1600" dirty="0" smtClean="0">
                <a:latin typeface="TI-Nspire Regular"/>
                <a:cs typeface="TI-Nspire Regular"/>
              </a:rPr>
              <a:t> Get b</a:t>
            </a:r>
          </a:p>
          <a:p>
            <a:r>
              <a:rPr lang="en-US" sz="1600" dirty="0" smtClean="0">
                <a:latin typeface="TI-Nspire Regular"/>
                <a:cs typeface="TI-Nspire Regular"/>
              </a:rPr>
              <a:t> </a:t>
            </a:r>
            <a:r>
              <a:rPr lang="en-US" sz="1600" dirty="0" err="1" smtClean="0">
                <a:latin typeface="TI-Nspire Regular"/>
                <a:cs typeface="TI-Nspire Regular"/>
              </a:rPr>
              <a:t>brightlist</a:t>
            </a:r>
            <a:r>
              <a:rPr lang="en-US" sz="1600" dirty="0">
                <a:latin typeface="TI-Nspire Regular"/>
                <a:cs typeface="TI-Nspire Regular"/>
              </a:rPr>
              <a:t>[n</a:t>
            </a:r>
            <a:r>
              <a:rPr lang="en-US" sz="1600" dirty="0" smtClean="0">
                <a:latin typeface="TI-Nspire Regular"/>
                <a:cs typeface="TI-Nspire Regular"/>
              </a:rPr>
              <a:t>]:</a:t>
            </a:r>
            <a:r>
              <a:rPr lang="en-US" sz="1600" dirty="0">
                <a:latin typeface="TI-Nspire Regular"/>
                <a:cs typeface="TI-Nspire Regular"/>
              </a:rPr>
              <a:t>=</a:t>
            </a:r>
            <a:r>
              <a:rPr lang="en-US" sz="1600" dirty="0" smtClean="0">
                <a:latin typeface="TI-Nspire Regular"/>
                <a:cs typeface="TI-Nspire Regular"/>
              </a:rPr>
              <a:t>b</a:t>
            </a:r>
          </a:p>
          <a:p>
            <a:r>
              <a:rPr lang="en-US" sz="1600" dirty="0" smtClean="0">
                <a:latin typeface="TI-Nspire Regular"/>
                <a:cs typeface="TI-Nspire Regular"/>
              </a:rPr>
              <a:t> Wait 1</a:t>
            </a:r>
          </a:p>
          <a:p>
            <a:r>
              <a:rPr lang="en-US" sz="1600" dirty="0" err="1" smtClean="0">
                <a:latin typeface="TI-Nspire Regular"/>
                <a:cs typeface="TI-Nspire Regular"/>
              </a:rPr>
              <a:t>EndFor</a:t>
            </a:r>
            <a:endParaRPr lang="en-US" sz="1600" dirty="0" smtClean="0">
              <a:latin typeface="TI-Nspire Regular"/>
              <a:cs typeface="TI-Nspire Regular"/>
            </a:endParaRPr>
          </a:p>
        </p:txBody>
      </p:sp>
      <p:sp>
        <p:nvSpPr>
          <p:cNvPr id="10" name="TextBox 9"/>
          <p:cNvSpPr txBox="1"/>
          <p:nvPr/>
        </p:nvSpPr>
        <p:spPr>
          <a:xfrm>
            <a:off x="101601" y="4109809"/>
            <a:ext cx="3566974" cy="1200329"/>
          </a:xfrm>
          <a:prstGeom prst="rect">
            <a:avLst/>
          </a:prstGeom>
          <a:noFill/>
        </p:spPr>
        <p:txBody>
          <a:bodyPr wrap="square" rtlCol="0">
            <a:spAutoFit/>
          </a:bodyPr>
          <a:lstStyle/>
          <a:p>
            <a:r>
              <a:rPr lang="en-US" dirty="0" smtClean="0"/>
              <a:t>This example stores BRIGHTNESS values to a list called </a:t>
            </a:r>
            <a:r>
              <a:rPr lang="en-US" dirty="0" err="1" smtClean="0"/>
              <a:t>brightlist</a:t>
            </a:r>
            <a:r>
              <a:rPr lang="en-US" dirty="0" smtClean="0"/>
              <a:t>. [n] accesses the nth element of the list.</a:t>
            </a:r>
            <a:endParaRPr lang="en-US" dirty="0"/>
          </a:p>
        </p:txBody>
      </p:sp>
      <p:sp>
        <p:nvSpPr>
          <p:cNvPr id="6" name="Rectangle 5"/>
          <p:cNvSpPr/>
          <p:nvPr/>
        </p:nvSpPr>
        <p:spPr>
          <a:xfrm>
            <a:off x="4419600" y="2429946"/>
            <a:ext cx="3566974" cy="2062103"/>
          </a:xfrm>
          <a:prstGeom prst="rect">
            <a:avLst/>
          </a:prstGeom>
          <a:solidFill>
            <a:schemeClr val="bg1">
              <a:lumMod val="95000"/>
            </a:schemeClr>
          </a:solidFill>
          <a:ln>
            <a:solidFill>
              <a:schemeClr val="tx1"/>
            </a:solidFill>
          </a:ln>
        </p:spPr>
        <p:txBody>
          <a:bodyPr wrap="square">
            <a:spAutoFit/>
          </a:bodyPr>
          <a:lstStyle/>
          <a:p>
            <a:r>
              <a:rPr lang="en-US" sz="1600" dirty="0">
                <a:latin typeface="TI-Nspire Regular"/>
                <a:cs typeface="TI-Nspire Regular"/>
              </a:rPr>
              <a:t>w:=</a:t>
            </a:r>
            <a:r>
              <a:rPr lang="en-US" sz="1600" dirty="0" smtClean="0">
                <a:latin typeface="TI-Nspire Regular"/>
                <a:cs typeface="TI-Nspire Regular"/>
              </a:rPr>
              <a:t>0.5</a:t>
            </a:r>
          </a:p>
          <a:p>
            <a:r>
              <a:rPr lang="en-US" sz="1600" dirty="0" smtClean="0">
                <a:latin typeface="TI-Nspire Regular"/>
                <a:cs typeface="TI-Nspire Regular"/>
              </a:rPr>
              <a:t>For </a:t>
            </a:r>
            <a:r>
              <a:rPr lang="en-US" sz="1600" dirty="0">
                <a:latin typeface="TI-Nspire Regular"/>
                <a:cs typeface="TI-Nspire Regular"/>
              </a:rPr>
              <a:t>n,</a:t>
            </a:r>
            <a:r>
              <a:rPr lang="en-US" sz="1600" dirty="0" smtClean="0">
                <a:latin typeface="TI-Nspire Regular"/>
                <a:cs typeface="TI-Nspire Regular"/>
              </a:rPr>
              <a:t>1,5</a:t>
            </a:r>
          </a:p>
          <a:p>
            <a:r>
              <a:rPr lang="en-US" sz="1600" dirty="0" smtClean="0">
                <a:latin typeface="TI-Nspire Regular"/>
                <a:cs typeface="TI-Nspire Regular"/>
              </a:rPr>
              <a:t> Send </a:t>
            </a:r>
            <a:r>
              <a:rPr lang="en-US" sz="1600" dirty="0">
                <a:latin typeface="TI-Nspire Regular"/>
                <a:cs typeface="TI-Nspire Regular"/>
              </a:rPr>
              <a:t>"READ BRIGHTNESS </a:t>
            </a:r>
            <a:r>
              <a:rPr lang="en-US" sz="1600" dirty="0" smtClean="0">
                <a:latin typeface="TI-Nspire Regular"/>
                <a:cs typeface="TI-Nspire Regular"/>
              </a:rPr>
              <a:t>”</a:t>
            </a:r>
          </a:p>
          <a:p>
            <a:r>
              <a:rPr lang="en-US" sz="1600" dirty="0" smtClean="0">
                <a:latin typeface="TI-Nspire Regular"/>
                <a:cs typeface="TI-Nspire Regular"/>
              </a:rPr>
              <a:t> Get b</a:t>
            </a:r>
          </a:p>
          <a:p>
            <a:r>
              <a:rPr lang="en-US" sz="1600" dirty="0" smtClean="0">
                <a:latin typeface="TI-Nspire Regular"/>
                <a:cs typeface="TI-Nspire Regular"/>
              </a:rPr>
              <a:t> </a:t>
            </a:r>
            <a:r>
              <a:rPr lang="en-US" sz="1600" dirty="0" err="1" smtClean="0">
                <a:latin typeface="TI-Nspire Regular"/>
                <a:cs typeface="TI-Nspire Regular"/>
              </a:rPr>
              <a:t>brightlist</a:t>
            </a:r>
            <a:r>
              <a:rPr lang="en-US" sz="1600" dirty="0">
                <a:latin typeface="TI-Nspire Regular"/>
                <a:cs typeface="TI-Nspire Regular"/>
              </a:rPr>
              <a:t>[n]:=</a:t>
            </a:r>
            <a:r>
              <a:rPr lang="en-US" sz="1600" dirty="0" smtClean="0">
                <a:latin typeface="TI-Nspire Regular"/>
                <a:cs typeface="TI-Nspire Regular"/>
              </a:rPr>
              <a:t>b</a:t>
            </a:r>
          </a:p>
          <a:p>
            <a:r>
              <a:rPr lang="en-US" sz="1600" dirty="0" smtClean="0">
                <a:latin typeface="TI-Nspire Regular"/>
                <a:cs typeface="TI-Nspire Regular"/>
              </a:rPr>
              <a:t> </a:t>
            </a:r>
            <a:r>
              <a:rPr lang="en-US" sz="1600" dirty="0" err="1" smtClean="0">
                <a:latin typeface="TI-Nspire Regular"/>
                <a:cs typeface="TI-Nspire Regular"/>
              </a:rPr>
              <a:t>timelist</a:t>
            </a:r>
            <a:r>
              <a:rPr lang="en-US" sz="1600" dirty="0">
                <a:latin typeface="TI-Nspire Regular"/>
                <a:cs typeface="TI-Nspire Regular"/>
              </a:rPr>
              <a:t>[n]:=(n-1)*</a:t>
            </a:r>
            <a:r>
              <a:rPr lang="en-US" sz="1600" dirty="0" smtClean="0">
                <a:latin typeface="TI-Nspire Regular"/>
                <a:cs typeface="TI-Nspire Regular"/>
              </a:rPr>
              <a:t>w</a:t>
            </a:r>
          </a:p>
          <a:p>
            <a:r>
              <a:rPr lang="en-US" sz="1600" dirty="0" smtClean="0">
                <a:latin typeface="TI-Nspire Regular"/>
                <a:cs typeface="TI-Nspire Regular"/>
              </a:rPr>
              <a:t> Wait w</a:t>
            </a:r>
          </a:p>
          <a:p>
            <a:r>
              <a:rPr lang="en-US" sz="1600" dirty="0" err="1" smtClean="0">
                <a:latin typeface="TI-Nspire Regular"/>
                <a:cs typeface="TI-Nspire Regular"/>
              </a:rPr>
              <a:t>EndFor</a:t>
            </a:r>
            <a:endParaRPr lang="en-US" sz="1600" dirty="0" smtClean="0">
              <a:latin typeface="TI-Nspire Regular"/>
              <a:cs typeface="TI-Nspire Regular"/>
            </a:endParaRPr>
          </a:p>
        </p:txBody>
      </p:sp>
      <p:sp>
        <p:nvSpPr>
          <p:cNvPr id="7" name="TextBox 6"/>
          <p:cNvSpPr txBox="1"/>
          <p:nvPr/>
        </p:nvSpPr>
        <p:spPr>
          <a:xfrm>
            <a:off x="4419600" y="4671873"/>
            <a:ext cx="3566974" cy="1200329"/>
          </a:xfrm>
          <a:prstGeom prst="rect">
            <a:avLst/>
          </a:prstGeom>
          <a:noFill/>
        </p:spPr>
        <p:txBody>
          <a:bodyPr wrap="square" rtlCol="0">
            <a:spAutoFit/>
          </a:bodyPr>
          <a:lstStyle/>
          <a:p>
            <a:r>
              <a:rPr lang="en-US" dirty="0" smtClean="0"/>
              <a:t>This more advanced example estimates the time of the reading by using a variable w, as the time input for the Wait command.</a:t>
            </a:r>
            <a:endParaRPr lang="en-US" dirty="0"/>
          </a:p>
        </p:txBody>
      </p:sp>
    </p:spTree>
    <p:extLst>
      <p:ext uri="{BB962C8B-B14F-4D97-AF65-F5344CB8AC3E}">
        <p14:creationId xmlns:p14="http://schemas.microsoft.com/office/powerpoint/2010/main" val="2166178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390904" y="1847823"/>
            <a:ext cx="3558486" cy="2926621"/>
            <a:chOff x="69157" y="1002722"/>
            <a:chExt cx="3558486" cy="2926621"/>
          </a:xfrm>
        </p:grpSpPr>
        <p:pic>
          <p:nvPicPr>
            <p:cNvPr id="11" name="Picture 10" descr="CX 5.3 I-O Menu.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6193" y="1341276"/>
              <a:ext cx="3450756" cy="2588067"/>
            </a:xfrm>
            <a:prstGeom prst="rect">
              <a:avLst/>
            </a:prstGeom>
          </p:spPr>
        </p:pic>
        <p:sp>
          <p:nvSpPr>
            <p:cNvPr id="12" name="TextBox 11"/>
            <p:cNvSpPr txBox="1"/>
            <p:nvPr/>
          </p:nvSpPr>
          <p:spPr>
            <a:xfrm>
              <a:off x="69157" y="1002722"/>
              <a:ext cx="3558486" cy="338554"/>
            </a:xfrm>
            <a:prstGeom prst="rect">
              <a:avLst/>
            </a:prstGeom>
            <a:noFill/>
          </p:spPr>
          <p:txBody>
            <a:bodyPr wrap="none" rtlCol="0">
              <a:spAutoFit/>
            </a:bodyPr>
            <a:lstStyle/>
            <a:p>
              <a:r>
                <a:rPr lang="en-US" sz="1600" b="1" dirty="0" smtClean="0"/>
                <a:t>Program Editor </a:t>
              </a:r>
              <a:r>
                <a:rPr lang="en-US" sz="1600" b="1" dirty="0" err="1" smtClean="0"/>
                <a:t>Input/Output</a:t>
              </a:r>
              <a:r>
                <a:rPr lang="en-US" sz="1600" b="1" dirty="0" smtClean="0"/>
                <a:t> Menu</a:t>
              </a:r>
              <a:endParaRPr lang="en-US" sz="1600" b="1" dirty="0"/>
            </a:p>
          </p:txBody>
        </p:sp>
      </p:grpSp>
      <p:sp>
        <p:nvSpPr>
          <p:cNvPr id="2" name="Title 1"/>
          <p:cNvSpPr>
            <a:spLocks noGrp="1"/>
          </p:cNvSpPr>
          <p:nvPr>
            <p:ph type="title"/>
          </p:nvPr>
        </p:nvSpPr>
        <p:spPr/>
        <p:txBody>
          <a:bodyPr>
            <a:normAutofit/>
          </a:bodyPr>
          <a:lstStyle/>
          <a:p>
            <a:r>
              <a:rPr lang="en-US" dirty="0" smtClean="0">
                <a:solidFill>
                  <a:srgbClr val="0000FF"/>
                </a:solidFill>
              </a:rPr>
              <a:t>Background: </a:t>
            </a:r>
            <a:r>
              <a:rPr lang="en-US" dirty="0" err="1" smtClean="0"/>
              <a:t>DispAt</a:t>
            </a:r>
            <a:endParaRPr lang="en-US" dirty="0"/>
          </a:p>
        </p:txBody>
      </p:sp>
      <p:sp>
        <p:nvSpPr>
          <p:cNvPr id="6" name="Rectangle 5"/>
          <p:cNvSpPr/>
          <p:nvPr/>
        </p:nvSpPr>
        <p:spPr>
          <a:xfrm>
            <a:off x="101600" y="1169094"/>
            <a:ext cx="8317308" cy="1846659"/>
          </a:xfrm>
          <a:prstGeom prst="rect">
            <a:avLst/>
          </a:prstGeom>
        </p:spPr>
        <p:txBody>
          <a:bodyPr wrap="square">
            <a:spAutoFit/>
          </a:bodyPr>
          <a:lstStyle/>
          <a:p>
            <a:r>
              <a:rPr lang="en-US" dirty="0" smtClean="0"/>
              <a:t>The </a:t>
            </a:r>
            <a:r>
              <a:rPr lang="en-US" b="1" dirty="0" err="1" smtClean="0"/>
              <a:t>DispAt</a:t>
            </a:r>
            <a:r>
              <a:rPr lang="en-US" dirty="0" smtClean="0"/>
              <a:t> command allows you to control the text and values that are displayed on the rows of the Calculator application.</a:t>
            </a:r>
            <a:endParaRPr lang="en-US" sz="1600" dirty="0" smtClean="0"/>
          </a:p>
          <a:p>
            <a:endParaRPr lang="en-US" sz="1600" b="1" dirty="0" smtClean="0"/>
          </a:p>
          <a:p>
            <a:r>
              <a:rPr lang="en-US" sz="1600" b="1" dirty="0" err="1" smtClean="0"/>
              <a:t>DispAt</a:t>
            </a:r>
            <a:r>
              <a:rPr lang="en-US" sz="1600" dirty="0" smtClean="0"/>
              <a:t> </a:t>
            </a:r>
            <a:r>
              <a:rPr lang="en-US" sz="1600" i="1" dirty="0" smtClean="0"/>
              <a:t>row</a:t>
            </a:r>
            <a:r>
              <a:rPr lang="en-US" sz="1600" dirty="0"/>
              <a:t> </a:t>
            </a:r>
            <a:r>
              <a:rPr lang="en-US" sz="1600" dirty="0" smtClean="0"/>
              <a:t>value,</a:t>
            </a:r>
            <a:r>
              <a:rPr lang="en-US" sz="1600" dirty="0"/>
              <a:t> </a:t>
            </a:r>
            <a:r>
              <a:rPr lang="en-US" sz="1600" dirty="0" smtClean="0"/>
              <a:t>text string or numeric value</a:t>
            </a:r>
          </a:p>
          <a:p>
            <a:endParaRPr lang="en-US" dirty="0" smtClean="0"/>
          </a:p>
          <a:p>
            <a:r>
              <a:rPr lang="en-US" sz="1400" dirty="0" smtClean="0"/>
              <a:t>Notes: </a:t>
            </a:r>
          </a:p>
          <a:p>
            <a:pPr marL="285750" indent="-285750">
              <a:buFont typeface="Arial"/>
              <a:buChar char="•"/>
            </a:pPr>
            <a:r>
              <a:rPr lang="en-US" sz="1400" i="1" dirty="0" smtClean="0"/>
              <a:t>Row values </a:t>
            </a:r>
            <a:r>
              <a:rPr lang="en-US" sz="1400" dirty="0" smtClean="0"/>
              <a:t>are integers from 1 to 8</a:t>
            </a:r>
          </a:p>
        </p:txBody>
      </p:sp>
      <p:sp>
        <p:nvSpPr>
          <p:cNvPr id="9" name="TextBox 8"/>
          <p:cNvSpPr txBox="1"/>
          <p:nvPr/>
        </p:nvSpPr>
        <p:spPr>
          <a:xfrm>
            <a:off x="60722" y="3099745"/>
            <a:ext cx="2574047" cy="1323439"/>
          </a:xfrm>
          <a:prstGeom prst="rect">
            <a:avLst/>
          </a:prstGeom>
          <a:solidFill>
            <a:schemeClr val="bg1">
              <a:lumMod val="95000"/>
            </a:schemeClr>
          </a:solidFill>
          <a:ln>
            <a:solidFill>
              <a:schemeClr val="tx1"/>
            </a:solidFill>
          </a:ln>
        </p:spPr>
        <p:txBody>
          <a:bodyPr wrap="square" rtlCol="0">
            <a:spAutoFit/>
          </a:bodyPr>
          <a:lstStyle/>
          <a:p>
            <a:r>
              <a:rPr lang="en-US" sz="1600" dirty="0" err="1" smtClean="0">
                <a:latin typeface="TI-Nspire Regular"/>
                <a:cs typeface="TI-Nspire Regular"/>
              </a:rPr>
              <a:t>DispAt</a:t>
            </a:r>
            <a:r>
              <a:rPr lang="en-US" sz="1600" dirty="0" smtClean="0">
                <a:latin typeface="TI-Nspire Regular"/>
                <a:cs typeface="TI-Nspire Regular"/>
              </a:rPr>
              <a:t> 3,”Hello World”</a:t>
            </a:r>
          </a:p>
          <a:p>
            <a:endParaRPr lang="en-US" sz="1600" dirty="0" smtClean="0">
              <a:latin typeface="TI-Nspire Regular"/>
              <a:cs typeface="TI-Nspire Regular"/>
            </a:endParaRPr>
          </a:p>
          <a:p>
            <a:r>
              <a:rPr lang="en-US" sz="1600" dirty="0" err="1" smtClean="0">
                <a:latin typeface="TI-Nspire Regular"/>
                <a:cs typeface="TI-Nspire Regular"/>
              </a:rPr>
              <a:t>DispAt</a:t>
            </a:r>
            <a:r>
              <a:rPr lang="en-US" sz="1600" dirty="0" smtClean="0">
                <a:latin typeface="TI-Nspire Regular"/>
                <a:cs typeface="TI-Nspire Regular"/>
              </a:rPr>
              <a:t> 4, 2+3</a:t>
            </a:r>
          </a:p>
          <a:p>
            <a:endParaRPr lang="en-US" sz="1600" dirty="0" smtClean="0">
              <a:latin typeface="TI-Nspire Regular"/>
              <a:cs typeface="TI-Nspire Regular"/>
            </a:endParaRPr>
          </a:p>
          <a:p>
            <a:r>
              <a:rPr lang="en-US" sz="1600" dirty="0" err="1" smtClean="0">
                <a:latin typeface="TI-Nspire Regular"/>
                <a:cs typeface="TI-Nspire Regular"/>
              </a:rPr>
              <a:t>DispAt</a:t>
            </a:r>
            <a:r>
              <a:rPr lang="en-US" sz="1600" dirty="0" smtClean="0">
                <a:latin typeface="TI-Nspire Regular"/>
                <a:cs typeface="TI-Nspire Regular"/>
              </a:rPr>
              <a:t> 5,”Temperature= “,t</a:t>
            </a:r>
          </a:p>
        </p:txBody>
      </p:sp>
      <p:cxnSp>
        <p:nvCxnSpPr>
          <p:cNvPr id="13" name="Straight Arrow Connector 12"/>
          <p:cNvCxnSpPr/>
          <p:nvPr/>
        </p:nvCxnSpPr>
        <p:spPr>
          <a:xfrm flipH="1">
            <a:off x="2235208" y="3099745"/>
            <a:ext cx="831933" cy="18503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3171035" y="2961610"/>
            <a:ext cx="2219869" cy="307777"/>
          </a:xfrm>
          <a:prstGeom prst="rect">
            <a:avLst/>
          </a:prstGeom>
          <a:noFill/>
        </p:spPr>
        <p:txBody>
          <a:bodyPr wrap="square" rtlCol="0">
            <a:spAutoFit/>
          </a:bodyPr>
          <a:lstStyle/>
          <a:p>
            <a:r>
              <a:rPr lang="en-US" sz="1400" dirty="0" smtClean="0">
                <a:solidFill>
                  <a:srgbClr val="FF0000"/>
                </a:solidFill>
              </a:rPr>
              <a:t>Displays string on row 3.</a:t>
            </a:r>
            <a:endParaRPr lang="en-US" sz="1400" dirty="0">
              <a:solidFill>
                <a:srgbClr val="FF0000"/>
              </a:solidFill>
            </a:endParaRPr>
          </a:p>
        </p:txBody>
      </p:sp>
      <p:cxnSp>
        <p:nvCxnSpPr>
          <p:cNvPr id="15" name="Straight Arrow Connector 14"/>
          <p:cNvCxnSpPr/>
          <p:nvPr/>
        </p:nvCxnSpPr>
        <p:spPr>
          <a:xfrm flipH="1">
            <a:off x="1403277" y="3792972"/>
            <a:ext cx="1474702"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877979" y="3603537"/>
            <a:ext cx="2512925" cy="307777"/>
          </a:xfrm>
          <a:prstGeom prst="rect">
            <a:avLst/>
          </a:prstGeom>
          <a:noFill/>
        </p:spPr>
        <p:txBody>
          <a:bodyPr wrap="square" rtlCol="0">
            <a:spAutoFit/>
          </a:bodyPr>
          <a:lstStyle/>
          <a:p>
            <a:r>
              <a:rPr lang="en-US" sz="1400" dirty="0" smtClean="0">
                <a:solidFill>
                  <a:srgbClr val="FF0000"/>
                </a:solidFill>
              </a:rPr>
              <a:t>Displays calculation on row 4</a:t>
            </a:r>
            <a:endParaRPr lang="en-US" sz="1400" dirty="0">
              <a:solidFill>
                <a:srgbClr val="FF0000"/>
              </a:solidFill>
            </a:endParaRPr>
          </a:p>
        </p:txBody>
      </p:sp>
      <p:cxnSp>
        <p:nvCxnSpPr>
          <p:cNvPr id="19" name="Straight Arrow Connector 18"/>
          <p:cNvCxnSpPr/>
          <p:nvPr/>
        </p:nvCxnSpPr>
        <p:spPr>
          <a:xfrm flipH="1">
            <a:off x="2523468" y="4234264"/>
            <a:ext cx="709022"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3171035" y="4063714"/>
            <a:ext cx="2512925" cy="523220"/>
          </a:xfrm>
          <a:prstGeom prst="rect">
            <a:avLst/>
          </a:prstGeom>
          <a:noFill/>
        </p:spPr>
        <p:txBody>
          <a:bodyPr wrap="square" rtlCol="0">
            <a:spAutoFit/>
          </a:bodyPr>
          <a:lstStyle/>
          <a:p>
            <a:r>
              <a:rPr lang="en-US" sz="1400" dirty="0" smtClean="0">
                <a:solidFill>
                  <a:srgbClr val="FF0000"/>
                </a:solidFill>
              </a:rPr>
              <a:t>Displays label and variable value on row 5</a:t>
            </a:r>
            <a:endParaRPr lang="en-US" sz="1400" dirty="0">
              <a:solidFill>
                <a:srgbClr val="FF0000"/>
              </a:solidFill>
            </a:endParaRPr>
          </a:p>
        </p:txBody>
      </p:sp>
      <p:pic>
        <p:nvPicPr>
          <p:cNvPr id="22" name="Picture 21" descr="09-18-2017 Image002.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3698" y="4559914"/>
            <a:ext cx="2560535" cy="1920402"/>
          </a:xfrm>
          <a:prstGeom prst="rect">
            <a:avLst/>
          </a:prstGeom>
        </p:spPr>
      </p:pic>
    </p:spTree>
    <p:extLst>
      <p:ext uri="{BB962C8B-B14F-4D97-AF65-F5344CB8AC3E}">
        <p14:creationId xmlns:p14="http://schemas.microsoft.com/office/powerpoint/2010/main" val="1336620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Background: </a:t>
            </a:r>
            <a:r>
              <a:rPr lang="en-US" dirty="0" smtClean="0"/>
              <a:t>While</a:t>
            </a:r>
            <a:r>
              <a:rPr lang="mr-IN" dirty="0" smtClean="0"/>
              <a:t>…</a:t>
            </a:r>
            <a:r>
              <a:rPr lang="en-US" dirty="0" err="1" smtClean="0"/>
              <a:t>EndWhile</a:t>
            </a:r>
            <a:r>
              <a:rPr lang="en-US" dirty="0" smtClean="0"/>
              <a:t> loop</a:t>
            </a:r>
            <a:endParaRPr lang="en-US" dirty="0"/>
          </a:p>
        </p:txBody>
      </p:sp>
      <p:sp>
        <p:nvSpPr>
          <p:cNvPr id="3" name="Rectangle 2"/>
          <p:cNvSpPr/>
          <p:nvPr/>
        </p:nvSpPr>
        <p:spPr>
          <a:xfrm>
            <a:off x="101600" y="1169094"/>
            <a:ext cx="8585200" cy="1877437"/>
          </a:xfrm>
          <a:prstGeom prst="rect">
            <a:avLst/>
          </a:prstGeom>
        </p:spPr>
        <p:txBody>
          <a:bodyPr wrap="square">
            <a:spAutoFit/>
          </a:bodyPr>
          <a:lstStyle/>
          <a:p>
            <a:r>
              <a:rPr lang="en-US" dirty="0" smtClean="0"/>
              <a:t>The While loop repeats a set of commands as long as the While condition is true.</a:t>
            </a:r>
          </a:p>
          <a:p>
            <a:endParaRPr lang="en-US" sz="1600" dirty="0" smtClean="0"/>
          </a:p>
          <a:p>
            <a:r>
              <a:rPr lang="en-US" sz="1600" dirty="0" smtClean="0"/>
              <a:t>Command Syntax:</a:t>
            </a:r>
          </a:p>
          <a:p>
            <a:r>
              <a:rPr lang="en-US" sz="1600" b="1" dirty="0" smtClean="0"/>
              <a:t>While</a:t>
            </a:r>
            <a:r>
              <a:rPr lang="en-US" sz="1600" dirty="0" smtClean="0"/>
              <a:t> </a:t>
            </a:r>
            <a:r>
              <a:rPr lang="en-US" sz="1600" i="1" dirty="0" smtClean="0"/>
              <a:t>condition</a:t>
            </a:r>
            <a:endParaRPr lang="en-US" sz="1600" dirty="0" smtClean="0"/>
          </a:p>
          <a:p>
            <a:r>
              <a:rPr lang="en-US" sz="1600" dirty="0" smtClean="0"/>
              <a:t>Commands in While block</a:t>
            </a:r>
          </a:p>
          <a:p>
            <a:r>
              <a:rPr lang="en-US" sz="1600" b="1" dirty="0" err="1" smtClean="0"/>
              <a:t>EndWhile</a:t>
            </a:r>
            <a:endParaRPr lang="en-US" sz="1600" b="1" dirty="0" smtClean="0"/>
          </a:p>
          <a:p>
            <a:endParaRPr lang="en-US" dirty="0" smtClean="0"/>
          </a:p>
        </p:txBody>
      </p:sp>
      <p:sp>
        <p:nvSpPr>
          <p:cNvPr id="5" name="Rectangle 4"/>
          <p:cNvSpPr/>
          <p:nvPr/>
        </p:nvSpPr>
        <p:spPr>
          <a:xfrm>
            <a:off x="101600" y="2847350"/>
            <a:ext cx="3566974" cy="3293209"/>
          </a:xfrm>
          <a:prstGeom prst="rect">
            <a:avLst/>
          </a:prstGeom>
          <a:solidFill>
            <a:schemeClr val="bg1">
              <a:lumMod val="95000"/>
            </a:schemeClr>
          </a:solidFill>
          <a:ln>
            <a:solidFill>
              <a:schemeClr val="tx1"/>
            </a:solidFill>
          </a:ln>
        </p:spPr>
        <p:txBody>
          <a:bodyPr wrap="square">
            <a:spAutoFit/>
          </a:bodyPr>
          <a:lstStyle/>
          <a:p>
            <a:r>
              <a:rPr lang="en-US" sz="1600" dirty="0">
                <a:latin typeface="TI-Nspire Regular"/>
                <a:cs typeface="TI-Nspire Regular"/>
              </a:rPr>
              <a:t>b:=</a:t>
            </a:r>
            <a:r>
              <a:rPr lang="en-US" sz="1600" dirty="0" smtClean="0">
                <a:latin typeface="TI-Nspire Regular"/>
                <a:cs typeface="TI-Nspire Regular"/>
              </a:rPr>
              <a:t>1</a:t>
            </a:r>
          </a:p>
          <a:p>
            <a:r>
              <a:rPr lang="en-US" sz="1600" b="1" dirty="0" smtClean="0">
                <a:solidFill>
                  <a:srgbClr val="FF0000"/>
                </a:solidFill>
                <a:latin typeface="TI-Nspire Regular"/>
                <a:cs typeface="TI-Nspire Regular"/>
              </a:rPr>
              <a:t>While</a:t>
            </a:r>
            <a:r>
              <a:rPr lang="en-US" sz="1600" dirty="0" smtClean="0">
                <a:latin typeface="TI-Nspire Regular"/>
                <a:cs typeface="TI-Nspire Regular"/>
              </a:rPr>
              <a:t> </a:t>
            </a:r>
            <a:r>
              <a:rPr lang="en-US" sz="1600" dirty="0">
                <a:latin typeface="TI-Nspire Regular"/>
                <a:cs typeface="TI-Nspire Regular"/>
              </a:rPr>
              <a:t>b</a:t>
            </a:r>
            <a:r>
              <a:rPr lang="en-US" sz="1600" dirty="0" smtClean="0">
                <a:latin typeface="TI-Nspire Regular"/>
                <a:cs typeface="TI-Nspire Regular"/>
              </a:rPr>
              <a:t>&gt;</a:t>
            </a:r>
            <a:r>
              <a:rPr lang="en-US" sz="1600" dirty="0">
                <a:latin typeface="TI-Nspire Regular"/>
                <a:cs typeface="TI-Nspire Regular"/>
              </a:rPr>
              <a:t>0</a:t>
            </a:r>
            <a:endParaRPr lang="en-US" sz="1600" dirty="0" smtClean="0">
              <a:latin typeface="TI-Nspire Regular"/>
              <a:cs typeface="TI-Nspire Regular"/>
            </a:endParaRPr>
          </a:p>
          <a:p>
            <a:r>
              <a:rPr lang="en-US" sz="1600" dirty="0" smtClean="0">
                <a:latin typeface="TI-Nspire Regular"/>
                <a:cs typeface="TI-Nspire Regular"/>
              </a:rPr>
              <a:t>Send </a:t>
            </a:r>
            <a:r>
              <a:rPr lang="en-US" sz="1600" dirty="0">
                <a:latin typeface="TI-Nspire Regular"/>
                <a:cs typeface="TI-Nspire Regular"/>
              </a:rPr>
              <a:t>"READ BRIGHTNESS </a:t>
            </a:r>
            <a:r>
              <a:rPr lang="en-US" sz="1600" dirty="0" smtClean="0">
                <a:latin typeface="TI-Nspire Regular"/>
                <a:cs typeface="TI-Nspire Regular"/>
              </a:rPr>
              <a:t>”</a:t>
            </a:r>
          </a:p>
          <a:p>
            <a:r>
              <a:rPr lang="en-US" sz="1600" dirty="0" smtClean="0">
                <a:latin typeface="TI-Nspire Regular"/>
                <a:cs typeface="TI-Nspire Regular"/>
              </a:rPr>
              <a:t>Get b</a:t>
            </a:r>
          </a:p>
          <a:p>
            <a:r>
              <a:rPr lang="en-US" sz="1600" dirty="0" err="1" smtClean="0">
                <a:latin typeface="TI-Nspire Regular"/>
                <a:cs typeface="TI-Nspire Regular"/>
              </a:rPr>
              <a:t>Disp</a:t>
            </a:r>
            <a:r>
              <a:rPr lang="en-US" sz="1600" dirty="0" smtClean="0">
                <a:latin typeface="TI-Nspire Regular"/>
                <a:cs typeface="TI-Nspire Regular"/>
              </a:rPr>
              <a:t> b</a:t>
            </a:r>
          </a:p>
          <a:p>
            <a:r>
              <a:rPr lang="en-US" sz="1600" b="1" dirty="0" smtClean="0">
                <a:solidFill>
                  <a:srgbClr val="0000FF"/>
                </a:solidFill>
                <a:latin typeface="TI-Nspire Regular"/>
                <a:cs typeface="TI-Nspire Regular"/>
              </a:rPr>
              <a:t>If</a:t>
            </a:r>
            <a:r>
              <a:rPr lang="en-US" sz="1600" b="1" dirty="0" smtClean="0">
                <a:latin typeface="TI-Nspire Regular"/>
                <a:cs typeface="TI-Nspire Regular"/>
              </a:rPr>
              <a:t> </a:t>
            </a:r>
            <a:r>
              <a:rPr lang="en-US" sz="1600" dirty="0">
                <a:latin typeface="TI-Nspire Regular"/>
                <a:cs typeface="TI-Nspire Regular"/>
              </a:rPr>
              <a:t>b&gt;10 </a:t>
            </a:r>
            <a:r>
              <a:rPr lang="en-US" sz="1600" b="1" dirty="0" smtClean="0">
                <a:solidFill>
                  <a:srgbClr val="0000FF"/>
                </a:solidFill>
                <a:latin typeface="TI-Nspire Regular"/>
                <a:cs typeface="TI-Nspire Regular"/>
              </a:rPr>
              <a:t>Then</a:t>
            </a:r>
          </a:p>
          <a:p>
            <a:r>
              <a:rPr lang="en-US" sz="1600" dirty="0" smtClean="0">
                <a:latin typeface="TI-Nspire Regular"/>
                <a:cs typeface="TI-Nspire Regular"/>
              </a:rPr>
              <a:t>Send </a:t>
            </a:r>
            <a:r>
              <a:rPr lang="en-US" sz="1600" dirty="0">
                <a:latin typeface="TI-Nspire Regular"/>
                <a:cs typeface="TI-Nspire Regular"/>
              </a:rPr>
              <a:t>"SET COLOR.GREEN </a:t>
            </a:r>
            <a:r>
              <a:rPr lang="en-US" sz="1600" dirty="0" smtClean="0">
                <a:latin typeface="TI-Nspire Regular"/>
                <a:cs typeface="TI-Nspire Regular"/>
              </a:rPr>
              <a:t>ON”</a:t>
            </a:r>
          </a:p>
          <a:p>
            <a:r>
              <a:rPr lang="en-US" sz="1600" b="1" dirty="0" smtClean="0">
                <a:solidFill>
                  <a:srgbClr val="0000FF"/>
                </a:solidFill>
                <a:latin typeface="TI-Nspire Regular"/>
                <a:cs typeface="TI-Nspire Regular"/>
              </a:rPr>
              <a:t>Else</a:t>
            </a:r>
          </a:p>
          <a:p>
            <a:r>
              <a:rPr lang="en-US" sz="1600" dirty="0" smtClean="0">
                <a:latin typeface="TI-Nspire Regular"/>
                <a:cs typeface="TI-Nspire Regular"/>
              </a:rPr>
              <a:t>Send </a:t>
            </a:r>
            <a:r>
              <a:rPr lang="en-US" sz="1600" dirty="0">
                <a:latin typeface="TI-Nspire Regular"/>
                <a:cs typeface="TI-Nspire Regular"/>
              </a:rPr>
              <a:t>"SET COLOR.GREEN </a:t>
            </a:r>
            <a:r>
              <a:rPr lang="en-US" sz="1600" dirty="0" smtClean="0">
                <a:latin typeface="TI-Nspire Regular"/>
                <a:cs typeface="TI-Nspire Regular"/>
              </a:rPr>
              <a:t>OFF”</a:t>
            </a:r>
          </a:p>
          <a:p>
            <a:r>
              <a:rPr lang="en-US" sz="1600" b="1" dirty="0" err="1" smtClean="0">
                <a:latin typeface="TI-Nspire Regular"/>
                <a:cs typeface="TI-Nspire Regular"/>
              </a:rPr>
              <a:t>EndIf</a:t>
            </a:r>
            <a:endParaRPr lang="en-US" sz="1600" b="1" dirty="0" smtClean="0">
              <a:latin typeface="TI-Nspire Regular"/>
              <a:cs typeface="TI-Nspire Regular"/>
            </a:endParaRPr>
          </a:p>
          <a:p>
            <a:r>
              <a:rPr lang="en-US" sz="1600" b="1" dirty="0" err="1" smtClean="0">
                <a:solidFill>
                  <a:srgbClr val="FF0000"/>
                </a:solidFill>
                <a:latin typeface="TI-Nspire Regular"/>
                <a:cs typeface="TI-Nspire Regular"/>
              </a:rPr>
              <a:t>EndWhile</a:t>
            </a:r>
            <a:endParaRPr lang="en-US" sz="1600" b="1" dirty="0" smtClean="0">
              <a:solidFill>
                <a:srgbClr val="FF0000"/>
              </a:solidFill>
              <a:latin typeface="TI-Nspire Regular"/>
              <a:cs typeface="TI-Nspire Regular"/>
            </a:endParaRPr>
          </a:p>
          <a:p>
            <a:r>
              <a:rPr lang="en-US" sz="1600">
                <a:latin typeface="TI-Nspire Regular"/>
                <a:cs typeface="TI-Nspire Regular"/>
              </a:rPr>
              <a:t>Send "SET COLOR 0 0 0</a:t>
            </a:r>
            <a:r>
              <a:rPr lang="en-US" sz="1600" smtClean="0">
                <a:latin typeface="TI-Nspire Regular"/>
                <a:cs typeface="TI-Nspire Regular"/>
              </a:rPr>
              <a:t>”</a:t>
            </a:r>
            <a:endParaRPr lang="en-US" sz="1600" b="1" dirty="0" smtClean="0">
              <a:solidFill>
                <a:srgbClr val="FF0000"/>
              </a:solidFill>
              <a:latin typeface="TI-Nspire Regular"/>
              <a:cs typeface="TI-Nspire Regular"/>
            </a:endParaRPr>
          </a:p>
          <a:p>
            <a:r>
              <a:rPr lang="en-US" sz="1600" dirty="0" err="1">
                <a:latin typeface="TI-Nspire Regular"/>
                <a:cs typeface="TI-Nspire Regular"/>
              </a:rPr>
              <a:t>Disp</a:t>
            </a:r>
            <a:r>
              <a:rPr lang="en-US" sz="1600" dirty="0">
                <a:latin typeface="TI-Nspire Regular"/>
                <a:cs typeface="TI-Nspire Regular"/>
              </a:rPr>
              <a:t> "While loop is complete"</a:t>
            </a:r>
          </a:p>
        </p:txBody>
      </p:sp>
      <p:sp>
        <p:nvSpPr>
          <p:cNvPr id="10" name="TextBox 9"/>
          <p:cNvSpPr txBox="1"/>
          <p:nvPr/>
        </p:nvSpPr>
        <p:spPr>
          <a:xfrm>
            <a:off x="4177794" y="4694009"/>
            <a:ext cx="4288147" cy="1200329"/>
          </a:xfrm>
          <a:prstGeom prst="rect">
            <a:avLst/>
          </a:prstGeom>
          <a:noFill/>
        </p:spPr>
        <p:txBody>
          <a:bodyPr wrap="square" rtlCol="0">
            <a:spAutoFit/>
          </a:bodyPr>
          <a:lstStyle/>
          <a:p>
            <a:r>
              <a:rPr lang="en-US" dirty="0" smtClean="0"/>
              <a:t>Note: This program uses the BRIGHTNESS sensor as a control for the While loop. If you completely cover the sensor the While loop will stop.</a:t>
            </a:r>
            <a:endParaRPr lang="en-US" dirty="0"/>
          </a:p>
        </p:txBody>
      </p:sp>
    </p:spTree>
    <p:extLst>
      <p:ext uri="{BB962C8B-B14F-4D97-AF65-F5344CB8AC3E}">
        <p14:creationId xmlns:p14="http://schemas.microsoft.com/office/powerpoint/2010/main" val="321249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Background: </a:t>
            </a:r>
            <a:r>
              <a:rPr lang="en-US" dirty="0" smtClean="0"/>
              <a:t>Storing TI-Innovator sensor readings to a list</a:t>
            </a:r>
            <a:endParaRPr lang="en-US" dirty="0"/>
          </a:p>
        </p:txBody>
      </p:sp>
      <p:sp>
        <p:nvSpPr>
          <p:cNvPr id="3" name="Rectangle 2"/>
          <p:cNvSpPr/>
          <p:nvPr/>
        </p:nvSpPr>
        <p:spPr>
          <a:xfrm>
            <a:off x="101600" y="1346894"/>
            <a:ext cx="8585200" cy="892552"/>
          </a:xfrm>
          <a:prstGeom prst="rect">
            <a:avLst/>
          </a:prstGeom>
        </p:spPr>
        <p:txBody>
          <a:bodyPr wrap="square">
            <a:spAutoFit/>
          </a:bodyPr>
          <a:lstStyle/>
          <a:p>
            <a:r>
              <a:rPr lang="en-US" dirty="0" smtClean="0"/>
              <a:t>By using the For loop counter variable you can store successive sensor readings into a list for later use.</a:t>
            </a:r>
          </a:p>
          <a:p>
            <a:endParaRPr lang="en-US" sz="1600" dirty="0" smtClean="0"/>
          </a:p>
        </p:txBody>
      </p:sp>
      <p:sp>
        <p:nvSpPr>
          <p:cNvPr id="5" name="Rectangle 4"/>
          <p:cNvSpPr/>
          <p:nvPr/>
        </p:nvSpPr>
        <p:spPr>
          <a:xfrm>
            <a:off x="101600" y="2429946"/>
            <a:ext cx="3566974" cy="1569660"/>
          </a:xfrm>
          <a:prstGeom prst="rect">
            <a:avLst/>
          </a:prstGeom>
          <a:solidFill>
            <a:schemeClr val="bg1">
              <a:lumMod val="95000"/>
            </a:schemeClr>
          </a:solidFill>
          <a:ln>
            <a:solidFill>
              <a:schemeClr val="tx1"/>
            </a:solidFill>
          </a:ln>
        </p:spPr>
        <p:txBody>
          <a:bodyPr wrap="square">
            <a:spAutoFit/>
          </a:bodyPr>
          <a:lstStyle/>
          <a:p>
            <a:r>
              <a:rPr lang="en-US" sz="1600" b="1" dirty="0">
                <a:latin typeface="TI-Nspire Regular"/>
                <a:cs typeface="TI-Nspire Regular"/>
              </a:rPr>
              <a:t>For</a:t>
            </a:r>
            <a:r>
              <a:rPr lang="en-US" sz="1600" dirty="0">
                <a:latin typeface="TI-Nspire Regular"/>
                <a:cs typeface="TI-Nspire Regular"/>
              </a:rPr>
              <a:t> </a:t>
            </a:r>
            <a:r>
              <a:rPr lang="en-US" sz="1600" dirty="0" smtClean="0">
                <a:latin typeface="TI-Nspire Regular"/>
                <a:cs typeface="TI-Nspire Regular"/>
              </a:rPr>
              <a:t>N,1,5</a:t>
            </a:r>
          </a:p>
          <a:p>
            <a:r>
              <a:rPr lang="en-US" sz="1600" dirty="0" smtClean="0">
                <a:latin typeface="TI-Nspire Regular"/>
                <a:cs typeface="TI-Nspire Regular"/>
              </a:rPr>
              <a:t>Send </a:t>
            </a:r>
            <a:r>
              <a:rPr lang="en-US" sz="1600" dirty="0">
                <a:latin typeface="TI-Nspire Regular"/>
                <a:cs typeface="TI-Nspire Regular"/>
              </a:rPr>
              <a:t>"READ BRIGHTNESS </a:t>
            </a:r>
            <a:r>
              <a:rPr lang="en-US" sz="1600" dirty="0" smtClean="0">
                <a:latin typeface="TI-Nspire Regular"/>
                <a:cs typeface="TI-Nspire Regular"/>
              </a:rPr>
              <a:t>”</a:t>
            </a:r>
          </a:p>
          <a:p>
            <a:r>
              <a:rPr lang="en-US" sz="1600" dirty="0" smtClean="0">
                <a:latin typeface="TI-Nspire Regular"/>
                <a:cs typeface="TI-Nspire Regular"/>
              </a:rPr>
              <a:t>Get(B)</a:t>
            </a:r>
          </a:p>
          <a:p>
            <a:r>
              <a:rPr lang="en-US" sz="1600" dirty="0" smtClean="0">
                <a:latin typeface="TI-Nspire Regular"/>
                <a:cs typeface="TI-Nspire Regular"/>
              </a:rPr>
              <a:t>B</a:t>
            </a:r>
            <a:r>
              <a:rPr lang="en-US" sz="1600" dirty="0" smtClean="0">
                <a:latin typeface="Wingdings"/>
                <a:ea typeface="Wingdings"/>
                <a:cs typeface="Wingdings"/>
                <a:sym typeface="Wingdings"/>
              </a:rPr>
              <a:t></a:t>
            </a:r>
            <a:r>
              <a:rPr lang="en-US" sz="1600" dirty="0" smtClean="0">
                <a:latin typeface="TI-Nspire Regular"/>
                <a:cs typeface="TI-Nspire Regular"/>
                <a:sym typeface="Wingdings"/>
              </a:rPr>
              <a:t>L</a:t>
            </a:r>
            <a:r>
              <a:rPr lang="en-US" sz="1200" dirty="0" smtClean="0">
                <a:latin typeface="TI-Nspire Regular"/>
                <a:cs typeface="TI-Nspire Regular"/>
                <a:sym typeface="Wingdings"/>
              </a:rPr>
              <a:t>1</a:t>
            </a:r>
            <a:r>
              <a:rPr lang="en-US" sz="1600" dirty="0" smtClean="0">
                <a:latin typeface="TI-Nspire Regular"/>
                <a:cs typeface="TI-Nspire Regular"/>
                <a:sym typeface="Wingdings"/>
              </a:rPr>
              <a:t>(N)</a:t>
            </a:r>
            <a:endParaRPr lang="en-US" sz="1600" baseline="-25000" dirty="0" smtClean="0">
              <a:latin typeface="TI-Nspire Regular"/>
              <a:cs typeface="TI-Nspire Regular"/>
            </a:endParaRPr>
          </a:p>
          <a:p>
            <a:r>
              <a:rPr lang="en-US" sz="1600" dirty="0" smtClean="0">
                <a:latin typeface="TI-Nspire Regular"/>
                <a:cs typeface="TI-Nspire Regular"/>
              </a:rPr>
              <a:t>Wait 1</a:t>
            </a:r>
          </a:p>
          <a:p>
            <a:r>
              <a:rPr lang="en-US" sz="1600" b="1" dirty="0" smtClean="0">
                <a:latin typeface="TI-Nspire Regular"/>
                <a:cs typeface="TI-Nspire Regular"/>
              </a:rPr>
              <a:t>End</a:t>
            </a:r>
          </a:p>
        </p:txBody>
      </p:sp>
      <p:sp>
        <p:nvSpPr>
          <p:cNvPr id="10" name="TextBox 9"/>
          <p:cNvSpPr txBox="1"/>
          <p:nvPr/>
        </p:nvSpPr>
        <p:spPr>
          <a:xfrm>
            <a:off x="101601" y="4109809"/>
            <a:ext cx="3566974" cy="1200329"/>
          </a:xfrm>
          <a:prstGeom prst="rect">
            <a:avLst/>
          </a:prstGeom>
          <a:noFill/>
        </p:spPr>
        <p:txBody>
          <a:bodyPr wrap="square" rtlCol="0">
            <a:spAutoFit/>
          </a:bodyPr>
          <a:lstStyle/>
          <a:p>
            <a:r>
              <a:rPr lang="en-US" dirty="0" smtClean="0"/>
              <a:t>This example stores BRIGHTNESS values to list L</a:t>
            </a:r>
            <a:r>
              <a:rPr lang="en-US" sz="1400" dirty="0" smtClean="0"/>
              <a:t>1</a:t>
            </a:r>
            <a:r>
              <a:rPr lang="en-US" dirty="0" smtClean="0"/>
              <a:t>. (N) accesses the nth element of the list.</a:t>
            </a:r>
            <a:endParaRPr lang="en-US" dirty="0"/>
          </a:p>
        </p:txBody>
      </p:sp>
      <p:sp>
        <p:nvSpPr>
          <p:cNvPr id="6" name="Rectangle 5"/>
          <p:cNvSpPr/>
          <p:nvPr/>
        </p:nvSpPr>
        <p:spPr>
          <a:xfrm>
            <a:off x="4419600" y="2429946"/>
            <a:ext cx="3566974" cy="2062103"/>
          </a:xfrm>
          <a:prstGeom prst="rect">
            <a:avLst/>
          </a:prstGeom>
          <a:solidFill>
            <a:schemeClr val="bg1">
              <a:lumMod val="95000"/>
            </a:schemeClr>
          </a:solidFill>
          <a:ln>
            <a:solidFill>
              <a:schemeClr val="tx1"/>
            </a:solidFill>
          </a:ln>
        </p:spPr>
        <p:txBody>
          <a:bodyPr wrap="square">
            <a:spAutoFit/>
          </a:bodyPr>
          <a:lstStyle/>
          <a:p>
            <a:r>
              <a:rPr lang="en-US" sz="1600" dirty="0" smtClean="0">
                <a:latin typeface="TI-Nspire Regular"/>
                <a:cs typeface="TI-Nspire Regular"/>
              </a:rPr>
              <a:t>0.5</a:t>
            </a:r>
            <a:r>
              <a:rPr lang="en-US" sz="1600" dirty="0" smtClean="0">
                <a:latin typeface="Wingdings"/>
                <a:ea typeface="Wingdings"/>
                <a:cs typeface="Wingdings"/>
                <a:sym typeface="Wingdings"/>
              </a:rPr>
              <a:t></a:t>
            </a:r>
            <a:r>
              <a:rPr lang="en-US" sz="1600" dirty="0" smtClean="0">
                <a:latin typeface="TI-Nspire Regular"/>
                <a:cs typeface="TI-Nspire Regular"/>
              </a:rPr>
              <a:t>W</a:t>
            </a:r>
          </a:p>
          <a:p>
            <a:r>
              <a:rPr lang="en-US" sz="1600" b="1" dirty="0" smtClean="0">
                <a:latin typeface="TI-Nspire Regular"/>
                <a:cs typeface="TI-Nspire Regular"/>
              </a:rPr>
              <a:t>For</a:t>
            </a:r>
            <a:r>
              <a:rPr lang="en-US" sz="1600" dirty="0" smtClean="0">
                <a:latin typeface="TI-Nspire Regular"/>
                <a:cs typeface="TI-Nspire Regular"/>
              </a:rPr>
              <a:t> </a:t>
            </a:r>
            <a:r>
              <a:rPr lang="en-US" sz="1600" dirty="0">
                <a:latin typeface="TI-Nspire Regular"/>
                <a:cs typeface="TI-Nspire Regular"/>
              </a:rPr>
              <a:t>N</a:t>
            </a:r>
            <a:r>
              <a:rPr lang="en-US" sz="1600" dirty="0" smtClean="0">
                <a:latin typeface="TI-Nspire Regular"/>
                <a:cs typeface="TI-Nspire Regular"/>
              </a:rPr>
              <a:t>,1,5</a:t>
            </a:r>
          </a:p>
          <a:p>
            <a:r>
              <a:rPr lang="en-US" sz="1600" dirty="0" smtClean="0">
                <a:latin typeface="TI-Nspire Regular"/>
                <a:cs typeface="TI-Nspire Regular"/>
              </a:rPr>
              <a:t>Send </a:t>
            </a:r>
            <a:r>
              <a:rPr lang="en-US" sz="1600" dirty="0">
                <a:latin typeface="TI-Nspire Regular"/>
                <a:cs typeface="TI-Nspire Regular"/>
              </a:rPr>
              <a:t>"READ BRIGHTNESS </a:t>
            </a:r>
            <a:r>
              <a:rPr lang="en-US" sz="1600" dirty="0" smtClean="0">
                <a:latin typeface="TI-Nspire Regular"/>
                <a:cs typeface="TI-Nspire Regular"/>
              </a:rPr>
              <a:t>”</a:t>
            </a:r>
          </a:p>
          <a:p>
            <a:r>
              <a:rPr lang="en-US" sz="1600" dirty="0" smtClean="0">
                <a:latin typeface="TI-Nspire Regular"/>
                <a:cs typeface="TI-Nspire Regular"/>
              </a:rPr>
              <a:t>Get(B)</a:t>
            </a:r>
          </a:p>
          <a:p>
            <a:r>
              <a:rPr lang="en-US" sz="1600" dirty="0">
                <a:latin typeface="TI-Nspire Regular"/>
                <a:cs typeface="TI-Nspire Regular"/>
              </a:rPr>
              <a:t>(N-1)*W</a:t>
            </a:r>
            <a:r>
              <a:rPr lang="en-US" sz="1600" dirty="0">
                <a:latin typeface="Wingdings"/>
                <a:ea typeface="Wingdings"/>
                <a:cs typeface="Wingdings"/>
                <a:sym typeface="Wingdings"/>
              </a:rPr>
              <a:t></a:t>
            </a:r>
            <a:r>
              <a:rPr lang="en-US" sz="1600" dirty="0" smtClean="0">
                <a:latin typeface="TI-Nspire Regular"/>
                <a:cs typeface="TI-Nspire Regular"/>
                <a:sym typeface="Wingdings"/>
              </a:rPr>
              <a:t>L</a:t>
            </a:r>
            <a:r>
              <a:rPr lang="en-US" sz="1200" dirty="0" smtClean="0">
                <a:latin typeface="TI-Nspire Regular"/>
                <a:cs typeface="TI-Nspire Regular"/>
                <a:sym typeface="Wingdings"/>
              </a:rPr>
              <a:t>1</a:t>
            </a:r>
            <a:r>
              <a:rPr lang="en-US" sz="1600" dirty="0" smtClean="0">
                <a:latin typeface="TI-Nspire Regular"/>
                <a:cs typeface="TI-Nspire Regular"/>
                <a:sym typeface="Wingdings"/>
              </a:rPr>
              <a:t>(</a:t>
            </a:r>
            <a:r>
              <a:rPr lang="en-US" sz="1600" dirty="0">
                <a:latin typeface="TI-Nspire Regular"/>
                <a:cs typeface="TI-Nspire Regular"/>
                <a:sym typeface="Wingdings"/>
              </a:rPr>
              <a:t>N</a:t>
            </a:r>
            <a:r>
              <a:rPr lang="en-US" sz="1600" dirty="0" smtClean="0">
                <a:latin typeface="TI-Nspire Regular"/>
                <a:cs typeface="TI-Nspire Regular"/>
                <a:sym typeface="Wingdings"/>
              </a:rPr>
              <a:t>)</a:t>
            </a:r>
            <a:endParaRPr lang="en-US" sz="1600" dirty="0" smtClean="0">
              <a:latin typeface="TI-Nspire Regular"/>
              <a:cs typeface="TI-Nspire Regular"/>
            </a:endParaRPr>
          </a:p>
          <a:p>
            <a:r>
              <a:rPr lang="en-US" sz="1600" dirty="0" smtClean="0">
                <a:latin typeface="TI-Nspire Regular"/>
                <a:cs typeface="TI-Nspire Regular"/>
              </a:rPr>
              <a:t>B</a:t>
            </a:r>
            <a:r>
              <a:rPr lang="en-US" sz="1600" dirty="0">
                <a:latin typeface="Wingdings"/>
                <a:ea typeface="Wingdings"/>
                <a:cs typeface="Wingdings"/>
                <a:sym typeface="Wingdings"/>
              </a:rPr>
              <a:t></a:t>
            </a:r>
            <a:r>
              <a:rPr lang="en-US" sz="1600" dirty="0" smtClean="0">
                <a:latin typeface="TI-Nspire Regular"/>
                <a:cs typeface="TI-Nspire Regular"/>
                <a:sym typeface="Wingdings"/>
              </a:rPr>
              <a:t>L</a:t>
            </a:r>
            <a:r>
              <a:rPr lang="en-US" sz="1200" dirty="0" smtClean="0">
                <a:latin typeface="TI-Nspire Regular"/>
                <a:cs typeface="TI-Nspire Regular"/>
                <a:sym typeface="Wingdings"/>
              </a:rPr>
              <a:t>2</a:t>
            </a:r>
            <a:r>
              <a:rPr lang="en-US" sz="1600" dirty="0" smtClean="0">
                <a:latin typeface="TI-Nspire Regular"/>
                <a:cs typeface="TI-Nspire Regular"/>
                <a:sym typeface="Wingdings"/>
              </a:rPr>
              <a:t>(</a:t>
            </a:r>
            <a:r>
              <a:rPr lang="en-US" sz="1600" dirty="0">
                <a:latin typeface="TI-Nspire Regular"/>
                <a:cs typeface="TI-Nspire Regular"/>
                <a:sym typeface="Wingdings"/>
              </a:rPr>
              <a:t>N)</a:t>
            </a:r>
            <a:endParaRPr lang="en-US" sz="1600" baseline="-25000" dirty="0">
              <a:latin typeface="TI-Nspire Regular"/>
              <a:cs typeface="TI-Nspire Regular"/>
            </a:endParaRPr>
          </a:p>
          <a:p>
            <a:r>
              <a:rPr lang="en-US" sz="1600" dirty="0" smtClean="0">
                <a:latin typeface="TI-Nspire Regular"/>
                <a:cs typeface="TI-Nspire Regular"/>
              </a:rPr>
              <a:t>Wait </a:t>
            </a:r>
            <a:r>
              <a:rPr lang="en-US" sz="1600" dirty="0">
                <a:latin typeface="TI-Nspire Regular"/>
                <a:cs typeface="TI-Nspire Regular"/>
              </a:rPr>
              <a:t>W</a:t>
            </a:r>
            <a:endParaRPr lang="en-US" sz="1600" dirty="0" smtClean="0">
              <a:latin typeface="TI-Nspire Regular"/>
              <a:cs typeface="TI-Nspire Regular"/>
            </a:endParaRPr>
          </a:p>
          <a:p>
            <a:r>
              <a:rPr lang="en-US" sz="1600" b="1" dirty="0" smtClean="0">
                <a:latin typeface="TI-Nspire Regular"/>
                <a:cs typeface="TI-Nspire Regular"/>
              </a:rPr>
              <a:t>End</a:t>
            </a:r>
          </a:p>
        </p:txBody>
      </p:sp>
      <p:sp>
        <p:nvSpPr>
          <p:cNvPr id="7" name="TextBox 6"/>
          <p:cNvSpPr txBox="1"/>
          <p:nvPr/>
        </p:nvSpPr>
        <p:spPr>
          <a:xfrm>
            <a:off x="4419600" y="4671873"/>
            <a:ext cx="4102100" cy="1754327"/>
          </a:xfrm>
          <a:prstGeom prst="rect">
            <a:avLst/>
          </a:prstGeom>
          <a:noFill/>
        </p:spPr>
        <p:txBody>
          <a:bodyPr wrap="square" rtlCol="0">
            <a:spAutoFit/>
          </a:bodyPr>
          <a:lstStyle/>
          <a:p>
            <a:r>
              <a:rPr lang="en-US" dirty="0" smtClean="0"/>
              <a:t>This more advanced example estimates the time of the reading by using a variable W, as the time input for the Wait command. The time value is stored into list L</a:t>
            </a:r>
            <a:r>
              <a:rPr lang="en-US" sz="1200" dirty="0" smtClean="0"/>
              <a:t>1</a:t>
            </a:r>
            <a:r>
              <a:rPr lang="en-US" dirty="0" smtClean="0"/>
              <a:t> and the brightness value is stored into L</a:t>
            </a:r>
            <a:r>
              <a:rPr lang="en-US" sz="1200" dirty="0" smtClean="0"/>
              <a:t>2</a:t>
            </a:r>
            <a:r>
              <a:rPr lang="en-US" dirty="0" smtClean="0"/>
              <a:t>.</a:t>
            </a:r>
            <a:endParaRPr lang="en-US" dirty="0"/>
          </a:p>
        </p:txBody>
      </p:sp>
    </p:spTree>
    <p:extLst>
      <p:ext uri="{BB962C8B-B14F-4D97-AF65-F5344CB8AC3E}">
        <p14:creationId xmlns:p14="http://schemas.microsoft.com/office/powerpoint/2010/main" val="248318206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Background: </a:t>
            </a:r>
            <a:r>
              <a:rPr lang="en-US" dirty="0" smtClean="0"/>
              <a:t>Storing to numeric and string variables</a:t>
            </a:r>
            <a:endParaRPr lang="en-US" dirty="0"/>
          </a:p>
        </p:txBody>
      </p:sp>
      <p:sp>
        <p:nvSpPr>
          <p:cNvPr id="3" name="Content Placeholder 2"/>
          <p:cNvSpPr>
            <a:spLocks noGrp="1"/>
          </p:cNvSpPr>
          <p:nvPr>
            <p:ph idx="1"/>
          </p:nvPr>
        </p:nvSpPr>
        <p:spPr>
          <a:xfrm>
            <a:off x="457200" y="1541881"/>
            <a:ext cx="8416360" cy="1155064"/>
          </a:xfrm>
        </p:spPr>
        <p:txBody>
          <a:bodyPr>
            <a:normAutofit/>
          </a:bodyPr>
          <a:lstStyle/>
          <a:p>
            <a:pPr marL="342900" lvl="1" indent="-342900"/>
            <a:r>
              <a:rPr lang="en-US" sz="1600" dirty="0" smtClean="0"/>
              <a:t>You can store to numeric and string variables using the [</a:t>
            </a:r>
            <a:r>
              <a:rPr lang="en-US" sz="1600" dirty="0" err="1"/>
              <a:t>Sto</a:t>
            </a:r>
            <a:r>
              <a:rPr lang="en-US" sz="1600" dirty="0"/>
              <a:t> </a:t>
            </a:r>
            <a:r>
              <a:rPr lang="en-US" sz="1600" dirty="0" smtClean="0">
                <a:latin typeface="Wingdings"/>
                <a:ea typeface="Wingdings"/>
                <a:cs typeface="Wingdings"/>
                <a:sym typeface="Wingdings"/>
              </a:rPr>
              <a:t></a:t>
            </a:r>
            <a:r>
              <a:rPr lang="en-US" sz="1600" dirty="0" smtClean="0">
                <a:sym typeface="Wingdings"/>
              </a:rPr>
              <a:t>] (</a:t>
            </a:r>
            <a:r>
              <a:rPr lang="en-US" sz="1600" dirty="0" smtClean="0"/>
              <a:t>Store) key:</a:t>
            </a:r>
          </a:p>
          <a:p>
            <a:pPr marL="342900" lvl="1" indent="-342900"/>
            <a:r>
              <a:rPr lang="en-US" sz="1600" dirty="0" smtClean="0"/>
              <a:t>String variables, Str1, Str2,</a:t>
            </a:r>
            <a:r>
              <a:rPr lang="mr-IN" sz="1600" dirty="0" smtClean="0"/>
              <a:t>…</a:t>
            </a:r>
            <a:r>
              <a:rPr lang="en-US" sz="1600" dirty="0" smtClean="0"/>
              <a:t>Str0, are found on [</a:t>
            </a:r>
            <a:r>
              <a:rPr lang="en-US" sz="1600" dirty="0" err="1" smtClean="0"/>
              <a:t>vars</a:t>
            </a:r>
            <a:r>
              <a:rPr lang="en-US" sz="1600" dirty="0" smtClean="0"/>
              <a:t>] menu</a:t>
            </a:r>
          </a:p>
          <a:p>
            <a:pPr marL="457200" lvl="1" indent="0">
              <a:buNone/>
            </a:pPr>
            <a:endParaRPr lang="en-US" sz="1600" dirty="0" smtClean="0"/>
          </a:p>
          <a:p>
            <a:endParaRPr lang="en-US" sz="1600" dirty="0"/>
          </a:p>
          <a:p>
            <a:endParaRPr lang="en-US" dirty="0"/>
          </a:p>
          <a:p>
            <a:endParaRPr lang="en-US" dirty="0"/>
          </a:p>
        </p:txBody>
      </p:sp>
      <p:sp>
        <p:nvSpPr>
          <p:cNvPr id="5" name="Rectangle 4"/>
          <p:cNvSpPr/>
          <p:nvPr/>
        </p:nvSpPr>
        <p:spPr>
          <a:xfrm>
            <a:off x="70244" y="3396150"/>
            <a:ext cx="3566974" cy="1077218"/>
          </a:xfrm>
          <a:prstGeom prst="rect">
            <a:avLst/>
          </a:prstGeom>
          <a:solidFill>
            <a:schemeClr val="bg1">
              <a:lumMod val="95000"/>
            </a:schemeClr>
          </a:solidFill>
          <a:ln>
            <a:solidFill>
              <a:schemeClr val="tx1"/>
            </a:solidFill>
          </a:ln>
        </p:spPr>
        <p:txBody>
          <a:bodyPr wrap="square">
            <a:spAutoFit/>
          </a:bodyPr>
          <a:lstStyle/>
          <a:p>
            <a:r>
              <a:rPr lang="en-US" sz="1600" b="1" dirty="0" smtClean="0">
                <a:latin typeface="TI-Nspire Regular"/>
                <a:cs typeface="TI-Nspire Regular"/>
              </a:rPr>
              <a:t>2+3→</a:t>
            </a:r>
            <a:r>
              <a:rPr lang="en-US" sz="1600" b="1" dirty="0">
                <a:latin typeface="TI-Nspire Regular"/>
                <a:cs typeface="TI-Nspire Regular"/>
              </a:rPr>
              <a:t>A</a:t>
            </a:r>
            <a:endParaRPr lang="en-US" sz="1600" b="1" dirty="0" smtClean="0">
              <a:latin typeface="TI-Nspire Regular"/>
              <a:cs typeface="TI-Nspire Regular"/>
            </a:endParaRPr>
          </a:p>
          <a:p>
            <a:r>
              <a:rPr lang="en-US" sz="1600" b="1" dirty="0" err="1" smtClean="0">
                <a:latin typeface="TI-Nspire Regular"/>
                <a:cs typeface="TI-Nspire Regular"/>
              </a:rPr>
              <a:t>Disp</a:t>
            </a:r>
            <a:r>
              <a:rPr lang="en-US" sz="1600" b="1" dirty="0" smtClean="0">
                <a:latin typeface="TI-Nspire Regular"/>
                <a:cs typeface="TI-Nspire Regular"/>
              </a:rPr>
              <a:t> A</a:t>
            </a:r>
          </a:p>
          <a:p>
            <a:r>
              <a:rPr lang="en-US" sz="1600" b="1" dirty="0" smtClean="0">
                <a:latin typeface="TI-Nspire Regular"/>
                <a:cs typeface="TI-Nspire Regular"/>
              </a:rPr>
              <a:t>”BBB”→Str1</a:t>
            </a:r>
          </a:p>
          <a:p>
            <a:r>
              <a:rPr lang="en-US" sz="1600" b="1" dirty="0" err="1" smtClean="0">
                <a:latin typeface="TI-Nspire Regular"/>
                <a:cs typeface="TI-Nspire Regular"/>
              </a:rPr>
              <a:t>Disp</a:t>
            </a:r>
            <a:r>
              <a:rPr lang="en-US" sz="1600" b="1" dirty="0" smtClean="0">
                <a:latin typeface="TI-Nspire Regular"/>
                <a:cs typeface="TI-Nspire Regular"/>
              </a:rPr>
              <a:t> Str1</a:t>
            </a:r>
          </a:p>
        </p:txBody>
      </p:sp>
      <p:sp>
        <p:nvSpPr>
          <p:cNvPr id="6" name="TextBox 5"/>
          <p:cNvSpPr txBox="1"/>
          <p:nvPr/>
        </p:nvSpPr>
        <p:spPr>
          <a:xfrm>
            <a:off x="101600" y="3022985"/>
            <a:ext cx="1495947" cy="369332"/>
          </a:xfrm>
          <a:prstGeom prst="rect">
            <a:avLst/>
          </a:prstGeom>
          <a:noFill/>
        </p:spPr>
        <p:txBody>
          <a:bodyPr wrap="none" rtlCol="0">
            <a:spAutoFit/>
          </a:bodyPr>
          <a:lstStyle/>
          <a:p>
            <a:r>
              <a:rPr lang="en-US" dirty="0" smtClean="0"/>
              <a:t>Using </a:t>
            </a:r>
            <a:r>
              <a:rPr lang="en-US" dirty="0" err="1" smtClean="0"/>
              <a:t>Sto</a:t>
            </a:r>
            <a:r>
              <a:rPr lang="en-US" dirty="0"/>
              <a:t> </a:t>
            </a:r>
            <a:r>
              <a:rPr lang="en-US" dirty="0" smtClean="0">
                <a:latin typeface="Wingdings"/>
                <a:ea typeface="Wingdings"/>
                <a:cs typeface="Wingdings"/>
                <a:sym typeface="Wingdings"/>
              </a:rPr>
              <a:t></a:t>
            </a:r>
            <a:endParaRPr lang="en-US" dirty="0"/>
          </a:p>
        </p:txBody>
      </p:sp>
      <p:pic>
        <p:nvPicPr>
          <p:cNvPr id="4" name="Picture 3"/>
          <p:cNvPicPr>
            <a:picLocks noChangeAspect="1"/>
          </p:cNvPicPr>
          <p:nvPr/>
        </p:nvPicPr>
        <p:blipFill>
          <a:blip r:embed="rId2"/>
          <a:stretch>
            <a:fillRect/>
          </a:stretch>
        </p:blipFill>
        <p:spPr>
          <a:xfrm>
            <a:off x="4876799" y="3392316"/>
            <a:ext cx="4146497" cy="1081051"/>
          </a:xfrm>
          <a:prstGeom prst="rect">
            <a:avLst/>
          </a:prstGeom>
          <a:ln>
            <a:solidFill>
              <a:schemeClr val="tx1"/>
            </a:solidFill>
          </a:ln>
        </p:spPr>
      </p:pic>
      <p:sp>
        <p:nvSpPr>
          <p:cNvPr id="12" name="TextBox 11"/>
          <p:cNvSpPr txBox="1"/>
          <p:nvPr/>
        </p:nvSpPr>
        <p:spPr>
          <a:xfrm>
            <a:off x="4876799" y="2947169"/>
            <a:ext cx="3058687" cy="369332"/>
          </a:xfrm>
          <a:prstGeom prst="rect">
            <a:avLst/>
          </a:prstGeom>
          <a:noFill/>
        </p:spPr>
        <p:txBody>
          <a:bodyPr wrap="none" rtlCol="0">
            <a:spAutoFit/>
          </a:bodyPr>
          <a:lstStyle/>
          <a:p>
            <a:r>
              <a:rPr lang="en-US" dirty="0" smtClean="0"/>
              <a:t>Example program execution</a:t>
            </a:r>
            <a:endParaRPr lang="en-US" dirty="0"/>
          </a:p>
        </p:txBody>
      </p:sp>
    </p:spTree>
    <p:extLst>
      <p:ext uri="{BB962C8B-B14F-4D97-AF65-F5344CB8AC3E}">
        <p14:creationId xmlns:p14="http://schemas.microsoft.com/office/powerpoint/2010/main" val="3246239613"/>
      </p:ext>
    </p:extLst>
  </p:cSld>
  <p:clrMapOvr>
    <a:masterClrMapping/>
  </p:clrMapOvr>
  <p:timing>
    <p:tnLst>
      <p:par>
        <p:cTn id="1" dur="indefinite" restart="never" nodeType="tmRoot"/>
      </p:par>
    </p:tnLst>
  </p:timing>
</p:sld>
</file>

<file path=ppt/theme/theme1.xml><?xml version="1.0" encoding="utf-8"?>
<a:theme xmlns:a="http://schemas.openxmlformats.org/drawingml/2006/main" name="EdTech_ppt template">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EdTech_ppt template.thmx</Template>
  <TotalTime>50449</TotalTime>
  <Words>7951</Words>
  <Application>Microsoft Office PowerPoint</Application>
  <PresentationFormat>On-screen Show (4:3)</PresentationFormat>
  <Paragraphs>1032</Paragraphs>
  <Slides>97</Slides>
  <Notes>58</Notes>
  <HiddenSlides>8</HiddenSlides>
  <MMClips>1</MMClips>
  <ScaleCrop>false</ScaleCrop>
  <HeadingPairs>
    <vt:vector size="4" baseType="variant">
      <vt:variant>
        <vt:lpstr>Theme</vt:lpstr>
      </vt:variant>
      <vt:variant>
        <vt:i4>1</vt:i4>
      </vt:variant>
      <vt:variant>
        <vt:lpstr>Slide Titles</vt:lpstr>
      </vt:variant>
      <vt:variant>
        <vt:i4>97</vt:i4>
      </vt:variant>
    </vt:vector>
  </HeadingPairs>
  <TitlesOfParts>
    <vt:vector size="98" baseType="lpstr">
      <vt:lpstr>EdTech_ppt template</vt:lpstr>
      <vt:lpstr>Smart Water Project</vt:lpstr>
      <vt:lpstr>Overview of Tasks</vt:lpstr>
      <vt:lpstr>1. Project Overview</vt:lpstr>
      <vt:lpstr>PowerPoint Presentation</vt:lpstr>
      <vt:lpstr>More on Zimbabwe: </vt:lpstr>
      <vt:lpstr>Drought Conditions:</vt:lpstr>
      <vt:lpstr> Web resources for additional background on the drought in Zimbabwe and related issues :</vt:lpstr>
      <vt:lpstr>The Problem:</vt:lpstr>
      <vt:lpstr>The Design Challenge:</vt:lpstr>
      <vt:lpstr>Engineering Design Process:</vt:lpstr>
      <vt:lpstr>Project Parts List:</vt:lpstr>
      <vt:lpstr>Project Parts List – Technology components  </vt:lpstr>
      <vt:lpstr>Assembled Pump Example</vt:lpstr>
      <vt:lpstr>1.2 Introduction to Programming </vt:lpstr>
      <vt:lpstr>PowerPoint Presentation</vt:lpstr>
      <vt:lpstr>Background: Programming tips</vt:lpstr>
      <vt:lpstr>Student Task: Create and execute a program to display “Hello World”</vt:lpstr>
      <vt:lpstr>Note to the Teacher- 10 Minutes of Code References for the Tasks</vt:lpstr>
      <vt:lpstr>2. Introduction to the tI-Innovator Hub </vt:lpstr>
      <vt:lpstr>Introduction: Input and Output</vt:lpstr>
      <vt:lpstr>Brightness Sensor on TI-Innovator Hub </vt:lpstr>
      <vt:lpstr>Student Task: Write Program to Display Colors</vt:lpstr>
      <vt:lpstr>Exploration </vt:lpstr>
      <vt:lpstr>Extension</vt:lpstr>
      <vt:lpstr>Student Task: Blink the RGB LED</vt:lpstr>
      <vt:lpstr>Student Task: Blink the RGB LED</vt:lpstr>
      <vt:lpstr>Exploration</vt:lpstr>
      <vt:lpstr>Extension:</vt:lpstr>
      <vt:lpstr>Background: Resources for programming and TI-Innovator</vt:lpstr>
      <vt:lpstr>3. Mini Project: Using InPut and OutPUT </vt:lpstr>
      <vt:lpstr>Brightness Sensor on TI-Innovator Hub </vt:lpstr>
      <vt:lpstr>Example Code- Brightness sensor</vt:lpstr>
      <vt:lpstr>Playing a Sound on the TI-Innovator Hub </vt:lpstr>
      <vt:lpstr>Student Task: Write Program that controls sounds based on light</vt:lpstr>
      <vt:lpstr>Using a flowchart to plan:</vt:lpstr>
      <vt:lpstr>Student Task: Write Program that controls sounds based on light</vt:lpstr>
      <vt:lpstr>Student Task: Write Program that displays “low light” or “lots of light” based on the light reading.  Play an appropriate sound for each state.</vt:lpstr>
      <vt:lpstr>Example Code:</vt:lpstr>
      <vt:lpstr>Exploration</vt:lpstr>
      <vt:lpstr>Extension</vt:lpstr>
      <vt:lpstr>Extension:</vt:lpstr>
      <vt:lpstr>4. Introduction to  External Input and Output devices</vt:lpstr>
      <vt:lpstr>External Input and Output</vt:lpstr>
      <vt:lpstr>External Input and Output</vt:lpstr>
      <vt:lpstr>Discussion</vt:lpstr>
      <vt:lpstr>4.1 Mini project: using an external light Level sensor</vt:lpstr>
      <vt:lpstr>Student Task: Create a program that reads input from an external light sensor and then use If-Then-Else logic to control outputs. </vt:lpstr>
      <vt:lpstr>Using a flowchart to plan:</vt:lpstr>
      <vt:lpstr>Light Level Sensor (external)</vt:lpstr>
      <vt:lpstr>Student Task: Create a program that reads inputs from an external light sensor and then use If-Then-Else logic to control outputs. </vt:lpstr>
      <vt:lpstr>Student Task: Create a program that reads inputs from an external light sensor and then use If-Then-Else logic to control outputs. </vt:lpstr>
      <vt:lpstr>Things to Consider:  Input-Output Control System </vt:lpstr>
      <vt:lpstr>Example Program</vt:lpstr>
      <vt:lpstr>Exploration</vt:lpstr>
      <vt:lpstr>4.2 Mini project: using Digital Temperature and Humidity Sensor </vt:lpstr>
      <vt:lpstr>Connecting the Digital Temperature and Humidity Sensor (DHT)</vt:lpstr>
      <vt:lpstr>Warming up the DHT Sensor:</vt:lpstr>
      <vt:lpstr>Student Task: Create a program that reads input from an external digital temperature and humidity sensor and then use If-Then-Else logic to control outputs.  </vt:lpstr>
      <vt:lpstr>Using a flowchart to plan:</vt:lpstr>
      <vt:lpstr>Student Task:  Create a program that reads input from an external digital temperature and humidity sensor and then use If-Then-Else logic to control outputs. </vt:lpstr>
      <vt:lpstr>Student Task: Create a program that reads input from an external digital temperature and humidity sensor and then use If-Then-Else logic to control outputs.. </vt:lpstr>
      <vt:lpstr>4.3 Mini project: Adding the Soil Moisture Sensor</vt:lpstr>
      <vt:lpstr>Soil Moisture (external)</vt:lpstr>
      <vt:lpstr>Student Task: Add the soil moisture sensor to your hub.  Open your external temperature and humidity program from the previous task.  Add the code to read soil moisture.  Once your code is ready, test your program at one of the prepared soil stations.  </vt:lpstr>
      <vt:lpstr>    Student Task (option 2) : Outside Data Collection   Add the soil moisture sensor to your hub.  Open your external temperature and humidity program from the previous slides.  Add the code to read soil moisture.  Once your code is ready, the class will go outside so you can test your sensors.  Be careful with the sensors while you test them out.</vt:lpstr>
      <vt:lpstr>MOSFET (Field Effect Transistor) and Water Pump Set up and Code </vt:lpstr>
      <vt:lpstr>Pump Control Sub-System Overview</vt:lpstr>
      <vt:lpstr>Connecting the AA battery pack and MOSFET to pump</vt:lpstr>
      <vt:lpstr>Pump Control Sub-System – AA Battery Pack</vt:lpstr>
      <vt:lpstr>Making the Pump work: Example Program</vt:lpstr>
      <vt:lpstr>5. Putting it all Together- Smart Water Project</vt:lpstr>
      <vt:lpstr>Design Challenge</vt:lpstr>
      <vt:lpstr>Science and Engineering Design Challenge</vt:lpstr>
      <vt:lpstr>Student Task: Create a program that reads input from the temperature, moisture, and light sensors and then use If-Then-Else logic to control the submersible water pump.  </vt:lpstr>
      <vt:lpstr>Science Background:</vt:lpstr>
      <vt:lpstr>Design: Factors Affecting a Home Garden Ecosystem</vt:lpstr>
      <vt:lpstr>Define factors and interactions</vt:lpstr>
      <vt:lpstr>Define factors and interactions</vt:lpstr>
      <vt:lpstr>Using a flowchart to plan:</vt:lpstr>
      <vt:lpstr>Student Task: Create a program that reads input from the temperature, moisture, and light sensors and then use If-Then-Else logic to control the submersible water pump.  </vt:lpstr>
      <vt:lpstr>Student Task: Create a program that reads input from the temperature, moisture, and light sensors and then use If-Then-Else logic to control the submersible water pump.  </vt:lpstr>
      <vt:lpstr>Student Task (Advanced): Create a program that reads input from the temperature, moisture, humidity and light sensors and then use If-Then-Else logic to control the submersible water pump. How could you code your program so it doesn’t water, if it is raining?  </vt:lpstr>
      <vt:lpstr>Assembly of the Pump:</vt:lpstr>
      <vt:lpstr>Additional tasks to try….</vt:lpstr>
      <vt:lpstr>Background: Control System</vt:lpstr>
      <vt:lpstr>6. Presentation: Present and Explain</vt:lpstr>
      <vt:lpstr>Team Presentations:</vt:lpstr>
      <vt:lpstr>Example Program (Basic)</vt:lpstr>
      <vt:lpstr>Example Program (Advanced)</vt:lpstr>
      <vt:lpstr>Background: Control System</vt:lpstr>
      <vt:lpstr>Background: Using getKey() with a While loop</vt:lpstr>
      <vt:lpstr>Background: Storing to numeric and string variables</vt:lpstr>
      <vt:lpstr>Background: Storing TI-Innovator™ sensor readings to a list</vt:lpstr>
      <vt:lpstr>Background: DispAt</vt:lpstr>
      <vt:lpstr>Background: While…EndWhile loop</vt:lpstr>
      <vt:lpstr>Background: Storing TI-Innovator sensor readings to a list</vt:lpstr>
      <vt:lpstr>Background: Storing to numeric and string variables</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 in STEM</dc:title>
  <dc:creator>Texas Instruments</dc:creator>
  <cp:lastModifiedBy>Kugler, Cara</cp:lastModifiedBy>
  <cp:revision>1522</cp:revision>
  <cp:lastPrinted>2016-06-09T16:23:23Z</cp:lastPrinted>
  <dcterms:created xsi:type="dcterms:W3CDTF">2015-05-25T16:46:43Z</dcterms:created>
  <dcterms:modified xsi:type="dcterms:W3CDTF">2018-06-13T16:56:06Z</dcterms:modified>
</cp:coreProperties>
</file>