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873" r:id="rId2"/>
    <p:sldId id="902" r:id="rId3"/>
    <p:sldId id="903" r:id="rId4"/>
    <p:sldId id="904" r:id="rId5"/>
    <p:sldId id="874" r:id="rId6"/>
    <p:sldId id="893" r:id="rId7"/>
    <p:sldId id="894" r:id="rId8"/>
    <p:sldId id="895" r:id="rId9"/>
    <p:sldId id="896" r:id="rId10"/>
    <p:sldId id="897" r:id="rId11"/>
    <p:sldId id="799" r:id="rId12"/>
    <p:sldId id="876" r:id="rId13"/>
    <p:sldId id="901" r:id="rId14"/>
    <p:sldId id="887" r:id="rId15"/>
    <p:sldId id="898" r:id="rId16"/>
    <p:sldId id="899" r:id="rId17"/>
    <p:sldId id="900" r:id="rId18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91" userDrawn="1">
          <p15:clr>
            <a:srgbClr val="A4A3A4"/>
          </p15:clr>
        </p15:guide>
        <p15:guide id="2" pos="55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id Santucci" initials="" lastIdx="6" clrIdx="0"/>
  <p:cmAuthor id="1" name="Becky Byer" initials="BB" lastIdx="6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1BCB"/>
    <a:srgbClr val="BF1901"/>
    <a:srgbClr val="EE2325"/>
    <a:srgbClr val="DE1F00"/>
    <a:srgbClr val="6A6A6A"/>
    <a:srgbClr val="D1282E"/>
    <a:srgbClr val="7030A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69" autoAdjust="0"/>
    <p:restoredTop sz="98142" autoAdjust="0"/>
  </p:normalViewPr>
  <p:slideViewPr>
    <p:cSldViewPr snapToGrid="0" snapToObjects="1">
      <p:cViewPr>
        <p:scale>
          <a:sx n="80" d="100"/>
          <a:sy n="80" d="100"/>
        </p:scale>
        <p:origin x="-918" y="-72"/>
      </p:cViewPr>
      <p:guideLst>
        <p:guide orient="horz" pos="391"/>
        <p:guide pos="5556"/>
      </p:guideLst>
    </p:cSldViewPr>
  </p:slideViewPr>
  <p:outlineViewPr>
    <p:cViewPr>
      <p:scale>
        <a:sx n="33" d="100"/>
        <a:sy n="33" d="100"/>
      </p:scale>
      <p:origin x="0" y="18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 snapToGrid="0" snapToObjects="1">
      <p:cViewPr varScale="1">
        <p:scale>
          <a:sx n="63" d="100"/>
          <a:sy n="63" d="100"/>
        </p:scale>
        <p:origin x="-3130" y="-7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5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6" y="5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/>
          <a:lstStyle>
            <a:lvl1pPr algn="r">
              <a:defRPr sz="1200"/>
            </a:lvl1pPr>
          </a:lstStyle>
          <a:p>
            <a:fld id="{47220A92-E729-401F-9722-B6CA82940F5E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8842034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6" y="8842034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 anchor="b"/>
          <a:lstStyle>
            <a:lvl1pPr algn="r">
              <a:defRPr sz="1200"/>
            </a:lvl1pPr>
          </a:lstStyle>
          <a:p>
            <a:fld id="{003D94B7-55D8-4911-9434-9CA9B186F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58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5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6" y="5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/>
          <a:lstStyle>
            <a:lvl1pPr algn="r">
              <a:defRPr sz="1200"/>
            </a:lvl1pPr>
          </a:lstStyle>
          <a:p>
            <a:fld id="{9D69F5EB-8F61-3442-AF01-DA66662EF5F3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6" tIns="46659" rIns="93316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8"/>
            <a:ext cx="5618480" cy="4189095"/>
          </a:xfrm>
          <a:prstGeom prst="rect">
            <a:avLst/>
          </a:prstGeom>
        </p:spPr>
        <p:txBody>
          <a:bodyPr vert="horz" lIns="93316" tIns="46659" rIns="93316" bIns="4665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8842034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6" y="8842034"/>
            <a:ext cx="3043343" cy="465455"/>
          </a:xfrm>
          <a:prstGeom prst="rect">
            <a:avLst/>
          </a:prstGeom>
        </p:spPr>
        <p:txBody>
          <a:bodyPr vert="horz" lIns="93316" tIns="46659" rIns="93316" bIns="46659" rtlCol="0" anchor="b"/>
          <a:lstStyle>
            <a:lvl1pPr algn="r">
              <a:defRPr sz="1200"/>
            </a:lvl1pPr>
          </a:lstStyle>
          <a:p>
            <a:fld id="{0FAE5487-C7FC-C846-9ED1-66E7B5A87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820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7389A-0535-4EA2-8349-4584B00770D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179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07150"/>
            <a:ext cx="4343400" cy="365125"/>
          </a:xfrm>
          <a:prstGeom prst="rect">
            <a:avLst/>
          </a:prstGeom>
        </p:spPr>
        <p:txBody>
          <a:bodyPr/>
          <a:lstStyle/>
          <a:p>
            <a:r>
              <a:rPr lang="en-US" i="1" dirty="0" smtClean="0">
                <a:solidFill>
                  <a:srgbClr val="525252"/>
                </a:solidFill>
                <a:cs typeface="Arial" charset="0"/>
              </a:rPr>
              <a:t>Draft</a:t>
            </a:r>
            <a:r>
              <a:rPr lang="en-US" dirty="0" smtClean="0">
                <a:solidFill>
                  <a:srgbClr val="525252"/>
                </a:solidFill>
                <a:cs typeface="Arial" charset="0"/>
              </a:rPr>
              <a:t> Texas Instruments October 17, 2017</a:t>
            </a:r>
            <a:endParaRPr lang="en-US" dirty="0">
              <a:solidFill>
                <a:srgbClr val="525252"/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2AC8BB-5EC4-4ABE-8C8E-08E5063FAA99}" type="slidenum">
              <a:rPr lang="en-US">
                <a:solidFill>
                  <a:srgbClr val="525252"/>
                </a:solidFill>
                <a:cs typeface="Arial" charset="0"/>
              </a:rPr>
              <a:pPr/>
              <a:t>‹#›</a:t>
            </a:fld>
            <a:endParaRPr lang="en-US">
              <a:solidFill>
                <a:srgbClr val="52525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966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139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645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071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834" y="12866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Picture 1" descr="Plus-bkg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0"/>
            <a:ext cx="5562600" cy="52324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 anchorCtr="0">
            <a:noAutofit/>
          </a:bodyPr>
          <a:lstStyle>
            <a:lvl1pPr algn="l">
              <a:defRPr sz="72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6324600"/>
            <a:ext cx="1549400" cy="3683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442855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5834" y="12866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2" name="Picture 1" descr="Plus-bkg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0"/>
            <a:ext cx="5562600" cy="52324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 anchorCtr="0">
            <a:noAutofit/>
          </a:bodyPr>
          <a:lstStyle>
            <a:lvl1pPr algn="l">
              <a:defRPr sz="7200" b="1">
                <a:solidFill>
                  <a:srgbClr val="C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6324600"/>
            <a:ext cx="1549400" cy="3683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442855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89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sketball Players Power Poi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047" cy="6857286"/>
          </a:xfrm>
          <a:prstGeom prst="rect">
            <a:avLst/>
          </a:prstGeom>
        </p:spPr>
      </p:pic>
      <p:pic>
        <p:nvPicPr>
          <p:cNvPr id="10" name="Picture 9" descr="Plus-bkgd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0"/>
            <a:ext cx="5562600" cy="52324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2895600"/>
          </a:xfrm>
        </p:spPr>
        <p:txBody>
          <a:bodyPr tIns="0" anchor="t" anchorCtr="0">
            <a:noAutofit/>
          </a:bodyPr>
          <a:lstStyle>
            <a:lvl1pPr algn="l">
              <a:defRPr sz="7200" b="1">
                <a:solidFill>
                  <a:srgbClr val="C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6324600"/>
            <a:ext cx="1549400" cy="368300"/>
          </a:xfrm>
          <a:prstGeom prst="rect">
            <a:avLst/>
          </a:prstGeom>
        </p:spPr>
      </p:pic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81000" y="3442855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79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49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618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946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37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282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477000"/>
            <a:ext cx="7239000" cy="0"/>
          </a:xfrm>
          <a:prstGeom prst="line">
            <a:avLst/>
          </a:prstGeom>
          <a:ln w="38100" cmpd="sng">
            <a:solidFill>
              <a:srgbClr val="ED1D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400" y="6324600"/>
            <a:ext cx="1549400" cy="368300"/>
          </a:xfrm>
          <a:prstGeom prst="rect">
            <a:avLst/>
          </a:prstGeom>
        </p:spPr>
      </p:pic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444500" y="6521450"/>
            <a:ext cx="25527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r>
              <a:rPr lang="en-US" i="1" dirty="0" smtClean="0">
                <a:solidFill>
                  <a:srgbClr val="525252"/>
                </a:solidFill>
                <a:cs typeface="Arial" charset="0"/>
              </a:rPr>
              <a:t>Draft</a:t>
            </a:r>
            <a:r>
              <a:rPr lang="en-US" dirty="0" smtClean="0">
                <a:solidFill>
                  <a:srgbClr val="525252"/>
                </a:solidFill>
                <a:cs typeface="Arial" charset="0"/>
              </a:rPr>
              <a:t> Texas Instruments October 17, 2017</a:t>
            </a:r>
            <a:endParaRPr lang="en-US" dirty="0">
              <a:solidFill>
                <a:srgbClr val="52525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74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4" r:id="rId3"/>
    <p:sldLayoutId id="2147483666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65" r:id="rId10"/>
    <p:sldLayoutId id="2147483657" r:id="rId11"/>
    <p:sldLayoutId id="2147483663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Myriad Pro"/>
        </a:defRPr>
      </a:lvl1pPr>
    </p:titleStyle>
    <p:bodyStyle>
      <a:lvl1pPr marL="342900" indent="-342900" algn="l" defTabSz="914400" rtl="0" eaLnBrk="1" latinLnBrk="0" hangingPunct="1">
        <a:spcBef>
          <a:spcPts val="600"/>
        </a:spcBef>
        <a:buFont typeface="Lucida Grande"/>
        <a:buChar char="»"/>
        <a:defRPr sz="3200" kern="1200">
          <a:solidFill>
            <a:schemeClr val="tx1"/>
          </a:solidFill>
          <a:latin typeface="+mn-lt"/>
          <a:ea typeface="+mn-ea"/>
          <a:cs typeface="Myriad Pro"/>
        </a:defRPr>
      </a:lvl1pPr>
      <a:lvl2pPr marL="742950" indent="-285750" algn="l" defTabSz="914400" rtl="0" eaLnBrk="1" latinLnBrk="0" hangingPunct="1">
        <a:spcBef>
          <a:spcPts val="600"/>
        </a:spcBef>
        <a:buFont typeface="Lucida Grande"/>
        <a:buChar char="»"/>
        <a:defRPr sz="2800" kern="1200">
          <a:solidFill>
            <a:schemeClr val="tx1"/>
          </a:solidFill>
          <a:latin typeface="+mn-lt"/>
          <a:ea typeface="+mn-ea"/>
          <a:cs typeface="Myriad Pro"/>
        </a:defRPr>
      </a:lvl2pPr>
      <a:lvl3pPr marL="1143000" indent="-228600" algn="l" defTabSz="914400" rtl="0" eaLnBrk="1" latinLnBrk="0" hangingPunct="1">
        <a:spcBef>
          <a:spcPts val="600"/>
        </a:spcBef>
        <a:buFont typeface="Lucida Grande"/>
        <a:buChar char="»"/>
        <a:defRPr sz="2400" kern="1200">
          <a:solidFill>
            <a:schemeClr val="tx1"/>
          </a:solidFill>
          <a:latin typeface="+mn-lt"/>
          <a:ea typeface="+mn-ea"/>
          <a:cs typeface="Myriad Pro"/>
        </a:defRPr>
      </a:lvl3pPr>
      <a:lvl4pPr marL="1600200" indent="-228600" algn="l" defTabSz="914400" rtl="0" eaLnBrk="1" latinLnBrk="0" hangingPunct="1">
        <a:spcBef>
          <a:spcPts val="600"/>
        </a:spcBef>
        <a:buFont typeface="Lucida Grande"/>
        <a:buChar char="»"/>
        <a:defRPr sz="2000" kern="1200">
          <a:solidFill>
            <a:schemeClr val="tx1"/>
          </a:solidFill>
          <a:latin typeface="+mn-lt"/>
          <a:ea typeface="+mn-ea"/>
          <a:cs typeface="Myriad Pro"/>
        </a:defRPr>
      </a:lvl4pPr>
      <a:lvl5pPr marL="2057400" indent="-228600" algn="l" defTabSz="914400" rtl="0" eaLnBrk="1" latinLnBrk="0" hangingPunct="1">
        <a:spcBef>
          <a:spcPts val="600"/>
        </a:spcBef>
        <a:buFont typeface="Lucida Grande"/>
        <a:buChar char="»"/>
        <a:defRPr sz="2000" kern="1200">
          <a:solidFill>
            <a:schemeClr val="tx1"/>
          </a:solidFill>
          <a:latin typeface="+mn-lt"/>
          <a:ea typeface="+mn-ea"/>
          <a:cs typeface="Myriad Pro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ducation.ti.com/html/webhelp/EG_TI84PlusCECode/EN/index.html" TargetMode="External"/><Relationship Id="rId3" Type="http://schemas.openxmlformats.org/officeDocument/2006/relationships/hyperlink" Target="https://www.youtube.com/playlist?list=PL17Fe0ZmhCR-PAuv5pw85vxrtLu5YGeWl" TargetMode="External"/><Relationship Id="rId7" Type="http://schemas.openxmlformats.org/officeDocument/2006/relationships/hyperlink" Target="https://education.ti.com/html/webhelp/EG_Innovator/EN/content/eg_innovsys/resources/pdf/ti-innovator_hub_commands_en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education.ti.com/html/webhelp/EG_Innovator/EN/index.html" TargetMode="External"/><Relationship Id="rId5" Type="http://schemas.openxmlformats.org/officeDocument/2006/relationships/hyperlink" Target="https://education.ti.com/en/activities/ti-codes/84/teacher-lounge" TargetMode="External"/><Relationship Id="rId4" Type="http://schemas.openxmlformats.org/officeDocument/2006/relationships/hyperlink" Target="https://education.ti.com/en/activities/ti-codes/84/10-minutes-innovator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6333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Mood Ring Project</a:t>
            </a:r>
            <a:br>
              <a:rPr lang="en-US" dirty="0" smtClean="0"/>
            </a:br>
            <a:r>
              <a:rPr lang="en-US" dirty="0" smtClean="0"/>
              <a:t>Basics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0190" y="3543905"/>
            <a:ext cx="6732210" cy="2094895"/>
          </a:xfrm>
        </p:spPr>
        <p:txBody>
          <a:bodyPr>
            <a:normAutofit/>
          </a:bodyPr>
          <a:lstStyle/>
          <a:p>
            <a:r>
              <a:rPr lang="en-US" dirty="0"/>
              <a:t>for </a:t>
            </a:r>
            <a:r>
              <a:rPr lang="en-US" dirty="0" smtClean="0"/>
              <a:t>TI-84 Plus </a:t>
            </a:r>
            <a:r>
              <a:rPr lang="en-US" dirty="0" smtClean="0"/>
              <a:t>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58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456" y="76200"/>
            <a:ext cx="8416344" cy="11430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smtClean="0"/>
              <a:t>Advanced Version</a:t>
            </a:r>
            <a:br>
              <a:rPr lang="en-US" sz="2400" dirty="0" smtClean="0"/>
            </a:br>
            <a:r>
              <a:rPr lang="en-US" sz="2400" dirty="0" smtClean="0"/>
              <a:t>Ending a loop using a keypress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01600" y="1318676"/>
            <a:ext cx="85852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Initialize default value.</a:t>
            </a:r>
          </a:p>
          <a:p>
            <a:r>
              <a:rPr lang="en-US" dirty="0" smtClean="0"/>
              <a:t>Continually set the value of keys pressed.</a:t>
            </a:r>
          </a:p>
          <a:p>
            <a:r>
              <a:rPr lang="en-US" dirty="0" smtClean="0"/>
              <a:t>This example exits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444456" y="2356632"/>
            <a:ext cx="5355590" cy="2308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-Nspire Regular"/>
                <a:cs typeface="TI-Nspire Regular"/>
              </a:rPr>
              <a:t>0 </a:t>
            </a:r>
            <a:r>
              <a:rPr lang="en-US" sz="1600" dirty="0">
                <a:latin typeface="TI-Nspire Regular"/>
                <a:cs typeface="TI-Nspire Regular"/>
              </a:rPr>
              <a:t>→K</a:t>
            </a:r>
          </a:p>
          <a:p>
            <a:endParaRPr lang="en-US" sz="1600" dirty="0" smtClean="0">
              <a:latin typeface="TI-Nspire Regular"/>
              <a:cs typeface="TI-Nspire Regular"/>
            </a:endParaRPr>
          </a:p>
          <a:p>
            <a:r>
              <a:rPr lang="en-US" sz="1600" dirty="0" smtClean="0">
                <a:latin typeface="TI-Nspire Regular"/>
                <a:cs typeface="TI-Nspire Regular"/>
              </a:rPr>
              <a:t>While </a:t>
            </a:r>
            <a:r>
              <a:rPr lang="en-US" sz="1600" dirty="0">
                <a:latin typeface="TI-Nspire Regular"/>
                <a:cs typeface="TI-Nspire Regular"/>
              </a:rPr>
              <a:t>K≠45</a:t>
            </a:r>
          </a:p>
          <a:p>
            <a:endParaRPr lang="en-US" sz="1600" dirty="0" smtClean="0">
              <a:latin typeface="TI-Nspire Regular"/>
              <a:cs typeface="TI-Nspire Regular"/>
            </a:endParaRPr>
          </a:p>
          <a:p>
            <a:r>
              <a:rPr lang="en-US" sz="1600" dirty="0" err="1" smtClean="0">
                <a:latin typeface="TI-Nspire Regular"/>
                <a:cs typeface="TI-Nspire Regular"/>
              </a:rPr>
              <a:t>getKey</a:t>
            </a:r>
            <a:r>
              <a:rPr lang="en-US" sz="1600" dirty="0" smtClean="0">
                <a:latin typeface="TI-Nspire Regular"/>
                <a:cs typeface="TI-Nspire Regular"/>
              </a:rPr>
              <a:t> </a:t>
            </a:r>
            <a:r>
              <a:rPr lang="en-US" sz="1600" dirty="0">
                <a:latin typeface="TI-Nspire Regular"/>
                <a:cs typeface="TI-Nspire Regular"/>
              </a:rPr>
              <a:t>→K</a:t>
            </a:r>
          </a:p>
          <a:p>
            <a:endParaRPr lang="en-US" sz="1600" dirty="0" smtClean="0"/>
          </a:p>
          <a:p>
            <a:r>
              <a:rPr lang="en-US" sz="1600" dirty="0" smtClean="0">
                <a:latin typeface="TI-Nspire Regular"/>
                <a:cs typeface="TI-Nspire Regular"/>
              </a:rPr>
              <a:t>“ </a:t>
            </a:r>
            <a:r>
              <a:rPr lang="en-US" sz="1600" dirty="0">
                <a:latin typeface="TI-Nspire Regular"/>
                <a:cs typeface="TI-Nspire Regular"/>
              </a:rPr>
              <a:t>set of commands executed </a:t>
            </a:r>
            <a:r>
              <a:rPr lang="en-US" sz="1600" dirty="0" smtClean="0">
                <a:latin typeface="TI-Nspire Regular"/>
                <a:cs typeface="TI-Nspire Regular"/>
              </a:rPr>
              <a:t>while clear key isn’t pressed</a:t>
            </a:r>
            <a:endParaRPr lang="en-US" sz="1600" dirty="0">
              <a:latin typeface="TI-Nspire Regular"/>
              <a:cs typeface="TI-Nspire Regular"/>
            </a:endParaRPr>
          </a:p>
          <a:p>
            <a:endParaRPr lang="en-US" sz="1600" dirty="0" smtClean="0"/>
          </a:p>
          <a:p>
            <a:r>
              <a:rPr lang="en-US" sz="1600" dirty="0" smtClean="0">
                <a:solidFill>
                  <a:srgbClr val="4D1BCB"/>
                </a:solidFill>
              </a:rPr>
              <a:t>End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5531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Background: </a:t>
            </a:r>
            <a:r>
              <a:rPr lang="en-US" sz="2800" dirty="0" smtClean="0"/>
              <a:t>Basics of programming with the TI-84 CE.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3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Create a new program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91066" y="5979605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Press [</a:t>
            </a:r>
            <a:r>
              <a:rPr lang="en-US" b="1" dirty="0" err="1" smtClean="0">
                <a:solidFill>
                  <a:schemeClr val="accent2"/>
                </a:solidFill>
              </a:rPr>
              <a:t>Prgm</a:t>
            </a:r>
            <a:r>
              <a:rPr lang="en-US" b="1" dirty="0" smtClean="0">
                <a:solidFill>
                  <a:schemeClr val="accent2"/>
                </a:solidFill>
              </a:rPr>
              <a:t>] key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30085" y="5971755"/>
            <a:ext cx="3467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Select New and give it a name</a:t>
            </a:r>
            <a:endParaRPr lang="en-US" b="1" dirty="0">
              <a:solidFill>
                <a:schemeClr val="accent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66" y="1646526"/>
            <a:ext cx="3377217" cy="25467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484" y="1646526"/>
            <a:ext cx="3377217" cy="254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1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Code Program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97" y="1219200"/>
            <a:ext cx="4587831" cy="345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2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Execute your program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96764" y="4373090"/>
            <a:ext cx="5199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63636"/>
                </a:solidFill>
              </a:rPr>
              <a:t>1. [2</a:t>
            </a:r>
            <a:r>
              <a:rPr lang="en-US" baseline="30000" dirty="0" smtClean="0">
                <a:solidFill>
                  <a:srgbClr val="363636"/>
                </a:solidFill>
              </a:rPr>
              <a:t>nd</a:t>
            </a:r>
            <a:r>
              <a:rPr lang="en-US" dirty="0" smtClean="0">
                <a:solidFill>
                  <a:srgbClr val="363636"/>
                </a:solidFill>
              </a:rPr>
              <a:t>] [quit] </a:t>
            </a:r>
          </a:p>
          <a:p>
            <a:r>
              <a:rPr lang="en-US" dirty="0" smtClean="0">
                <a:solidFill>
                  <a:srgbClr val="363636"/>
                </a:solidFill>
              </a:rPr>
              <a:t>2. Select the program</a:t>
            </a:r>
          </a:p>
          <a:p>
            <a:r>
              <a:rPr lang="en-US" dirty="0" smtClean="0">
                <a:solidFill>
                  <a:srgbClr val="363636"/>
                </a:solidFill>
              </a:rPr>
              <a:t>3. Press [enter]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168" y="1634544"/>
            <a:ext cx="2324100" cy="175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64" y="1634544"/>
            <a:ext cx="2324100" cy="1752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272" y="1634544"/>
            <a:ext cx="23241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8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Completed </a:t>
            </a:r>
            <a:r>
              <a:rPr lang="en-US" sz="2800" dirty="0" smtClean="0">
                <a:solidFill>
                  <a:srgbClr val="0000FF"/>
                </a:solidFill>
              </a:rPr>
              <a:t>Project CODE: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62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43" y="76200"/>
            <a:ext cx="9073757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smtClean="0"/>
              <a:t>Example Program (Basic)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469488" y="975795"/>
            <a:ext cx="3587357" cy="54476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-Nspire Regular"/>
                <a:cs typeface="TI-Nspire Regular"/>
              </a:rPr>
              <a:t>Send</a:t>
            </a:r>
            <a:r>
              <a:rPr lang="en-US" sz="1200" dirty="0">
                <a:latin typeface="TI-Nspire Regular"/>
                <a:cs typeface="TI-Nspire Regular"/>
              </a:rPr>
              <a:t>(“CONNECT TEMPERATURE 1 TO IN 1”)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Wait 0.5</a:t>
            </a:r>
          </a:p>
          <a:p>
            <a:r>
              <a:rPr lang="en-US" sz="1200" dirty="0" err="1">
                <a:latin typeface="TI-Nspire Regular"/>
                <a:cs typeface="TI-Nspire Regular"/>
              </a:rPr>
              <a:t>ClrHome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Output(1,1,”THE MOOD RING”)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Output(8,1, “HIT CLEAR TO QUIT”)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For(A,1,30)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Send(“READ TEMPERATURE 1”)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Get(T)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Output(4,1,”TEMPERATURE (°C) = “)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Output(4,18,T)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If </a:t>
            </a:r>
            <a:r>
              <a:rPr lang="en-US" sz="1200" dirty="0" smtClean="0">
                <a:latin typeface="TI-Nspire Regular"/>
                <a:cs typeface="TI-Nspire Regular"/>
              </a:rPr>
              <a:t>T&lt;24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Send(“SET COLOR 0 0 0”)</a:t>
            </a:r>
            <a:br>
              <a:rPr lang="en-US" sz="1200" dirty="0">
                <a:latin typeface="TI-Nspire Regular"/>
                <a:cs typeface="TI-Nspire Regular"/>
              </a:rPr>
            </a:br>
            <a:r>
              <a:rPr lang="en-US" sz="1200" dirty="0">
                <a:latin typeface="TI-Nspire Regular"/>
                <a:cs typeface="TI-Nspire Regular"/>
              </a:rPr>
              <a:t>Output(5,1,”YOU ARE STRESSED”)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END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If T</a:t>
            </a:r>
            <a:r>
              <a:rPr lang="en-US" sz="1200" dirty="0" smtClean="0">
                <a:latin typeface="TI-Nspire Regular"/>
                <a:cs typeface="TI-Nspire Regular"/>
              </a:rPr>
              <a:t>≥24 </a:t>
            </a:r>
            <a:r>
              <a:rPr lang="en-US" sz="1200" dirty="0">
                <a:latin typeface="TI-Nspire Regular"/>
                <a:cs typeface="TI-Nspire Regular"/>
              </a:rPr>
              <a:t>and </a:t>
            </a:r>
            <a:r>
              <a:rPr lang="en-US" sz="1200" dirty="0" smtClean="0">
                <a:latin typeface="TI-Nspire Regular"/>
                <a:cs typeface="TI-Nspire Regular"/>
              </a:rPr>
              <a:t>T&lt;26 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Send(“SET COLOR 255 0 0”)</a:t>
            </a:r>
            <a:br>
              <a:rPr lang="en-US" sz="1200" dirty="0">
                <a:latin typeface="TI-Nspire Regular"/>
                <a:cs typeface="TI-Nspire Regular"/>
              </a:rPr>
            </a:br>
            <a:r>
              <a:rPr lang="en-US" sz="1200" dirty="0">
                <a:latin typeface="TI-Nspire Regular"/>
                <a:cs typeface="TI-Nspire Regular"/>
              </a:rPr>
              <a:t>Output(5,1,”YOU ARE NERVOUS”)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END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If </a:t>
            </a:r>
            <a:r>
              <a:rPr lang="en-US" sz="1200" dirty="0">
                <a:latin typeface="TI-Nspire Regular"/>
                <a:cs typeface="TI-Nspire Regular"/>
              </a:rPr>
              <a:t>T</a:t>
            </a:r>
            <a:r>
              <a:rPr lang="en-US" sz="1200" dirty="0" smtClean="0">
                <a:latin typeface="TI-Nspire Regular"/>
                <a:cs typeface="TI-Nspire Regular"/>
              </a:rPr>
              <a:t>≥26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Send(“SET COLOR 0 255 0”)</a:t>
            </a:r>
            <a:br>
              <a:rPr lang="en-US" sz="1200" dirty="0">
                <a:latin typeface="TI-Nspire Regular"/>
                <a:cs typeface="TI-Nspire Regular"/>
              </a:rPr>
            </a:br>
            <a:r>
              <a:rPr lang="en-US" sz="1200" dirty="0">
                <a:latin typeface="TI-Nspire Regular"/>
                <a:cs typeface="TI-Nspire Regular"/>
              </a:rPr>
              <a:t>Output(5,1,”YOU ARE ACTIVE”)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END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Wait </a:t>
            </a:r>
            <a:r>
              <a:rPr lang="en-US" sz="1200" dirty="0">
                <a:latin typeface="TI-Nspire Regular"/>
                <a:cs typeface="TI-Nspire Regular"/>
              </a:rPr>
              <a:t>0.5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END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Send(“SET COLOR 0 0 0</a:t>
            </a:r>
            <a:r>
              <a:rPr lang="en-US" sz="1200" dirty="0" smtClean="0">
                <a:latin typeface="TI-Nspire Regular"/>
                <a:cs typeface="TI-Nspire Regular"/>
              </a:rPr>
              <a:t>”)</a:t>
            </a:r>
            <a:endParaRPr lang="en-US" sz="1200" dirty="0">
              <a:latin typeface="TI-Nspire Regular"/>
              <a:cs typeface="TI-Nspire Regula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2945" y="2710237"/>
            <a:ext cx="33338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Additional Challenge</a:t>
            </a:r>
            <a:r>
              <a:rPr lang="en-US" sz="1400" dirty="0" smtClean="0"/>
              <a:t>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Add more than three moods.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Replace the For loop with a While loop that allows the user to stop the sampling process.</a:t>
            </a:r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43437" y="1237396"/>
            <a:ext cx="3333855" cy="9541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</a:rPr>
              <a:t>Note: </a:t>
            </a:r>
            <a:r>
              <a:rPr lang="en-US" sz="1400" dirty="0" smtClean="0"/>
              <a:t>Experiment with temperature values to determine relevant temperature ranges for each person. </a:t>
            </a:r>
          </a:p>
          <a:p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82654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43" y="23103"/>
            <a:ext cx="9073757" cy="75228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smtClean="0"/>
              <a:t>Example Program (Advanced)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70244" y="638360"/>
            <a:ext cx="3304022" cy="5816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-Nspire Regular"/>
                <a:cs typeface="TI-Nspire Regular"/>
              </a:rPr>
              <a:t>1→A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0</a:t>
            </a:r>
            <a:r>
              <a:rPr lang="en-US" sz="1200" dirty="0">
                <a:latin typeface="TI-Nspire Regular"/>
                <a:cs typeface="TI-Nspire Regular"/>
              </a:rPr>
              <a:t> </a:t>
            </a:r>
            <a:r>
              <a:rPr lang="en-US" sz="1200" dirty="0" smtClean="0">
                <a:latin typeface="TI-Nspire Regular"/>
                <a:cs typeface="TI-Nspire Regular"/>
              </a:rPr>
              <a:t>→T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0 </a:t>
            </a:r>
            <a:r>
              <a:rPr lang="en-US" sz="1200" dirty="0" smtClean="0">
                <a:latin typeface="TI-Nspire Regular"/>
                <a:cs typeface="TI-Nspire Regular"/>
              </a:rPr>
              <a:t>→S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0 </a:t>
            </a:r>
            <a:r>
              <a:rPr lang="en-US" sz="1200" dirty="0" smtClean="0">
                <a:latin typeface="TI-Nspire Regular"/>
                <a:cs typeface="TI-Nspire Regular"/>
              </a:rPr>
              <a:t>→F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0 </a:t>
            </a:r>
            <a:r>
              <a:rPr lang="en-US" sz="1200" dirty="0" smtClean="0">
                <a:latin typeface="TI-Nspire Regular"/>
                <a:cs typeface="TI-Nspire Regular"/>
              </a:rPr>
              <a:t>→K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1 </a:t>
            </a:r>
            <a:r>
              <a:rPr lang="en-US" sz="1200" dirty="0" smtClean="0">
                <a:latin typeface="TI-Nspire Regular"/>
                <a:cs typeface="TI-Nspire Regular"/>
              </a:rPr>
              <a:t>→N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0 →dim(L</a:t>
            </a:r>
            <a:r>
              <a:rPr lang="en-US" sz="1200" baseline="-25000" dirty="0" smtClean="0">
                <a:latin typeface="TI-Nspire Regular"/>
                <a:cs typeface="TI-Nspire Regular"/>
              </a:rPr>
              <a:t>1</a:t>
            </a:r>
            <a:r>
              <a:rPr lang="en-US" sz="1200" dirty="0" smtClean="0">
                <a:latin typeface="TI-Nspire Regular"/>
                <a:cs typeface="TI-Nspire Regular"/>
              </a:rPr>
              <a:t>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0 →dim(L</a:t>
            </a:r>
            <a:r>
              <a:rPr lang="en-US" sz="1200" baseline="-25000" dirty="0" smtClean="0">
                <a:latin typeface="TI-Nspire Regular"/>
                <a:cs typeface="TI-Nspire Regular"/>
              </a:rPr>
              <a:t>2</a:t>
            </a:r>
            <a:r>
              <a:rPr lang="en-US" sz="1200" dirty="0" smtClean="0">
                <a:latin typeface="TI-Nspire Regular"/>
                <a:cs typeface="TI-Nspire Regular"/>
              </a:rPr>
              <a:t>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Send(“CONNECT TEMPERATURE 1 TO IN 1”)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Wait 0.5</a:t>
            </a:r>
          </a:p>
          <a:p>
            <a:r>
              <a:rPr lang="en-US" sz="1200" dirty="0" err="1" smtClean="0">
                <a:latin typeface="TI-Nspire Regular"/>
                <a:cs typeface="TI-Nspire Regular"/>
              </a:rPr>
              <a:t>ClrHome</a:t>
            </a:r>
            <a:endParaRPr lang="en-US" sz="1200" dirty="0" smtClean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Output(1,1,”THE MOOD RING”)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Output(8,1, “HIT CLEAR TO QUIT”)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For(A, 1, 10)</a:t>
            </a:r>
            <a:br>
              <a:rPr lang="en-US" sz="1200" dirty="0" smtClean="0">
                <a:latin typeface="TI-Nspire Regular"/>
                <a:cs typeface="TI-Nspire Regular"/>
              </a:rPr>
            </a:br>
            <a:r>
              <a:rPr lang="en-US" sz="1200" dirty="0" smtClean="0">
                <a:latin typeface="TI-Nspire Regular"/>
                <a:cs typeface="TI-Nspire Regular"/>
              </a:rPr>
              <a:t>Send(“READ TEMPERATURE 1”)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Get(T)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T+S</a:t>
            </a:r>
            <a:r>
              <a:rPr lang="en-US" sz="1200" dirty="0">
                <a:latin typeface="TI-Nspire Regular"/>
                <a:cs typeface="TI-Nspire Regular"/>
              </a:rPr>
              <a:t> </a:t>
            </a:r>
            <a:r>
              <a:rPr lang="en-US" sz="1200" dirty="0" smtClean="0">
                <a:latin typeface="TI-Nspire Regular"/>
                <a:cs typeface="TI-Nspire Regular"/>
              </a:rPr>
              <a:t>→S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Wait 0.1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End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S/10</a:t>
            </a:r>
            <a:r>
              <a:rPr lang="en-US" sz="1200" dirty="0">
                <a:latin typeface="TI-Nspire Regular"/>
                <a:cs typeface="TI-Nspire Regular"/>
              </a:rPr>
              <a:t> </a:t>
            </a:r>
            <a:r>
              <a:rPr lang="en-US" sz="1200" dirty="0" smtClean="0">
                <a:latin typeface="TI-Nspire Regular"/>
                <a:cs typeface="TI-Nspire Regular"/>
              </a:rPr>
              <a:t>→F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While K≠45</a:t>
            </a:r>
          </a:p>
          <a:p>
            <a:r>
              <a:rPr lang="en-US" sz="1200" dirty="0" err="1" smtClean="0">
                <a:latin typeface="TI-Nspire Regular"/>
                <a:cs typeface="TI-Nspire Regular"/>
              </a:rPr>
              <a:t>getKey</a:t>
            </a:r>
            <a:r>
              <a:rPr lang="en-US" sz="1200" dirty="0">
                <a:latin typeface="TI-Nspire Regular"/>
                <a:cs typeface="TI-Nspire Regular"/>
              </a:rPr>
              <a:t> </a:t>
            </a:r>
            <a:r>
              <a:rPr lang="en-US" sz="1200" dirty="0" smtClean="0">
                <a:latin typeface="TI-Nspire Regular"/>
                <a:cs typeface="TI-Nspire Regular"/>
              </a:rPr>
              <a:t>→K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Send(“READ TEMPERATURE 1”)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Get(T)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Output(4,1,”TEMPERATURE (°C) = “)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Output(4,18,T)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If T&lt;F+1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Send(“SET COLOR 0 0 0”)</a:t>
            </a:r>
            <a:br>
              <a:rPr lang="en-US" sz="1200" dirty="0" smtClean="0">
                <a:latin typeface="TI-Nspire Regular"/>
                <a:cs typeface="TI-Nspire Regular"/>
              </a:rPr>
            </a:br>
            <a:r>
              <a:rPr lang="en-US" sz="1200" dirty="0" smtClean="0">
                <a:latin typeface="TI-Nspire Regular"/>
                <a:cs typeface="TI-Nspire Regular"/>
              </a:rPr>
              <a:t>Output(5,1,”YOU ARE STRESSED”)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END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59049" y="2097787"/>
            <a:ext cx="244328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Additional Code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Stores </a:t>
            </a:r>
            <a:r>
              <a:rPr lang="en-US" sz="1400" dirty="0"/>
              <a:t>the </a:t>
            </a:r>
            <a:r>
              <a:rPr lang="en-US" sz="1400" dirty="0" smtClean="0"/>
              <a:t>temperature </a:t>
            </a:r>
            <a:r>
              <a:rPr lang="en-US" sz="1400" dirty="0"/>
              <a:t>values and the time to list variables. </a:t>
            </a:r>
            <a:r>
              <a:rPr lang="en-US" sz="1400" dirty="0" smtClean="0"/>
              <a:t>This data can be displayed on </a:t>
            </a:r>
            <a:r>
              <a:rPr lang="en-US" sz="1400" dirty="0"/>
              <a:t>a plot of time vs. </a:t>
            </a:r>
            <a:r>
              <a:rPr lang="en-US" sz="1400" dirty="0" smtClean="0"/>
              <a:t>temperature after </a:t>
            </a:r>
            <a:r>
              <a:rPr lang="en-US" sz="1400" dirty="0"/>
              <a:t>the </a:t>
            </a:r>
            <a:r>
              <a:rPr lang="en-US" sz="1400" dirty="0" smtClean="0"/>
              <a:t>loop </a:t>
            </a:r>
            <a:r>
              <a:rPr lang="en-US" sz="1400" dirty="0"/>
              <a:t>is done</a:t>
            </a:r>
            <a:r>
              <a:rPr lang="en-US" sz="14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For loop was replaced with a While loop that allows the user to stop the sampling process.</a:t>
            </a:r>
          </a:p>
        </p:txBody>
      </p:sp>
      <p:sp>
        <p:nvSpPr>
          <p:cNvPr id="3421" name="Rectangle 3420"/>
          <p:cNvSpPr/>
          <p:nvPr/>
        </p:nvSpPr>
        <p:spPr>
          <a:xfrm>
            <a:off x="3571151" y="1256267"/>
            <a:ext cx="2791013" cy="50783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>
                <a:latin typeface="TI-Nspire Regular"/>
                <a:cs typeface="TI-Nspire Regular"/>
              </a:rPr>
              <a:t>If </a:t>
            </a:r>
            <a:r>
              <a:rPr lang="en-US" sz="1200" dirty="0" smtClean="0">
                <a:latin typeface="TI-Nspire Regular"/>
                <a:cs typeface="TI-Nspire Regular"/>
              </a:rPr>
              <a:t>T≥F+1 and T&lt;F+2 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Send(“SET COLOR </a:t>
            </a:r>
            <a:r>
              <a:rPr lang="en-US" sz="1200" dirty="0" smtClean="0">
                <a:latin typeface="TI-Nspire Regular"/>
                <a:cs typeface="TI-Nspire Regular"/>
              </a:rPr>
              <a:t>255 </a:t>
            </a:r>
            <a:r>
              <a:rPr lang="en-US" sz="1200" dirty="0">
                <a:latin typeface="TI-Nspire Regular"/>
                <a:cs typeface="TI-Nspire Regular"/>
              </a:rPr>
              <a:t>0 0”)</a:t>
            </a:r>
            <a:br>
              <a:rPr lang="en-US" sz="1200" dirty="0">
                <a:latin typeface="TI-Nspire Regular"/>
                <a:cs typeface="TI-Nspire Regular"/>
              </a:rPr>
            </a:br>
            <a:r>
              <a:rPr lang="en-US" sz="1200" dirty="0">
                <a:latin typeface="TI-Nspire Regular"/>
                <a:cs typeface="TI-Nspire Regular"/>
              </a:rPr>
              <a:t>Output(5,1,”YOU ARE </a:t>
            </a:r>
            <a:r>
              <a:rPr lang="en-US" sz="1200" dirty="0" smtClean="0">
                <a:latin typeface="TI-Nspire Regular"/>
                <a:cs typeface="TI-Nspire Regular"/>
              </a:rPr>
              <a:t>NERVOUS”)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END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If T≥</a:t>
            </a:r>
            <a:r>
              <a:rPr lang="en-US" sz="1200" dirty="0" smtClean="0">
                <a:latin typeface="TI-Nspire Regular"/>
                <a:cs typeface="TI-Nspire Regular"/>
              </a:rPr>
              <a:t>F+2 </a:t>
            </a:r>
            <a:r>
              <a:rPr lang="en-US" sz="1200" dirty="0">
                <a:latin typeface="TI-Nspire Regular"/>
                <a:cs typeface="TI-Nspire Regular"/>
              </a:rPr>
              <a:t>and </a:t>
            </a:r>
            <a:r>
              <a:rPr lang="en-US" sz="1200" dirty="0" smtClean="0">
                <a:latin typeface="TI-Nspire Regular"/>
                <a:cs typeface="TI-Nspire Regular"/>
              </a:rPr>
              <a:t>T&lt;F+3 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Send(“SET COLOR 255 </a:t>
            </a:r>
            <a:r>
              <a:rPr lang="en-US" sz="1200" dirty="0" smtClean="0">
                <a:latin typeface="TI-Nspire Regular"/>
                <a:cs typeface="TI-Nspire Regular"/>
              </a:rPr>
              <a:t>150 150</a:t>
            </a:r>
            <a:r>
              <a:rPr lang="en-US" sz="1200" dirty="0">
                <a:latin typeface="TI-Nspire Regular"/>
                <a:cs typeface="TI-Nspire Regular"/>
              </a:rPr>
              <a:t>”)</a:t>
            </a:r>
            <a:br>
              <a:rPr lang="en-US" sz="1200" dirty="0">
                <a:latin typeface="TI-Nspire Regular"/>
                <a:cs typeface="TI-Nspire Regular"/>
              </a:rPr>
            </a:br>
            <a:r>
              <a:rPr lang="en-US" sz="1200" dirty="0">
                <a:latin typeface="TI-Nspire Regular"/>
                <a:cs typeface="TI-Nspire Regular"/>
              </a:rPr>
              <a:t>Output(5,1,”YOU ARE </a:t>
            </a:r>
            <a:r>
              <a:rPr lang="en-US" sz="1200" dirty="0" smtClean="0">
                <a:latin typeface="TI-Nspire Regular"/>
                <a:cs typeface="TI-Nspire Regular"/>
              </a:rPr>
              <a:t>USETTLED”)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END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If T≥</a:t>
            </a:r>
            <a:r>
              <a:rPr lang="en-US" sz="1200" dirty="0" smtClean="0">
                <a:latin typeface="TI-Nspire Regular"/>
                <a:cs typeface="TI-Nspire Regular"/>
              </a:rPr>
              <a:t>F+3 </a:t>
            </a:r>
            <a:r>
              <a:rPr lang="en-US" sz="1200" dirty="0">
                <a:latin typeface="TI-Nspire Regular"/>
                <a:cs typeface="TI-Nspire Regular"/>
              </a:rPr>
              <a:t>and </a:t>
            </a:r>
            <a:r>
              <a:rPr lang="en-US" sz="1200" dirty="0" smtClean="0">
                <a:latin typeface="TI-Nspire Regular"/>
                <a:cs typeface="TI-Nspire Regular"/>
              </a:rPr>
              <a:t>T&lt;F+4 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Then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Send(“SET COLOR </a:t>
            </a:r>
            <a:r>
              <a:rPr lang="en-US" sz="1200" dirty="0" smtClean="0">
                <a:latin typeface="TI-Nspire Regular"/>
                <a:cs typeface="TI-Nspire Regular"/>
              </a:rPr>
              <a:t>0 255 0”)</a:t>
            </a:r>
            <a:r>
              <a:rPr lang="en-US" sz="1200" dirty="0">
                <a:latin typeface="TI-Nspire Regular"/>
                <a:cs typeface="TI-Nspire Regular"/>
              </a:rPr>
              <a:t/>
            </a:r>
            <a:br>
              <a:rPr lang="en-US" sz="1200" dirty="0">
                <a:latin typeface="TI-Nspire Regular"/>
                <a:cs typeface="TI-Nspire Regular"/>
              </a:rPr>
            </a:br>
            <a:r>
              <a:rPr lang="en-US" sz="1200" dirty="0">
                <a:latin typeface="TI-Nspire Regular"/>
                <a:cs typeface="TI-Nspire Regular"/>
              </a:rPr>
              <a:t>Output(5,1,”YOU ARE </a:t>
            </a:r>
            <a:r>
              <a:rPr lang="en-US" sz="1200" dirty="0" smtClean="0">
                <a:latin typeface="TI-Nspire Regular"/>
                <a:cs typeface="TI-Nspire Regular"/>
              </a:rPr>
              <a:t>ACTIVE”)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END</a:t>
            </a:r>
          </a:p>
          <a:p>
            <a:r>
              <a:rPr lang="en-US" sz="1200" dirty="0">
                <a:latin typeface="TI-Nspire Regular"/>
                <a:cs typeface="TI-Nspire Regular"/>
              </a:rPr>
              <a:t>If T ≥ </a:t>
            </a:r>
            <a:r>
              <a:rPr lang="en-US" sz="1200" dirty="0" smtClean="0">
                <a:latin typeface="TI-Nspire Regular"/>
                <a:cs typeface="TI-Nspire Regular"/>
              </a:rPr>
              <a:t>F+4 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Then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>
                <a:latin typeface="TI-Nspire Regular"/>
                <a:cs typeface="TI-Nspire Regular"/>
              </a:rPr>
              <a:t>Send(“SET COLOR </a:t>
            </a:r>
            <a:r>
              <a:rPr lang="en-US" sz="1200" dirty="0" smtClean="0">
                <a:latin typeface="TI-Nspire Regular"/>
                <a:cs typeface="TI-Nspire Regular"/>
              </a:rPr>
              <a:t>0 255 150”)</a:t>
            </a:r>
            <a:r>
              <a:rPr lang="en-US" sz="1200" dirty="0">
                <a:latin typeface="TI-Nspire Regular"/>
                <a:cs typeface="TI-Nspire Regular"/>
              </a:rPr>
              <a:t/>
            </a:r>
            <a:br>
              <a:rPr lang="en-US" sz="1200" dirty="0">
                <a:latin typeface="TI-Nspire Regular"/>
                <a:cs typeface="TI-Nspire Regular"/>
              </a:rPr>
            </a:br>
            <a:r>
              <a:rPr lang="en-US" sz="1200" dirty="0">
                <a:latin typeface="TI-Nspire Regular"/>
                <a:cs typeface="TI-Nspire Regular"/>
              </a:rPr>
              <a:t>Output(5,1,”YOU ARE </a:t>
            </a:r>
            <a:r>
              <a:rPr lang="en-US" sz="1200" dirty="0" smtClean="0">
                <a:latin typeface="TI-Nspire Regular"/>
                <a:cs typeface="TI-Nspire Regular"/>
              </a:rPr>
              <a:t>RELAXED”)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END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Wait 0.5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N*0.5</a:t>
            </a:r>
            <a:r>
              <a:rPr lang="en-US" sz="1200" dirty="0">
                <a:latin typeface="TI-Nspire Regular"/>
                <a:cs typeface="TI-Nspire Regular"/>
              </a:rPr>
              <a:t> </a:t>
            </a:r>
            <a:r>
              <a:rPr lang="en-US" sz="1200" dirty="0" smtClean="0">
                <a:latin typeface="TI-Nspire Regular"/>
                <a:cs typeface="TI-Nspire Regular"/>
              </a:rPr>
              <a:t>→L</a:t>
            </a:r>
            <a:r>
              <a:rPr lang="en-US" sz="1200" baseline="-25000" dirty="0" smtClean="0">
                <a:latin typeface="TI-Nspire Regular"/>
                <a:cs typeface="TI-Nspire Regular"/>
              </a:rPr>
              <a:t>1</a:t>
            </a:r>
            <a:r>
              <a:rPr lang="en-US" sz="1200" dirty="0" smtClean="0">
                <a:latin typeface="TI-Nspire Regular"/>
                <a:cs typeface="TI-Nspire Regular"/>
              </a:rPr>
              <a:t>(N)</a:t>
            </a:r>
            <a:endParaRPr lang="en-US" sz="1200" dirty="0">
              <a:latin typeface="TI-Nspire Regular"/>
              <a:cs typeface="TI-Nspire Regular"/>
            </a:endParaRPr>
          </a:p>
          <a:p>
            <a:r>
              <a:rPr lang="en-US" sz="1200" dirty="0" smtClean="0">
                <a:latin typeface="TI-Nspire Regular"/>
                <a:cs typeface="TI-Nspire Regular"/>
              </a:rPr>
              <a:t>T </a:t>
            </a:r>
            <a:r>
              <a:rPr lang="en-US" sz="1200" dirty="0">
                <a:latin typeface="TI-Nspire Regular"/>
                <a:cs typeface="TI-Nspire Regular"/>
              </a:rPr>
              <a:t>→</a:t>
            </a:r>
            <a:r>
              <a:rPr lang="en-US" sz="1200" dirty="0" smtClean="0">
                <a:latin typeface="TI-Nspire Regular"/>
                <a:cs typeface="TI-Nspire Regular"/>
              </a:rPr>
              <a:t>L</a:t>
            </a:r>
            <a:r>
              <a:rPr lang="en-US" sz="1200" baseline="-25000" dirty="0" smtClean="0">
                <a:latin typeface="TI-Nspire Regular"/>
                <a:cs typeface="TI-Nspire Regular"/>
              </a:rPr>
              <a:t>2</a:t>
            </a:r>
            <a:r>
              <a:rPr lang="en-US" sz="1200" dirty="0" smtClean="0">
                <a:latin typeface="TI-Nspire Regular"/>
                <a:cs typeface="TI-Nspire Regular"/>
              </a:rPr>
              <a:t>(N</a:t>
            </a:r>
            <a:r>
              <a:rPr lang="en-US" sz="1200" dirty="0">
                <a:latin typeface="TI-Nspire Regular"/>
                <a:cs typeface="TI-Nspire Regular"/>
              </a:rPr>
              <a:t>)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N+1</a:t>
            </a:r>
            <a:r>
              <a:rPr lang="en-US" sz="1200" dirty="0">
                <a:latin typeface="TI-Nspire Regular"/>
                <a:cs typeface="TI-Nspire Regular"/>
              </a:rPr>
              <a:t> </a:t>
            </a:r>
            <a:r>
              <a:rPr lang="en-US" sz="1200" dirty="0" smtClean="0">
                <a:latin typeface="TI-Nspire Regular"/>
                <a:cs typeface="TI-Nspire Regular"/>
              </a:rPr>
              <a:t>→N</a:t>
            </a:r>
            <a:br>
              <a:rPr lang="en-US" sz="1200" dirty="0" smtClean="0">
                <a:latin typeface="TI-Nspire Regular"/>
                <a:cs typeface="TI-Nspire Regular"/>
              </a:rPr>
            </a:br>
            <a:r>
              <a:rPr lang="en-US" sz="1200" dirty="0" smtClean="0">
                <a:latin typeface="TI-Nspire Regular"/>
                <a:cs typeface="TI-Nspire Regular"/>
              </a:rPr>
              <a:t>END</a:t>
            </a:r>
          </a:p>
          <a:p>
            <a:r>
              <a:rPr lang="en-US" sz="1200" dirty="0" smtClean="0">
                <a:latin typeface="TI-Nspire Regular"/>
                <a:cs typeface="TI-Nspire Regular"/>
              </a:rPr>
              <a:t>Send(“SET COLOR 0 0 0”)</a:t>
            </a:r>
          </a:p>
        </p:txBody>
      </p:sp>
    </p:spTree>
    <p:extLst>
      <p:ext uri="{BB962C8B-B14F-4D97-AF65-F5344CB8AC3E}">
        <p14:creationId xmlns:p14="http://schemas.microsoft.com/office/powerpoint/2010/main" val="176569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Digital Mood Ring (introduction to STEM and coding Projects for all levels)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11841" y="1219200"/>
            <a:ext cx="5046590" cy="1739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marL="189124" indent="-189124" algn="l" rtl="0" eaLnBrk="1" fontAlgn="base" hangingPunct="1">
              <a:spcBef>
                <a:spcPts val="667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763" indent="-194416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2pPr>
            <a:lvl3pPr marL="711530" indent="-137548" algn="l" rtl="0" eaLnBrk="1" fontAlgn="base" hangingPunct="1">
              <a:spcBef>
                <a:spcPct val="15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</a:defRPr>
            </a:lvl3pPr>
            <a:lvl4pPr marL="1001168" indent="-194416" algn="l" rtl="0" eaLnBrk="1" fontAlgn="base" hangingPunct="1">
              <a:spcBef>
                <a:spcPct val="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240546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621441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6pPr>
            <a:lvl7pPr marL="2002336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7pPr>
            <a:lvl8pPr marL="2383230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8pPr>
            <a:lvl9pPr marL="2764124" indent="-144163" algn="l" rtl="0" eaLnBrk="1" fontAlgn="base" hangingPunct="1">
              <a:spcBef>
                <a:spcPct val="0"/>
              </a:spcBef>
              <a:spcAft>
                <a:spcPct val="0"/>
              </a:spcAft>
              <a:buChar char="»"/>
              <a:defRPr sz="13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kumimoji="0" lang="en-US" sz="1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Project Summary:</a:t>
            </a:r>
            <a:r>
              <a:rPr kumimoji="0" lang="en-US" sz="1400" b="1" i="1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kumimoji="0" lang="en-US" sz="1400" b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Bring science and coding together (no coding experience necessary) while developing a mood ring! Explore the science of color mixing while determining the right body temperature thresholds.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This </a:t>
            </a:r>
            <a:r>
              <a:rPr lang="en-US" sz="1400" dirty="0">
                <a:solidFill>
                  <a:srgbClr val="000000"/>
                </a:solidFill>
              </a:rPr>
              <a:t>is an excellent first TI-Innovator STEM and coding project. The project includes variables, loops, conditional statements, Boolean operators and other fundamental programming concepts</a:t>
            </a:r>
            <a:r>
              <a:rPr lang="en-US" sz="1400" dirty="0" smtClean="0">
                <a:solidFill>
                  <a:srgbClr val="000000"/>
                </a:solidFill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Students will complete a series of smaller challenges, as they build the skills needed to complete the final challenge!</a:t>
            </a:r>
            <a:endParaRPr lang="en-US" sz="1400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55" y="1219200"/>
            <a:ext cx="2167430" cy="155784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5463424" y="3073399"/>
            <a:ext cx="1830646" cy="1930493"/>
            <a:chOff x="3235708" y="3896342"/>
            <a:chExt cx="2220413" cy="2271204"/>
          </a:xfrm>
        </p:grpSpPr>
        <p:pic>
          <p:nvPicPr>
            <p:cNvPr id="8" name="Picture 7" descr="grove temp.jp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708" y="3896342"/>
              <a:ext cx="2220413" cy="1665310"/>
            </a:xfrm>
            <a:prstGeom prst="rect">
              <a:avLst/>
            </a:prstGeom>
          </p:spPr>
        </p:pic>
        <p:pic>
          <p:nvPicPr>
            <p:cNvPr id="9" name="Picture 8" descr="mood ring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4339" y="4521727"/>
              <a:ext cx="1100517" cy="1645819"/>
            </a:xfrm>
            <a:prstGeom prst="rect">
              <a:avLst/>
            </a:prstGeom>
          </p:spPr>
        </p:pic>
      </p:grpSp>
      <p:pic>
        <p:nvPicPr>
          <p:cNvPr id="11" name="Picture 10" descr="TI-Innovator Hub_TI-84PlusCE_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610" y="3184489"/>
            <a:ext cx="2082390" cy="22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63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Mood Ring </a:t>
            </a:r>
            <a:r>
              <a:rPr lang="en-US" dirty="0" smtClean="0"/>
              <a:t>Challenges: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/>
              <a:t>Challenge 1:  </a:t>
            </a:r>
            <a:r>
              <a:rPr lang="en-US" sz="1600" dirty="0"/>
              <a:t>Use SET COLOR to explore using the color LED. Try to find the RGB values of all the colors in the mood chart.  </a:t>
            </a:r>
          </a:p>
          <a:p>
            <a:pPr marL="0" indent="0">
              <a:buNone/>
            </a:pPr>
            <a:r>
              <a:rPr lang="en-US" sz="1600" b="1" dirty="0"/>
              <a:t>Challenge 2: </a:t>
            </a:r>
            <a:r>
              <a:rPr lang="en-US" sz="1600" dirty="0"/>
              <a:t>Use </a:t>
            </a:r>
            <a:r>
              <a:rPr lang="en-US" sz="1600" dirty="0" err="1"/>
              <a:t>DispAt</a:t>
            </a:r>
            <a:r>
              <a:rPr lang="en-US" sz="1600" dirty="0"/>
              <a:t> command to display your name at several locations on the screen. </a:t>
            </a:r>
          </a:p>
          <a:p>
            <a:pPr marL="0" indent="0">
              <a:buNone/>
            </a:pPr>
            <a:r>
              <a:rPr lang="en-US" sz="1600" b="1" dirty="0"/>
              <a:t>Challenge 3:</a:t>
            </a:r>
            <a:r>
              <a:rPr lang="en-US" sz="1600" dirty="0"/>
              <a:t>  Use a For..</a:t>
            </a:r>
            <a:r>
              <a:rPr lang="en-US" sz="1600" dirty="0" err="1"/>
              <a:t>EndFor</a:t>
            </a:r>
            <a:r>
              <a:rPr lang="en-US" sz="1600" dirty="0"/>
              <a:t> loop to display the numbers 1 through 10.</a:t>
            </a:r>
          </a:p>
          <a:p>
            <a:pPr marL="0" indent="0">
              <a:buNone/>
            </a:pPr>
            <a:r>
              <a:rPr lang="en-US" sz="1600" b="1" dirty="0"/>
              <a:t>Challenge 4:</a:t>
            </a:r>
            <a:r>
              <a:rPr lang="en-US" sz="1600" dirty="0"/>
              <a:t>  Connect a temperature sensor to the TI-Innovator Hub and display the temperature on the calculator.</a:t>
            </a:r>
          </a:p>
          <a:p>
            <a:pPr marL="0" indent="0">
              <a:buNone/>
            </a:pPr>
            <a:r>
              <a:rPr lang="en-US" sz="1600" b="1" dirty="0"/>
              <a:t>Challenge 5:</a:t>
            </a:r>
            <a:r>
              <a:rPr lang="en-US" sz="1600" dirty="0"/>
              <a:t>  Use a loop to read and display temperature.</a:t>
            </a:r>
          </a:p>
          <a:p>
            <a:pPr marL="0" indent="0">
              <a:buNone/>
            </a:pPr>
            <a:r>
              <a:rPr lang="en-US" sz="1600" b="1" dirty="0"/>
              <a:t>Challenge 5 Extension (Optional):</a:t>
            </a:r>
            <a:r>
              <a:rPr lang="en-US" sz="1600" dirty="0"/>
              <a:t>  Use a loop to read, display and log into list arrays for time and temperature. Graph the result. </a:t>
            </a:r>
          </a:p>
          <a:p>
            <a:pPr marL="0" indent="0">
              <a:buNone/>
            </a:pPr>
            <a:r>
              <a:rPr lang="en-US" sz="1600" b="1" dirty="0"/>
              <a:t>Challenge 6:</a:t>
            </a:r>
            <a:r>
              <a:rPr lang="en-US" sz="1600" dirty="0"/>
              <a:t> Use a While..</a:t>
            </a:r>
            <a:r>
              <a:rPr lang="en-US" sz="1600" dirty="0" err="1"/>
              <a:t>EndWhile</a:t>
            </a:r>
            <a:r>
              <a:rPr lang="en-US" sz="1600" dirty="0"/>
              <a:t> loop along with </a:t>
            </a:r>
            <a:r>
              <a:rPr lang="en-US" sz="1600" dirty="0" err="1"/>
              <a:t>getKey</a:t>
            </a:r>
            <a:r>
              <a:rPr lang="en-US" sz="1600" dirty="0"/>
              <a:t>() command to monitor temperature and make a decision to display a message, “Hot” or “Cold”.  Then modify your program to include a 3</a:t>
            </a:r>
            <a:r>
              <a:rPr lang="en-US" sz="1600" baseline="30000" dirty="0"/>
              <a:t>rd</a:t>
            </a:r>
            <a:r>
              <a:rPr lang="en-US" sz="1600" dirty="0"/>
              <a:t> level between hot and cold, “Nice</a:t>
            </a:r>
            <a:r>
              <a:rPr lang="en-US" sz="1600" dirty="0" smtClean="0"/>
              <a:t>”.</a:t>
            </a: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Final Challenge:</a:t>
            </a:r>
            <a:r>
              <a:rPr lang="en-US" sz="1600" dirty="0"/>
              <a:t>  Build a mood ring</a:t>
            </a:r>
            <a:r>
              <a:rPr lang="en-US" sz="1600" i="1" dirty="0"/>
              <a:t> </a:t>
            </a:r>
            <a:r>
              <a:rPr lang="en-US" sz="1600" dirty="0"/>
              <a:t>to repeatedly read the temperature sensor, determine the mood of the person, display the temperature value and display the mood.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642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TI-84 Plus CE Resources: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2524"/>
            <a:ext cx="8229600" cy="565849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i="1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900" dirty="0"/>
              <a:t>Step-by-Step </a:t>
            </a:r>
            <a:r>
              <a:rPr lang="en-US" sz="1900" dirty="0" err="1"/>
              <a:t>YouTubevideos</a:t>
            </a:r>
            <a:r>
              <a:rPr lang="en-US" sz="1900" dirty="0"/>
              <a:t> designed for the teacher with a detailed, demonstration of each challenge. </a:t>
            </a:r>
          </a:p>
          <a:p>
            <a:pPr marL="400050" lvl="1" indent="0">
              <a:buNone/>
            </a:pPr>
            <a:r>
              <a:rPr lang="en-US" sz="1900" dirty="0" smtClean="0"/>
              <a:t>**The </a:t>
            </a:r>
            <a:r>
              <a:rPr lang="en-US" sz="1900" dirty="0"/>
              <a:t>videos are intended to guide those new programming in general, programming on the TI-84 Plus CE and programming with the TI-Innovator Hub. </a:t>
            </a:r>
          </a:p>
          <a:p>
            <a:pPr marL="289639" lvl="1" indent="0">
              <a:buNone/>
            </a:pPr>
            <a:r>
              <a:rPr lang="en-US" sz="1900" dirty="0">
                <a:hlinkClick r:id="rId3"/>
              </a:rPr>
              <a:t>https://www.youtube.com/playlist?list=PL17Fe0ZmhCR-PAuv5pw85vxrtLu5YGeWl</a:t>
            </a:r>
            <a:endParaRPr lang="en-US" sz="1900" dirty="0"/>
          </a:p>
          <a:p>
            <a:pPr marL="289639" lvl="1" indent="0">
              <a:buNone/>
            </a:pP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900" dirty="0"/>
              <a:t>10 Minutes of Code with TI-Innovator: </a:t>
            </a:r>
          </a:p>
          <a:p>
            <a:pPr marL="400050" lvl="1" indent="0">
              <a:buNone/>
            </a:pPr>
            <a:r>
              <a:rPr lang="en-US" sz="1900" dirty="0">
                <a:hlinkClick r:id="rId4"/>
              </a:rPr>
              <a:t>https://education.ti.com/en/activities/ti-codes/84/10-minutes-innovator</a:t>
            </a:r>
            <a:endParaRPr lang="en-US" sz="1900" dirty="0"/>
          </a:p>
          <a:p>
            <a:pPr marL="0" indent="0">
              <a:buNone/>
            </a:pP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900" dirty="0"/>
              <a:t>10 Minutes of Code Teacher’s Lounge (TI-84 Plus CE): Select link to download zip files with PDF’s of all of the 10 Minutes of code lessons, teacher and student documents.</a:t>
            </a:r>
          </a:p>
          <a:p>
            <a:pPr marL="400050" lvl="1" indent="0">
              <a:buNone/>
            </a:pPr>
            <a:r>
              <a:rPr lang="en-US" sz="1900" u="sng" dirty="0">
                <a:hlinkClick r:id="rId5"/>
              </a:rPr>
              <a:t>https://education.ti.com/en/activities/ti-codes/84/teacher-lounge</a:t>
            </a:r>
            <a:r>
              <a:rPr lang="en-US" sz="1900" dirty="0"/>
              <a:t> </a:t>
            </a:r>
          </a:p>
          <a:p>
            <a:pPr marL="0" indent="0">
              <a:buNone/>
            </a:pP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900" dirty="0"/>
              <a:t>TI-Innovator Technology </a:t>
            </a:r>
            <a:r>
              <a:rPr lang="en-US" sz="1900" dirty="0" err="1"/>
              <a:t>eGuide</a:t>
            </a:r>
            <a:endParaRPr lang="en-US" sz="1900" dirty="0"/>
          </a:p>
          <a:p>
            <a:pPr marL="400050" lvl="1" indent="0">
              <a:buNone/>
            </a:pPr>
            <a:r>
              <a:rPr lang="en-US" sz="1900" u="sng" dirty="0">
                <a:hlinkClick r:id="rId6"/>
              </a:rPr>
              <a:t>https://education.ti.com/html/webhelp/EG_Innovator/EN/index.html</a:t>
            </a:r>
            <a:r>
              <a:rPr lang="en-US" sz="1900" dirty="0"/>
              <a:t> </a:t>
            </a:r>
          </a:p>
          <a:p>
            <a:pPr marL="0" indent="0">
              <a:buNone/>
            </a:pP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900" dirty="0"/>
              <a:t>TI-Innovator Hub Commands</a:t>
            </a:r>
          </a:p>
          <a:p>
            <a:pPr marL="400050" lvl="1" indent="0">
              <a:buNone/>
            </a:pPr>
            <a:r>
              <a:rPr lang="en-US" sz="1900" u="sng" dirty="0">
                <a:hlinkClick r:id="rId7"/>
              </a:rPr>
              <a:t>https://education.ti.com/html/webhelp/EG_Innovator/EN/content/eg_innovsys/resources/pdf/ti-innovator_hub_commands_en.pdf</a:t>
            </a: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900" dirty="0"/>
              <a:t>TI-84 Plus CE TI-Basic Programming Guide</a:t>
            </a:r>
          </a:p>
          <a:p>
            <a:pPr marL="400050" lvl="1" indent="0">
              <a:buNone/>
            </a:pPr>
            <a:r>
              <a:rPr lang="en-US" sz="1900" u="sng" dirty="0">
                <a:hlinkClick r:id="rId8"/>
              </a:rPr>
              <a:t>https://education.ti.com/html/webhelp/EG_TI84PlusCECode/EN/index.html</a:t>
            </a:r>
            <a:r>
              <a:rPr lang="en-US" sz="1900" dirty="0"/>
              <a:t>  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1900" dirty="0"/>
              <a:t>TI-84 Plus CE Reference Guide</a:t>
            </a:r>
          </a:p>
          <a:p>
            <a:pPr marL="400050" lvl="1" indent="0">
              <a:buNone/>
            </a:pPr>
            <a:r>
              <a:rPr lang="en-US" sz="1900" u="sng" dirty="0">
                <a:hlinkClick r:id="rId8"/>
              </a:rPr>
              <a:t>https://education.ti.com/html/webhelp/EG_TI84PlusCECode/EN/index.html</a:t>
            </a:r>
            <a:r>
              <a:rPr lang="en-US" sz="1900" dirty="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24650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2"/>
          <a:stretch/>
        </p:blipFill>
        <p:spPr>
          <a:xfrm>
            <a:off x="84378" y="3984438"/>
            <a:ext cx="4198648" cy="24265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04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err="1" smtClean="0"/>
              <a:t>Input/Output</a:t>
            </a:r>
            <a:r>
              <a:rPr lang="en-US" sz="2400" dirty="0" smtClean="0"/>
              <a:t> Commands for Displaying and Requesting text strings and numeric values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121982" y="4211976"/>
            <a:ext cx="2151874" cy="3700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73856" y="3945819"/>
            <a:ext cx="1762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Display a string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1692105" y="4754856"/>
            <a:ext cx="3269432" cy="156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078467" y="4542466"/>
            <a:ext cx="263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Display a numeric value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3339291" y="5141985"/>
            <a:ext cx="151712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56649" y="4933803"/>
            <a:ext cx="3302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Request a numeric value input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476265" y="5730924"/>
            <a:ext cx="0" cy="29189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34596" y="5468984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Row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4094669" y="5455884"/>
            <a:ext cx="477331" cy="8028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705143" y="5365581"/>
            <a:ext cx="30084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Variable for the input numeric value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1430427" y="3692546"/>
            <a:ext cx="2667427" cy="4379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197919" y="3448007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Clear the screen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157" y="1002722"/>
            <a:ext cx="13612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Program I/O</a:t>
            </a:r>
            <a:endParaRPr lang="en-US" sz="160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1799499" y="5722232"/>
            <a:ext cx="223416" cy="33919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880994" y="5430365"/>
            <a:ext cx="86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Column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237627" y="6190121"/>
            <a:ext cx="497246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799031" y="6061430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Display</a:t>
            </a:r>
            <a:endParaRPr lang="en-US" sz="14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11" y="1341276"/>
            <a:ext cx="3117989" cy="235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8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04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smtClean="0"/>
              <a:t>For Loop</a:t>
            </a:r>
            <a:endParaRPr lang="en-US" sz="2400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1637641" y="4530850"/>
            <a:ext cx="337655" cy="338887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41768" y="3944515"/>
            <a:ext cx="8755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Control</a:t>
            </a:r>
            <a:br>
              <a:rPr lang="en-US" sz="1400" dirty="0" smtClean="0">
                <a:solidFill>
                  <a:srgbClr val="0000FF"/>
                </a:solidFill>
              </a:rPr>
            </a:br>
            <a:r>
              <a:rPr lang="en-US" sz="1400" dirty="0" smtClean="0">
                <a:solidFill>
                  <a:srgbClr val="0000FF"/>
                </a:solidFill>
              </a:rPr>
              <a:t>variable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271191" y="4227911"/>
            <a:ext cx="145485" cy="641826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37641" y="4227911"/>
            <a:ext cx="1237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Ending Value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157" y="1002722"/>
            <a:ext cx="3001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Program Control Menu (CTL)</a:t>
            </a:r>
            <a:endParaRPr lang="en-US" sz="1600" b="1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737970" y="4542559"/>
            <a:ext cx="166772" cy="32717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27053" y="3783752"/>
            <a:ext cx="1161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Initial Value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89" y="1309338"/>
            <a:ext cx="2899204" cy="21862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09" b="18072"/>
          <a:stretch/>
        </p:blipFill>
        <p:spPr>
          <a:xfrm>
            <a:off x="153089" y="4885372"/>
            <a:ext cx="3865119" cy="150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21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401" y="-180550"/>
            <a:ext cx="8468814" cy="11430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smtClean="0"/>
              <a:t>Decision Making and Logic Statements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0720" y="1102034"/>
            <a:ext cx="2154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If-Then command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721" y="3016083"/>
            <a:ext cx="2804939" cy="460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If-Then-Else command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04988" y="1102034"/>
            <a:ext cx="728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“and”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604988" y="301608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“or”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148727" y="788263"/>
            <a:ext cx="1902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Logic functions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0721" y="782287"/>
            <a:ext cx="3327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Decision Making Commands</a:t>
            </a:r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806274" y="5287768"/>
            <a:ext cx="1920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Note: Relational and Logic operators can be found on the keyboard using 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 Math. </a:t>
            </a:r>
            <a:endParaRPr lang="en-US" sz="12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09" b="17924"/>
          <a:stretch/>
        </p:blipFill>
        <p:spPr>
          <a:xfrm>
            <a:off x="4689766" y="1443199"/>
            <a:ext cx="3364601" cy="130076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4" t="29804" r="764" b="17531"/>
          <a:stretch/>
        </p:blipFill>
        <p:spPr>
          <a:xfrm>
            <a:off x="80137" y="1482393"/>
            <a:ext cx="3372559" cy="133940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8" b="3244"/>
          <a:stretch/>
        </p:blipFill>
        <p:spPr>
          <a:xfrm>
            <a:off x="93016" y="3530984"/>
            <a:ext cx="3372559" cy="186743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8" b="25788"/>
          <a:stretch/>
        </p:blipFill>
        <p:spPr>
          <a:xfrm>
            <a:off x="4703330" y="3476436"/>
            <a:ext cx="3351037" cy="130076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4" r="18414" b="25199"/>
          <a:stretch/>
        </p:blipFill>
        <p:spPr>
          <a:xfrm>
            <a:off x="5641831" y="4958377"/>
            <a:ext cx="1651821" cy="94242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9" r="17305" b="36221"/>
          <a:stretch/>
        </p:blipFill>
        <p:spPr>
          <a:xfrm>
            <a:off x="6600926" y="5326405"/>
            <a:ext cx="1921904" cy="8757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63350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456" y="76200"/>
            <a:ext cx="8416344" cy="11430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smtClean="0"/>
              <a:t>While</a:t>
            </a:r>
            <a:r>
              <a:rPr lang="mr-IN" sz="2400" dirty="0" smtClean="0"/>
              <a:t>…</a:t>
            </a:r>
            <a:r>
              <a:rPr lang="en-US" sz="2400" dirty="0" err="1" smtClean="0"/>
              <a:t>EndWhile</a:t>
            </a:r>
            <a:r>
              <a:rPr lang="en-US" sz="2400" dirty="0" smtClean="0"/>
              <a:t> loop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01600" y="1169094"/>
            <a:ext cx="85852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While loop repeats a set of commands as long as the While condition is true.</a:t>
            </a:r>
          </a:p>
          <a:p>
            <a:endParaRPr lang="en-US" sz="1600" dirty="0" smtClean="0"/>
          </a:p>
          <a:p>
            <a:r>
              <a:rPr lang="en-US" sz="1600" dirty="0" smtClean="0"/>
              <a:t>Command Syntax:</a:t>
            </a:r>
          </a:p>
          <a:p>
            <a:r>
              <a:rPr lang="en-US" sz="1600" b="1" dirty="0" smtClean="0"/>
              <a:t>While</a:t>
            </a:r>
            <a:r>
              <a:rPr lang="en-US" sz="1600" dirty="0" smtClean="0"/>
              <a:t> </a:t>
            </a:r>
            <a:r>
              <a:rPr lang="en-US" sz="1600" i="1" dirty="0" smtClean="0"/>
              <a:t>condition</a:t>
            </a:r>
            <a:endParaRPr lang="en-US" sz="1600" dirty="0" smtClean="0"/>
          </a:p>
          <a:p>
            <a:r>
              <a:rPr lang="en-US" sz="1600" dirty="0" smtClean="0"/>
              <a:t>Commands in While block</a:t>
            </a:r>
          </a:p>
          <a:p>
            <a:r>
              <a:rPr lang="en-US" sz="1600" b="1" dirty="0" err="1" smtClean="0"/>
              <a:t>EndWhile</a:t>
            </a:r>
            <a:endParaRPr lang="en-US" sz="1600" b="1" dirty="0" smtClean="0"/>
          </a:p>
          <a:p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3520971" y="4694009"/>
            <a:ext cx="4288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This program uses the BRIGHTNESS sensor as a control for the While loop. If you completely cover the sensor the While loop will stop.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84" b="26154"/>
          <a:stretch/>
        </p:blipFill>
        <p:spPr>
          <a:xfrm>
            <a:off x="3616011" y="2511381"/>
            <a:ext cx="3827977" cy="1468191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92112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456" y="76200"/>
            <a:ext cx="8416344" cy="11430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Background: </a:t>
            </a:r>
            <a:r>
              <a:rPr lang="en-US" sz="2400" dirty="0" smtClean="0"/>
              <a:t>Advanced Version</a:t>
            </a:r>
            <a:br>
              <a:rPr lang="en-US" sz="2400" dirty="0" smtClean="0"/>
            </a:br>
            <a:r>
              <a:rPr lang="en-US" sz="2400" dirty="0" smtClean="0"/>
              <a:t>Storing Data in an Array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01600" y="1318676"/>
            <a:ext cx="85852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Declare an array variable</a:t>
            </a:r>
          </a:p>
          <a:p>
            <a:endParaRPr lang="en-US" sz="1600" dirty="0" smtClean="0"/>
          </a:p>
          <a:p>
            <a:r>
              <a:rPr lang="en-US" dirty="0" smtClean="0"/>
              <a:t>Inside a loop store a calculation           or        Store a value from a sensor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1600" y="5306550"/>
            <a:ext cx="89264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Values can be plotted or used in other calculations.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0" b="8150"/>
          <a:stretch/>
        </p:blipFill>
        <p:spPr>
          <a:xfrm>
            <a:off x="4762231" y="2279926"/>
            <a:ext cx="4224872" cy="21855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1" r="22008" b="16747"/>
          <a:stretch/>
        </p:blipFill>
        <p:spPr>
          <a:xfrm>
            <a:off x="169328" y="2450228"/>
            <a:ext cx="3295090" cy="18950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054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Tech_ppt template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EdTech_ppt template.thmx</Template>
  <TotalTime>26244</TotalTime>
  <Words>938</Words>
  <Application>Microsoft Office PowerPoint</Application>
  <PresentationFormat>On-screen Show (4:3)</PresentationFormat>
  <Paragraphs>185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EdTech_ppt template</vt:lpstr>
      <vt:lpstr> Mood Ring Project Basics</vt:lpstr>
      <vt:lpstr>Digital Mood Ring (introduction to STEM and coding Projects for all levels)</vt:lpstr>
      <vt:lpstr>Digital Mood Ring Challenges:</vt:lpstr>
      <vt:lpstr>TI-84 Plus CE Resources:</vt:lpstr>
      <vt:lpstr>Background: Input/Output Commands for Displaying and Requesting text strings and numeric values</vt:lpstr>
      <vt:lpstr>Background: For Loop</vt:lpstr>
      <vt:lpstr>Background: Decision Making and Logic Statements</vt:lpstr>
      <vt:lpstr>Background: While…EndWhile loop</vt:lpstr>
      <vt:lpstr>Background: Advanced Version Storing Data in an Array</vt:lpstr>
      <vt:lpstr>Background: Advanced Version Ending a loop using a keypress</vt:lpstr>
      <vt:lpstr>Background: Basics of programming with the TI-84 CE.</vt:lpstr>
      <vt:lpstr>Create a new program</vt:lpstr>
      <vt:lpstr>Code Program</vt:lpstr>
      <vt:lpstr>Execute your program </vt:lpstr>
      <vt:lpstr>Completed Project CODE:</vt:lpstr>
      <vt:lpstr>Background: Example Program (Basic)</vt:lpstr>
      <vt:lpstr>Background: Example Program (Advanced)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“E” in STEM</dc:title>
  <dc:creator>Texas Instruments</dc:creator>
  <cp:lastModifiedBy>Kugler, Cara</cp:lastModifiedBy>
  <cp:revision>1252</cp:revision>
  <cp:lastPrinted>2016-06-09T16:23:23Z</cp:lastPrinted>
  <dcterms:created xsi:type="dcterms:W3CDTF">2015-05-25T16:46:43Z</dcterms:created>
  <dcterms:modified xsi:type="dcterms:W3CDTF">2019-03-27T19:21:33Z</dcterms:modified>
</cp:coreProperties>
</file>