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430" r:id="rId2"/>
    <p:sldId id="539" r:id="rId3"/>
    <p:sldId id="477" r:id="rId4"/>
    <p:sldId id="478" r:id="rId5"/>
    <p:sldId id="479" r:id="rId6"/>
    <p:sldId id="480" r:id="rId7"/>
    <p:sldId id="481" r:id="rId8"/>
    <p:sldId id="482" r:id="rId9"/>
    <p:sldId id="489" r:id="rId10"/>
    <p:sldId id="490" r:id="rId11"/>
    <p:sldId id="501" r:id="rId12"/>
    <p:sldId id="502" r:id="rId13"/>
    <p:sldId id="503" r:id="rId14"/>
    <p:sldId id="504" r:id="rId15"/>
    <p:sldId id="505" r:id="rId16"/>
    <p:sldId id="484" r:id="rId17"/>
    <p:sldId id="485" r:id="rId18"/>
    <p:sldId id="486" r:id="rId19"/>
    <p:sldId id="487" r:id="rId20"/>
    <p:sldId id="488" r:id="rId21"/>
    <p:sldId id="506" r:id="rId22"/>
    <p:sldId id="500" r:id="rId23"/>
    <p:sldId id="491" r:id="rId24"/>
    <p:sldId id="493" r:id="rId25"/>
    <p:sldId id="499" r:id="rId26"/>
    <p:sldId id="498" r:id="rId27"/>
    <p:sldId id="497" r:id="rId28"/>
    <p:sldId id="496" r:id="rId29"/>
    <p:sldId id="495" r:id="rId30"/>
    <p:sldId id="494" r:id="rId31"/>
    <p:sldId id="536" r:id="rId32"/>
    <p:sldId id="538" r:id="rId3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77BE"/>
    <a:srgbClr val="CB403D"/>
    <a:srgbClr val="8D0201"/>
    <a:srgbClr val="BB0B0D"/>
    <a:srgbClr val="E32222"/>
    <a:srgbClr val="DE0000"/>
    <a:srgbClr val="FF0101"/>
    <a:srgbClr val="9E0000"/>
    <a:srgbClr val="7C1602"/>
    <a:srgbClr val="F56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90" y="726"/>
      </p:cViewPr>
      <p:guideLst>
        <p:guide orient="horz" pos="221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26" Type="http://schemas.openxmlformats.org/officeDocument/2006/relationships/image" Target="../media/image29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5" Type="http://schemas.openxmlformats.org/officeDocument/2006/relationships/image" Target="../media/image28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24" Type="http://schemas.openxmlformats.org/officeDocument/2006/relationships/image" Target="../media/image27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28" Type="http://schemas.openxmlformats.org/officeDocument/2006/relationships/image" Target="../media/image31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Relationship Id="rId27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3.wmf"/><Relationship Id="rId7" Type="http://schemas.openxmlformats.org/officeDocument/2006/relationships/image" Target="../media/image33.wmf"/><Relationship Id="rId2" Type="http://schemas.openxmlformats.org/officeDocument/2006/relationships/image" Target="../media/image18.wmf"/><Relationship Id="rId1" Type="http://schemas.openxmlformats.org/officeDocument/2006/relationships/image" Target="../media/image12.wmf"/><Relationship Id="rId6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image" Target="../media/image36.wmf"/><Relationship Id="rId4" Type="http://schemas.openxmlformats.org/officeDocument/2006/relationships/image" Target="../media/image27.wmf"/><Relationship Id="rId9" Type="http://schemas.openxmlformats.org/officeDocument/2006/relationships/image" Target="../media/image3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874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10/05/2021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21.wmf"/><Relationship Id="rId21" Type="http://schemas.openxmlformats.org/officeDocument/2006/relationships/image" Target="../media/image12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5.wmf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9.wmf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6.wmf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4.wmf"/><Relationship Id="rId53" Type="http://schemas.openxmlformats.org/officeDocument/2006/relationships/image" Target="../media/image28.wmf"/><Relationship Id="rId58" Type="http://schemas.openxmlformats.org/officeDocument/2006/relationships/oleObject" Target="../embeddings/oleObject28.bin"/><Relationship Id="rId5" Type="http://schemas.openxmlformats.org/officeDocument/2006/relationships/image" Target="../media/image4.wmf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7.wmf"/><Relationship Id="rId3" Type="http://schemas.openxmlformats.org/officeDocument/2006/relationships/image" Target="../media/image3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31.wmf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2.wmf"/><Relationship Id="rId54" Type="http://schemas.openxmlformats.org/officeDocument/2006/relationships/oleObject" Target="../embeddings/oleObject2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6.wmf"/><Relationship Id="rId57" Type="http://schemas.openxmlformats.org/officeDocument/2006/relationships/image" Target="../media/image30.wmf"/><Relationship Id="rId10" Type="http://schemas.openxmlformats.org/officeDocument/2006/relationships/oleObject" Target="../embeddings/oleObject4.bin"/><Relationship Id="rId31" Type="http://schemas.openxmlformats.org/officeDocument/2006/relationships/image" Target="../media/image17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3.wmf"/><Relationship Id="rId26" Type="http://schemas.openxmlformats.org/officeDocument/2006/relationships/image" Target="../media/image37.png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6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3.png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9.wmf"/><Relationship Id="rId22" Type="http://schemas.openxmlformats.org/officeDocument/2006/relationships/image" Target="../media/image3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536" y="1563638"/>
            <a:ext cx="8496943" cy="17543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Induction for Whole Numbers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C58EDF-256B-467F-B768-1F96B7B09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102" y="339502"/>
            <a:ext cx="1901069" cy="401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083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2" name="TextBox 61"/>
          <p:cNvSpPr txBox="1"/>
          <p:nvPr/>
        </p:nvSpPr>
        <p:spPr>
          <a:xfrm>
            <a:off x="971600" y="392073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Adding detail to a diagram can help.</a:t>
            </a:r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9736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26962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77359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8515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76540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55" name="!!C21"/>
          <p:cNvSpPr/>
          <p:nvPr/>
        </p:nvSpPr>
        <p:spPr>
          <a:xfrm>
            <a:off x="169168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20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19"/>
          <p:cNvSpPr/>
          <p:nvPr/>
        </p:nvSpPr>
        <p:spPr>
          <a:xfrm>
            <a:off x="2339752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2987824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3635896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4283968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932040" y="4215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4932040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493204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493204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4932040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4932040" y="330990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98518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107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57143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3207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09271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0501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35" name="Oval 34"/>
          <p:cNvSpPr/>
          <p:nvPr/>
        </p:nvSpPr>
        <p:spPr>
          <a:xfrm>
            <a:off x="4283968" y="98389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Oval 39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Oval 40"/>
          <p:cNvSpPr/>
          <p:nvPr/>
        </p:nvSpPr>
        <p:spPr>
          <a:xfrm>
            <a:off x="4283968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Oval 42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Oval 43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Oval 46"/>
          <p:cNvSpPr/>
          <p:nvPr/>
        </p:nvSpPr>
        <p:spPr>
          <a:xfrm>
            <a:off x="4283968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Oval 48"/>
          <p:cNvSpPr/>
          <p:nvPr/>
        </p:nvSpPr>
        <p:spPr>
          <a:xfrm>
            <a:off x="2339752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Oval 49"/>
          <p:cNvSpPr/>
          <p:nvPr/>
        </p:nvSpPr>
        <p:spPr>
          <a:xfrm>
            <a:off x="2987824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Oval 50"/>
          <p:cNvSpPr/>
          <p:nvPr/>
        </p:nvSpPr>
        <p:spPr>
          <a:xfrm>
            <a:off x="3635896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Oval 51"/>
          <p:cNvSpPr/>
          <p:nvPr/>
        </p:nvSpPr>
        <p:spPr>
          <a:xfrm>
            <a:off x="4283968" y="273237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5628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1079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57143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3207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40" name="Oval 39"/>
          <p:cNvSpPr/>
          <p:nvPr/>
        </p:nvSpPr>
        <p:spPr>
          <a:xfrm>
            <a:off x="3635896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Oval 42"/>
          <p:cNvSpPr/>
          <p:nvPr/>
        </p:nvSpPr>
        <p:spPr>
          <a:xfrm>
            <a:off x="2987824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Oval 43"/>
          <p:cNvSpPr/>
          <p:nvPr/>
        </p:nvSpPr>
        <p:spPr>
          <a:xfrm>
            <a:off x="3635896" y="213970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1793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57143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33656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5448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9C8A3-27F3-4B16-8ADD-5DB1C44B9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339502"/>
            <a:ext cx="8229600" cy="3960440"/>
          </a:xfrm>
        </p:spPr>
        <p:txBody>
          <a:bodyPr/>
          <a:lstStyle/>
          <a:p>
            <a:pPr marL="0" indent="0">
              <a:buNone/>
            </a:pPr>
            <a:r>
              <a:rPr lang="en-SG" dirty="0"/>
              <a:t>The sums of consecutive whole numbers is often referred to as “Triangular Numbers”.</a:t>
            </a:r>
          </a:p>
          <a:p>
            <a:pPr marL="0" indent="0">
              <a:buNone/>
            </a:pPr>
            <a:r>
              <a:rPr lang="en-SG" dirty="0"/>
              <a:t>In the following animations you will see why and intuitively develop a formula. </a:t>
            </a:r>
          </a:p>
          <a:p>
            <a:pPr marL="0" indent="0">
              <a:buNone/>
            </a:pPr>
            <a:r>
              <a:rPr lang="en-SG" dirty="0"/>
              <a:t>The formula can be generated a number of ways, then you need to prove that your formula works for all whole numbers.  </a:t>
            </a:r>
          </a:p>
        </p:txBody>
      </p:sp>
    </p:spTree>
    <p:extLst>
      <p:ext uri="{BB962C8B-B14F-4D97-AF65-F5344CB8AC3E}">
        <p14:creationId xmlns:p14="http://schemas.microsoft.com/office/powerpoint/2010/main" val="405465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dvAuto="2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85000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56469F-86D0-4DA6-BAC0-B1F9503DA950}"/>
              </a:ext>
            </a:extLst>
          </p:cNvPr>
          <p:cNvSpPr txBox="1"/>
          <p:nvPr/>
        </p:nvSpPr>
        <p:spPr>
          <a:xfrm>
            <a:off x="251520" y="3795886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0" algn="l"/>
              </a:tabLst>
            </a:pPr>
            <a:r>
              <a:rPr lang="en-AU" sz="2800" dirty="0"/>
              <a:t>Use your formula to calculate the sum of the first 100 whole numbers. </a:t>
            </a:r>
            <a:r>
              <a:rPr lang="en-AU" sz="2800" dirty="0">
                <a:solidFill>
                  <a:srgbClr val="FF0000"/>
                </a:solidFill>
              </a:rPr>
              <a:t>Try and beat the animation!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85E962-DE63-4803-A267-6C96EBFFF606}"/>
              </a:ext>
            </a:extLst>
          </p:cNvPr>
          <p:cNvSpPr txBox="1"/>
          <p:nvPr/>
        </p:nvSpPr>
        <p:spPr>
          <a:xfrm>
            <a:off x="251520" y="339502"/>
            <a:ext cx="86409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dirty="0"/>
              <a:t>1 + 2 + 3 + 4 + 5 + 6 + 7 + 8 + 9 + 10 + 11 + 12 + 13 + 14 + 15 + 16 + 17 + 18 + 19 + 20 + 21 + 22 + 23 + 24 + 25 + 26 + 27 + 28 + 29 + 30 + 31 + 32 + 33 + 34 + 35 + 36 + 37 + 38 + 39 + 40 + 41 + 42 + 43 + 44 + 45 + 46 + 47 + 48 + 49 + 50 + 51 + 52 + 53 + 54 + 55 + 56 + 57 + 58 + 59 + 60 + 61 + 62 + 63 + 64 + 65 + 66 + 67 + 68 + 69 + 70 + 71 + 72 + 73 + 74 + 75 + 76 + 77 + 78 + 79 + 80 + 81 + 82 + 83 + 84 + 85 + 86 + 87 + 88 + 89 + 90 + 91 + 92 + 93 + 94 + 95 + 96 + 97 + 98 + 99 + 100 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510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552" y="1707654"/>
            <a:ext cx="8496943" cy="17543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Pascal’s Triangle</a:t>
            </a:r>
          </a:p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Hidden Gem!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DE6C20-124F-4B57-B329-7AB09803F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102" y="339502"/>
            <a:ext cx="1901069" cy="401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06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A2F7A3-293A-46EA-AF14-0E608100F53C}"/>
              </a:ext>
            </a:extLst>
          </p:cNvPr>
          <p:cNvSpPr txBox="1"/>
          <p:nvPr/>
        </p:nvSpPr>
        <p:spPr>
          <a:xfrm>
            <a:off x="3016716" y="195486"/>
            <a:ext cx="629124" cy="64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8732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641207" y="195486"/>
            <a:ext cx="1380148" cy="1178377"/>
            <a:chOff x="3975273" y="840233"/>
            <a:chExt cx="1263747" cy="107551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54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199744" y="195486"/>
            <a:ext cx="2263069" cy="1710423"/>
            <a:chOff x="3571044" y="840233"/>
            <a:chExt cx="2072204" cy="156111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77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784913" y="195486"/>
            <a:ext cx="3092733" cy="2242468"/>
            <a:chOff x="3191199" y="840233"/>
            <a:chExt cx="2831895" cy="204672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319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343451" y="195486"/>
            <a:ext cx="3975654" cy="2774513"/>
            <a:chOff x="2786970" y="840233"/>
            <a:chExt cx="3640352" cy="253232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938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967940" y="195486"/>
            <a:ext cx="4726677" cy="3306560"/>
            <a:chOff x="2443129" y="840233"/>
            <a:chExt cx="4328035" cy="301792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10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592429" y="195486"/>
            <a:ext cx="5477699" cy="3838606"/>
            <a:chOff x="2099288" y="840233"/>
            <a:chExt cx="5015717" cy="350353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DF6004-31DE-4E02-A5C9-ECFDF4384801}"/>
                </a:ext>
              </a:extLst>
            </p:cNvPr>
            <p:cNvGrpSpPr/>
            <p:nvPr/>
          </p:nvGrpSpPr>
          <p:grpSpPr>
            <a:xfrm>
              <a:off x="2099288" y="3753853"/>
              <a:ext cx="5015717" cy="589913"/>
              <a:chOff x="1932547" y="4105684"/>
              <a:chExt cx="5015717" cy="589913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D2E9F0C-5161-46BB-82F3-EA2825499F56}"/>
                  </a:ext>
                </a:extLst>
              </p:cNvPr>
              <p:cNvSpPr txBox="1"/>
              <p:nvPr/>
            </p:nvSpPr>
            <p:spPr>
              <a:xfrm>
                <a:off x="1932547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94B5F15-6634-4BF6-BCD4-06C634FBCF06}"/>
                  </a:ext>
                </a:extLst>
              </p:cNvPr>
              <p:cNvSpPr txBox="1"/>
              <p:nvPr/>
            </p:nvSpPr>
            <p:spPr>
              <a:xfrm>
                <a:off x="262023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63FCAE7-7C6E-4A73-8B90-5B66029624F3}"/>
                  </a:ext>
                </a:extLst>
              </p:cNvPr>
              <p:cNvSpPr txBox="1"/>
              <p:nvPr/>
            </p:nvSpPr>
            <p:spPr>
              <a:xfrm>
                <a:off x="3307913" y="4105685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15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2E6EEF-03A4-46E4-B345-64CE74270CF4}"/>
                  </a:ext>
                </a:extLst>
              </p:cNvPr>
              <p:cNvSpPr txBox="1"/>
              <p:nvPr/>
            </p:nvSpPr>
            <p:spPr>
              <a:xfrm>
                <a:off x="4116370" y="4105685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20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6D2E9A4-4545-4804-A3CB-4ED55E46F836}"/>
                  </a:ext>
                </a:extLst>
              </p:cNvPr>
              <p:cNvSpPr txBox="1"/>
              <p:nvPr/>
            </p:nvSpPr>
            <p:spPr>
              <a:xfrm>
                <a:off x="4876061" y="4105684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95C7AF-731F-4934-A123-F178FBCC14FF}"/>
                  </a:ext>
                </a:extLst>
              </p:cNvPr>
              <p:cNvSpPr txBox="1"/>
              <p:nvPr/>
            </p:nvSpPr>
            <p:spPr>
              <a:xfrm>
                <a:off x="5684518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505D918-A698-45E1-A49E-036497413439}"/>
                  </a:ext>
                </a:extLst>
              </p:cNvPr>
              <p:cNvSpPr txBox="1"/>
              <p:nvPr/>
            </p:nvSpPr>
            <p:spPr>
              <a:xfrm>
                <a:off x="637220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35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2743167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ACEF2CE-5AF4-480D-9122-9107FAA5F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741" y="422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6250C8-F107-4D2F-91FF-7F695E1E1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83336"/>
              </p:ext>
            </p:extLst>
          </p:nvPr>
        </p:nvGraphicFramePr>
        <p:xfrm>
          <a:off x="3144027" y="309768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8" name="Equation" r:id="rId4" imgW="241200" imgH="241200" progId="Equation.DSMT4">
                  <p:embed/>
                </p:oleObj>
              </mc:Choice>
              <mc:Fallback>
                <p:oleObj name="Equation" r:id="rId4" imgW="24120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27" y="309768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EB0A46B6-CA19-4ADA-A349-24609C05D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89877"/>
              </p:ext>
            </p:extLst>
          </p:nvPr>
        </p:nvGraphicFramePr>
        <p:xfrm>
          <a:off x="2770438" y="849313"/>
          <a:ext cx="3952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9" name="Equation" r:id="rId6" imgW="228600" imgH="241200" progId="Equation.DSMT4">
                  <p:embed/>
                </p:oleObj>
              </mc:Choice>
              <mc:Fallback>
                <p:oleObj name="Equation" r:id="rId6" imgW="2286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38" y="849313"/>
                        <a:ext cx="395288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78F7E0C9-9965-4616-983E-205F283A38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373780"/>
              </p:ext>
            </p:extLst>
          </p:nvPr>
        </p:nvGraphicFramePr>
        <p:xfrm>
          <a:off x="2317698" y="1390440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0" name="Equation" r:id="rId8" imgW="241200" imgH="241200" progId="Equation.DSMT4">
                  <p:embed/>
                </p:oleObj>
              </mc:Choice>
              <mc:Fallback>
                <p:oleObj name="Equation" r:id="rId8" imgW="2412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698" y="1390440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C671FDA6-755E-4ADB-A9B8-0E32DB87A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464052"/>
              </p:ext>
            </p:extLst>
          </p:nvPr>
        </p:nvGraphicFramePr>
        <p:xfrm>
          <a:off x="1919204" y="1914525"/>
          <a:ext cx="39846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1" name="Equation" r:id="rId10" imgW="228600" imgH="241200" progId="Equation.DSMT4">
                  <p:embed/>
                </p:oleObj>
              </mc:Choice>
              <mc:Fallback>
                <p:oleObj name="Equation" r:id="rId10" imgW="22860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04" y="1914525"/>
                        <a:ext cx="398463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F395C557-DF15-4427-AC08-C1C63FB2ED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446244"/>
              </p:ext>
            </p:extLst>
          </p:nvPr>
        </p:nvGraphicFramePr>
        <p:xfrm>
          <a:off x="145785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" name="Equation" r:id="rId12" imgW="241200" imgH="241200" progId="Equation.DSMT4">
                  <p:embed/>
                </p:oleObj>
              </mc:Choice>
              <mc:Fallback>
                <p:oleObj name="Equation" r:id="rId12" imgW="2412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85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D9245264-2E5E-47FC-B43C-AB18B4C79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312341"/>
              </p:ext>
            </p:extLst>
          </p:nvPr>
        </p:nvGraphicFramePr>
        <p:xfrm>
          <a:off x="1101187" y="297936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3" name="Equation" r:id="rId14" imgW="241200" imgH="241200" progId="Equation.DSMT4">
                  <p:embed/>
                </p:oleObj>
              </mc:Choice>
              <mc:Fallback>
                <p:oleObj name="Equation" r:id="rId14" imgW="241200" imgH="24120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F395C557-DF15-4427-AC08-C1C63FB2E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187" y="297936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BF74286E-1F87-42DB-9581-730F031A79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510391"/>
              </p:ext>
            </p:extLst>
          </p:nvPr>
        </p:nvGraphicFramePr>
        <p:xfrm>
          <a:off x="692619" y="350785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4" name="Equation" r:id="rId16" imgW="241200" imgH="241200" progId="Equation.DSMT4">
                  <p:embed/>
                </p:oleObj>
              </mc:Choice>
              <mc:Fallback>
                <p:oleObj name="Equation" r:id="rId16" imgW="241200" imgH="24120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D9245264-2E5E-47FC-B43C-AB18B4C792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19" y="350785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9B58CA27-A6DB-47BB-899E-94827D334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277714"/>
              </p:ext>
            </p:extLst>
          </p:nvPr>
        </p:nvGraphicFramePr>
        <p:xfrm>
          <a:off x="3525838" y="847725"/>
          <a:ext cx="35083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5" name="Equation" r:id="rId18" imgW="203040" imgH="241200" progId="Equation.DSMT4">
                  <p:embed/>
                </p:oleObj>
              </mc:Choice>
              <mc:Fallback>
                <p:oleObj name="Equation" r:id="rId18" imgW="20304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847725"/>
                        <a:ext cx="350837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!!2C2">
            <a:extLst>
              <a:ext uri="{FF2B5EF4-FFF2-40B4-BE49-F238E27FC236}">
                <a16:creationId xmlns:a16="http://schemas.microsoft.com/office/drawing/2014/main" id="{ABC86FA5-D9F5-4971-A8D5-57562B8EF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907409"/>
              </p:ext>
            </p:extLst>
          </p:nvPr>
        </p:nvGraphicFramePr>
        <p:xfrm>
          <a:off x="3881962" y="138242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6" name="Equation" r:id="rId20" imgW="241200" imgH="241200" progId="Equation.DSMT4">
                  <p:embed/>
                </p:oleObj>
              </mc:Choice>
              <mc:Fallback>
                <p:oleObj name="Equation" r:id="rId20" imgW="241200" imgH="2412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9B58CA27-A6DB-47BB-899E-94827D334A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962" y="138242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41E279C-C67A-4DEB-BC4F-03E64C2F0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608442"/>
              </p:ext>
            </p:extLst>
          </p:nvPr>
        </p:nvGraphicFramePr>
        <p:xfrm>
          <a:off x="4332288" y="1931988"/>
          <a:ext cx="3952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7" name="Equation" r:id="rId22" imgW="228600" imgH="241200" progId="Equation.DSMT4">
                  <p:embed/>
                </p:oleObj>
              </mc:Choice>
              <mc:Fallback>
                <p:oleObj name="Equation" r:id="rId22" imgW="228600" imgH="24120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ABC86FA5-D9F5-4971-A8D5-57562B8EF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1931988"/>
                        <a:ext cx="395287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9A574B7B-BB42-4F5C-B6E5-761799CAB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824422"/>
              </p:ext>
            </p:extLst>
          </p:nvPr>
        </p:nvGraphicFramePr>
        <p:xfrm>
          <a:off x="472292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8" name="Equation" r:id="rId24" imgW="241200" imgH="241200" progId="Equation.DSMT4">
                  <p:embed/>
                </p:oleObj>
              </mc:Choice>
              <mc:Fallback>
                <p:oleObj name="Equation" r:id="rId24" imgW="241200" imgH="2412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41E279C-C67A-4DEB-BC4F-03E64C2F0D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92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9C628E16-3480-42A5-B28A-CE394BBA55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522060"/>
              </p:ext>
            </p:extLst>
          </p:nvPr>
        </p:nvGraphicFramePr>
        <p:xfrm>
          <a:off x="5170488" y="2989263"/>
          <a:ext cx="3952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9" name="Equation" r:id="rId26" imgW="228600" imgH="241200" progId="Equation.DSMT4">
                  <p:embed/>
                </p:oleObj>
              </mc:Choice>
              <mc:Fallback>
                <p:oleObj name="Equation" r:id="rId26" imgW="228600" imgH="24120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9A574B7B-BB42-4F5C-B6E5-761799CABA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2989263"/>
                        <a:ext cx="39528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C34B9ECE-8AD1-4F6F-AC70-70FC302ED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769418"/>
              </p:ext>
            </p:extLst>
          </p:nvPr>
        </p:nvGraphicFramePr>
        <p:xfrm>
          <a:off x="5533531" y="3521075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0" name="Equation" r:id="rId28" imgW="241200" imgH="241200" progId="Equation.DSMT4">
                  <p:embed/>
                </p:oleObj>
              </mc:Choice>
              <mc:Fallback>
                <p:oleObj name="Equation" r:id="rId28" imgW="241200" imgH="24120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9C628E16-3480-42A5-B28A-CE394BBA5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3531" y="3521075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04B22591-AB4C-40BA-A318-388ECB77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751832"/>
              </p:ext>
            </p:extLst>
          </p:nvPr>
        </p:nvGraphicFramePr>
        <p:xfrm>
          <a:off x="3071813" y="1381125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1" name="Equation" r:id="rId30" imgW="228600" imgH="241200" progId="Equation.DSMT4">
                  <p:embed/>
                </p:oleObj>
              </mc:Choice>
              <mc:Fallback>
                <p:oleObj name="Equation" r:id="rId30" imgW="2286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381125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!!3C2">
            <a:extLst>
              <a:ext uri="{FF2B5EF4-FFF2-40B4-BE49-F238E27FC236}">
                <a16:creationId xmlns:a16="http://schemas.microsoft.com/office/drawing/2014/main" id="{11C22DDB-B973-4EE0-A08F-F5EA0705A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947917"/>
              </p:ext>
            </p:extLst>
          </p:nvPr>
        </p:nvGraphicFramePr>
        <p:xfrm>
          <a:off x="3467129" y="191240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2" name="Equation" r:id="rId32" imgW="241200" imgH="241200" progId="Equation.DSMT4">
                  <p:embed/>
                </p:oleObj>
              </mc:Choice>
              <mc:Fallback>
                <p:oleObj name="Equation" r:id="rId32" imgW="241200" imgH="2412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04B22591-AB4C-40BA-A318-388ECB772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29" y="191240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92CAD811-C4DD-41BC-A1F1-34D51F9F75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327955"/>
              </p:ext>
            </p:extLst>
          </p:nvPr>
        </p:nvGraphicFramePr>
        <p:xfrm>
          <a:off x="3880500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3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11C22DDB-B973-4EE0-A08F-F5EA0705A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500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7D659F04-92DF-4798-9016-8F02368588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2824"/>
              </p:ext>
            </p:extLst>
          </p:nvPr>
        </p:nvGraphicFramePr>
        <p:xfrm>
          <a:off x="4363195" y="298299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4" name="Equation" r:id="rId36" imgW="241200" imgH="241200" progId="Equation.DSMT4">
                  <p:embed/>
                </p:oleObj>
              </mc:Choice>
              <mc:Fallback>
                <p:oleObj name="Equation" r:id="rId36" imgW="241200" imgH="2412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92CAD811-C4DD-41BC-A1F1-34D51F9F75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3195" y="298299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FE1CC4C9-CA62-4829-AFAE-F055552B5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878233"/>
              </p:ext>
            </p:extLst>
          </p:nvPr>
        </p:nvGraphicFramePr>
        <p:xfrm>
          <a:off x="4776978" y="350854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5" name="Equation" r:id="rId38" imgW="241200" imgH="241200" progId="Equation.DSMT4">
                  <p:embed/>
                </p:oleObj>
              </mc:Choice>
              <mc:Fallback>
                <p:oleObj name="Equation" r:id="rId38" imgW="241200" imgH="24120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7D659F04-92DF-4798-9016-8F0236858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978" y="350854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043EEC70-3156-4EDD-A577-1D54722F6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691021"/>
              </p:ext>
            </p:extLst>
          </p:nvPr>
        </p:nvGraphicFramePr>
        <p:xfrm>
          <a:off x="2660650" y="1922463"/>
          <a:ext cx="3730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6" name="Equation" r:id="rId40" imgW="215640" imgH="241200" progId="Equation.DSMT4">
                  <p:embed/>
                </p:oleObj>
              </mc:Choice>
              <mc:Fallback>
                <p:oleObj name="Equation" r:id="rId40" imgW="21564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1922463"/>
                        <a:ext cx="373063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!!4C2">
            <a:extLst>
              <a:ext uri="{FF2B5EF4-FFF2-40B4-BE49-F238E27FC236}">
                <a16:creationId xmlns:a16="http://schemas.microsoft.com/office/drawing/2014/main" id="{19B74527-6C1B-47CE-8A13-76BA9FF42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12975"/>
              </p:ext>
            </p:extLst>
          </p:nvPr>
        </p:nvGraphicFramePr>
        <p:xfrm>
          <a:off x="3022127" y="2454532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7" name="Equation" r:id="rId42" imgW="241200" imgH="241200" progId="Equation.DSMT4">
                  <p:embed/>
                </p:oleObj>
              </mc:Choice>
              <mc:Fallback>
                <p:oleObj name="Equation" r:id="rId42" imgW="241200" imgH="24120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043EEC70-3156-4EDD-A577-1D54722F6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127" y="2454532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B125A487-8E4F-4169-8A1E-55E44F7D76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072249"/>
              </p:ext>
            </p:extLst>
          </p:nvPr>
        </p:nvGraphicFramePr>
        <p:xfrm>
          <a:off x="3514725" y="2979738"/>
          <a:ext cx="3952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8" name="Equation" r:id="rId44" imgW="228600" imgH="241200" progId="Equation.DSMT4">
                  <p:embed/>
                </p:oleObj>
              </mc:Choice>
              <mc:Fallback>
                <p:oleObj name="Equation" r:id="rId44" imgW="228600" imgH="24120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19B74527-6C1B-47CE-8A13-76BA9FF423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2979738"/>
                        <a:ext cx="395288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2A81889E-D179-47D2-9C59-C1FFCD0C3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5497"/>
              </p:ext>
            </p:extLst>
          </p:nvPr>
        </p:nvGraphicFramePr>
        <p:xfrm>
          <a:off x="4017078" y="349294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9" name="Equation" r:id="rId46" imgW="241200" imgH="241200" progId="Equation.DSMT4">
                  <p:embed/>
                </p:oleObj>
              </mc:Choice>
              <mc:Fallback>
                <p:oleObj name="Equation" r:id="rId46" imgW="241200" imgH="24120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B125A487-8E4F-4169-8A1E-55E44F7D76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78" y="349294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EBAE28E5-74E0-4335-A17E-E6786074A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668945"/>
              </p:ext>
            </p:extLst>
          </p:nvPr>
        </p:nvGraphicFramePr>
        <p:xfrm>
          <a:off x="2239963" y="2451100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0" name="Equation" r:id="rId48" imgW="228600" imgH="241200" progId="Equation.DSMT4">
                  <p:embed/>
                </p:oleObj>
              </mc:Choice>
              <mc:Fallback>
                <p:oleObj name="Equation" r:id="rId48" imgW="2286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2451100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!!5C2">
            <a:extLst>
              <a:ext uri="{FF2B5EF4-FFF2-40B4-BE49-F238E27FC236}">
                <a16:creationId xmlns:a16="http://schemas.microsoft.com/office/drawing/2014/main" id="{076409CB-038E-4F4A-A7DD-FBBB325EB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611407"/>
              </p:ext>
            </p:extLst>
          </p:nvPr>
        </p:nvGraphicFramePr>
        <p:xfrm>
          <a:off x="2660745" y="298902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1" name="Equation" r:id="rId50" imgW="241200" imgH="241200" progId="Equation.DSMT4">
                  <p:embed/>
                </p:oleObj>
              </mc:Choice>
              <mc:Fallback>
                <p:oleObj name="Equation" r:id="rId50" imgW="241200" imgH="24120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EBAE28E5-74E0-4335-A17E-E6786074A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745" y="298902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86D75347-501D-43BF-A0BB-2CFC57C9B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815497"/>
              </p:ext>
            </p:extLst>
          </p:nvPr>
        </p:nvGraphicFramePr>
        <p:xfrm>
          <a:off x="3135313" y="34972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2" name="Equation" r:id="rId52" imgW="228600" imgH="241200" progId="Equation.DSMT4">
                  <p:embed/>
                </p:oleObj>
              </mc:Choice>
              <mc:Fallback>
                <p:oleObj name="Equation" r:id="rId52" imgW="2286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34972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!!6C2">
            <a:extLst>
              <a:ext uri="{FF2B5EF4-FFF2-40B4-BE49-F238E27FC236}">
                <a16:creationId xmlns:a16="http://schemas.microsoft.com/office/drawing/2014/main" id="{AAAE0265-5AAE-44C0-A62C-6262D5EE7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329821"/>
              </p:ext>
            </p:extLst>
          </p:nvPr>
        </p:nvGraphicFramePr>
        <p:xfrm>
          <a:off x="2274888" y="3502025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3" name="Equation" r:id="rId54" imgW="241200" imgH="241200" progId="Equation.DSMT4">
                  <p:embed/>
                </p:oleObj>
              </mc:Choice>
              <mc:Fallback>
                <p:oleObj name="Equation" r:id="rId54" imgW="2412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3502025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ACDE24C2-0BD0-4010-825F-BF824A38C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849311"/>
              </p:ext>
            </p:extLst>
          </p:nvPr>
        </p:nvGraphicFramePr>
        <p:xfrm>
          <a:off x="1836738" y="2970213"/>
          <a:ext cx="3730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4" name="Equation" r:id="rId56" imgW="215640" imgH="241200" progId="Equation.DSMT4">
                  <p:embed/>
                </p:oleObj>
              </mc:Choice>
              <mc:Fallback>
                <p:oleObj name="Equation" r:id="rId56" imgW="215640" imgH="24120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2970213"/>
                        <a:ext cx="373062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F85174B9-474B-4823-AC2F-EF75A5C9C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08246"/>
              </p:ext>
            </p:extLst>
          </p:nvPr>
        </p:nvGraphicFramePr>
        <p:xfrm>
          <a:off x="1473200" y="35099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5" name="Equation" r:id="rId58" imgW="228600" imgH="241200" progId="Equation.DSMT4">
                  <p:embed/>
                </p:oleObj>
              </mc:Choice>
              <mc:Fallback>
                <p:oleObj name="Equation" r:id="rId58" imgW="228600" imgH="241200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ACDE24C2-0BD0-4010-825F-BF824A38CD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5099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26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!!Chest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ACEF2CE-5AF4-480D-9122-9107FAA5F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741" y="422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62" name="!!2C2">
            <a:extLst>
              <a:ext uri="{FF2B5EF4-FFF2-40B4-BE49-F238E27FC236}">
                <a16:creationId xmlns:a16="http://schemas.microsoft.com/office/drawing/2014/main" id="{ABC86FA5-D9F5-4971-A8D5-57562B8EF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644233"/>
              </p:ext>
            </p:extLst>
          </p:nvPr>
        </p:nvGraphicFramePr>
        <p:xfrm>
          <a:off x="683566" y="67081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" name="Equation" r:id="rId5" imgW="241200" imgH="241200" progId="Equation.DSMT4">
                  <p:embed/>
                </p:oleObj>
              </mc:Choice>
              <mc:Fallback>
                <p:oleObj name="Equation" r:id="rId5" imgW="241200" imgH="24120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ABC86FA5-D9F5-4971-A8D5-57562B8EF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6" y="67081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!!3C2">
            <a:extLst>
              <a:ext uri="{FF2B5EF4-FFF2-40B4-BE49-F238E27FC236}">
                <a16:creationId xmlns:a16="http://schemas.microsoft.com/office/drawing/2014/main" id="{11C22DDB-B973-4EE0-A08F-F5EA0705A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431438"/>
              </p:ext>
            </p:extLst>
          </p:nvPr>
        </p:nvGraphicFramePr>
        <p:xfrm>
          <a:off x="683566" y="139089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" name="Equation" r:id="rId7" imgW="241200" imgH="241200" progId="Equation.DSMT4">
                  <p:embed/>
                </p:oleObj>
              </mc:Choice>
              <mc:Fallback>
                <p:oleObj name="Equation" r:id="rId7" imgW="241200" imgH="2412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11C22DDB-B973-4EE0-A08F-F5EA0705A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6" y="139089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!!4C2">
            <a:extLst>
              <a:ext uri="{FF2B5EF4-FFF2-40B4-BE49-F238E27FC236}">
                <a16:creationId xmlns:a16="http://schemas.microsoft.com/office/drawing/2014/main" id="{19B74527-6C1B-47CE-8A13-76BA9FF42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1623"/>
              </p:ext>
            </p:extLst>
          </p:nvPr>
        </p:nvGraphicFramePr>
        <p:xfrm>
          <a:off x="683566" y="211097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2" name="Equation" r:id="rId9" imgW="241200" imgH="241200" progId="Equation.DSMT4">
                  <p:embed/>
                </p:oleObj>
              </mc:Choice>
              <mc:Fallback>
                <p:oleObj name="Equation" r:id="rId9" imgW="241200" imgH="24120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19B74527-6C1B-47CE-8A13-76BA9FF423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6" y="211097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!!5C2">
            <a:extLst>
              <a:ext uri="{FF2B5EF4-FFF2-40B4-BE49-F238E27FC236}">
                <a16:creationId xmlns:a16="http://schemas.microsoft.com/office/drawing/2014/main" id="{076409CB-038E-4F4A-A7DD-FBBB325EB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799745"/>
              </p:ext>
            </p:extLst>
          </p:nvPr>
        </p:nvGraphicFramePr>
        <p:xfrm>
          <a:off x="683566" y="283105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" name="Equation" r:id="rId11" imgW="241200" imgH="241200" progId="Equation.DSMT4">
                  <p:embed/>
                </p:oleObj>
              </mc:Choice>
              <mc:Fallback>
                <p:oleObj name="Equation" r:id="rId11" imgW="2412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6" y="283105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!!6C2">
            <a:extLst>
              <a:ext uri="{FF2B5EF4-FFF2-40B4-BE49-F238E27FC236}">
                <a16:creationId xmlns:a16="http://schemas.microsoft.com/office/drawing/2014/main" id="{AAAE0265-5AAE-44C0-A62C-6262D5EE7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274687"/>
              </p:ext>
            </p:extLst>
          </p:nvPr>
        </p:nvGraphicFramePr>
        <p:xfrm>
          <a:off x="683566" y="3551139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4" name="Equation" r:id="rId13" imgW="241200" imgH="241200" progId="Equation.DSMT4">
                  <p:embed/>
                </p:oleObj>
              </mc:Choice>
              <mc:Fallback>
                <p:oleObj name="Equation" r:id="rId13" imgW="241200" imgH="24120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6" y="3551139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2C2">
            <a:extLst>
              <a:ext uri="{FF2B5EF4-FFF2-40B4-BE49-F238E27FC236}">
                <a16:creationId xmlns:a16="http://schemas.microsoft.com/office/drawing/2014/main" id="{EB82C73A-A92E-4577-8D77-2ED949A52B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736490"/>
              </p:ext>
            </p:extLst>
          </p:nvPr>
        </p:nvGraphicFramePr>
        <p:xfrm>
          <a:off x="1101078" y="539180"/>
          <a:ext cx="76835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5" name="Equation" r:id="rId15" imgW="444240" imgH="393480" progId="Equation.DSMT4">
                  <p:embed/>
                </p:oleObj>
              </mc:Choice>
              <mc:Fallback>
                <p:oleObj name="Equation" r:id="rId15" imgW="444240" imgH="393480" progId="Equation.DSMT4">
                  <p:embed/>
                  <p:pic>
                    <p:nvPicPr>
                      <p:cNvPr id="62" name="!!2C2">
                        <a:extLst>
                          <a:ext uri="{FF2B5EF4-FFF2-40B4-BE49-F238E27FC236}">
                            <a16:creationId xmlns:a16="http://schemas.microsoft.com/office/drawing/2014/main" id="{ABC86FA5-D9F5-4971-A8D5-57562B8EF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078" y="539180"/>
                        <a:ext cx="768350" cy="681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3C2">
            <a:extLst>
              <a:ext uri="{FF2B5EF4-FFF2-40B4-BE49-F238E27FC236}">
                <a16:creationId xmlns:a16="http://schemas.microsoft.com/office/drawing/2014/main" id="{36E3671F-97FA-44E1-AFA7-3FFA7EFF9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08649"/>
              </p:ext>
            </p:extLst>
          </p:nvPr>
        </p:nvGraphicFramePr>
        <p:xfrm>
          <a:off x="1131990" y="1259260"/>
          <a:ext cx="725487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6" name="Equation" r:id="rId17" imgW="419040" imgH="393480" progId="Equation.DSMT4">
                  <p:embed/>
                </p:oleObj>
              </mc:Choice>
              <mc:Fallback>
                <p:oleObj name="Equation" r:id="rId17" imgW="419040" imgH="393480" progId="Equation.DSMT4">
                  <p:embed/>
                  <p:pic>
                    <p:nvPicPr>
                      <p:cNvPr id="69" name="!!3C2">
                        <a:extLst>
                          <a:ext uri="{FF2B5EF4-FFF2-40B4-BE49-F238E27FC236}">
                            <a16:creationId xmlns:a16="http://schemas.microsoft.com/office/drawing/2014/main" id="{11C22DDB-B973-4EE0-A08F-F5EA0705A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990" y="1259260"/>
                        <a:ext cx="725487" cy="681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4C2">
            <a:extLst>
              <a:ext uri="{FF2B5EF4-FFF2-40B4-BE49-F238E27FC236}">
                <a16:creationId xmlns:a16="http://schemas.microsoft.com/office/drawing/2014/main" id="{CA472F51-5027-4742-9C9A-77E3F8DA3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790958"/>
              </p:ext>
            </p:extLst>
          </p:nvPr>
        </p:nvGraphicFramePr>
        <p:xfrm>
          <a:off x="1109783" y="1979340"/>
          <a:ext cx="769937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7" name="Equation" r:id="rId19" imgW="444240" imgH="393480" progId="Equation.DSMT4">
                  <p:embed/>
                </p:oleObj>
              </mc:Choice>
              <mc:Fallback>
                <p:oleObj name="Equation" r:id="rId19" imgW="444240" imgH="393480" progId="Equation.DSMT4">
                  <p:embed/>
                  <p:pic>
                    <p:nvPicPr>
                      <p:cNvPr id="74" name="!!4C2">
                        <a:extLst>
                          <a:ext uri="{FF2B5EF4-FFF2-40B4-BE49-F238E27FC236}">
                            <a16:creationId xmlns:a16="http://schemas.microsoft.com/office/drawing/2014/main" id="{19B74527-6C1B-47CE-8A13-76BA9FF423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783" y="1979340"/>
                        <a:ext cx="769937" cy="681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5C2">
            <a:extLst>
              <a:ext uri="{FF2B5EF4-FFF2-40B4-BE49-F238E27FC236}">
                <a16:creationId xmlns:a16="http://schemas.microsoft.com/office/drawing/2014/main" id="{0F64AA0D-B10B-4804-BDE0-B2CB177C50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616069"/>
              </p:ext>
            </p:extLst>
          </p:nvPr>
        </p:nvGraphicFramePr>
        <p:xfrm>
          <a:off x="1112784" y="2660378"/>
          <a:ext cx="7461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8" name="Equation" r:id="rId21" imgW="431640" imgH="393480" progId="Equation.DSMT4">
                  <p:embed/>
                </p:oleObj>
              </mc:Choice>
              <mc:Fallback>
                <p:oleObj name="Equation" r:id="rId21" imgW="431640" imgH="393480" progId="Equation.DSMT4">
                  <p:embed/>
                  <p:pic>
                    <p:nvPicPr>
                      <p:cNvPr id="78" name="!!5C2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84" y="2660378"/>
                        <a:ext cx="746125" cy="684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6C2">
            <a:extLst>
              <a:ext uri="{FF2B5EF4-FFF2-40B4-BE49-F238E27FC236}">
                <a16:creationId xmlns:a16="http://schemas.microsoft.com/office/drawing/2014/main" id="{8674B5D4-5A45-4700-99EC-72094EA91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117062"/>
              </p:ext>
            </p:extLst>
          </p:nvPr>
        </p:nvGraphicFramePr>
        <p:xfrm>
          <a:off x="1131990" y="3410959"/>
          <a:ext cx="76835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" name="Equation" r:id="rId23" imgW="444240" imgH="393480" progId="Equation.DSMT4">
                  <p:embed/>
                </p:oleObj>
              </mc:Choice>
              <mc:Fallback>
                <p:oleObj name="Equation" r:id="rId23" imgW="444240" imgH="393480" progId="Equation.DSMT4">
                  <p:embed/>
                  <p:pic>
                    <p:nvPicPr>
                      <p:cNvPr id="80" name="!!6C2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990" y="3410959"/>
                        <a:ext cx="768350" cy="681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20D146E-1504-4EA4-9CD5-29ADBA2CE80C}"/>
              </a:ext>
            </a:extLst>
          </p:cNvPr>
          <p:cNvSpPr/>
          <p:nvPr/>
        </p:nvSpPr>
        <p:spPr>
          <a:xfrm>
            <a:off x="2195736" y="4803998"/>
            <a:ext cx="3456384" cy="339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6BDDD18-1567-4B49-806D-99C784B17E9E}"/>
              </a:ext>
            </a:extLst>
          </p:cNvPr>
          <p:cNvGrpSpPr/>
          <p:nvPr/>
        </p:nvGrpSpPr>
        <p:grpSpPr>
          <a:xfrm>
            <a:off x="2730400" y="546984"/>
            <a:ext cx="2921720" cy="4596511"/>
            <a:chOff x="2730400" y="546984"/>
            <a:chExt cx="2921720" cy="4596511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BD9DB713-2C26-4405-9C4B-7B24A07BE1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452"/>
            <a:stretch/>
          </p:blipFill>
          <p:spPr>
            <a:xfrm>
              <a:off x="2730400" y="546984"/>
              <a:ext cx="2921720" cy="4596511"/>
            </a:xfrm>
            <a:prstGeom prst="rect">
              <a:avLst/>
            </a:prstGeom>
          </p:spPr>
        </p:pic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64E1E0CA-7905-4CE4-B37D-09C3F799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3101988" y="1051922"/>
              <a:ext cx="2190718" cy="16461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35446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520" y="267494"/>
            <a:ext cx="8496943" cy="9233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Induction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92F17F-5D65-4239-AF57-463009E7D4BD}"/>
              </a:ext>
            </a:extLst>
          </p:cNvPr>
          <p:cNvSpPr txBox="1"/>
          <p:nvPr/>
        </p:nvSpPr>
        <p:spPr>
          <a:xfrm>
            <a:off x="251521" y="1347614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Use induction to prove that the sum of the first </a:t>
            </a:r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SG" sz="3200" dirty="0"/>
              <a:t> whole numbers can be represented by the formula: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B6343C7-8026-4AF6-8CD4-AB2C5EB0D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460679"/>
              </p:ext>
            </p:extLst>
          </p:nvPr>
        </p:nvGraphicFramePr>
        <p:xfrm>
          <a:off x="2771800" y="2729706"/>
          <a:ext cx="2844800" cy="155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799920" imgH="431640" progId="Equation.DSMT4">
                  <p:embed/>
                </p:oleObj>
              </mc:Choice>
              <mc:Fallback>
                <p:oleObj name="Equation" r:id="rId3" imgW="79992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729706"/>
                        <a:ext cx="2844800" cy="1557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34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B8553A-957B-4D38-80B1-6ADF3E15664B}"/>
              </a:ext>
            </a:extLst>
          </p:cNvPr>
          <p:cNvSpPr txBox="1"/>
          <p:nvPr/>
        </p:nvSpPr>
        <p:spPr>
          <a:xfrm>
            <a:off x="899592" y="1925419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/>
              <a:t>Existing dots are coloured red.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736A63-C39C-4A42-B725-37DD611FB7C3}"/>
              </a:ext>
            </a:extLst>
          </p:cNvPr>
          <p:cNvSpPr txBox="1"/>
          <p:nvPr/>
        </p:nvSpPr>
        <p:spPr>
          <a:xfrm>
            <a:off x="899592" y="192367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/>
              <a:t>New dots are coloured orange.</a:t>
            </a:r>
          </a:p>
        </p:txBody>
      </p:sp>
    </p:spTree>
    <p:extLst>
      <p:ext uri="{BB962C8B-B14F-4D97-AF65-F5344CB8AC3E}">
        <p14:creationId xmlns:p14="http://schemas.microsoft.com/office/powerpoint/2010/main" val="241278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39786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61925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92897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Oval 76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8" name="Oval 77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Oval 78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3744239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!!C21"/>
          <p:cNvSpPr/>
          <p:nvPr/>
        </p:nvSpPr>
        <p:spPr>
          <a:xfrm>
            <a:off x="1043608" y="329586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!!C20"/>
          <p:cNvSpPr/>
          <p:nvPr/>
        </p:nvSpPr>
        <p:spPr>
          <a:xfrm>
            <a:off x="1043608" y="2714196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!!C19"/>
          <p:cNvSpPr/>
          <p:nvPr/>
        </p:nvSpPr>
        <p:spPr>
          <a:xfrm>
            <a:off x="1691680" y="272663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!!C18"/>
          <p:cNvSpPr/>
          <p:nvPr/>
        </p:nvSpPr>
        <p:spPr>
          <a:xfrm>
            <a:off x="2335560" y="2153457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!!C17"/>
          <p:cNvSpPr/>
          <p:nvPr/>
        </p:nvSpPr>
        <p:spPr>
          <a:xfrm>
            <a:off x="1691680" y="213786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!!C16"/>
          <p:cNvSpPr/>
          <p:nvPr/>
        </p:nvSpPr>
        <p:spPr>
          <a:xfrm>
            <a:off x="1044321" y="214795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!!C15"/>
          <p:cNvSpPr/>
          <p:nvPr/>
        </p:nvSpPr>
        <p:spPr>
          <a:xfrm>
            <a:off x="2992016" y="156363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!!C14"/>
          <p:cNvSpPr/>
          <p:nvPr/>
        </p:nvSpPr>
        <p:spPr>
          <a:xfrm>
            <a:off x="2335560" y="1571484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!!C13"/>
          <p:cNvSpPr/>
          <p:nvPr/>
        </p:nvSpPr>
        <p:spPr>
          <a:xfrm>
            <a:off x="1691680" y="1573717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!!C12"/>
          <p:cNvSpPr/>
          <p:nvPr/>
        </p:nvSpPr>
        <p:spPr>
          <a:xfrm>
            <a:off x="1043608" y="1559606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!!C11"/>
          <p:cNvSpPr/>
          <p:nvPr/>
        </p:nvSpPr>
        <p:spPr>
          <a:xfrm>
            <a:off x="3631704" y="978258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!!C10"/>
          <p:cNvSpPr/>
          <p:nvPr/>
        </p:nvSpPr>
        <p:spPr>
          <a:xfrm>
            <a:off x="2992016" y="997647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!!C9"/>
          <p:cNvSpPr/>
          <p:nvPr/>
        </p:nvSpPr>
        <p:spPr>
          <a:xfrm>
            <a:off x="2335560" y="98354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!!C8"/>
          <p:cNvSpPr/>
          <p:nvPr/>
        </p:nvSpPr>
        <p:spPr>
          <a:xfrm>
            <a:off x="1695872" y="98354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!!C7"/>
          <p:cNvSpPr/>
          <p:nvPr/>
        </p:nvSpPr>
        <p:spPr>
          <a:xfrm>
            <a:off x="1047800" y="98354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!!C6"/>
          <p:cNvSpPr/>
          <p:nvPr/>
        </p:nvSpPr>
        <p:spPr>
          <a:xfrm>
            <a:off x="4279509" y="407835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!!C5"/>
          <p:cNvSpPr/>
          <p:nvPr/>
        </p:nvSpPr>
        <p:spPr>
          <a:xfrm>
            <a:off x="3635896" y="41004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!!C4"/>
          <p:cNvSpPr/>
          <p:nvPr/>
        </p:nvSpPr>
        <p:spPr>
          <a:xfrm>
            <a:off x="2983365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!!C2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!!C3"/>
          <p:cNvSpPr/>
          <p:nvPr/>
        </p:nvSpPr>
        <p:spPr>
          <a:xfrm>
            <a:off x="2339752" y="414296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1" name="!!C1"/>
          <p:cNvSpPr/>
          <p:nvPr/>
        </p:nvSpPr>
        <p:spPr>
          <a:xfrm>
            <a:off x="1043608" y="415542"/>
            <a:ext cx="432048" cy="43204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sp>
        <p:nvSpPr>
          <p:cNvPr id="78" name="C2"/>
          <p:cNvSpPr/>
          <p:nvPr/>
        </p:nvSpPr>
        <p:spPr>
          <a:xfrm>
            <a:off x="1691680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>
            <a:off x="1043608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691680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39752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2987824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635896" y="987574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1043608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1691680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2339752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2987824" y="1563638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1043608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Oval 37"/>
          <p:cNvSpPr/>
          <p:nvPr/>
        </p:nvSpPr>
        <p:spPr>
          <a:xfrm>
            <a:off x="1691680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/>
          <p:cNvSpPr/>
          <p:nvPr/>
        </p:nvSpPr>
        <p:spPr>
          <a:xfrm>
            <a:off x="2339752" y="2139702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Oval 44"/>
          <p:cNvSpPr/>
          <p:nvPr/>
        </p:nvSpPr>
        <p:spPr>
          <a:xfrm>
            <a:off x="1043608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1691680" y="2715766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Oval 52"/>
          <p:cNvSpPr/>
          <p:nvPr/>
        </p:nvSpPr>
        <p:spPr>
          <a:xfrm>
            <a:off x="1043608" y="329183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C1"/>
          <p:cNvSpPr/>
          <p:nvPr/>
        </p:nvSpPr>
        <p:spPr>
          <a:xfrm>
            <a:off x="104360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9" name="C3"/>
          <p:cNvSpPr/>
          <p:nvPr/>
        </p:nvSpPr>
        <p:spPr>
          <a:xfrm>
            <a:off x="2339752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Oval 79"/>
          <p:cNvSpPr/>
          <p:nvPr/>
        </p:nvSpPr>
        <p:spPr>
          <a:xfrm>
            <a:off x="2987824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/>
          <p:cNvSpPr/>
          <p:nvPr/>
        </p:nvSpPr>
        <p:spPr>
          <a:xfrm>
            <a:off x="3635896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Oval 81"/>
          <p:cNvSpPr/>
          <p:nvPr/>
        </p:nvSpPr>
        <p:spPr>
          <a:xfrm>
            <a:off x="4283968" y="411510"/>
            <a:ext cx="432048" cy="4320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6563D0E-651E-4698-A245-2661265F9CCA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Triangular Numbers</a:t>
            </a:r>
          </a:p>
        </p:txBody>
      </p:sp>
    </p:spTree>
    <p:extLst>
      <p:ext uri="{BB962C8B-B14F-4D97-AF65-F5344CB8AC3E}">
        <p14:creationId xmlns:p14="http://schemas.microsoft.com/office/powerpoint/2010/main" val="2378821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44342</TotalTime>
  <Words>497</Words>
  <Application>Microsoft Office PowerPoint</Application>
  <PresentationFormat>On-screen Show (16:9)</PresentationFormat>
  <Paragraphs>155</Paragraphs>
  <Slides>32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Induction</dc:title>
  <dc:creator>x0118633</dc:creator>
  <cp:lastModifiedBy>Fox, Peter</cp:lastModifiedBy>
  <cp:revision>297</cp:revision>
  <dcterms:created xsi:type="dcterms:W3CDTF">2013-10-18T03:31:47Z</dcterms:created>
  <dcterms:modified xsi:type="dcterms:W3CDTF">2021-05-10T02:49:54Z</dcterms:modified>
</cp:coreProperties>
</file>