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44" r:id="rId2"/>
    <p:sldId id="558" r:id="rId3"/>
    <p:sldId id="557" r:id="rId4"/>
    <p:sldId id="552" r:id="rId5"/>
    <p:sldId id="553" r:id="rId6"/>
    <p:sldId id="554" r:id="rId7"/>
    <p:sldId id="555" r:id="rId8"/>
    <p:sldId id="55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97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1FF"/>
    <a:srgbClr val="EE2D23"/>
    <a:srgbClr val="60955C"/>
    <a:srgbClr val="6061D9"/>
    <a:srgbClr val="FF0B05"/>
    <a:srgbClr val="FF8F8F"/>
    <a:srgbClr val="FF7C79"/>
    <a:srgbClr val="E20000"/>
    <a:srgbClr val="F24522"/>
    <a:srgbClr val="F88B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20" autoAdjust="0"/>
  </p:normalViewPr>
  <p:slideViewPr>
    <p:cSldViewPr snapToGrid="0">
      <p:cViewPr varScale="1">
        <p:scale>
          <a:sx n="138" d="100"/>
          <a:sy n="138" d="100"/>
        </p:scale>
        <p:origin x="756" y="120"/>
      </p:cViewPr>
      <p:guideLst>
        <p:guide orient="horz" pos="159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BBC1D-1D2E-4C8C-A505-60D8E70D8A6D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13D20-2769-464F-9D24-4BAE2104AF0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8234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5050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8133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209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8965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8316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6218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8C56281-4F85-4EE3-9774-98A6ACD89DC5}"/>
              </a:ext>
            </a:extLst>
          </p:cNvPr>
          <p:cNvGrpSpPr/>
          <p:nvPr userDrawn="1"/>
        </p:nvGrpSpPr>
        <p:grpSpPr>
          <a:xfrm>
            <a:off x="392" y="4690822"/>
            <a:ext cx="8964096" cy="329200"/>
            <a:chOff x="392" y="4690822"/>
            <a:chExt cx="8964096" cy="3292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07C0E5B-A4B8-4888-AC8F-8934B72FEF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61232" y="4690822"/>
              <a:ext cx="1403256" cy="329200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225F330-A7E2-4B74-B468-36B16010FB4F}"/>
                </a:ext>
              </a:extLst>
            </p:cNvPr>
            <p:cNvCxnSpPr/>
            <p:nvPr userDrawn="1"/>
          </p:nvCxnSpPr>
          <p:spPr>
            <a:xfrm flipH="1">
              <a:off x="392" y="4812464"/>
              <a:ext cx="7488832" cy="0"/>
            </a:xfrm>
            <a:prstGeom prst="line">
              <a:avLst/>
            </a:prstGeom>
            <a:ln w="12700">
              <a:solidFill>
                <a:srgbClr val="EE2D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AFE61B2-44E1-4DDE-952C-B752D75AF376}"/>
              </a:ext>
            </a:extLst>
          </p:cNvPr>
          <p:cNvGrpSpPr/>
          <p:nvPr userDrawn="1"/>
        </p:nvGrpSpPr>
        <p:grpSpPr>
          <a:xfrm>
            <a:off x="392" y="4690822"/>
            <a:ext cx="8964096" cy="329200"/>
            <a:chOff x="392" y="4690822"/>
            <a:chExt cx="8964096" cy="3292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CAB64EE-6F35-4323-80A9-D5368904F42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61232" y="4690822"/>
              <a:ext cx="1403256" cy="329200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157A3A9-7E7A-40C2-9D75-84519F9691A6}"/>
                </a:ext>
              </a:extLst>
            </p:cNvPr>
            <p:cNvCxnSpPr/>
            <p:nvPr userDrawn="1"/>
          </p:nvCxnSpPr>
          <p:spPr>
            <a:xfrm flipH="1">
              <a:off x="392" y="4812464"/>
              <a:ext cx="7488832" cy="0"/>
            </a:xfrm>
            <a:prstGeom prst="line">
              <a:avLst/>
            </a:prstGeom>
            <a:ln w="12700">
              <a:solidFill>
                <a:srgbClr val="EE2D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4540-AB69-4938-910C-83FFE2FEE2DE}" type="datetimeFigureOut">
              <a:rPr lang="en-AU" smtClean="0"/>
              <a:pPr/>
              <a:t>1/07/2022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!!Title"/>
          <p:cNvSpPr txBox="1">
            <a:spLocks noChangeArrowheads="1"/>
          </p:cNvSpPr>
          <p:nvPr/>
        </p:nvSpPr>
        <p:spPr bwMode="auto">
          <a:xfrm>
            <a:off x="1851275" y="1773401"/>
            <a:ext cx="6840760" cy="102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500" b="1" dirty="0">
                <a:solidFill>
                  <a:srgbClr val="FF0000"/>
                </a:solidFill>
                <a:latin typeface="HelveticaNeueLT Std Lt Cn" panose="020B0406020202030204" pitchFamily="34" charset="0"/>
                <a:cs typeface="Arial" panose="020B0604020202020204" pitchFamily="34" charset="0"/>
              </a:rPr>
              <a:t>Approximate Areas</a:t>
            </a:r>
            <a:endParaRPr lang="en-US" sz="5500" b="1" dirty="0">
              <a:solidFill>
                <a:srgbClr val="FF0000"/>
              </a:solidFill>
              <a:latin typeface="HelveticaNeueLT Std Lt Cn" panose="020B0406020202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A9F320-3ED0-4C05-BBA1-9369159657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75" y="402576"/>
            <a:ext cx="2057114" cy="41088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34345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">
            <a:extLst>
              <a:ext uri="{FF2B5EF4-FFF2-40B4-BE49-F238E27FC236}">
                <a16:creationId xmlns:a16="http://schemas.microsoft.com/office/drawing/2014/main" id="{0303B698-3E67-4F05-B070-73FF17CB56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68" t="2401" r="925" b="2401"/>
          <a:stretch/>
        </p:blipFill>
        <p:spPr>
          <a:xfrm>
            <a:off x="-1" y="102119"/>
            <a:ext cx="7092281" cy="470188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CF67C76-8A82-497C-9BBC-54379224654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78" t="2975" r="1149" b="3597"/>
          <a:stretch/>
        </p:blipFill>
        <p:spPr>
          <a:xfrm>
            <a:off x="-20510" y="118378"/>
            <a:ext cx="7115976" cy="4631422"/>
          </a:xfrm>
          <a:prstGeom prst="rect">
            <a:avLst/>
          </a:prstGeom>
        </p:spPr>
      </p:pic>
      <p:sp>
        <p:nvSpPr>
          <p:cNvPr id="28" name="Rectangle 3">
            <a:extLst>
              <a:ext uri="{FF2B5EF4-FFF2-40B4-BE49-F238E27FC236}">
                <a16:creationId xmlns:a16="http://schemas.microsoft.com/office/drawing/2014/main" id="{BE378736-6D0B-407B-A5F6-7FB14D4234E3}"/>
              </a:ext>
            </a:extLst>
          </p:cNvPr>
          <p:cNvSpPr txBox="1">
            <a:spLocks noChangeArrowheads="1"/>
          </p:cNvSpPr>
          <p:nvPr/>
        </p:nvSpPr>
        <p:spPr>
          <a:xfrm>
            <a:off x="5294306" y="1804635"/>
            <a:ext cx="3643338" cy="1949218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SG" sz="2800" b="0" dirty="0">
                <a:latin typeface="HelveticaNeueLT Std Lt Cn" pitchFamily="34" charset="0"/>
                <a:cs typeface="Arial" panose="020B0604020202020204" pitchFamily="34" charset="0"/>
              </a:rPr>
              <a:t>Find the area bounded by the curve </a:t>
            </a:r>
            <a:r>
              <a:rPr lang="en-SG" sz="2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SG" sz="2800" b="0" dirty="0">
                <a:latin typeface="HelveticaNeueLT Std Lt Cn" pitchFamily="34" charset="0"/>
                <a:cs typeface="Arial" panose="020B0604020202020204" pitchFamily="34" charset="0"/>
              </a:rPr>
              <a:t>(</a:t>
            </a:r>
            <a:r>
              <a:rPr lang="en-SG" sz="2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2800" b="0" dirty="0">
                <a:latin typeface="HelveticaNeueLT Std Lt Cn" pitchFamily="34" charset="0"/>
                <a:cs typeface="Arial" panose="020B0604020202020204" pitchFamily="34" charset="0"/>
              </a:rPr>
              <a:t>) = </a:t>
            </a:r>
            <a:r>
              <a:rPr lang="en-SG" sz="2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2800" b="0" baseline="30000" dirty="0">
                <a:latin typeface="HelveticaNeueLT Std Lt Cn" pitchFamily="34" charset="0"/>
                <a:cs typeface="Arial" panose="020B0604020202020204" pitchFamily="34" charset="0"/>
              </a:rPr>
              <a:t>2</a:t>
            </a:r>
            <a:r>
              <a:rPr lang="en-SG" sz="2800" b="0" dirty="0">
                <a:latin typeface="HelveticaNeueLT Std Lt Cn" pitchFamily="34" charset="0"/>
                <a:cs typeface="Arial" panose="020B0604020202020204" pitchFamily="34" charset="0"/>
              </a:rPr>
              <a:t>, the </a:t>
            </a:r>
            <a:br>
              <a:rPr lang="en-SG" sz="2800" b="0" dirty="0">
                <a:latin typeface="HelveticaNeueLT Std Lt Cn" pitchFamily="34" charset="0"/>
                <a:cs typeface="Arial" panose="020B0604020202020204" pitchFamily="34" charset="0"/>
              </a:rPr>
            </a:br>
            <a:r>
              <a:rPr lang="en-SG" sz="2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2800" b="0" dirty="0">
                <a:latin typeface="HelveticaNeueLT Std Lt Cn" pitchFamily="34" charset="0"/>
                <a:cs typeface="Arial" panose="020B0604020202020204" pitchFamily="34" charset="0"/>
              </a:rPr>
              <a:t> axis and the line </a:t>
            </a:r>
            <a:r>
              <a:rPr lang="en-SG" sz="2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2800" b="0" dirty="0">
                <a:latin typeface="HelveticaNeueLT Std Lt Cn" pitchFamily="34" charset="0"/>
                <a:cs typeface="Arial" panose="020B0604020202020204" pitchFamily="34" charset="0"/>
              </a:rPr>
              <a:t> = 4. </a:t>
            </a:r>
            <a:endParaRPr lang="en-AU" b="0" dirty="0">
              <a:latin typeface="HelveticaNeueLT Std Lt Cn" pitchFamily="34" charset="0"/>
              <a:cs typeface="Arial" panose="020B0604020202020204" pitchFamily="34" charset="0"/>
            </a:endParaRPr>
          </a:p>
        </p:txBody>
      </p:sp>
      <p:sp>
        <p:nvSpPr>
          <p:cNvPr id="7" name="!!Title">
            <a:extLst>
              <a:ext uri="{FF2B5EF4-FFF2-40B4-BE49-F238E27FC236}">
                <a16:creationId xmlns:a16="http://schemas.microsoft.com/office/drawing/2014/main" id="{C2EC42A6-7177-490C-B1DA-206F7864A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0" y="102119"/>
            <a:ext cx="4686622" cy="102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rgbClr val="FF0000"/>
                </a:solidFill>
                <a:latin typeface="HelveticaNeueLT Std Lt Cn" panose="020B0406020202030204" pitchFamily="34" charset="0"/>
                <a:cs typeface="Arial" panose="020B0604020202020204" pitchFamily="34" charset="0"/>
              </a:rPr>
              <a:t>Approximate Areas</a:t>
            </a:r>
            <a:endParaRPr lang="en-US" sz="3600" b="1" dirty="0">
              <a:solidFill>
                <a:srgbClr val="FF0000"/>
              </a:solidFill>
              <a:latin typeface="HelveticaNeueLT Std Lt Cn" panose="020B04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6530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">
            <a:extLst>
              <a:ext uri="{FF2B5EF4-FFF2-40B4-BE49-F238E27FC236}">
                <a16:creationId xmlns:a16="http://schemas.microsoft.com/office/drawing/2014/main" id="{0F7D86B2-444D-498D-A352-C2A9F0DDDC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68" t="2401" r="925" b="2401"/>
          <a:stretch/>
        </p:blipFill>
        <p:spPr>
          <a:xfrm>
            <a:off x="-1" y="102119"/>
            <a:ext cx="7092281" cy="4701880"/>
          </a:xfrm>
          <a:prstGeom prst="rect">
            <a:avLst/>
          </a:prstGeom>
        </p:spPr>
      </p:pic>
      <p:sp>
        <p:nvSpPr>
          <p:cNvPr id="28" name="Rectangle 3">
            <a:extLst>
              <a:ext uri="{FF2B5EF4-FFF2-40B4-BE49-F238E27FC236}">
                <a16:creationId xmlns:a16="http://schemas.microsoft.com/office/drawing/2014/main" id="{BE378736-6D0B-407B-A5F6-7FB14D4234E3}"/>
              </a:ext>
            </a:extLst>
          </p:cNvPr>
          <p:cNvSpPr txBox="1">
            <a:spLocks noChangeArrowheads="1"/>
          </p:cNvSpPr>
          <p:nvPr/>
        </p:nvSpPr>
        <p:spPr>
          <a:xfrm>
            <a:off x="5584423" y="1527233"/>
            <a:ext cx="3300565" cy="1024427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SG" sz="2800" b="0" dirty="0">
                <a:latin typeface="HelveticaNeueLT Std Lt Cn" pitchFamily="34" charset="0"/>
                <a:cs typeface="Arial" panose="020B0604020202020204" pitchFamily="34" charset="0"/>
              </a:rPr>
              <a:t>A relatively crude approximation</a:t>
            </a:r>
            <a:endParaRPr lang="en-AU" b="0" dirty="0">
              <a:latin typeface="HelveticaNeueLT Std Lt Cn" pitchFamily="34" charset="0"/>
              <a:cs typeface="Arial" panose="020B0604020202020204" pitchFamily="34" charset="0"/>
            </a:endParaRPr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4B34EC39-9B21-4344-8F3E-D376AC73F9A7}"/>
              </a:ext>
            </a:extLst>
          </p:cNvPr>
          <p:cNvSpPr/>
          <p:nvPr/>
        </p:nvSpPr>
        <p:spPr>
          <a:xfrm flipH="1">
            <a:off x="953312" y="1619700"/>
            <a:ext cx="4114800" cy="2772383"/>
          </a:xfrm>
          <a:prstGeom prst="rtTriangle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4AB2D03-6F7A-4B56-A243-8B19D8C689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" y="102119"/>
            <a:ext cx="7092460" cy="4701880"/>
          </a:xfrm>
          <a:prstGeom prst="rect">
            <a:avLst/>
          </a:prstGeom>
        </p:spPr>
      </p:pic>
      <p:sp>
        <p:nvSpPr>
          <p:cNvPr id="13" name="!!Title">
            <a:extLst>
              <a:ext uri="{FF2B5EF4-FFF2-40B4-BE49-F238E27FC236}">
                <a16:creationId xmlns:a16="http://schemas.microsoft.com/office/drawing/2014/main" id="{5565D905-47FB-45F4-9D78-52F763BCF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0" y="102119"/>
            <a:ext cx="4686622" cy="102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rgbClr val="FF0000"/>
                </a:solidFill>
                <a:latin typeface="HelveticaNeueLT Std Lt Cn" panose="020B0406020202030204" pitchFamily="34" charset="0"/>
                <a:cs typeface="Arial" panose="020B0604020202020204" pitchFamily="34" charset="0"/>
              </a:rPr>
              <a:t>A single triangle</a:t>
            </a:r>
            <a:endParaRPr lang="en-US" sz="3600" b="1" dirty="0">
              <a:solidFill>
                <a:srgbClr val="FF0000"/>
              </a:solidFill>
              <a:latin typeface="HelveticaNeueLT Std Lt Cn" panose="020B04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360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">
            <a:extLst>
              <a:ext uri="{FF2B5EF4-FFF2-40B4-BE49-F238E27FC236}">
                <a16:creationId xmlns:a16="http://schemas.microsoft.com/office/drawing/2014/main" id="{0F7D86B2-444D-498D-A352-C2A9F0DDDC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8" t="2401" r="925" b="2401"/>
          <a:stretch/>
        </p:blipFill>
        <p:spPr>
          <a:xfrm>
            <a:off x="-1" y="102119"/>
            <a:ext cx="7092281" cy="4701880"/>
          </a:xfrm>
          <a:prstGeom prst="rect">
            <a:avLst/>
          </a:prstGeom>
        </p:spPr>
      </p:pic>
      <p:sp>
        <p:nvSpPr>
          <p:cNvPr id="3" name="Rect1">
            <a:extLst>
              <a:ext uri="{FF2B5EF4-FFF2-40B4-BE49-F238E27FC236}">
                <a16:creationId xmlns:a16="http://schemas.microsoft.com/office/drawing/2014/main" id="{19189BBC-6042-46BA-BF10-3614471B7582}"/>
              </a:ext>
            </a:extLst>
          </p:cNvPr>
          <p:cNvSpPr/>
          <p:nvPr/>
        </p:nvSpPr>
        <p:spPr>
          <a:xfrm>
            <a:off x="1985963" y="4217194"/>
            <a:ext cx="1028699" cy="173805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Rect2">
            <a:extLst>
              <a:ext uri="{FF2B5EF4-FFF2-40B4-BE49-F238E27FC236}">
                <a16:creationId xmlns:a16="http://schemas.microsoft.com/office/drawing/2014/main" id="{2D2C0DE1-14E5-4535-9981-893AA4789B42}"/>
              </a:ext>
            </a:extLst>
          </p:cNvPr>
          <p:cNvSpPr/>
          <p:nvPr/>
        </p:nvSpPr>
        <p:spPr>
          <a:xfrm>
            <a:off x="3014662" y="3702819"/>
            <a:ext cx="1028699" cy="688180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3">
            <a:extLst>
              <a:ext uri="{FF2B5EF4-FFF2-40B4-BE49-F238E27FC236}">
                <a16:creationId xmlns:a16="http://schemas.microsoft.com/office/drawing/2014/main" id="{8B713B94-3428-4500-965C-946B0C3BFACE}"/>
              </a:ext>
            </a:extLst>
          </p:cNvPr>
          <p:cNvSpPr/>
          <p:nvPr/>
        </p:nvSpPr>
        <p:spPr>
          <a:xfrm>
            <a:off x="4043361" y="2833636"/>
            <a:ext cx="1028699" cy="1557364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8" name="Height1">
            <a:extLst>
              <a:ext uri="{FF2B5EF4-FFF2-40B4-BE49-F238E27FC236}">
                <a16:creationId xmlns:a16="http://schemas.microsoft.com/office/drawing/2014/main" id="{7705FACA-2E60-4588-90F0-327D410C358A}"/>
              </a:ext>
            </a:extLst>
          </p:cNvPr>
          <p:cNvCxnSpPr>
            <a:cxnSpLocks/>
          </p:cNvCxnSpPr>
          <p:nvPr/>
        </p:nvCxnSpPr>
        <p:spPr>
          <a:xfrm flipH="1">
            <a:off x="975238" y="4217194"/>
            <a:ext cx="1046442" cy="664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Height2">
            <a:extLst>
              <a:ext uri="{FF2B5EF4-FFF2-40B4-BE49-F238E27FC236}">
                <a16:creationId xmlns:a16="http://schemas.microsoft.com/office/drawing/2014/main" id="{6DFCD9ED-4FE4-4447-83D2-EE55A53B7220}"/>
              </a:ext>
            </a:extLst>
          </p:cNvPr>
          <p:cNvCxnSpPr>
            <a:cxnSpLocks/>
          </p:cNvCxnSpPr>
          <p:nvPr/>
        </p:nvCxnSpPr>
        <p:spPr>
          <a:xfrm flipH="1" flipV="1">
            <a:off x="975238" y="3702818"/>
            <a:ext cx="2039424" cy="829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Height3">
            <a:extLst>
              <a:ext uri="{FF2B5EF4-FFF2-40B4-BE49-F238E27FC236}">
                <a16:creationId xmlns:a16="http://schemas.microsoft.com/office/drawing/2014/main" id="{060E97D9-E29C-4578-BC0B-6258397ABC65}"/>
              </a:ext>
            </a:extLst>
          </p:cNvPr>
          <p:cNvCxnSpPr>
            <a:cxnSpLocks/>
          </p:cNvCxnSpPr>
          <p:nvPr/>
        </p:nvCxnSpPr>
        <p:spPr>
          <a:xfrm flipH="1" flipV="1">
            <a:off x="975238" y="2798466"/>
            <a:ext cx="3050149" cy="3517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!!Title">
            <a:extLst>
              <a:ext uri="{FF2B5EF4-FFF2-40B4-BE49-F238E27FC236}">
                <a16:creationId xmlns:a16="http://schemas.microsoft.com/office/drawing/2014/main" id="{5565D905-47FB-45F4-9D78-52F763BCF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0" y="102119"/>
            <a:ext cx="4686622" cy="102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rgbClr val="FF0000"/>
                </a:solidFill>
                <a:latin typeface="HelveticaNeueLT Std Lt Cn" panose="020B0406020202030204" pitchFamily="34" charset="0"/>
                <a:cs typeface="Arial" panose="020B0604020202020204" pitchFamily="34" charset="0"/>
              </a:rPr>
              <a:t>Left Bound Rectangles</a:t>
            </a:r>
            <a:endParaRPr lang="en-US" sz="3600" b="1" dirty="0">
              <a:solidFill>
                <a:srgbClr val="FF0000"/>
              </a:solidFill>
              <a:latin typeface="HelveticaNeueLT Std Lt Cn" panose="020B0406020202030204" pitchFamily="34" charset="0"/>
            </a:endParaRPr>
          </a:p>
        </p:txBody>
      </p:sp>
      <p:graphicFrame>
        <p:nvGraphicFramePr>
          <p:cNvPr id="14" name="Table">
            <a:extLst>
              <a:ext uri="{FF2B5EF4-FFF2-40B4-BE49-F238E27FC236}">
                <a16:creationId xmlns:a16="http://schemas.microsoft.com/office/drawing/2014/main" id="{4326483B-F95F-4E1F-B3AF-858656BCD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58970"/>
              </p:ext>
            </p:extLst>
          </p:nvPr>
        </p:nvGraphicFramePr>
        <p:xfrm>
          <a:off x="5714999" y="758825"/>
          <a:ext cx="3248027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5376">
                  <a:extLst>
                    <a:ext uri="{9D8B030D-6E8A-4147-A177-3AD203B41FA5}">
                      <a16:colId xmlns:a16="http://schemas.microsoft.com/office/drawing/2014/main" val="3441640778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3329109795"/>
                    </a:ext>
                  </a:extLst>
                </a:gridCol>
                <a:gridCol w="1095376">
                  <a:extLst>
                    <a:ext uri="{9D8B030D-6E8A-4147-A177-3AD203B41FA5}">
                      <a16:colId xmlns:a16="http://schemas.microsoft.com/office/drawing/2014/main" val="1121452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SG" dirty="0"/>
                        <a:t>-values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Height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Area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934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 to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58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 to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07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 to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14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 to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972177"/>
                  </a:ext>
                </a:extLst>
              </a:tr>
            </a:tbl>
          </a:graphicData>
        </a:graphic>
      </p:graphicFrame>
      <p:sp>
        <p:nvSpPr>
          <p:cNvPr id="15" name="Table1 Reveal">
            <a:extLst>
              <a:ext uri="{FF2B5EF4-FFF2-40B4-BE49-F238E27FC236}">
                <a16:creationId xmlns:a16="http://schemas.microsoft.com/office/drawing/2014/main" id="{1D4E8054-94EC-4497-889F-ECF6E472C862}"/>
              </a:ext>
            </a:extLst>
          </p:cNvPr>
          <p:cNvSpPr/>
          <p:nvPr/>
        </p:nvSpPr>
        <p:spPr>
          <a:xfrm>
            <a:off x="5714999" y="1495425"/>
            <a:ext cx="3248027" cy="11298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Table2 Reveal">
            <a:extLst>
              <a:ext uri="{FF2B5EF4-FFF2-40B4-BE49-F238E27FC236}">
                <a16:creationId xmlns:a16="http://schemas.microsoft.com/office/drawing/2014/main" id="{2784A514-6343-4B6C-BC5C-6FF364CE4A40}"/>
              </a:ext>
            </a:extLst>
          </p:cNvPr>
          <p:cNvSpPr/>
          <p:nvPr/>
        </p:nvSpPr>
        <p:spPr>
          <a:xfrm>
            <a:off x="5714999" y="1857442"/>
            <a:ext cx="3248027" cy="7555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Table3 Reveal">
            <a:extLst>
              <a:ext uri="{FF2B5EF4-FFF2-40B4-BE49-F238E27FC236}">
                <a16:creationId xmlns:a16="http://schemas.microsoft.com/office/drawing/2014/main" id="{29355F25-5D01-4635-93F4-9021F306B0C9}"/>
              </a:ext>
            </a:extLst>
          </p:cNvPr>
          <p:cNvSpPr/>
          <p:nvPr/>
        </p:nvSpPr>
        <p:spPr>
          <a:xfrm>
            <a:off x="5714998" y="2235234"/>
            <a:ext cx="3248027" cy="377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7299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15" grpId="0" animBg="1"/>
      <p:bldP spid="16" grpId="1" animBg="1"/>
      <p:bldP spid="1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">
            <a:extLst>
              <a:ext uri="{FF2B5EF4-FFF2-40B4-BE49-F238E27FC236}">
                <a16:creationId xmlns:a16="http://schemas.microsoft.com/office/drawing/2014/main" id="{0F7D86B2-444D-498D-A352-C2A9F0DDDC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68" t="2401" r="925" b="2401"/>
          <a:stretch/>
        </p:blipFill>
        <p:spPr>
          <a:xfrm>
            <a:off x="-1" y="102119"/>
            <a:ext cx="7092281" cy="4701880"/>
          </a:xfrm>
          <a:prstGeom prst="rect">
            <a:avLst/>
          </a:prstGeom>
        </p:spPr>
      </p:pic>
      <p:sp>
        <p:nvSpPr>
          <p:cNvPr id="3" name="Rect1">
            <a:extLst>
              <a:ext uri="{FF2B5EF4-FFF2-40B4-BE49-F238E27FC236}">
                <a16:creationId xmlns:a16="http://schemas.microsoft.com/office/drawing/2014/main" id="{19189BBC-6042-46BA-BF10-3614471B7582}"/>
              </a:ext>
            </a:extLst>
          </p:cNvPr>
          <p:cNvSpPr/>
          <p:nvPr/>
        </p:nvSpPr>
        <p:spPr>
          <a:xfrm>
            <a:off x="1474745" y="4336813"/>
            <a:ext cx="514800" cy="45719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Rect2">
            <a:extLst>
              <a:ext uri="{FF2B5EF4-FFF2-40B4-BE49-F238E27FC236}">
                <a16:creationId xmlns:a16="http://schemas.microsoft.com/office/drawing/2014/main" id="{2D2C0DE1-14E5-4535-9981-893AA4789B42}"/>
              </a:ext>
            </a:extLst>
          </p:cNvPr>
          <p:cNvSpPr/>
          <p:nvPr/>
        </p:nvSpPr>
        <p:spPr>
          <a:xfrm>
            <a:off x="1984213" y="4206303"/>
            <a:ext cx="514800" cy="177201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3">
            <a:extLst>
              <a:ext uri="{FF2B5EF4-FFF2-40B4-BE49-F238E27FC236}">
                <a16:creationId xmlns:a16="http://schemas.microsoft.com/office/drawing/2014/main" id="{8B713B94-3428-4500-965C-946B0C3BFACE}"/>
              </a:ext>
            </a:extLst>
          </p:cNvPr>
          <p:cNvSpPr/>
          <p:nvPr/>
        </p:nvSpPr>
        <p:spPr>
          <a:xfrm>
            <a:off x="2499013" y="3998491"/>
            <a:ext cx="514800" cy="384638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0" name="Rect4">
            <a:extLst>
              <a:ext uri="{FF2B5EF4-FFF2-40B4-BE49-F238E27FC236}">
                <a16:creationId xmlns:a16="http://schemas.microsoft.com/office/drawing/2014/main" id="{A47DDA63-CE9C-4948-A466-09EF30812001}"/>
              </a:ext>
            </a:extLst>
          </p:cNvPr>
          <p:cNvSpPr/>
          <p:nvPr/>
        </p:nvSpPr>
        <p:spPr>
          <a:xfrm>
            <a:off x="3012969" y="3696944"/>
            <a:ext cx="514800" cy="685587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Rect5">
            <a:extLst>
              <a:ext uri="{FF2B5EF4-FFF2-40B4-BE49-F238E27FC236}">
                <a16:creationId xmlns:a16="http://schemas.microsoft.com/office/drawing/2014/main" id="{D2FD4DA5-EECC-447A-8B62-B4CC2348379E}"/>
              </a:ext>
            </a:extLst>
          </p:cNvPr>
          <p:cNvSpPr/>
          <p:nvPr/>
        </p:nvSpPr>
        <p:spPr>
          <a:xfrm>
            <a:off x="3533509" y="3294906"/>
            <a:ext cx="514800" cy="1087625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Rect6">
            <a:extLst>
              <a:ext uri="{FF2B5EF4-FFF2-40B4-BE49-F238E27FC236}">
                <a16:creationId xmlns:a16="http://schemas.microsoft.com/office/drawing/2014/main" id="{2218BBA2-04EE-492C-A27B-3A4C81DF3BBE}"/>
              </a:ext>
            </a:extLst>
          </p:cNvPr>
          <p:cNvSpPr/>
          <p:nvPr/>
        </p:nvSpPr>
        <p:spPr>
          <a:xfrm>
            <a:off x="4044860" y="2859233"/>
            <a:ext cx="514800" cy="1520238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Rect7">
            <a:extLst>
              <a:ext uri="{FF2B5EF4-FFF2-40B4-BE49-F238E27FC236}">
                <a16:creationId xmlns:a16="http://schemas.microsoft.com/office/drawing/2014/main" id="{B73C7CA1-F4D4-4CD5-ABD8-F028FE9CB9CE}"/>
              </a:ext>
            </a:extLst>
          </p:cNvPr>
          <p:cNvSpPr/>
          <p:nvPr/>
        </p:nvSpPr>
        <p:spPr>
          <a:xfrm>
            <a:off x="4546086" y="2312373"/>
            <a:ext cx="514800" cy="2067097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8" name="Height1">
            <a:extLst>
              <a:ext uri="{FF2B5EF4-FFF2-40B4-BE49-F238E27FC236}">
                <a16:creationId xmlns:a16="http://schemas.microsoft.com/office/drawing/2014/main" id="{7705FACA-2E60-4588-90F0-327D410C358A}"/>
              </a:ext>
            </a:extLst>
          </p:cNvPr>
          <p:cNvCxnSpPr>
            <a:cxnSpLocks/>
          </p:cNvCxnSpPr>
          <p:nvPr/>
        </p:nvCxnSpPr>
        <p:spPr>
          <a:xfrm flipH="1">
            <a:off x="975238" y="4345280"/>
            <a:ext cx="49684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Height2">
            <a:extLst>
              <a:ext uri="{FF2B5EF4-FFF2-40B4-BE49-F238E27FC236}">
                <a16:creationId xmlns:a16="http://schemas.microsoft.com/office/drawing/2014/main" id="{6DFCD9ED-4FE4-4447-83D2-EE55A53B7220}"/>
              </a:ext>
            </a:extLst>
          </p:cNvPr>
          <p:cNvCxnSpPr>
            <a:cxnSpLocks/>
          </p:cNvCxnSpPr>
          <p:nvPr/>
        </p:nvCxnSpPr>
        <p:spPr>
          <a:xfrm flipH="1">
            <a:off x="975238" y="4221094"/>
            <a:ext cx="1006666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Height3">
            <a:extLst>
              <a:ext uri="{FF2B5EF4-FFF2-40B4-BE49-F238E27FC236}">
                <a16:creationId xmlns:a16="http://schemas.microsoft.com/office/drawing/2014/main" id="{060E97D9-E29C-4578-BC0B-6258397ABC65}"/>
              </a:ext>
            </a:extLst>
          </p:cNvPr>
          <p:cNvCxnSpPr>
            <a:cxnSpLocks/>
          </p:cNvCxnSpPr>
          <p:nvPr/>
        </p:nvCxnSpPr>
        <p:spPr>
          <a:xfrm flipH="1">
            <a:off x="942428" y="4011095"/>
            <a:ext cx="1561917" cy="267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Height4">
            <a:extLst>
              <a:ext uri="{FF2B5EF4-FFF2-40B4-BE49-F238E27FC236}">
                <a16:creationId xmlns:a16="http://schemas.microsoft.com/office/drawing/2014/main" id="{5D616FA0-B05B-46BD-B846-71F38B926B6F}"/>
              </a:ext>
            </a:extLst>
          </p:cNvPr>
          <p:cNvCxnSpPr>
            <a:cxnSpLocks/>
          </p:cNvCxnSpPr>
          <p:nvPr/>
        </p:nvCxnSpPr>
        <p:spPr>
          <a:xfrm flipH="1" flipV="1">
            <a:off x="975238" y="3699263"/>
            <a:ext cx="2037948" cy="267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Height5">
            <a:extLst>
              <a:ext uri="{FF2B5EF4-FFF2-40B4-BE49-F238E27FC236}">
                <a16:creationId xmlns:a16="http://schemas.microsoft.com/office/drawing/2014/main" id="{6F65B184-B89C-40FF-93E3-9E68C2216BC5}"/>
              </a:ext>
            </a:extLst>
          </p:cNvPr>
          <p:cNvCxnSpPr>
            <a:cxnSpLocks/>
          </p:cNvCxnSpPr>
          <p:nvPr/>
        </p:nvCxnSpPr>
        <p:spPr>
          <a:xfrm flipH="1" flipV="1">
            <a:off x="959053" y="3290419"/>
            <a:ext cx="2574973" cy="1711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Height6">
            <a:extLst>
              <a:ext uri="{FF2B5EF4-FFF2-40B4-BE49-F238E27FC236}">
                <a16:creationId xmlns:a16="http://schemas.microsoft.com/office/drawing/2014/main" id="{0A27DA9E-3C7F-446D-889A-DCDC70B4C39C}"/>
              </a:ext>
            </a:extLst>
          </p:cNvPr>
          <p:cNvCxnSpPr>
            <a:cxnSpLocks/>
          </p:cNvCxnSpPr>
          <p:nvPr/>
        </p:nvCxnSpPr>
        <p:spPr>
          <a:xfrm flipH="1">
            <a:off x="942429" y="2865111"/>
            <a:ext cx="3086324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Height7">
            <a:extLst>
              <a:ext uri="{FF2B5EF4-FFF2-40B4-BE49-F238E27FC236}">
                <a16:creationId xmlns:a16="http://schemas.microsoft.com/office/drawing/2014/main" id="{BD05473D-91A3-4E53-96B9-AF09988EBF2E}"/>
              </a:ext>
            </a:extLst>
          </p:cNvPr>
          <p:cNvCxnSpPr>
            <a:cxnSpLocks/>
          </p:cNvCxnSpPr>
          <p:nvPr/>
        </p:nvCxnSpPr>
        <p:spPr>
          <a:xfrm flipH="1" flipV="1">
            <a:off x="942429" y="2285133"/>
            <a:ext cx="3592829" cy="3863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!!Title">
            <a:extLst>
              <a:ext uri="{FF2B5EF4-FFF2-40B4-BE49-F238E27FC236}">
                <a16:creationId xmlns:a16="http://schemas.microsoft.com/office/drawing/2014/main" id="{5565D905-47FB-45F4-9D78-52F763BCF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0" y="102119"/>
            <a:ext cx="4686622" cy="102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rgbClr val="FF0000"/>
                </a:solidFill>
                <a:latin typeface="HelveticaNeueLT Std Lt Cn" panose="020B0406020202030204" pitchFamily="34" charset="0"/>
                <a:cs typeface="Arial" panose="020B0604020202020204" pitchFamily="34" charset="0"/>
              </a:rPr>
              <a:t>Left Bound Rectangles</a:t>
            </a:r>
            <a:endParaRPr lang="en-US" sz="3600" b="1" dirty="0">
              <a:solidFill>
                <a:srgbClr val="FF0000"/>
              </a:solidFill>
              <a:latin typeface="HelveticaNeueLT Std Lt Cn" panose="020B0406020202030204" pitchFamily="34" charset="0"/>
            </a:endParaRPr>
          </a:p>
        </p:txBody>
      </p:sp>
      <p:graphicFrame>
        <p:nvGraphicFramePr>
          <p:cNvPr id="14" name="Table">
            <a:extLst>
              <a:ext uri="{FF2B5EF4-FFF2-40B4-BE49-F238E27FC236}">
                <a16:creationId xmlns:a16="http://schemas.microsoft.com/office/drawing/2014/main" id="{4326483B-F95F-4E1F-B3AF-858656BCD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002102"/>
              </p:ext>
            </p:extLst>
          </p:nvPr>
        </p:nvGraphicFramePr>
        <p:xfrm>
          <a:off x="5714999" y="758825"/>
          <a:ext cx="3248027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5376">
                  <a:extLst>
                    <a:ext uri="{9D8B030D-6E8A-4147-A177-3AD203B41FA5}">
                      <a16:colId xmlns:a16="http://schemas.microsoft.com/office/drawing/2014/main" val="3441640778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3329109795"/>
                    </a:ext>
                  </a:extLst>
                </a:gridCol>
                <a:gridCol w="1095376">
                  <a:extLst>
                    <a:ext uri="{9D8B030D-6E8A-4147-A177-3AD203B41FA5}">
                      <a16:colId xmlns:a16="http://schemas.microsoft.com/office/drawing/2014/main" val="1121452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SG" dirty="0"/>
                        <a:t>-values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Height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Area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934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 to 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58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0.5 to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07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 to 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14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1.5 to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1.125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972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 to 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511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2.5 to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3.125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757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 to 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73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3.5 to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12.25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6.125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443368"/>
                  </a:ext>
                </a:extLst>
              </a:tr>
            </a:tbl>
          </a:graphicData>
        </a:graphic>
      </p:graphicFrame>
      <p:sp>
        <p:nvSpPr>
          <p:cNvPr id="15" name="Table1 Reveal">
            <a:extLst>
              <a:ext uri="{FF2B5EF4-FFF2-40B4-BE49-F238E27FC236}">
                <a16:creationId xmlns:a16="http://schemas.microsoft.com/office/drawing/2014/main" id="{1D4E8054-94EC-4497-889F-ECF6E472C862}"/>
              </a:ext>
            </a:extLst>
          </p:cNvPr>
          <p:cNvSpPr/>
          <p:nvPr/>
        </p:nvSpPr>
        <p:spPr>
          <a:xfrm>
            <a:off x="5714999" y="1495424"/>
            <a:ext cx="3248027" cy="2600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Table2 Reveal">
            <a:extLst>
              <a:ext uri="{FF2B5EF4-FFF2-40B4-BE49-F238E27FC236}">
                <a16:creationId xmlns:a16="http://schemas.microsoft.com/office/drawing/2014/main" id="{2784A514-6343-4B6C-BC5C-6FF364CE4A40}"/>
              </a:ext>
            </a:extLst>
          </p:cNvPr>
          <p:cNvSpPr/>
          <p:nvPr/>
        </p:nvSpPr>
        <p:spPr>
          <a:xfrm>
            <a:off x="5714999" y="1857442"/>
            <a:ext cx="3248027" cy="22389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Table3 Reveal">
            <a:extLst>
              <a:ext uri="{FF2B5EF4-FFF2-40B4-BE49-F238E27FC236}">
                <a16:creationId xmlns:a16="http://schemas.microsoft.com/office/drawing/2014/main" id="{29355F25-5D01-4635-93F4-9021F306B0C9}"/>
              </a:ext>
            </a:extLst>
          </p:cNvPr>
          <p:cNvSpPr/>
          <p:nvPr/>
        </p:nvSpPr>
        <p:spPr>
          <a:xfrm>
            <a:off x="5714998" y="2235233"/>
            <a:ext cx="3248027" cy="1861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Table4 Reveal">
            <a:extLst>
              <a:ext uri="{FF2B5EF4-FFF2-40B4-BE49-F238E27FC236}">
                <a16:creationId xmlns:a16="http://schemas.microsoft.com/office/drawing/2014/main" id="{4CC120FA-AEED-4CFF-AE8D-6BB8E94F8199}"/>
              </a:ext>
            </a:extLst>
          </p:cNvPr>
          <p:cNvSpPr/>
          <p:nvPr/>
        </p:nvSpPr>
        <p:spPr>
          <a:xfrm>
            <a:off x="5707358" y="2617515"/>
            <a:ext cx="3248027" cy="1473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Table5 Reveal">
            <a:extLst>
              <a:ext uri="{FF2B5EF4-FFF2-40B4-BE49-F238E27FC236}">
                <a16:creationId xmlns:a16="http://schemas.microsoft.com/office/drawing/2014/main" id="{22540E10-F993-485D-93F2-CDAF989020DA}"/>
              </a:ext>
            </a:extLst>
          </p:cNvPr>
          <p:cNvSpPr/>
          <p:nvPr/>
        </p:nvSpPr>
        <p:spPr>
          <a:xfrm>
            <a:off x="5714999" y="2964264"/>
            <a:ext cx="3248027" cy="12350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Table5 Reveal">
            <a:extLst>
              <a:ext uri="{FF2B5EF4-FFF2-40B4-BE49-F238E27FC236}">
                <a16:creationId xmlns:a16="http://schemas.microsoft.com/office/drawing/2014/main" id="{8EC4E0CD-6197-4365-9921-3E0EF699A960}"/>
              </a:ext>
            </a:extLst>
          </p:cNvPr>
          <p:cNvSpPr/>
          <p:nvPr/>
        </p:nvSpPr>
        <p:spPr>
          <a:xfrm>
            <a:off x="5717360" y="3360600"/>
            <a:ext cx="3248027" cy="93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Table6 Reveal">
            <a:extLst>
              <a:ext uri="{FF2B5EF4-FFF2-40B4-BE49-F238E27FC236}">
                <a16:creationId xmlns:a16="http://schemas.microsoft.com/office/drawing/2014/main" id="{2D028BD1-E78B-4A30-92B1-15F01FBF15D2}"/>
              </a:ext>
            </a:extLst>
          </p:cNvPr>
          <p:cNvSpPr/>
          <p:nvPr/>
        </p:nvSpPr>
        <p:spPr>
          <a:xfrm>
            <a:off x="5714999" y="3719437"/>
            <a:ext cx="3248027" cy="3769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2653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20" grpId="0" animBg="1"/>
      <p:bldP spid="29" grpId="0" animBg="1"/>
      <p:bldP spid="33" grpId="0" animBg="1"/>
      <p:bldP spid="37" grpId="0" animBg="1"/>
      <p:bldP spid="15" grpId="0" animBg="1"/>
      <p:bldP spid="16" grpId="0" animBg="1"/>
      <p:bldP spid="18" grpId="0" animBg="1"/>
      <p:bldP spid="23" grpId="0" animBg="1"/>
      <p:bldP spid="32" grpId="0" animBg="1"/>
      <p:bldP spid="36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">
            <a:extLst>
              <a:ext uri="{FF2B5EF4-FFF2-40B4-BE49-F238E27FC236}">
                <a16:creationId xmlns:a16="http://schemas.microsoft.com/office/drawing/2014/main" id="{0F7D86B2-444D-498D-A352-C2A9F0DDDC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68" t="2401" r="925" b="2401"/>
          <a:stretch/>
        </p:blipFill>
        <p:spPr>
          <a:xfrm>
            <a:off x="-1" y="102119"/>
            <a:ext cx="7092281" cy="4701880"/>
          </a:xfrm>
          <a:prstGeom prst="rect">
            <a:avLst/>
          </a:prstGeom>
        </p:spPr>
      </p:pic>
      <p:sp>
        <p:nvSpPr>
          <p:cNvPr id="3" name="Rect1">
            <a:extLst>
              <a:ext uri="{FF2B5EF4-FFF2-40B4-BE49-F238E27FC236}">
                <a16:creationId xmlns:a16="http://schemas.microsoft.com/office/drawing/2014/main" id="{19189BBC-6042-46BA-BF10-3614471B7582}"/>
              </a:ext>
            </a:extLst>
          </p:cNvPr>
          <p:cNvSpPr/>
          <p:nvPr/>
        </p:nvSpPr>
        <p:spPr>
          <a:xfrm>
            <a:off x="958695" y="4345280"/>
            <a:ext cx="514800" cy="45719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Rect2">
            <a:extLst>
              <a:ext uri="{FF2B5EF4-FFF2-40B4-BE49-F238E27FC236}">
                <a16:creationId xmlns:a16="http://schemas.microsoft.com/office/drawing/2014/main" id="{2D2C0DE1-14E5-4535-9981-893AA4789B42}"/>
              </a:ext>
            </a:extLst>
          </p:cNvPr>
          <p:cNvSpPr/>
          <p:nvPr/>
        </p:nvSpPr>
        <p:spPr>
          <a:xfrm>
            <a:off x="1472621" y="4214770"/>
            <a:ext cx="514800" cy="177201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3">
            <a:extLst>
              <a:ext uri="{FF2B5EF4-FFF2-40B4-BE49-F238E27FC236}">
                <a16:creationId xmlns:a16="http://schemas.microsoft.com/office/drawing/2014/main" id="{8B713B94-3428-4500-965C-946B0C3BFACE}"/>
              </a:ext>
            </a:extLst>
          </p:cNvPr>
          <p:cNvSpPr/>
          <p:nvPr/>
        </p:nvSpPr>
        <p:spPr>
          <a:xfrm>
            <a:off x="1987421" y="4006958"/>
            <a:ext cx="514800" cy="384638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0" name="Rect4">
            <a:extLst>
              <a:ext uri="{FF2B5EF4-FFF2-40B4-BE49-F238E27FC236}">
                <a16:creationId xmlns:a16="http://schemas.microsoft.com/office/drawing/2014/main" id="{A47DDA63-CE9C-4948-A466-09EF30812001}"/>
              </a:ext>
            </a:extLst>
          </p:cNvPr>
          <p:cNvSpPr/>
          <p:nvPr/>
        </p:nvSpPr>
        <p:spPr>
          <a:xfrm>
            <a:off x="2501377" y="3705411"/>
            <a:ext cx="514800" cy="685587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Rect5">
            <a:extLst>
              <a:ext uri="{FF2B5EF4-FFF2-40B4-BE49-F238E27FC236}">
                <a16:creationId xmlns:a16="http://schemas.microsoft.com/office/drawing/2014/main" id="{D2FD4DA5-EECC-447A-8B62-B4CC2348379E}"/>
              </a:ext>
            </a:extLst>
          </p:cNvPr>
          <p:cNvSpPr/>
          <p:nvPr/>
        </p:nvSpPr>
        <p:spPr>
          <a:xfrm>
            <a:off x="3018045" y="3316328"/>
            <a:ext cx="514800" cy="1074670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Rect6">
            <a:extLst>
              <a:ext uri="{FF2B5EF4-FFF2-40B4-BE49-F238E27FC236}">
                <a16:creationId xmlns:a16="http://schemas.microsoft.com/office/drawing/2014/main" id="{2218BBA2-04EE-492C-A27B-3A4C81DF3BBE}"/>
              </a:ext>
            </a:extLst>
          </p:cNvPr>
          <p:cNvSpPr/>
          <p:nvPr/>
        </p:nvSpPr>
        <p:spPr>
          <a:xfrm>
            <a:off x="3533991" y="2839463"/>
            <a:ext cx="514800" cy="1548475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Rect7">
            <a:extLst>
              <a:ext uri="{FF2B5EF4-FFF2-40B4-BE49-F238E27FC236}">
                <a16:creationId xmlns:a16="http://schemas.microsoft.com/office/drawing/2014/main" id="{B73C7CA1-F4D4-4CD5-ABD8-F028FE9CB9CE}"/>
              </a:ext>
            </a:extLst>
          </p:cNvPr>
          <p:cNvSpPr/>
          <p:nvPr/>
        </p:nvSpPr>
        <p:spPr>
          <a:xfrm>
            <a:off x="4044407" y="2292265"/>
            <a:ext cx="514800" cy="2095672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Rect8">
            <a:extLst>
              <a:ext uri="{FF2B5EF4-FFF2-40B4-BE49-F238E27FC236}">
                <a16:creationId xmlns:a16="http://schemas.microsoft.com/office/drawing/2014/main" id="{47039F06-4BD5-4F7E-A9F8-7769A0CC5938}"/>
              </a:ext>
            </a:extLst>
          </p:cNvPr>
          <p:cNvSpPr/>
          <p:nvPr/>
        </p:nvSpPr>
        <p:spPr>
          <a:xfrm>
            <a:off x="4559207" y="1647834"/>
            <a:ext cx="514800" cy="2740103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9" name="Height2">
            <a:extLst>
              <a:ext uri="{FF2B5EF4-FFF2-40B4-BE49-F238E27FC236}">
                <a16:creationId xmlns:a16="http://schemas.microsoft.com/office/drawing/2014/main" id="{6DFCD9ED-4FE4-4447-83D2-EE55A53B7220}"/>
              </a:ext>
            </a:extLst>
          </p:cNvPr>
          <p:cNvCxnSpPr>
            <a:cxnSpLocks/>
          </p:cNvCxnSpPr>
          <p:nvPr/>
        </p:nvCxnSpPr>
        <p:spPr>
          <a:xfrm flipH="1">
            <a:off x="975238" y="4221095"/>
            <a:ext cx="49738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Height3">
            <a:extLst>
              <a:ext uri="{FF2B5EF4-FFF2-40B4-BE49-F238E27FC236}">
                <a16:creationId xmlns:a16="http://schemas.microsoft.com/office/drawing/2014/main" id="{060E97D9-E29C-4578-BC0B-6258397ABC65}"/>
              </a:ext>
            </a:extLst>
          </p:cNvPr>
          <p:cNvCxnSpPr>
            <a:cxnSpLocks/>
          </p:cNvCxnSpPr>
          <p:nvPr/>
        </p:nvCxnSpPr>
        <p:spPr>
          <a:xfrm flipH="1">
            <a:off x="942429" y="4013766"/>
            <a:ext cx="103947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Height4">
            <a:extLst>
              <a:ext uri="{FF2B5EF4-FFF2-40B4-BE49-F238E27FC236}">
                <a16:creationId xmlns:a16="http://schemas.microsoft.com/office/drawing/2014/main" id="{5D616FA0-B05B-46BD-B846-71F38B926B6F}"/>
              </a:ext>
            </a:extLst>
          </p:cNvPr>
          <p:cNvCxnSpPr>
            <a:cxnSpLocks/>
          </p:cNvCxnSpPr>
          <p:nvPr/>
        </p:nvCxnSpPr>
        <p:spPr>
          <a:xfrm flipH="1">
            <a:off x="975238" y="3703858"/>
            <a:ext cx="1526139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Height5">
            <a:extLst>
              <a:ext uri="{FF2B5EF4-FFF2-40B4-BE49-F238E27FC236}">
                <a16:creationId xmlns:a16="http://schemas.microsoft.com/office/drawing/2014/main" id="{6F65B184-B89C-40FF-93E3-9E68C2216BC5}"/>
              </a:ext>
            </a:extLst>
          </p:cNvPr>
          <p:cNvCxnSpPr>
            <a:cxnSpLocks/>
          </p:cNvCxnSpPr>
          <p:nvPr/>
        </p:nvCxnSpPr>
        <p:spPr>
          <a:xfrm flipH="1" flipV="1">
            <a:off x="959054" y="3311935"/>
            <a:ext cx="2057123" cy="1295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Height6">
            <a:extLst>
              <a:ext uri="{FF2B5EF4-FFF2-40B4-BE49-F238E27FC236}">
                <a16:creationId xmlns:a16="http://schemas.microsoft.com/office/drawing/2014/main" id="{0A27DA9E-3C7F-446D-889A-DCDC70B4C39C}"/>
              </a:ext>
            </a:extLst>
          </p:cNvPr>
          <p:cNvCxnSpPr>
            <a:cxnSpLocks/>
          </p:cNvCxnSpPr>
          <p:nvPr/>
        </p:nvCxnSpPr>
        <p:spPr>
          <a:xfrm flipH="1">
            <a:off x="942429" y="2848975"/>
            <a:ext cx="2586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Height7">
            <a:extLst>
              <a:ext uri="{FF2B5EF4-FFF2-40B4-BE49-F238E27FC236}">
                <a16:creationId xmlns:a16="http://schemas.microsoft.com/office/drawing/2014/main" id="{BD05473D-91A3-4E53-96B9-AF09988EBF2E}"/>
              </a:ext>
            </a:extLst>
          </p:cNvPr>
          <p:cNvCxnSpPr>
            <a:cxnSpLocks/>
          </p:cNvCxnSpPr>
          <p:nvPr/>
        </p:nvCxnSpPr>
        <p:spPr>
          <a:xfrm flipH="1" flipV="1">
            <a:off x="975238" y="2292265"/>
            <a:ext cx="3055384" cy="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Height8">
            <a:extLst>
              <a:ext uri="{FF2B5EF4-FFF2-40B4-BE49-F238E27FC236}">
                <a16:creationId xmlns:a16="http://schemas.microsoft.com/office/drawing/2014/main" id="{73B55045-43CC-45C4-9E6D-82EC4549515F}"/>
              </a:ext>
            </a:extLst>
          </p:cNvPr>
          <p:cNvCxnSpPr>
            <a:cxnSpLocks/>
          </p:cNvCxnSpPr>
          <p:nvPr/>
        </p:nvCxnSpPr>
        <p:spPr>
          <a:xfrm flipH="1" flipV="1">
            <a:off x="958695" y="1647832"/>
            <a:ext cx="3596757" cy="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!!Title">
            <a:extLst>
              <a:ext uri="{FF2B5EF4-FFF2-40B4-BE49-F238E27FC236}">
                <a16:creationId xmlns:a16="http://schemas.microsoft.com/office/drawing/2014/main" id="{5565D905-47FB-45F4-9D78-52F763BCF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0" y="102119"/>
            <a:ext cx="4686622" cy="102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rgbClr val="FF0000"/>
                </a:solidFill>
                <a:latin typeface="HelveticaNeueLT Std Lt Cn" panose="020B0406020202030204" pitchFamily="34" charset="0"/>
                <a:cs typeface="Arial" panose="020B0604020202020204" pitchFamily="34" charset="0"/>
              </a:rPr>
              <a:t>Right Bound Rectangles</a:t>
            </a:r>
            <a:endParaRPr lang="en-US" sz="3600" b="1" dirty="0">
              <a:solidFill>
                <a:srgbClr val="FF0000"/>
              </a:solidFill>
              <a:latin typeface="HelveticaNeueLT Std Lt Cn" panose="020B0406020202030204" pitchFamily="34" charset="0"/>
            </a:endParaRPr>
          </a:p>
        </p:txBody>
      </p:sp>
      <p:graphicFrame>
        <p:nvGraphicFramePr>
          <p:cNvPr id="14" name="Table">
            <a:extLst>
              <a:ext uri="{FF2B5EF4-FFF2-40B4-BE49-F238E27FC236}">
                <a16:creationId xmlns:a16="http://schemas.microsoft.com/office/drawing/2014/main" id="{4326483B-F95F-4E1F-B3AF-858656BCD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907759"/>
              </p:ext>
            </p:extLst>
          </p:nvPr>
        </p:nvGraphicFramePr>
        <p:xfrm>
          <a:off x="5714999" y="758825"/>
          <a:ext cx="3248027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5376">
                  <a:extLst>
                    <a:ext uri="{9D8B030D-6E8A-4147-A177-3AD203B41FA5}">
                      <a16:colId xmlns:a16="http://schemas.microsoft.com/office/drawing/2014/main" val="3441640778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3329109795"/>
                    </a:ext>
                  </a:extLst>
                </a:gridCol>
                <a:gridCol w="1095376">
                  <a:extLst>
                    <a:ext uri="{9D8B030D-6E8A-4147-A177-3AD203B41FA5}">
                      <a16:colId xmlns:a16="http://schemas.microsoft.com/office/drawing/2014/main" val="1121452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SG" dirty="0"/>
                        <a:t>-values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Height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Area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934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 to 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58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0.5 to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07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 to 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1.125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14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1.5 to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972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 to 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3.125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511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2.5 to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757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 to 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12.25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6.125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73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3.5 to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443368"/>
                  </a:ext>
                </a:extLst>
              </a:tr>
            </a:tbl>
          </a:graphicData>
        </a:graphic>
      </p:graphicFrame>
      <p:sp>
        <p:nvSpPr>
          <p:cNvPr id="15" name="Table1 Reveal">
            <a:extLst>
              <a:ext uri="{FF2B5EF4-FFF2-40B4-BE49-F238E27FC236}">
                <a16:creationId xmlns:a16="http://schemas.microsoft.com/office/drawing/2014/main" id="{1D4E8054-94EC-4497-889F-ECF6E472C862}"/>
              </a:ext>
            </a:extLst>
          </p:cNvPr>
          <p:cNvSpPr/>
          <p:nvPr/>
        </p:nvSpPr>
        <p:spPr>
          <a:xfrm>
            <a:off x="5714999" y="1126546"/>
            <a:ext cx="3248027" cy="2969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Table2 Reveal">
            <a:extLst>
              <a:ext uri="{FF2B5EF4-FFF2-40B4-BE49-F238E27FC236}">
                <a16:creationId xmlns:a16="http://schemas.microsoft.com/office/drawing/2014/main" id="{2784A514-6343-4B6C-BC5C-6FF364CE4A40}"/>
              </a:ext>
            </a:extLst>
          </p:cNvPr>
          <p:cNvSpPr/>
          <p:nvPr/>
        </p:nvSpPr>
        <p:spPr>
          <a:xfrm>
            <a:off x="5714999" y="1495316"/>
            <a:ext cx="3248027" cy="2601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Table3 Reveal">
            <a:extLst>
              <a:ext uri="{FF2B5EF4-FFF2-40B4-BE49-F238E27FC236}">
                <a16:creationId xmlns:a16="http://schemas.microsoft.com/office/drawing/2014/main" id="{29355F25-5D01-4635-93F4-9021F306B0C9}"/>
              </a:ext>
            </a:extLst>
          </p:cNvPr>
          <p:cNvSpPr/>
          <p:nvPr/>
        </p:nvSpPr>
        <p:spPr>
          <a:xfrm>
            <a:off x="5714998" y="1871831"/>
            <a:ext cx="3248027" cy="2224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Table4 Reveal">
            <a:extLst>
              <a:ext uri="{FF2B5EF4-FFF2-40B4-BE49-F238E27FC236}">
                <a16:creationId xmlns:a16="http://schemas.microsoft.com/office/drawing/2014/main" id="{4CC120FA-AEED-4CFF-AE8D-6BB8E94F8199}"/>
              </a:ext>
            </a:extLst>
          </p:cNvPr>
          <p:cNvSpPr/>
          <p:nvPr/>
        </p:nvSpPr>
        <p:spPr>
          <a:xfrm>
            <a:off x="5707358" y="2248348"/>
            <a:ext cx="3248027" cy="184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Table5 Reveal">
            <a:extLst>
              <a:ext uri="{FF2B5EF4-FFF2-40B4-BE49-F238E27FC236}">
                <a16:creationId xmlns:a16="http://schemas.microsoft.com/office/drawing/2014/main" id="{22540E10-F993-485D-93F2-CDAF989020DA}"/>
              </a:ext>
            </a:extLst>
          </p:cNvPr>
          <p:cNvSpPr/>
          <p:nvPr/>
        </p:nvSpPr>
        <p:spPr>
          <a:xfrm>
            <a:off x="5714999" y="2619488"/>
            <a:ext cx="3248027" cy="1579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Table6 Reveal">
            <a:extLst>
              <a:ext uri="{FF2B5EF4-FFF2-40B4-BE49-F238E27FC236}">
                <a16:creationId xmlns:a16="http://schemas.microsoft.com/office/drawing/2014/main" id="{8EC4E0CD-6197-4365-9921-3E0EF699A960}"/>
              </a:ext>
            </a:extLst>
          </p:cNvPr>
          <p:cNvSpPr/>
          <p:nvPr/>
        </p:nvSpPr>
        <p:spPr>
          <a:xfrm>
            <a:off x="5717360" y="2964264"/>
            <a:ext cx="3248027" cy="1250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Table7 Reveal">
            <a:extLst>
              <a:ext uri="{FF2B5EF4-FFF2-40B4-BE49-F238E27FC236}">
                <a16:creationId xmlns:a16="http://schemas.microsoft.com/office/drawing/2014/main" id="{2D028BD1-E78B-4A30-92B1-15F01FBF15D2}"/>
              </a:ext>
            </a:extLst>
          </p:cNvPr>
          <p:cNvSpPr/>
          <p:nvPr/>
        </p:nvSpPr>
        <p:spPr>
          <a:xfrm>
            <a:off x="5714999" y="3361765"/>
            <a:ext cx="3248027" cy="7346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Table8 Reveal">
            <a:extLst>
              <a:ext uri="{FF2B5EF4-FFF2-40B4-BE49-F238E27FC236}">
                <a16:creationId xmlns:a16="http://schemas.microsoft.com/office/drawing/2014/main" id="{F3B28941-3B4D-43C0-9CD9-FD2DC5897409}"/>
              </a:ext>
            </a:extLst>
          </p:cNvPr>
          <p:cNvSpPr/>
          <p:nvPr/>
        </p:nvSpPr>
        <p:spPr>
          <a:xfrm>
            <a:off x="5714998" y="3725374"/>
            <a:ext cx="3248027" cy="432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3771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20" grpId="0" animBg="1"/>
      <p:bldP spid="29" grpId="0" animBg="1"/>
      <p:bldP spid="33" grpId="0" animBg="1"/>
      <p:bldP spid="37" grpId="0" animBg="1"/>
      <p:bldP spid="35" grpId="0" animBg="1"/>
      <p:bldP spid="15" grpId="0" animBg="1"/>
      <p:bldP spid="16" grpId="0" animBg="1"/>
      <p:bldP spid="18" grpId="0" animBg="1"/>
      <p:bldP spid="23" grpId="0" animBg="1"/>
      <p:bldP spid="32" grpId="0" animBg="1"/>
      <p:bldP spid="36" grpId="0" animBg="1"/>
      <p:bldP spid="41" grpId="0" animBg="1"/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">
            <a:extLst>
              <a:ext uri="{FF2B5EF4-FFF2-40B4-BE49-F238E27FC236}">
                <a16:creationId xmlns:a16="http://schemas.microsoft.com/office/drawing/2014/main" id="{0F7D86B2-444D-498D-A352-C2A9F0DDDC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68" t="2401" r="925" b="2401"/>
          <a:stretch/>
        </p:blipFill>
        <p:spPr>
          <a:xfrm>
            <a:off x="-1" y="102119"/>
            <a:ext cx="7092281" cy="4701880"/>
          </a:xfrm>
          <a:prstGeom prst="rect">
            <a:avLst/>
          </a:prstGeom>
        </p:spPr>
      </p:pic>
      <p:sp>
        <p:nvSpPr>
          <p:cNvPr id="3" name="Rect1">
            <a:extLst>
              <a:ext uri="{FF2B5EF4-FFF2-40B4-BE49-F238E27FC236}">
                <a16:creationId xmlns:a16="http://schemas.microsoft.com/office/drawing/2014/main" id="{19189BBC-6042-46BA-BF10-3614471B7582}"/>
              </a:ext>
            </a:extLst>
          </p:cNvPr>
          <p:cNvSpPr/>
          <p:nvPr/>
        </p:nvSpPr>
        <p:spPr>
          <a:xfrm>
            <a:off x="958695" y="4345280"/>
            <a:ext cx="514800" cy="45719"/>
          </a:xfrm>
          <a:custGeom>
            <a:avLst/>
            <a:gdLst>
              <a:gd name="connsiteX0" fmla="*/ 0 w 514800"/>
              <a:gd name="connsiteY0" fmla="*/ 0 h 45719"/>
              <a:gd name="connsiteX1" fmla="*/ 514800 w 514800"/>
              <a:gd name="connsiteY1" fmla="*/ 0 h 45719"/>
              <a:gd name="connsiteX2" fmla="*/ 514800 w 514800"/>
              <a:gd name="connsiteY2" fmla="*/ 45719 h 45719"/>
              <a:gd name="connsiteX3" fmla="*/ 0 w 514800"/>
              <a:gd name="connsiteY3" fmla="*/ 45719 h 45719"/>
              <a:gd name="connsiteX4" fmla="*/ 0 w 514800"/>
              <a:gd name="connsiteY4" fmla="*/ 0 h 45719"/>
              <a:gd name="connsiteX0" fmla="*/ 10480 w 514800"/>
              <a:gd name="connsiteY0" fmla="*/ 44541 h 45719"/>
              <a:gd name="connsiteX1" fmla="*/ 514800 w 514800"/>
              <a:gd name="connsiteY1" fmla="*/ 0 h 45719"/>
              <a:gd name="connsiteX2" fmla="*/ 514800 w 514800"/>
              <a:gd name="connsiteY2" fmla="*/ 45719 h 45719"/>
              <a:gd name="connsiteX3" fmla="*/ 0 w 514800"/>
              <a:gd name="connsiteY3" fmla="*/ 45719 h 45719"/>
              <a:gd name="connsiteX4" fmla="*/ 10480 w 514800"/>
              <a:gd name="connsiteY4" fmla="*/ 44541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800" h="45719">
                <a:moveTo>
                  <a:pt x="10480" y="44541"/>
                </a:moveTo>
                <a:lnTo>
                  <a:pt x="514800" y="0"/>
                </a:lnTo>
                <a:lnTo>
                  <a:pt x="514800" y="45719"/>
                </a:lnTo>
                <a:lnTo>
                  <a:pt x="0" y="45719"/>
                </a:lnTo>
                <a:lnTo>
                  <a:pt x="10480" y="44541"/>
                </a:lnTo>
                <a:close/>
              </a:path>
            </a:pathLst>
          </a:cu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Rect2">
            <a:extLst>
              <a:ext uri="{FF2B5EF4-FFF2-40B4-BE49-F238E27FC236}">
                <a16:creationId xmlns:a16="http://schemas.microsoft.com/office/drawing/2014/main" id="{2D2C0DE1-14E5-4535-9981-893AA4789B42}"/>
              </a:ext>
            </a:extLst>
          </p:cNvPr>
          <p:cNvSpPr/>
          <p:nvPr/>
        </p:nvSpPr>
        <p:spPr>
          <a:xfrm>
            <a:off x="1472621" y="4214770"/>
            <a:ext cx="514800" cy="177201"/>
          </a:xfrm>
          <a:custGeom>
            <a:avLst/>
            <a:gdLst>
              <a:gd name="connsiteX0" fmla="*/ 0 w 514800"/>
              <a:gd name="connsiteY0" fmla="*/ 0 h 177201"/>
              <a:gd name="connsiteX1" fmla="*/ 514800 w 514800"/>
              <a:gd name="connsiteY1" fmla="*/ 0 h 177201"/>
              <a:gd name="connsiteX2" fmla="*/ 514800 w 514800"/>
              <a:gd name="connsiteY2" fmla="*/ 177201 h 177201"/>
              <a:gd name="connsiteX3" fmla="*/ 0 w 514800"/>
              <a:gd name="connsiteY3" fmla="*/ 177201 h 177201"/>
              <a:gd name="connsiteX4" fmla="*/ 0 w 514800"/>
              <a:gd name="connsiteY4" fmla="*/ 0 h 177201"/>
              <a:gd name="connsiteX0" fmla="*/ 0 w 514800"/>
              <a:gd name="connsiteY0" fmla="*/ 128383 h 177201"/>
              <a:gd name="connsiteX1" fmla="*/ 514800 w 514800"/>
              <a:gd name="connsiteY1" fmla="*/ 0 h 177201"/>
              <a:gd name="connsiteX2" fmla="*/ 514800 w 514800"/>
              <a:gd name="connsiteY2" fmla="*/ 177201 h 177201"/>
              <a:gd name="connsiteX3" fmla="*/ 0 w 514800"/>
              <a:gd name="connsiteY3" fmla="*/ 177201 h 177201"/>
              <a:gd name="connsiteX4" fmla="*/ 0 w 514800"/>
              <a:gd name="connsiteY4" fmla="*/ 128383 h 177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800" h="177201">
                <a:moveTo>
                  <a:pt x="0" y="128383"/>
                </a:moveTo>
                <a:lnTo>
                  <a:pt x="514800" y="0"/>
                </a:lnTo>
                <a:lnTo>
                  <a:pt x="514800" y="177201"/>
                </a:lnTo>
                <a:lnTo>
                  <a:pt x="0" y="177201"/>
                </a:lnTo>
                <a:lnTo>
                  <a:pt x="0" y="128383"/>
                </a:lnTo>
                <a:close/>
              </a:path>
            </a:pathLst>
          </a:cu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3">
            <a:extLst>
              <a:ext uri="{FF2B5EF4-FFF2-40B4-BE49-F238E27FC236}">
                <a16:creationId xmlns:a16="http://schemas.microsoft.com/office/drawing/2014/main" id="{8B713B94-3428-4500-965C-946B0C3BFACE}"/>
              </a:ext>
            </a:extLst>
          </p:cNvPr>
          <p:cNvSpPr/>
          <p:nvPr/>
        </p:nvSpPr>
        <p:spPr>
          <a:xfrm>
            <a:off x="1984799" y="4006958"/>
            <a:ext cx="517421" cy="384638"/>
          </a:xfrm>
          <a:custGeom>
            <a:avLst/>
            <a:gdLst>
              <a:gd name="connsiteX0" fmla="*/ 0 w 514800"/>
              <a:gd name="connsiteY0" fmla="*/ 0 h 384638"/>
              <a:gd name="connsiteX1" fmla="*/ 514800 w 514800"/>
              <a:gd name="connsiteY1" fmla="*/ 0 h 384638"/>
              <a:gd name="connsiteX2" fmla="*/ 514800 w 514800"/>
              <a:gd name="connsiteY2" fmla="*/ 384638 h 384638"/>
              <a:gd name="connsiteX3" fmla="*/ 0 w 514800"/>
              <a:gd name="connsiteY3" fmla="*/ 384638 h 384638"/>
              <a:gd name="connsiteX4" fmla="*/ 0 w 514800"/>
              <a:gd name="connsiteY4" fmla="*/ 0 h 384638"/>
              <a:gd name="connsiteX0" fmla="*/ 0 w 514800"/>
              <a:gd name="connsiteY0" fmla="*/ 204364 h 384638"/>
              <a:gd name="connsiteX1" fmla="*/ 514800 w 514800"/>
              <a:gd name="connsiteY1" fmla="*/ 0 h 384638"/>
              <a:gd name="connsiteX2" fmla="*/ 514800 w 514800"/>
              <a:gd name="connsiteY2" fmla="*/ 384638 h 384638"/>
              <a:gd name="connsiteX3" fmla="*/ 0 w 514800"/>
              <a:gd name="connsiteY3" fmla="*/ 384638 h 384638"/>
              <a:gd name="connsiteX4" fmla="*/ 0 w 514800"/>
              <a:gd name="connsiteY4" fmla="*/ 204364 h 384638"/>
              <a:gd name="connsiteX0" fmla="*/ 0 w 517421"/>
              <a:gd name="connsiteY0" fmla="*/ 212224 h 384638"/>
              <a:gd name="connsiteX1" fmla="*/ 517421 w 517421"/>
              <a:gd name="connsiteY1" fmla="*/ 0 h 384638"/>
              <a:gd name="connsiteX2" fmla="*/ 517421 w 517421"/>
              <a:gd name="connsiteY2" fmla="*/ 384638 h 384638"/>
              <a:gd name="connsiteX3" fmla="*/ 2621 w 517421"/>
              <a:gd name="connsiteY3" fmla="*/ 384638 h 384638"/>
              <a:gd name="connsiteX4" fmla="*/ 0 w 517421"/>
              <a:gd name="connsiteY4" fmla="*/ 212224 h 384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7421" h="384638">
                <a:moveTo>
                  <a:pt x="0" y="212224"/>
                </a:moveTo>
                <a:lnTo>
                  <a:pt x="517421" y="0"/>
                </a:lnTo>
                <a:lnTo>
                  <a:pt x="517421" y="384638"/>
                </a:lnTo>
                <a:lnTo>
                  <a:pt x="2621" y="384638"/>
                </a:lnTo>
                <a:cubicBezTo>
                  <a:pt x="1747" y="327167"/>
                  <a:pt x="874" y="269695"/>
                  <a:pt x="0" y="212224"/>
                </a:cubicBezTo>
                <a:close/>
              </a:path>
            </a:pathLst>
          </a:cu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0" name="Rect4">
            <a:extLst>
              <a:ext uri="{FF2B5EF4-FFF2-40B4-BE49-F238E27FC236}">
                <a16:creationId xmlns:a16="http://schemas.microsoft.com/office/drawing/2014/main" id="{A47DDA63-CE9C-4948-A466-09EF30812001}"/>
              </a:ext>
            </a:extLst>
          </p:cNvPr>
          <p:cNvSpPr/>
          <p:nvPr/>
        </p:nvSpPr>
        <p:spPr>
          <a:xfrm>
            <a:off x="2501377" y="3705411"/>
            <a:ext cx="514800" cy="685587"/>
          </a:xfrm>
          <a:custGeom>
            <a:avLst/>
            <a:gdLst>
              <a:gd name="connsiteX0" fmla="*/ 0 w 514800"/>
              <a:gd name="connsiteY0" fmla="*/ 0 h 685587"/>
              <a:gd name="connsiteX1" fmla="*/ 514800 w 514800"/>
              <a:gd name="connsiteY1" fmla="*/ 0 h 685587"/>
              <a:gd name="connsiteX2" fmla="*/ 514800 w 514800"/>
              <a:gd name="connsiteY2" fmla="*/ 685587 h 685587"/>
              <a:gd name="connsiteX3" fmla="*/ 0 w 514800"/>
              <a:gd name="connsiteY3" fmla="*/ 685587 h 685587"/>
              <a:gd name="connsiteX4" fmla="*/ 0 w 514800"/>
              <a:gd name="connsiteY4" fmla="*/ 0 h 685587"/>
              <a:gd name="connsiteX0" fmla="*/ 0 w 514800"/>
              <a:gd name="connsiteY0" fmla="*/ 301307 h 685587"/>
              <a:gd name="connsiteX1" fmla="*/ 514800 w 514800"/>
              <a:gd name="connsiteY1" fmla="*/ 0 h 685587"/>
              <a:gd name="connsiteX2" fmla="*/ 514800 w 514800"/>
              <a:gd name="connsiteY2" fmla="*/ 685587 h 685587"/>
              <a:gd name="connsiteX3" fmla="*/ 0 w 514800"/>
              <a:gd name="connsiteY3" fmla="*/ 685587 h 685587"/>
              <a:gd name="connsiteX4" fmla="*/ 0 w 514800"/>
              <a:gd name="connsiteY4" fmla="*/ 301307 h 685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800" h="685587">
                <a:moveTo>
                  <a:pt x="0" y="301307"/>
                </a:moveTo>
                <a:lnTo>
                  <a:pt x="514800" y="0"/>
                </a:lnTo>
                <a:lnTo>
                  <a:pt x="514800" y="685587"/>
                </a:lnTo>
                <a:lnTo>
                  <a:pt x="0" y="685587"/>
                </a:lnTo>
                <a:lnTo>
                  <a:pt x="0" y="301307"/>
                </a:lnTo>
                <a:close/>
              </a:path>
            </a:pathLst>
          </a:cu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Rect5">
            <a:extLst>
              <a:ext uri="{FF2B5EF4-FFF2-40B4-BE49-F238E27FC236}">
                <a16:creationId xmlns:a16="http://schemas.microsoft.com/office/drawing/2014/main" id="{D2FD4DA5-EECC-447A-8B62-B4CC2348379E}"/>
              </a:ext>
            </a:extLst>
          </p:cNvPr>
          <p:cNvSpPr/>
          <p:nvPr/>
        </p:nvSpPr>
        <p:spPr>
          <a:xfrm>
            <a:off x="3012665" y="3316328"/>
            <a:ext cx="520179" cy="1074670"/>
          </a:xfrm>
          <a:custGeom>
            <a:avLst/>
            <a:gdLst>
              <a:gd name="connsiteX0" fmla="*/ 0 w 514800"/>
              <a:gd name="connsiteY0" fmla="*/ 0 h 1074670"/>
              <a:gd name="connsiteX1" fmla="*/ 514800 w 514800"/>
              <a:gd name="connsiteY1" fmla="*/ 0 h 1074670"/>
              <a:gd name="connsiteX2" fmla="*/ 514800 w 514800"/>
              <a:gd name="connsiteY2" fmla="*/ 1074670 h 1074670"/>
              <a:gd name="connsiteX3" fmla="*/ 0 w 514800"/>
              <a:gd name="connsiteY3" fmla="*/ 1074670 h 1074670"/>
              <a:gd name="connsiteX4" fmla="*/ 0 w 514800"/>
              <a:gd name="connsiteY4" fmla="*/ 0 h 1074670"/>
              <a:gd name="connsiteX0" fmla="*/ 0 w 520179"/>
              <a:gd name="connsiteY0" fmla="*/ 387275 h 1074670"/>
              <a:gd name="connsiteX1" fmla="*/ 520179 w 520179"/>
              <a:gd name="connsiteY1" fmla="*/ 0 h 1074670"/>
              <a:gd name="connsiteX2" fmla="*/ 520179 w 520179"/>
              <a:gd name="connsiteY2" fmla="*/ 1074670 h 1074670"/>
              <a:gd name="connsiteX3" fmla="*/ 5379 w 520179"/>
              <a:gd name="connsiteY3" fmla="*/ 1074670 h 1074670"/>
              <a:gd name="connsiteX4" fmla="*/ 0 w 520179"/>
              <a:gd name="connsiteY4" fmla="*/ 387275 h 1074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0179" h="1074670">
                <a:moveTo>
                  <a:pt x="0" y="387275"/>
                </a:moveTo>
                <a:lnTo>
                  <a:pt x="520179" y="0"/>
                </a:lnTo>
                <a:lnTo>
                  <a:pt x="520179" y="1074670"/>
                </a:lnTo>
                <a:lnTo>
                  <a:pt x="5379" y="1074670"/>
                </a:lnTo>
                <a:lnTo>
                  <a:pt x="0" y="387275"/>
                </a:lnTo>
                <a:close/>
              </a:path>
            </a:pathLst>
          </a:cu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Rect6">
            <a:extLst>
              <a:ext uri="{FF2B5EF4-FFF2-40B4-BE49-F238E27FC236}">
                <a16:creationId xmlns:a16="http://schemas.microsoft.com/office/drawing/2014/main" id="{2218BBA2-04EE-492C-A27B-3A4C81DF3BBE}"/>
              </a:ext>
            </a:extLst>
          </p:cNvPr>
          <p:cNvSpPr/>
          <p:nvPr/>
        </p:nvSpPr>
        <p:spPr>
          <a:xfrm>
            <a:off x="3533991" y="2839463"/>
            <a:ext cx="514800" cy="1548475"/>
          </a:xfrm>
          <a:custGeom>
            <a:avLst/>
            <a:gdLst>
              <a:gd name="connsiteX0" fmla="*/ 0 w 514800"/>
              <a:gd name="connsiteY0" fmla="*/ 0 h 1548475"/>
              <a:gd name="connsiteX1" fmla="*/ 514800 w 514800"/>
              <a:gd name="connsiteY1" fmla="*/ 0 h 1548475"/>
              <a:gd name="connsiteX2" fmla="*/ 514800 w 514800"/>
              <a:gd name="connsiteY2" fmla="*/ 1548475 h 1548475"/>
              <a:gd name="connsiteX3" fmla="*/ 0 w 514800"/>
              <a:gd name="connsiteY3" fmla="*/ 1548475 h 1548475"/>
              <a:gd name="connsiteX4" fmla="*/ 0 w 514800"/>
              <a:gd name="connsiteY4" fmla="*/ 0 h 1548475"/>
              <a:gd name="connsiteX0" fmla="*/ 5379 w 514800"/>
              <a:gd name="connsiteY0" fmla="*/ 484094 h 1548475"/>
              <a:gd name="connsiteX1" fmla="*/ 514800 w 514800"/>
              <a:gd name="connsiteY1" fmla="*/ 0 h 1548475"/>
              <a:gd name="connsiteX2" fmla="*/ 514800 w 514800"/>
              <a:gd name="connsiteY2" fmla="*/ 1548475 h 1548475"/>
              <a:gd name="connsiteX3" fmla="*/ 0 w 514800"/>
              <a:gd name="connsiteY3" fmla="*/ 1548475 h 1548475"/>
              <a:gd name="connsiteX4" fmla="*/ 5379 w 514800"/>
              <a:gd name="connsiteY4" fmla="*/ 484094 h 1548475"/>
              <a:gd name="connsiteX0" fmla="*/ 5379 w 514800"/>
              <a:gd name="connsiteY0" fmla="*/ 462579 h 1548475"/>
              <a:gd name="connsiteX1" fmla="*/ 514800 w 514800"/>
              <a:gd name="connsiteY1" fmla="*/ 0 h 1548475"/>
              <a:gd name="connsiteX2" fmla="*/ 514800 w 514800"/>
              <a:gd name="connsiteY2" fmla="*/ 1548475 h 1548475"/>
              <a:gd name="connsiteX3" fmla="*/ 0 w 514800"/>
              <a:gd name="connsiteY3" fmla="*/ 1548475 h 1548475"/>
              <a:gd name="connsiteX4" fmla="*/ 5379 w 514800"/>
              <a:gd name="connsiteY4" fmla="*/ 462579 h 1548475"/>
              <a:gd name="connsiteX0" fmla="*/ 139 w 514800"/>
              <a:gd name="connsiteY0" fmla="*/ 475679 h 1548475"/>
              <a:gd name="connsiteX1" fmla="*/ 514800 w 514800"/>
              <a:gd name="connsiteY1" fmla="*/ 0 h 1548475"/>
              <a:gd name="connsiteX2" fmla="*/ 514800 w 514800"/>
              <a:gd name="connsiteY2" fmla="*/ 1548475 h 1548475"/>
              <a:gd name="connsiteX3" fmla="*/ 0 w 514800"/>
              <a:gd name="connsiteY3" fmla="*/ 1548475 h 1548475"/>
              <a:gd name="connsiteX4" fmla="*/ 139 w 514800"/>
              <a:gd name="connsiteY4" fmla="*/ 475679 h 1548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800" h="1548475">
                <a:moveTo>
                  <a:pt x="139" y="475679"/>
                </a:moveTo>
                <a:lnTo>
                  <a:pt x="514800" y="0"/>
                </a:lnTo>
                <a:lnTo>
                  <a:pt x="514800" y="1548475"/>
                </a:lnTo>
                <a:lnTo>
                  <a:pt x="0" y="1548475"/>
                </a:lnTo>
                <a:cubicBezTo>
                  <a:pt x="46" y="1190876"/>
                  <a:pt x="93" y="833278"/>
                  <a:pt x="139" y="475679"/>
                </a:cubicBezTo>
                <a:close/>
              </a:path>
            </a:pathLst>
          </a:cu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Rect7">
            <a:extLst>
              <a:ext uri="{FF2B5EF4-FFF2-40B4-BE49-F238E27FC236}">
                <a16:creationId xmlns:a16="http://schemas.microsoft.com/office/drawing/2014/main" id="{B73C7CA1-F4D4-4CD5-ABD8-F028FE9CB9CE}"/>
              </a:ext>
            </a:extLst>
          </p:cNvPr>
          <p:cNvSpPr/>
          <p:nvPr/>
        </p:nvSpPr>
        <p:spPr>
          <a:xfrm>
            <a:off x="4044407" y="2292265"/>
            <a:ext cx="514800" cy="2095672"/>
          </a:xfrm>
          <a:custGeom>
            <a:avLst/>
            <a:gdLst>
              <a:gd name="connsiteX0" fmla="*/ 0 w 514800"/>
              <a:gd name="connsiteY0" fmla="*/ 0 h 2095672"/>
              <a:gd name="connsiteX1" fmla="*/ 514800 w 514800"/>
              <a:gd name="connsiteY1" fmla="*/ 0 h 2095672"/>
              <a:gd name="connsiteX2" fmla="*/ 514800 w 514800"/>
              <a:gd name="connsiteY2" fmla="*/ 2095672 h 2095672"/>
              <a:gd name="connsiteX3" fmla="*/ 0 w 514800"/>
              <a:gd name="connsiteY3" fmla="*/ 2095672 h 2095672"/>
              <a:gd name="connsiteX4" fmla="*/ 0 w 514800"/>
              <a:gd name="connsiteY4" fmla="*/ 0 h 2095672"/>
              <a:gd name="connsiteX0" fmla="*/ 0 w 514800"/>
              <a:gd name="connsiteY0" fmla="*/ 548640 h 2095672"/>
              <a:gd name="connsiteX1" fmla="*/ 514800 w 514800"/>
              <a:gd name="connsiteY1" fmla="*/ 0 h 2095672"/>
              <a:gd name="connsiteX2" fmla="*/ 514800 w 514800"/>
              <a:gd name="connsiteY2" fmla="*/ 2095672 h 2095672"/>
              <a:gd name="connsiteX3" fmla="*/ 0 w 514800"/>
              <a:gd name="connsiteY3" fmla="*/ 2095672 h 2095672"/>
              <a:gd name="connsiteX4" fmla="*/ 0 w 514800"/>
              <a:gd name="connsiteY4" fmla="*/ 548640 h 2095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800" h="2095672">
                <a:moveTo>
                  <a:pt x="0" y="548640"/>
                </a:moveTo>
                <a:lnTo>
                  <a:pt x="514800" y="0"/>
                </a:lnTo>
                <a:lnTo>
                  <a:pt x="514800" y="2095672"/>
                </a:lnTo>
                <a:lnTo>
                  <a:pt x="0" y="2095672"/>
                </a:lnTo>
                <a:lnTo>
                  <a:pt x="0" y="548640"/>
                </a:lnTo>
                <a:close/>
              </a:path>
            </a:pathLst>
          </a:cu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Rect8">
            <a:extLst>
              <a:ext uri="{FF2B5EF4-FFF2-40B4-BE49-F238E27FC236}">
                <a16:creationId xmlns:a16="http://schemas.microsoft.com/office/drawing/2014/main" id="{47039F06-4BD5-4F7E-A9F8-7769A0CC5938}"/>
              </a:ext>
            </a:extLst>
          </p:cNvPr>
          <p:cNvSpPr/>
          <p:nvPr/>
        </p:nvSpPr>
        <p:spPr>
          <a:xfrm>
            <a:off x="4559207" y="1647834"/>
            <a:ext cx="514800" cy="2740103"/>
          </a:xfrm>
          <a:custGeom>
            <a:avLst/>
            <a:gdLst>
              <a:gd name="connsiteX0" fmla="*/ 0 w 514800"/>
              <a:gd name="connsiteY0" fmla="*/ 0 h 2740103"/>
              <a:gd name="connsiteX1" fmla="*/ 514800 w 514800"/>
              <a:gd name="connsiteY1" fmla="*/ 0 h 2740103"/>
              <a:gd name="connsiteX2" fmla="*/ 514800 w 514800"/>
              <a:gd name="connsiteY2" fmla="*/ 2740103 h 2740103"/>
              <a:gd name="connsiteX3" fmla="*/ 0 w 514800"/>
              <a:gd name="connsiteY3" fmla="*/ 2740103 h 2740103"/>
              <a:gd name="connsiteX4" fmla="*/ 0 w 514800"/>
              <a:gd name="connsiteY4" fmla="*/ 0 h 2740103"/>
              <a:gd name="connsiteX0" fmla="*/ 5378 w 514800"/>
              <a:gd name="connsiteY0" fmla="*/ 645459 h 2740103"/>
              <a:gd name="connsiteX1" fmla="*/ 514800 w 514800"/>
              <a:gd name="connsiteY1" fmla="*/ 0 h 2740103"/>
              <a:gd name="connsiteX2" fmla="*/ 514800 w 514800"/>
              <a:gd name="connsiteY2" fmla="*/ 2740103 h 2740103"/>
              <a:gd name="connsiteX3" fmla="*/ 0 w 514800"/>
              <a:gd name="connsiteY3" fmla="*/ 2740103 h 2740103"/>
              <a:gd name="connsiteX4" fmla="*/ 5378 w 514800"/>
              <a:gd name="connsiteY4" fmla="*/ 645459 h 2740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800" h="2740103">
                <a:moveTo>
                  <a:pt x="5378" y="645459"/>
                </a:moveTo>
                <a:lnTo>
                  <a:pt x="514800" y="0"/>
                </a:lnTo>
                <a:lnTo>
                  <a:pt x="514800" y="2740103"/>
                </a:lnTo>
                <a:lnTo>
                  <a:pt x="0" y="2740103"/>
                </a:lnTo>
                <a:cubicBezTo>
                  <a:pt x="1793" y="2041888"/>
                  <a:pt x="3585" y="1343674"/>
                  <a:pt x="5378" y="645459"/>
                </a:cubicBezTo>
                <a:close/>
              </a:path>
            </a:pathLst>
          </a:cu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Title">
            <a:extLst>
              <a:ext uri="{FF2B5EF4-FFF2-40B4-BE49-F238E27FC236}">
                <a16:creationId xmlns:a16="http://schemas.microsoft.com/office/drawing/2014/main" id="{5565D905-47FB-45F4-9D78-52F763BCF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0" y="102119"/>
            <a:ext cx="4686622" cy="102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rgbClr val="FF0000"/>
                </a:solidFill>
                <a:latin typeface="HelveticaNeueLT Std Lt Cn" panose="020B0406020202030204" pitchFamily="34" charset="0"/>
                <a:cs typeface="Arial" panose="020B0604020202020204" pitchFamily="34" charset="0"/>
              </a:rPr>
              <a:t>Trapeziums</a:t>
            </a:r>
            <a:endParaRPr lang="en-US" sz="3600" b="1" dirty="0">
              <a:solidFill>
                <a:srgbClr val="FF0000"/>
              </a:solidFill>
              <a:latin typeface="HelveticaNeueLT Std Lt Cn" panose="020B0406020202030204" pitchFamily="34" charset="0"/>
            </a:endParaRPr>
          </a:p>
        </p:txBody>
      </p:sp>
      <p:sp>
        <p:nvSpPr>
          <p:cNvPr id="28" name="Rectangle 3">
            <a:extLst>
              <a:ext uri="{FF2B5EF4-FFF2-40B4-BE49-F238E27FC236}">
                <a16:creationId xmlns:a16="http://schemas.microsoft.com/office/drawing/2014/main" id="{BE378736-6D0B-407B-A5F6-7FB14D4234E3}"/>
              </a:ext>
            </a:extLst>
          </p:cNvPr>
          <p:cNvSpPr txBox="1">
            <a:spLocks noChangeArrowheads="1"/>
          </p:cNvSpPr>
          <p:nvPr/>
        </p:nvSpPr>
        <p:spPr>
          <a:xfrm>
            <a:off x="5584423" y="1527233"/>
            <a:ext cx="3300565" cy="1530064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SG" sz="2800" b="0" dirty="0">
                <a:latin typeface="HelveticaNeueLT Std Lt Cn" pitchFamily="34" charset="0"/>
                <a:cs typeface="Arial" panose="020B0604020202020204" pitchFamily="34" charset="0"/>
              </a:rPr>
              <a:t>Calculate the average of the left &amp; right bound rectangles</a:t>
            </a:r>
            <a:r>
              <a:rPr lang="en-AU" sz="2800" b="0" dirty="0">
                <a:latin typeface="HelveticaNeueLT Std Lt Cn" pitchFamily="34" charset="0"/>
                <a:cs typeface="Arial" panose="020B0604020202020204" pitchFamily="34" charset="0"/>
              </a:rPr>
              <a:t>.</a:t>
            </a:r>
            <a:r>
              <a:rPr lang="en-AU" b="0" dirty="0">
                <a:latin typeface="HelveticaNeueLT Std Lt Cn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5258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20" grpId="0" animBg="1"/>
      <p:bldP spid="29" grpId="0" animBg="1"/>
      <p:bldP spid="33" grpId="0" animBg="1"/>
      <p:bldP spid="37" grpId="0" animBg="1"/>
      <p:bldP spid="35" grpId="0" animBg="1"/>
      <p:bldP spid="28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">
            <a:extLst>
              <a:ext uri="{FF2B5EF4-FFF2-40B4-BE49-F238E27FC236}">
                <a16:creationId xmlns:a16="http://schemas.microsoft.com/office/drawing/2014/main" id="{0F7D86B2-444D-498D-A352-C2A9F0DDDC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68" t="2401" r="925" b="2401"/>
          <a:stretch/>
        </p:blipFill>
        <p:spPr>
          <a:xfrm>
            <a:off x="-1" y="102119"/>
            <a:ext cx="7092281" cy="4701880"/>
          </a:xfrm>
          <a:prstGeom prst="rect">
            <a:avLst/>
          </a:prstGeom>
        </p:spPr>
      </p:pic>
      <p:sp>
        <p:nvSpPr>
          <p:cNvPr id="3" name="Rect1">
            <a:extLst>
              <a:ext uri="{FF2B5EF4-FFF2-40B4-BE49-F238E27FC236}">
                <a16:creationId xmlns:a16="http://schemas.microsoft.com/office/drawing/2014/main" id="{19189BBC-6042-46BA-BF10-3614471B7582}"/>
              </a:ext>
            </a:extLst>
          </p:cNvPr>
          <p:cNvSpPr/>
          <p:nvPr/>
        </p:nvSpPr>
        <p:spPr>
          <a:xfrm>
            <a:off x="958695" y="4361947"/>
            <a:ext cx="514800" cy="28800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Rect2">
            <a:extLst>
              <a:ext uri="{FF2B5EF4-FFF2-40B4-BE49-F238E27FC236}">
                <a16:creationId xmlns:a16="http://schemas.microsoft.com/office/drawing/2014/main" id="{2D2C0DE1-14E5-4535-9981-893AA4789B42}"/>
              </a:ext>
            </a:extLst>
          </p:cNvPr>
          <p:cNvSpPr/>
          <p:nvPr/>
        </p:nvSpPr>
        <p:spPr>
          <a:xfrm>
            <a:off x="1472621" y="4285899"/>
            <a:ext cx="514800" cy="106072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3">
            <a:extLst>
              <a:ext uri="{FF2B5EF4-FFF2-40B4-BE49-F238E27FC236}">
                <a16:creationId xmlns:a16="http://schemas.microsoft.com/office/drawing/2014/main" id="{8B713B94-3428-4500-965C-946B0C3BFACE}"/>
              </a:ext>
            </a:extLst>
          </p:cNvPr>
          <p:cNvSpPr/>
          <p:nvPr/>
        </p:nvSpPr>
        <p:spPr>
          <a:xfrm>
            <a:off x="1987421" y="4126020"/>
            <a:ext cx="514800" cy="265575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0" name="Rect4">
            <a:extLst>
              <a:ext uri="{FF2B5EF4-FFF2-40B4-BE49-F238E27FC236}">
                <a16:creationId xmlns:a16="http://schemas.microsoft.com/office/drawing/2014/main" id="{A47DDA63-CE9C-4948-A466-09EF30812001}"/>
              </a:ext>
            </a:extLst>
          </p:cNvPr>
          <p:cNvSpPr/>
          <p:nvPr/>
        </p:nvSpPr>
        <p:spPr>
          <a:xfrm>
            <a:off x="2501377" y="3849350"/>
            <a:ext cx="514800" cy="541648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Rect5">
            <a:extLst>
              <a:ext uri="{FF2B5EF4-FFF2-40B4-BE49-F238E27FC236}">
                <a16:creationId xmlns:a16="http://schemas.microsoft.com/office/drawing/2014/main" id="{D2FD4DA5-EECC-447A-8B62-B4CC2348379E}"/>
              </a:ext>
            </a:extLst>
          </p:cNvPr>
          <p:cNvSpPr/>
          <p:nvPr/>
        </p:nvSpPr>
        <p:spPr>
          <a:xfrm>
            <a:off x="3018045" y="3511324"/>
            <a:ext cx="514800" cy="879673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Rect6">
            <a:extLst>
              <a:ext uri="{FF2B5EF4-FFF2-40B4-BE49-F238E27FC236}">
                <a16:creationId xmlns:a16="http://schemas.microsoft.com/office/drawing/2014/main" id="{2218BBA2-04EE-492C-A27B-3A4C81DF3BBE}"/>
              </a:ext>
            </a:extLst>
          </p:cNvPr>
          <p:cNvSpPr/>
          <p:nvPr/>
        </p:nvSpPr>
        <p:spPr>
          <a:xfrm>
            <a:off x="3533991" y="3080575"/>
            <a:ext cx="514800" cy="1307363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Rect7">
            <a:extLst>
              <a:ext uri="{FF2B5EF4-FFF2-40B4-BE49-F238E27FC236}">
                <a16:creationId xmlns:a16="http://schemas.microsoft.com/office/drawing/2014/main" id="{B73C7CA1-F4D4-4CD5-ABD8-F028FE9CB9CE}"/>
              </a:ext>
            </a:extLst>
          </p:cNvPr>
          <p:cNvSpPr/>
          <p:nvPr/>
        </p:nvSpPr>
        <p:spPr>
          <a:xfrm>
            <a:off x="4044407" y="2549663"/>
            <a:ext cx="514800" cy="1838274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Rect8">
            <a:extLst>
              <a:ext uri="{FF2B5EF4-FFF2-40B4-BE49-F238E27FC236}">
                <a16:creationId xmlns:a16="http://schemas.microsoft.com/office/drawing/2014/main" id="{47039F06-4BD5-4F7E-A9F8-7769A0CC5938}"/>
              </a:ext>
            </a:extLst>
          </p:cNvPr>
          <p:cNvSpPr/>
          <p:nvPr/>
        </p:nvSpPr>
        <p:spPr>
          <a:xfrm>
            <a:off x="4559207" y="1938201"/>
            <a:ext cx="514800" cy="2449736"/>
          </a:xfrm>
          <a:prstGeom prst="rect">
            <a:avLst/>
          </a:prstGeom>
          <a:solidFill>
            <a:srgbClr val="EE2D2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9" name="Height2">
            <a:extLst>
              <a:ext uri="{FF2B5EF4-FFF2-40B4-BE49-F238E27FC236}">
                <a16:creationId xmlns:a16="http://schemas.microsoft.com/office/drawing/2014/main" id="{6DFCD9ED-4FE4-4447-83D2-EE55A53B7220}"/>
              </a:ext>
            </a:extLst>
          </p:cNvPr>
          <p:cNvCxnSpPr>
            <a:cxnSpLocks/>
          </p:cNvCxnSpPr>
          <p:nvPr/>
        </p:nvCxnSpPr>
        <p:spPr>
          <a:xfrm flipH="1">
            <a:off x="975238" y="4285610"/>
            <a:ext cx="49738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Height3">
            <a:extLst>
              <a:ext uri="{FF2B5EF4-FFF2-40B4-BE49-F238E27FC236}">
                <a16:creationId xmlns:a16="http://schemas.microsoft.com/office/drawing/2014/main" id="{060E97D9-E29C-4578-BC0B-6258397ABC65}"/>
              </a:ext>
            </a:extLst>
          </p:cNvPr>
          <p:cNvCxnSpPr>
            <a:cxnSpLocks/>
          </p:cNvCxnSpPr>
          <p:nvPr/>
        </p:nvCxnSpPr>
        <p:spPr>
          <a:xfrm flipH="1">
            <a:off x="942429" y="4125966"/>
            <a:ext cx="103947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Height4">
            <a:extLst>
              <a:ext uri="{FF2B5EF4-FFF2-40B4-BE49-F238E27FC236}">
                <a16:creationId xmlns:a16="http://schemas.microsoft.com/office/drawing/2014/main" id="{5D616FA0-B05B-46BD-B846-71F38B926B6F}"/>
              </a:ext>
            </a:extLst>
          </p:cNvPr>
          <p:cNvCxnSpPr>
            <a:cxnSpLocks/>
          </p:cNvCxnSpPr>
          <p:nvPr/>
        </p:nvCxnSpPr>
        <p:spPr>
          <a:xfrm flipH="1">
            <a:off x="975238" y="3849718"/>
            <a:ext cx="1526139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Height5">
            <a:extLst>
              <a:ext uri="{FF2B5EF4-FFF2-40B4-BE49-F238E27FC236}">
                <a16:creationId xmlns:a16="http://schemas.microsoft.com/office/drawing/2014/main" id="{6F65B184-B89C-40FF-93E3-9E68C2216BC5}"/>
              </a:ext>
            </a:extLst>
          </p:cNvPr>
          <p:cNvCxnSpPr>
            <a:cxnSpLocks/>
          </p:cNvCxnSpPr>
          <p:nvPr/>
        </p:nvCxnSpPr>
        <p:spPr>
          <a:xfrm flipH="1" flipV="1">
            <a:off x="959054" y="3499869"/>
            <a:ext cx="2057123" cy="1295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Height6">
            <a:extLst>
              <a:ext uri="{FF2B5EF4-FFF2-40B4-BE49-F238E27FC236}">
                <a16:creationId xmlns:a16="http://schemas.microsoft.com/office/drawing/2014/main" id="{0A27DA9E-3C7F-446D-889A-DCDC70B4C39C}"/>
              </a:ext>
            </a:extLst>
          </p:cNvPr>
          <p:cNvCxnSpPr>
            <a:cxnSpLocks/>
          </p:cNvCxnSpPr>
          <p:nvPr/>
        </p:nvCxnSpPr>
        <p:spPr>
          <a:xfrm flipH="1">
            <a:off x="942429" y="3078985"/>
            <a:ext cx="2586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Height7">
            <a:extLst>
              <a:ext uri="{FF2B5EF4-FFF2-40B4-BE49-F238E27FC236}">
                <a16:creationId xmlns:a16="http://schemas.microsoft.com/office/drawing/2014/main" id="{BD05473D-91A3-4E53-96B9-AF09988EBF2E}"/>
              </a:ext>
            </a:extLst>
          </p:cNvPr>
          <p:cNvCxnSpPr>
            <a:cxnSpLocks/>
          </p:cNvCxnSpPr>
          <p:nvPr/>
        </p:nvCxnSpPr>
        <p:spPr>
          <a:xfrm flipH="1" flipV="1">
            <a:off x="975238" y="2553123"/>
            <a:ext cx="3055384" cy="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Height8">
            <a:extLst>
              <a:ext uri="{FF2B5EF4-FFF2-40B4-BE49-F238E27FC236}">
                <a16:creationId xmlns:a16="http://schemas.microsoft.com/office/drawing/2014/main" id="{73B55045-43CC-45C4-9E6D-82EC4549515F}"/>
              </a:ext>
            </a:extLst>
          </p:cNvPr>
          <p:cNvCxnSpPr>
            <a:cxnSpLocks/>
          </p:cNvCxnSpPr>
          <p:nvPr/>
        </p:nvCxnSpPr>
        <p:spPr>
          <a:xfrm flipH="1" flipV="1">
            <a:off x="958695" y="1939542"/>
            <a:ext cx="3596757" cy="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!!Title">
            <a:extLst>
              <a:ext uri="{FF2B5EF4-FFF2-40B4-BE49-F238E27FC236}">
                <a16:creationId xmlns:a16="http://schemas.microsoft.com/office/drawing/2014/main" id="{5565D905-47FB-45F4-9D78-52F763BCF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0" y="102119"/>
            <a:ext cx="4686622" cy="102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rgbClr val="FF0000"/>
                </a:solidFill>
                <a:latin typeface="HelveticaNeueLT Std Lt Cn" panose="020B0406020202030204" pitchFamily="34" charset="0"/>
                <a:cs typeface="Arial" panose="020B0604020202020204" pitchFamily="34" charset="0"/>
              </a:rPr>
              <a:t>Midpoint Rectangles</a:t>
            </a:r>
            <a:endParaRPr lang="en-US" sz="3600" b="1" dirty="0">
              <a:solidFill>
                <a:srgbClr val="FF0000"/>
              </a:solidFill>
              <a:latin typeface="HelveticaNeueLT Std Lt Cn" panose="020B0406020202030204" pitchFamily="34" charset="0"/>
            </a:endParaRPr>
          </a:p>
        </p:txBody>
      </p:sp>
      <p:graphicFrame>
        <p:nvGraphicFramePr>
          <p:cNvPr id="14" name="Table">
            <a:extLst>
              <a:ext uri="{FF2B5EF4-FFF2-40B4-BE49-F238E27FC236}">
                <a16:creationId xmlns:a16="http://schemas.microsoft.com/office/drawing/2014/main" id="{4326483B-F95F-4E1F-B3AF-858656BCD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45608"/>
              </p:ext>
            </p:extLst>
          </p:nvPr>
        </p:nvGraphicFramePr>
        <p:xfrm>
          <a:off x="5714999" y="758825"/>
          <a:ext cx="3248027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57010">
                  <a:extLst>
                    <a:ext uri="{9D8B030D-6E8A-4147-A177-3AD203B41FA5}">
                      <a16:colId xmlns:a16="http://schemas.microsoft.com/office/drawing/2014/main" val="3441640778"/>
                    </a:ext>
                  </a:extLst>
                </a:gridCol>
                <a:gridCol w="953310">
                  <a:extLst>
                    <a:ext uri="{9D8B030D-6E8A-4147-A177-3AD203B41FA5}">
                      <a16:colId xmlns:a16="http://schemas.microsoft.com/office/drawing/2014/main" val="3329109795"/>
                    </a:ext>
                  </a:extLst>
                </a:gridCol>
                <a:gridCol w="937707">
                  <a:extLst>
                    <a:ext uri="{9D8B030D-6E8A-4147-A177-3AD203B41FA5}">
                      <a16:colId xmlns:a16="http://schemas.microsoft.com/office/drawing/2014/main" val="1121452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SG" dirty="0"/>
                        <a:t>-values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Height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Area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934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0.25 (0,0.5)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0.0625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0.0132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58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0.75 (0.5,1)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0.5625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0.2813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07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1.25 (1,1.5)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1.5625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0.7812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14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1.75 (1.5,2)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3.0625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1.5313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972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2.25 (2,2.5)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5.0625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2.5312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511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2.75 (2.5,3)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7.5625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3.7813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757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3.25 (3,3.5)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10.5625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5.2812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73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3.75 (3.5,4)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14.0625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7.0313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443368"/>
                  </a:ext>
                </a:extLst>
              </a:tr>
            </a:tbl>
          </a:graphicData>
        </a:graphic>
      </p:graphicFrame>
      <p:sp>
        <p:nvSpPr>
          <p:cNvPr id="15" name="Table1 Reveal">
            <a:extLst>
              <a:ext uri="{FF2B5EF4-FFF2-40B4-BE49-F238E27FC236}">
                <a16:creationId xmlns:a16="http://schemas.microsoft.com/office/drawing/2014/main" id="{1D4E8054-94EC-4497-889F-ECF6E472C862}"/>
              </a:ext>
            </a:extLst>
          </p:cNvPr>
          <p:cNvSpPr/>
          <p:nvPr/>
        </p:nvSpPr>
        <p:spPr>
          <a:xfrm>
            <a:off x="5714999" y="1126546"/>
            <a:ext cx="3248027" cy="2969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Table2 Reveal">
            <a:extLst>
              <a:ext uri="{FF2B5EF4-FFF2-40B4-BE49-F238E27FC236}">
                <a16:creationId xmlns:a16="http://schemas.microsoft.com/office/drawing/2014/main" id="{2784A514-6343-4B6C-BC5C-6FF364CE4A40}"/>
              </a:ext>
            </a:extLst>
          </p:cNvPr>
          <p:cNvSpPr/>
          <p:nvPr/>
        </p:nvSpPr>
        <p:spPr>
          <a:xfrm>
            <a:off x="5714999" y="1495316"/>
            <a:ext cx="3248027" cy="2601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Table3 Reveal">
            <a:extLst>
              <a:ext uri="{FF2B5EF4-FFF2-40B4-BE49-F238E27FC236}">
                <a16:creationId xmlns:a16="http://schemas.microsoft.com/office/drawing/2014/main" id="{29355F25-5D01-4635-93F4-9021F306B0C9}"/>
              </a:ext>
            </a:extLst>
          </p:cNvPr>
          <p:cNvSpPr/>
          <p:nvPr/>
        </p:nvSpPr>
        <p:spPr>
          <a:xfrm>
            <a:off x="5714998" y="1871831"/>
            <a:ext cx="3248027" cy="2224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Table4 Reveal">
            <a:extLst>
              <a:ext uri="{FF2B5EF4-FFF2-40B4-BE49-F238E27FC236}">
                <a16:creationId xmlns:a16="http://schemas.microsoft.com/office/drawing/2014/main" id="{4CC120FA-AEED-4CFF-AE8D-6BB8E94F8199}"/>
              </a:ext>
            </a:extLst>
          </p:cNvPr>
          <p:cNvSpPr/>
          <p:nvPr/>
        </p:nvSpPr>
        <p:spPr>
          <a:xfrm>
            <a:off x="5707358" y="2248348"/>
            <a:ext cx="3248027" cy="184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Table5 Reveal">
            <a:extLst>
              <a:ext uri="{FF2B5EF4-FFF2-40B4-BE49-F238E27FC236}">
                <a16:creationId xmlns:a16="http://schemas.microsoft.com/office/drawing/2014/main" id="{22540E10-F993-485D-93F2-CDAF989020DA}"/>
              </a:ext>
            </a:extLst>
          </p:cNvPr>
          <p:cNvSpPr/>
          <p:nvPr/>
        </p:nvSpPr>
        <p:spPr>
          <a:xfrm>
            <a:off x="5714999" y="2619488"/>
            <a:ext cx="3248027" cy="1579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Table6 Reveal">
            <a:extLst>
              <a:ext uri="{FF2B5EF4-FFF2-40B4-BE49-F238E27FC236}">
                <a16:creationId xmlns:a16="http://schemas.microsoft.com/office/drawing/2014/main" id="{8EC4E0CD-6197-4365-9921-3E0EF699A960}"/>
              </a:ext>
            </a:extLst>
          </p:cNvPr>
          <p:cNvSpPr/>
          <p:nvPr/>
        </p:nvSpPr>
        <p:spPr>
          <a:xfrm>
            <a:off x="5717360" y="2964264"/>
            <a:ext cx="3248027" cy="1250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Table7 Reveal">
            <a:extLst>
              <a:ext uri="{FF2B5EF4-FFF2-40B4-BE49-F238E27FC236}">
                <a16:creationId xmlns:a16="http://schemas.microsoft.com/office/drawing/2014/main" id="{2D028BD1-E78B-4A30-92B1-15F01FBF15D2}"/>
              </a:ext>
            </a:extLst>
          </p:cNvPr>
          <p:cNvSpPr/>
          <p:nvPr/>
        </p:nvSpPr>
        <p:spPr>
          <a:xfrm>
            <a:off x="5714999" y="3361765"/>
            <a:ext cx="3248027" cy="7346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Table8 Reveal">
            <a:extLst>
              <a:ext uri="{FF2B5EF4-FFF2-40B4-BE49-F238E27FC236}">
                <a16:creationId xmlns:a16="http://schemas.microsoft.com/office/drawing/2014/main" id="{F3B28941-3B4D-43C0-9CD9-FD2DC5897409}"/>
              </a:ext>
            </a:extLst>
          </p:cNvPr>
          <p:cNvSpPr/>
          <p:nvPr/>
        </p:nvSpPr>
        <p:spPr>
          <a:xfrm>
            <a:off x="5714998" y="3725374"/>
            <a:ext cx="3248027" cy="432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4E08A9-658D-45C2-9139-A796113E12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41" y="111847"/>
            <a:ext cx="7092460" cy="470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91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20" grpId="0" animBg="1"/>
      <p:bldP spid="29" grpId="0" animBg="1"/>
      <p:bldP spid="33" grpId="0" animBg="1"/>
      <p:bldP spid="37" grpId="0" animBg="1"/>
      <p:bldP spid="35" grpId="0" animBg="1"/>
      <p:bldP spid="15" grpId="0" animBg="1"/>
      <p:bldP spid="16" grpId="0" animBg="1"/>
      <p:bldP spid="18" grpId="0" animBg="1"/>
      <p:bldP spid="23" grpId="0" animBg="1"/>
      <p:bldP spid="32" grpId="0" animBg="1"/>
      <p:bldP spid="36" grpId="0" animBg="1"/>
      <p:bldP spid="41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54888</TotalTime>
  <Words>226</Words>
  <Application>Microsoft Office PowerPoint</Application>
  <PresentationFormat>On-screen Show (16:9)</PresentationFormat>
  <Paragraphs>113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HelveticaNeueLT Std Lt Cn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Mathematical Methods</dc:title>
  <dc:creator>x0118633</dc:creator>
  <cp:lastModifiedBy>Fox, Peter</cp:lastModifiedBy>
  <cp:revision>368</cp:revision>
  <dcterms:created xsi:type="dcterms:W3CDTF">2013-10-18T03:31:47Z</dcterms:created>
  <dcterms:modified xsi:type="dcterms:W3CDTF">2022-07-01T03:48:02Z</dcterms:modified>
</cp:coreProperties>
</file>