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4" r:id="rId3"/>
    <p:sldId id="275" r:id="rId4"/>
    <p:sldId id="276" r:id="rId5"/>
    <p:sldId id="277" r:id="rId6"/>
    <p:sldId id="278" r:id="rId7"/>
    <p:sldId id="279" r:id="rId8"/>
    <p:sldId id="280" r:id="rId9"/>
    <p:sldId id="281" r:id="rId10"/>
    <p:sldId id="282" r:id="rId11"/>
    <p:sldId id="283" r:id="rId12"/>
    <p:sldId id="284" r:id="rId13"/>
    <p:sldId id="285" r:id="rId14"/>
    <p:sldId id="286" r:id="rId15"/>
    <p:sldId id="287" r:id="rId16"/>
    <p:sldId id="288" r:id="rId17"/>
    <p:sldId id="290" r:id="rId18"/>
    <p:sldId id="291" r:id="rId19"/>
    <p:sldId id="292" r:id="rId20"/>
    <p:sldId id="293" r:id="rId21"/>
    <p:sldId id="294" r:id="rId22"/>
    <p:sldId id="295" r:id="rId23"/>
    <p:sldId id="296" r:id="rId24"/>
    <p:sldId id="297" r:id="rId25"/>
    <p:sldId id="298" r:id="rId26"/>
    <p:sldId id="299" r:id="rId27"/>
    <p:sldId id="300" r:id="rId28"/>
    <p:sldId id="301" r:id="rId29"/>
    <p:sldId id="302" r:id="rId30"/>
    <p:sldId id="303" r:id="rId31"/>
    <p:sldId id="304" r:id="rId32"/>
    <p:sldId id="305" r:id="rId33"/>
    <p:sldId id="306" r:id="rId34"/>
    <p:sldId id="307" r:id="rId35"/>
    <p:sldId id="308"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ox, Peter" initials="FP" lastIdx="1" clrIdx="0">
    <p:extLst>
      <p:ext uri="{19B8F6BF-5375-455C-9EA6-DF929625EA0E}">
        <p15:presenceInfo xmlns:p15="http://schemas.microsoft.com/office/powerpoint/2012/main" userId="S-1-5-21-1315882459-817801392-1359842108-55129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D1C2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showGuides="1">
      <p:cViewPr varScale="1">
        <p:scale>
          <a:sx n="159" d="100"/>
          <a:sy n="159" d="100"/>
        </p:scale>
        <p:origin x="300" y="14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7EDE3-105C-489A-B7B8-B360582C8F0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SG"/>
          </a:p>
        </p:txBody>
      </p:sp>
      <p:sp>
        <p:nvSpPr>
          <p:cNvPr id="3" name="Subtitle 2">
            <a:extLst>
              <a:ext uri="{FF2B5EF4-FFF2-40B4-BE49-F238E27FC236}">
                <a16:creationId xmlns:a16="http://schemas.microsoft.com/office/drawing/2014/main" id="{F8989D0D-D4FE-4482-B9A7-9D5DB6D87BA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SG"/>
          </a:p>
        </p:txBody>
      </p:sp>
      <p:sp>
        <p:nvSpPr>
          <p:cNvPr id="4" name="Date Placeholder 3">
            <a:extLst>
              <a:ext uri="{FF2B5EF4-FFF2-40B4-BE49-F238E27FC236}">
                <a16:creationId xmlns:a16="http://schemas.microsoft.com/office/drawing/2014/main" id="{E555A99E-AAA5-49D4-A4E8-496C5BEA84CD}"/>
              </a:ext>
            </a:extLst>
          </p:cNvPr>
          <p:cNvSpPr>
            <a:spLocks noGrp="1"/>
          </p:cNvSpPr>
          <p:nvPr>
            <p:ph type="dt" sz="half" idx="10"/>
          </p:nvPr>
        </p:nvSpPr>
        <p:spPr/>
        <p:txBody>
          <a:bodyPr/>
          <a:lstStyle/>
          <a:p>
            <a:fld id="{BBD3F607-E75A-48AF-9639-3099C497D0EA}" type="datetimeFigureOut">
              <a:rPr lang="en-SG" smtClean="0"/>
              <a:t>16/1/2023</a:t>
            </a:fld>
            <a:endParaRPr lang="en-SG"/>
          </a:p>
        </p:txBody>
      </p:sp>
      <p:sp>
        <p:nvSpPr>
          <p:cNvPr id="5" name="Footer Placeholder 4">
            <a:extLst>
              <a:ext uri="{FF2B5EF4-FFF2-40B4-BE49-F238E27FC236}">
                <a16:creationId xmlns:a16="http://schemas.microsoft.com/office/drawing/2014/main" id="{D86580C4-DC94-4C91-935A-7BD73A78B4D8}"/>
              </a:ext>
            </a:extLst>
          </p:cNvPr>
          <p:cNvSpPr>
            <a:spLocks noGrp="1"/>
          </p:cNvSpPr>
          <p:nvPr>
            <p:ph type="ftr" sz="quarter" idx="11"/>
          </p:nvPr>
        </p:nvSpPr>
        <p:spPr/>
        <p:txBody>
          <a:bodyPr/>
          <a:lstStyle/>
          <a:p>
            <a:endParaRPr lang="en-SG"/>
          </a:p>
        </p:txBody>
      </p:sp>
      <p:pic>
        <p:nvPicPr>
          <p:cNvPr id="8" name="Picture 7">
            <a:extLst>
              <a:ext uri="{FF2B5EF4-FFF2-40B4-BE49-F238E27FC236}">
                <a16:creationId xmlns:a16="http://schemas.microsoft.com/office/drawing/2014/main" id="{36CABCD6-215A-449D-8F03-ACF702F5B51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693835" y="6205767"/>
            <a:ext cx="2197482" cy="515707"/>
          </a:xfrm>
          <a:prstGeom prst="rect">
            <a:avLst/>
          </a:prstGeom>
        </p:spPr>
      </p:pic>
    </p:spTree>
    <p:extLst>
      <p:ext uri="{BB962C8B-B14F-4D97-AF65-F5344CB8AC3E}">
        <p14:creationId xmlns:p14="http://schemas.microsoft.com/office/powerpoint/2010/main" val="3772865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29817-DBBA-4D1E-8480-75ECD10BB3D2}"/>
              </a:ext>
            </a:extLst>
          </p:cNvPr>
          <p:cNvSpPr>
            <a:spLocks noGrp="1"/>
          </p:cNvSpPr>
          <p:nvPr>
            <p:ph type="title"/>
          </p:nvPr>
        </p:nvSpPr>
        <p:spPr/>
        <p:txBody>
          <a:bodyPr/>
          <a:lstStyle/>
          <a:p>
            <a:r>
              <a:rPr lang="en-US"/>
              <a:t>Click to edit Master title style</a:t>
            </a:r>
            <a:endParaRPr lang="en-SG"/>
          </a:p>
        </p:txBody>
      </p:sp>
      <p:sp>
        <p:nvSpPr>
          <p:cNvPr id="3" name="Content Placeholder 2">
            <a:extLst>
              <a:ext uri="{FF2B5EF4-FFF2-40B4-BE49-F238E27FC236}">
                <a16:creationId xmlns:a16="http://schemas.microsoft.com/office/drawing/2014/main" id="{3E1EA2DE-C0F3-470E-9E23-ACA6210211B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BB9EB783-18A3-4552-930E-3B625B35DFAA}"/>
              </a:ext>
            </a:extLst>
          </p:cNvPr>
          <p:cNvSpPr>
            <a:spLocks noGrp="1"/>
          </p:cNvSpPr>
          <p:nvPr>
            <p:ph type="dt" sz="half" idx="10"/>
          </p:nvPr>
        </p:nvSpPr>
        <p:spPr/>
        <p:txBody>
          <a:bodyPr/>
          <a:lstStyle/>
          <a:p>
            <a:fld id="{BBD3F607-E75A-48AF-9639-3099C497D0EA}" type="datetimeFigureOut">
              <a:rPr lang="en-SG" smtClean="0"/>
              <a:t>16/1/2023</a:t>
            </a:fld>
            <a:endParaRPr lang="en-SG"/>
          </a:p>
        </p:txBody>
      </p:sp>
      <p:sp>
        <p:nvSpPr>
          <p:cNvPr id="5" name="Footer Placeholder 4">
            <a:extLst>
              <a:ext uri="{FF2B5EF4-FFF2-40B4-BE49-F238E27FC236}">
                <a16:creationId xmlns:a16="http://schemas.microsoft.com/office/drawing/2014/main" id="{8ED50FE3-C924-4C1A-A7B5-357789FE8C37}"/>
              </a:ext>
            </a:extLst>
          </p:cNvPr>
          <p:cNvSpPr>
            <a:spLocks noGrp="1"/>
          </p:cNvSpPr>
          <p:nvPr>
            <p:ph type="ftr" sz="quarter" idx="11"/>
          </p:nvPr>
        </p:nvSpPr>
        <p:spPr/>
        <p:txBody>
          <a:bodyPr/>
          <a:lstStyle/>
          <a:p>
            <a:endParaRPr lang="en-SG"/>
          </a:p>
        </p:txBody>
      </p:sp>
      <p:pic>
        <p:nvPicPr>
          <p:cNvPr id="7" name="Picture 6">
            <a:extLst>
              <a:ext uri="{FF2B5EF4-FFF2-40B4-BE49-F238E27FC236}">
                <a16:creationId xmlns:a16="http://schemas.microsoft.com/office/drawing/2014/main" id="{6D1FDFB5-5D66-41DB-B34D-A4487BED347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693835" y="6205767"/>
            <a:ext cx="2197482" cy="515707"/>
          </a:xfrm>
          <a:prstGeom prst="rect">
            <a:avLst/>
          </a:prstGeom>
        </p:spPr>
      </p:pic>
    </p:spTree>
    <p:extLst>
      <p:ext uri="{BB962C8B-B14F-4D97-AF65-F5344CB8AC3E}">
        <p14:creationId xmlns:p14="http://schemas.microsoft.com/office/powerpoint/2010/main" val="486719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703CAE-035B-4791-B3DA-EDC455636A0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SG"/>
          </a:p>
        </p:txBody>
      </p:sp>
      <p:sp>
        <p:nvSpPr>
          <p:cNvPr id="3" name="Text Placeholder 2">
            <a:extLst>
              <a:ext uri="{FF2B5EF4-FFF2-40B4-BE49-F238E27FC236}">
                <a16:creationId xmlns:a16="http://schemas.microsoft.com/office/drawing/2014/main" id="{3B701BAF-1E28-4F1C-9732-AFD7B93FA89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D4542FE5-8BB3-4AD7-8150-38DE67590BB4}"/>
              </a:ext>
            </a:extLst>
          </p:cNvPr>
          <p:cNvSpPr>
            <a:spLocks noGrp="1"/>
          </p:cNvSpPr>
          <p:nvPr>
            <p:ph type="dt" sz="half" idx="10"/>
          </p:nvPr>
        </p:nvSpPr>
        <p:spPr/>
        <p:txBody>
          <a:bodyPr/>
          <a:lstStyle/>
          <a:p>
            <a:fld id="{BBD3F607-E75A-48AF-9639-3099C497D0EA}" type="datetimeFigureOut">
              <a:rPr lang="en-SG" smtClean="0"/>
              <a:t>16/1/2023</a:t>
            </a:fld>
            <a:endParaRPr lang="en-SG"/>
          </a:p>
        </p:txBody>
      </p:sp>
      <p:sp>
        <p:nvSpPr>
          <p:cNvPr id="5" name="Footer Placeholder 4">
            <a:extLst>
              <a:ext uri="{FF2B5EF4-FFF2-40B4-BE49-F238E27FC236}">
                <a16:creationId xmlns:a16="http://schemas.microsoft.com/office/drawing/2014/main" id="{7D78E0C6-CD08-4151-B2DC-5354F4E51C01}"/>
              </a:ext>
            </a:extLst>
          </p:cNvPr>
          <p:cNvSpPr>
            <a:spLocks noGrp="1"/>
          </p:cNvSpPr>
          <p:nvPr>
            <p:ph type="ftr" sz="quarter" idx="11"/>
          </p:nvPr>
        </p:nvSpPr>
        <p:spPr/>
        <p:txBody>
          <a:bodyPr/>
          <a:lstStyle/>
          <a:p>
            <a:endParaRPr lang="en-SG"/>
          </a:p>
        </p:txBody>
      </p:sp>
      <p:pic>
        <p:nvPicPr>
          <p:cNvPr id="7" name="Picture 6">
            <a:extLst>
              <a:ext uri="{FF2B5EF4-FFF2-40B4-BE49-F238E27FC236}">
                <a16:creationId xmlns:a16="http://schemas.microsoft.com/office/drawing/2014/main" id="{FEA54CB8-0B05-4682-BE88-C7EFE593419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693835" y="6205767"/>
            <a:ext cx="2197482" cy="515707"/>
          </a:xfrm>
          <a:prstGeom prst="rect">
            <a:avLst/>
          </a:prstGeom>
        </p:spPr>
      </p:pic>
    </p:spTree>
    <p:extLst>
      <p:ext uri="{BB962C8B-B14F-4D97-AF65-F5344CB8AC3E}">
        <p14:creationId xmlns:p14="http://schemas.microsoft.com/office/powerpoint/2010/main" val="20796834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997F7-DCB1-4001-8763-DF571C4D510B}"/>
              </a:ext>
            </a:extLst>
          </p:cNvPr>
          <p:cNvSpPr>
            <a:spLocks noGrp="1"/>
          </p:cNvSpPr>
          <p:nvPr>
            <p:ph type="title"/>
          </p:nvPr>
        </p:nvSpPr>
        <p:spPr/>
        <p:txBody>
          <a:bodyPr/>
          <a:lstStyle/>
          <a:p>
            <a:r>
              <a:rPr lang="en-US"/>
              <a:t>Click to edit Master title style</a:t>
            </a:r>
            <a:endParaRPr lang="en-SG"/>
          </a:p>
        </p:txBody>
      </p:sp>
      <p:sp>
        <p:nvSpPr>
          <p:cNvPr id="3" name="Date Placeholder 2">
            <a:extLst>
              <a:ext uri="{FF2B5EF4-FFF2-40B4-BE49-F238E27FC236}">
                <a16:creationId xmlns:a16="http://schemas.microsoft.com/office/drawing/2014/main" id="{C943226D-8A2F-493E-B88E-4BEA42C9E4E8}"/>
              </a:ext>
            </a:extLst>
          </p:cNvPr>
          <p:cNvSpPr>
            <a:spLocks noGrp="1"/>
          </p:cNvSpPr>
          <p:nvPr>
            <p:ph type="dt" sz="half" idx="10"/>
          </p:nvPr>
        </p:nvSpPr>
        <p:spPr/>
        <p:txBody>
          <a:bodyPr/>
          <a:lstStyle/>
          <a:p>
            <a:fld id="{BBD3F607-E75A-48AF-9639-3099C497D0EA}" type="datetimeFigureOut">
              <a:rPr lang="en-SG" smtClean="0"/>
              <a:t>16/1/2023</a:t>
            </a:fld>
            <a:endParaRPr lang="en-SG"/>
          </a:p>
        </p:txBody>
      </p:sp>
      <p:sp>
        <p:nvSpPr>
          <p:cNvPr id="4" name="Footer Placeholder 3">
            <a:extLst>
              <a:ext uri="{FF2B5EF4-FFF2-40B4-BE49-F238E27FC236}">
                <a16:creationId xmlns:a16="http://schemas.microsoft.com/office/drawing/2014/main" id="{F98AA53F-D5AF-4A23-95D0-C3DC20F3F46C}"/>
              </a:ext>
            </a:extLst>
          </p:cNvPr>
          <p:cNvSpPr>
            <a:spLocks noGrp="1"/>
          </p:cNvSpPr>
          <p:nvPr>
            <p:ph type="ftr" sz="quarter" idx="11"/>
          </p:nvPr>
        </p:nvSpPr>
        <p:spPr/>
        <p:txBody>
          <a:bodyPr/>
          <a:lstStyle/>
          <a:p>
            <a:endParaRPr lang="en-SG"/>
          </a:p>
        </p:txBody>
      </p:sp>
      <p:sp>
        <p:nvSpPr>
          <p:cNvPr id="5" name="Slide Number Placeholder 4">
            <a:extLst>
              <a:ext uri="{FF2B5EF4-FFF2-40B4-BE49-F238E27FC236}">
                <a16:creationId xmlns:a16="http://schemas.microsoft.com/office/drawing/2014/main" id="{2D610D98-DC7E-410C-9191-41041854BD5A}"/>
              </a:ext>
            </a:extLst>
          </p:cNvPr>
          <p:cNvSpPr>
            <a:spLocks noGrp="1"/>
          </p:cNvSpPr>
          <p:nvPr>
            <p:ph type="sldNum" sz="quarter" idx="12"/>
          </p:nvPr>
        </p:nvSpPr>
        <p:spPr/>
        <p:txBody>
          <a:bodyPr/>
          <a:lstStyle/>
          <a:p>
            <a:fld id="{BAA3181F-3C76-41B5-9206-298AA8F55472}" type="slidenum">
              <a:rPr lang="en-SG" smtClean="0"/>
              <a:t>‹#›</a:t>
            </a:fld>
            <a:endParaRPr lang="en-SG"/>
          </a:p>
        </p:txBody>
      </p:sp>
      <p:pic>
        <p:nvPicPr>
          <p:cNvPr id="6" name="Picture 5">
            <a:extLst>
              <a:ext uri="{FF2B5EF4-FFF2-40B4-BE49-F238E27FC236}">
                <a16:creationId xmlns:a16="http://schemas.microsoft.com/office/drawing/2014/main" id="{B8AD0F80-B098-404C-BB84-E3A2B63FF34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693835" y="6205767"/>
            <a:ext cx="2197482" cy="515707"/>
          </a:xfrm>
          <a:prstGeom prst="rect">
            <a:avLst/>
          </a:prstGeom>
        </p:spPr>
      </p:pic>
    </p:spTree>
    <p:extLst>
      <p:ext uri="{BB962C8B-B14F-4D97-AF65-F5344CB8AC3E}">
        <p14:creationId xmlns:p14="http://schemas.microsoft.com/office/powerpoint/2010/main" val="1809366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CD814AC-918E-41DA-A646-2FEE45288357}"/>
              </a:ext>
            </a:extLst>
          </p:cNvPr>
          <p:cNvSpPr>
            <a:spLocks noGrp="1"/>
          </p:cNvSpPr>
          <p:nvPr>
            <p:ph type="dt" sz="half" idx="10"/>
          </p:nvPr>
        </p:nvSpPr>
        <p:spPr/>
        <p:txBody>
          <a:bodyPr/>
          <a:lstStyle/>
          <a:p>
            <a:fld id="{BBD3F607-E75A-48AF-9639-3099C497D0EA}" type="datetimeFigureOut">
              <a:rPr lang="en-SG" smtClean="0"/>
              <a:t>16/1/2023</a:t>
            </a:fld>
            <a:endParaRPr lang="en-SG"/>
          </a:p>
        </p:txBody>
      </p:sp>
      <p:sp>
        <p:nvSpPr>
          <p:cNvPr id="3" name="Footer Placeholder 2">
            <a:extLst>
              <a:ext uri="{FF2B5EF4-FFF2-40B4-BE49-F238E27FC236}">
                <a16:creationId xmlns:a16="http://schemas.microsoft.com/office/drawing/2014/main" id="{C5167FD8-92ED-4E91-8F69-08811D25D640}"/>
              </a:ext>
            </a:extLst>
          </p:cNvPr>
          <p:cNvSpPr>
            <a:spLocks noGrp="1"/>
          </p:cNvSpPr>
          <p:nvPr>
            <p:ph type="ftr" sz="quarter" idx="11"/>
          </p:nvPr>
        </p:nvSpPr>
        <p:spPr/>
        <p:txBody>
          <a:bodyPr/>
          <a:lstStyle/>
          <a:p>
            <a:endParaRPr lang="en-SG"/>
          </a:p>
        </p:txBody>
      </p:sp>
      <p:sp>
        <p:nvSpPr>
          <p:cNvPr id="4" name="Slide Number Placeholder 3">
            <a:extLst>
              <a:ext uri="{FF2B5EF4-FFF2-40B4-BE49-F238E27FC236}">
                <a16:creationId xmlns:a16="http://schemas.microsoft.com/office/drawing/2014/main" id="{57373DE5-84BC-436B-97CD-D57B9794A723}"/>
              </a:ext>
            </a:extLst>
          </p:cNvPr>
          <p:cNvSpPr>
            <a:spLocks noGrp="1"/>
          </p:cNvSpPr>
          <p:nvPr>
            <p:ph type="sldNum" sz="quarter" idx="12"/>
          </p:nvPr>
        </p:nvSpPr>
        <p:spPr/>
        <p:txBody>
          <a:bodyPr/>
          <a:lstStyle/>
          <a:p>
            <a:fld id="{BAA3181F-3C76-41B5-9206-298AA8F55472}" type="slidenum">
              <a:rPr lang="en-SG" smtClean="0"/>
              <a:t>‹#›</a:t>
            </a:fld>
            <a:endParaRPr lang="en-SG"/>
          </a:p>
        </p:txBody>
      </p:sp>
      <p:pic>
        <p:nvPicPr>
          <p:cNvPr id="5" name="Picture 4">
            <a:extLst>
              <a:ext uri="{FF2B5EF4-FFF2-40B4-BE49-F238E27FC236}">
                <a16:creationId xmlns:a16="http://schemas.microsoft.com/office/drawing/2014/main" id="{6D13E1E7-B08D-4040-987F-808FEA88073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693835" y="6205767"/>
            <a:ext cx="2197482" cy="515707"/>
          </a:xfrm>
          <a:prstGeom prst="rect">
            <a:avLst/>
          </a:prstGeom>
        </p:spPr>
      </p:pic>
    </p:spTree>
    <p:extLst>
      <p:ext uri="{BB962C8B-B14F-4D97-AF65-F5344CB8AC3E}">
        <p14:creationId xmlns:p14="http://schemas.microsoft.com/office/powerpoint/2010/main" val="317033781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8CE9DB-476B-4B12-9738-913924AA97D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SG"/>
          </a:p>
        </p:txBody>
      </p:sp>
      <p:sp>
        <p:nvSpPr>
          <p:cNvPr id="3" name="Text Placeholder 2">
            <a:extLst>
              <a:ext uri="{FF2B5EF4-FFF2-40B4-BE49-F238E27FC236}">
                <a16:creationId xmlns:a16="http://schemas.microsoft.com/office/drawing/2014/main" id="{1E34239C-8494-4062-AFF9-30D90252209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EF06C211-8E36-4084-A5A1-B4F53A8E909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D3F607-E75A-48AF-9639-3099C497D0EA}" type="datetimeFigureOut">
              <a:rPr lang="en-SG" smtClean="0"/>
              <a:t>16/1/2023</a:t>
            </a:fld>
            <a:endParaRPr lang="en-SG"/>
          </a:p>
        </p:txBody>
      </p:sp>
      <p:sp>
        <p:nvSpPr>
          <p:cNvPr id="5" name="Footer Placeholder 4">
            <a:extLst>
              <a:ext uri="{FF2B5EF4-FFF2-40B4-BE49-F238E27FC236}">
                <a16:creationId xmlns:a16="http://schemas.microsoft.com/office/drawing/2014/main" id="{B200AEE5-A934-4846-A587-DDF2FCEC342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G"/>
          </a:p>
        </p:txBody>
      </p:sp>
      <p:sp>
        <p:nvSpPr>
          <p:cNvPr id="6" name="Slide Number Placeholder 5">
            <a:extLst>
              <a:ext uri="{FF2B5EF4-FFF2-40B4-BE49-F238E27FC236}">
                <a16:creationId xmlns:a16="http://schemas.microsoft.com/office/drawing/2014/main" id="{ACF2D052-276A-4309-B433-19AABF7E442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A3181F-3C76-41B5-9206-298AA8F55472}" type="slidenum">
              <a:rPr lang="en-SG" smtClean="0"/>
              <a:t>‹#›</a:t>
            </a:fld>
            <a:endParaRPr lang="en-SG"/>
          </a:p>
        </p:txBody>
      </p:sp>
    </p:spTree>
    <p:extLst>
      <p:ext uri="{BB962C8B-B14F-4D97-AF65-F5344CB8AC3E}">
        <p14:creationId xmlns:p14="http://schemas.microsoft.com/office/powerpoint/2010/main" val="3018597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4" r:id="rId4"/>
    <p:sldLayoutId id="2147483655"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E61CCD5-5529-4DC1-A185-3E0BD952BE11}"/>
              </a:ext>
            </a:extLst>
          </p:cNvPr>
          <p:cNvSpPr txBox="1"/>
          <p:nvPr/>
        </p:nvSpPr>
        <p:spPr>
          <a:xfrm>
            <a:off x="517357" y="312821"/>
            <a:ext cx="8416090" cy="1015663"/>
          </a:xfrm>
          <a:prstGeom prst="rect">
            <a:avLst/>
          </a:prstGeom>
          <a:noFill/>
        </p:spPr>
        <p:txBody>
          <a:bodyPr wrap="square" rtlCol="0">
            <a:spAutoFit/>
          </a:bodyPr>
          <a:lstStyle/>
          <a:p>
            <a:r>
              <a:rPr lang="en-SG" sz="6000" dirty="0">
                <a:latin typeface="HelveticaNeueLT Std Lt" panose="020B0403020202020204" pitchFamily="34" charset="0"/>
              </a:rPr>
              <a:t>Euclid’s Algorithm</a:t>
            </a:r>
          </a:p>
        </p:txBody>
      </p:sp>
      <p:sp>
        <p:nvSpPr>
          <p:cNvPr id="21" name="TextBox 20">
            <a:extLst>
              <a:ext uri="{FF2B5EF4-FFF2-40B4-BE49-F238E27FC236}">
                <a16:creationId xmlns:a16="http://schemas.microsoft.com/office/drawing/2014/main" id="{C43CA950-2BC9-4E00-8BA8-3E455625A89E}"/>
              </a:ext>
            </a:extLst>
          </p:cNvPr>
          <p:cNvSpPr txBox="1"/>
          <p:nvPr/>
        </p:nvSpPr>
        <p:spPr>
          <a:xfrm>
            <a:off x="517357" y="1620253"/>
            <a:ext cx="11087101" cy="2062103"/>
          </a:xfrm>
          <a:prstGeom prst="rect">
            <a:avLst/>
          </a:prstGeom>
          <a:noFill/>
        </p:spPr>
        <p:txBody>
          <a:bodyPr wrap="square" rtlCol="0">
            <a:spAutoFit/>
          </a:bodyPr>
          <a:lstStyle/>
          <a:p>
            <a:r>
              <a:rPr lang="en-SG" sz="3200" dirty="0">
                <a:latin typeface="HelveticaNeueLT Std Lt" panose="020B0403020202020204" pitchFamily="34" charset="0"/>
              </a:rPr>
              <a:t>Euclid’s Algorithm is an efficient process used to determine the highest common factor of two whole numbers. The step by step process is documented in Euclid’s “Elements”, written around 300BC. The algorithm is still in use today!</a:t>
            </a:r>
          </a:p>
        </p:txBody>
      </p:sp>
    </p:spTree>
    <p:extLst>
      <p:ext uri="{BB962C8B-B14F-4D97-AF65-F5344CB8AC3E}">
        <p14:creationId xmlns:p14="http://schemas.microsoft.com/office/powerpoint/2010/main" val="65589390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Length1">
            <a:extLst>
              <a:ext uri="{FF2B5EF4-FFF2-40B4-BE49-F238E27FC236}">
                <a16:creationId xmlns:a16="http://schemas.microsoft.com/office/drawing/2014/main" id="{09D99B30-0D8D-4F6B-9DCA-F6C4C88FC9CD}"/>
              </a:ext>
            </a:extLst>
          </p:cNvPr>
          <p:cNvSpPr/>
          <p:nvPr/>
        </p:nvSpPr>
        <p:spPr>
          <a:xfrm>
            <a:off x="607593" y="3160904"/>
            <a:ext cx="9720000"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20" name="!!Length2">
            <a:extLst>
              <a:ext uri="{FF2B5EF4-FFF2-40B4-BE49-F238E27FC236}">
                <a16:creationId xmlns:a16="http://schemas.microsoft.com/office/drawing/2014/main" id="{DA7521D6-9A43-4D31-9E96-BE146EF55FB8}"/>
              </a:ext>
            </a:extLst>
          </p:cNvPr>
          <p:cNvSpPr/>
          <p:nvPr/>
        </p:nvSpPr>
        <p:spPr>
          <a:xfrm>
            <a:off x="607595" y="3860555"/>
            <a:ext cx="6459600"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5" name="TextBox 4">
            <a:extLst>
              <a:ext uri="{FF2B5EF4-FFF2-40B4-BE49-F238E27FC236}">
                <a16:creationId xmlns:a16="http://schemas.microsoft.com/office/drawing/2014/main" id="{1E61CCD5-5529-4DC1-A185-3E0BD952BE11}"/>
              </a:ext>
            </a:extLst>
          </p:cNvPr>
          <p:cNvSpPr txBox="1"/>
          <p:nvPr/>
        </p:nvSpPr>
        <p:spPr>
          <a:xfrm>
            <a:off x="517357" y="312821"/>
            <a:ext cx="8416090" cy="1015663"/>
          </a:xfrm>
          <a:prstGeom prst="rect">
            <a:avLst/>
          </a:prstGeom>
          <a:noFill/>
        </p:spPr>
        <p:txBody>
          <a:bodyPr wrap="square" rtlCol="0">
            <a:spAutoFit/>
          </a:bodyPr>
          <a:lstStyle/>
          <a:p>
            <a:r>
              <a:rPr lang="en-SG" sz="6000" dirty="0">
                <a:latin typeface="HelveticaNeueLT Std Lt" panose="020B0403020202020204" pitchFamily="34" charset="0"/>
              </a:rPr>
              <a:t>Euclid’s Algorithm</a:t>
            </a:r>
          </a:p>
        </p:txBody>
      </p:sp>
      <p:sp>
        <p:nvSpPr>
          <p:cNvPr id="17" name="!!Length4">
            <a:extLst>
              <a:ext uri="{FF2B5EF4-FFF2-40B4-BE49-F238E27FC236}">
                <a16:creationId xmlns:a16="http://schemas.microsoft.com/office/drawing/2014/main" id="{DE9CE69C-8EAB-4F3C-AC0F-0AFBA566796D}"/>
              </a:ext>
            </a:extLst>
          </p:cNvPr>
          <p:cNvSpPr/>
          <p:nvPr/>
        </p:nvSpPr>
        <p:spPr>
          <a:xfrm>
            <a:off x="597402" y="4570492"/>
            <a:ext cx="3199396"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18" name="TextBox 17">
            <a:extLst>
              <a:ext uri="{FF2B5EF4-FFF2-40B4-BE49-F238E27FC236}">
                <a16:creationId xmlns:a16="http://schemas.microsoft.com/office/drawing/2014/main" id="{665703AA-DADC-4B48-A1F9-2C3179080A38}"/>
              </a:ext>
            </a:extLst>
          </p:cNvPr>
          <p:cNvSpPr txBox="1"/>
          <p:nvPr/>
        </p:nvSpPr>
        <p:spPr>
          <a:xfrm>
            <a:off x="517357" y="1620253"/>
            <a:ext cx="11087101" cy="584775"/>
          </a:xfrm>
          <a:prstGeom prst="rect">
            <a:avLst/>
          </a:prstGeom>
          <a:noFill/>
        </p:spPr>
        <p:txBody>
          <a:bodyPr wrap="square" rtlCol="0">
            <a:spAutoFit/>
          </a:bodyPr>
          <a:lstStyle/>
          <a:p>
            <a:r>
              <a:rPr lang="en-SG" sz="3200" dirty="0">
                <a:latin typeface="HelveticaNeueLT Std Lt" panose="020B0403020202020204" pitchFamily="34" charset="0"/>
              </a:rPr>
              <a:t>This is the largest length that fits into both the original lengths.</a:t>
            </a:r>
          </a:p>
        </p:txBody>
      </p:sp>
    </p:spTree>
    <p:extLst>
      <p:ext uri="{BB962C8B-B14F-4D97-AF65-F5344CB8AC3E}">
        <p14:creationId xmlns:p14="http://schemas.microsoft.com/office/powerpoint/2010/main" val="9050181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Length1">
            <a:extLst>
              <a:ext uri="{FF2B5EF4-FFF2-40B4-BE49-F238E27FC236}">
                <a16:creationId xmlns:a16="http://schemas.microsoft.com/office/drawing/2014/main" id="{09D99B30-0D8D-4F6B-9DCA-F6C4C88FC9CD}"/>
              </a:ext>
            </a:extLst>
          </p:cNvPr>
          <p:cNvSpPr/>
          <p:nvPr/>
        </p:nvSpPr>
        <p:spPr>
          <a:xfrm>
            <a:off x="607593" y="3160904"/>
            <a:ext cx="9720000"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20" name="!!Length2">
            <a:extLst>
              <a:ext uri="{FF2B5EF4-FFF2-40B4-BE49-F238E27FC236}">
                <a16:creationId xmlns:a16="http://schemas.microsoft.com/office/drawing/2014/main" id="{DA7521D6-9A43-4D31-9E96-BE146EF55FB8}"/>
              </a:ext>
            </a:extLst>
          </p:cNvPr>
          <p:cNvSpPr/>
          <p:nvPr/>
        </p:nvSpPr>
        <p:spPr>
          <a:xfrm>
            <a:off x="607595" y="3860555"/>
            <a:ext cx="6459600"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5" name="TextBox 4">
            <a:extLst>
              <a:ext uri="{FF2B5EF4-FFF2-40B4-BE49-F238E27FC236}">
                <a16:creationId xmlns:a16="http://schemas.microsoft.com/office/drawing/2014/main" id="{1E61CCD5-5529-4DC1-A185-3E0BD952BE11}"/>
              </a:ext>
            </a:extLst>
          </p:cNvPr>
          <p:cNvSpPr txBox="1"/>
          <p:nvPr/>
        </p:nvSpPr>
        <p:spPr>
          <a:xfrm>
            <a:off x="517357" y="312821"/>
            <a:ext cx="8416090" cy="1015663"/>
          </a:xfrm>
          <a:prstGeom prst="rect">
            <a:avLst/>
          </a:prstGeom>
          <a:noFill/>
        </p:spPr>
        <p:txBody>
          <a:bodyPr wrap="square" rtlCol="0">
            <a:spAutoFit/>
          </a:bodyPr>
          <a:lstStyle/>
          <a:p>
            <a:r>
              <a:rPr lang="en-SG" sz="6000" dirty="0">
                <a:latin typeface="HelveticaNeueLT Std Lt" panose="020B0403020202020204" pitchFamily="34" charset="0"/>
              </a:rPr>
              <a:t>Euclid’s Algorithm</a:t>
            </a:r>
          </a:p>
        </p:txBody>
      </p:sp>
      <p:sp>
        <p:nvSpPr>
          <p:cNvPr id="17" name="!!Length4">
            <a:extLst>
              <a:ext uri="{FF2B5EF4-FFF2-40B4-BE49-F238E27FC236}">
                <a16:creationId xmlns:a16="http://schemas.microsoft.com/office/drawing/2014/main" id="{DE9CE69C-8EAB-4F3C-AC0F-0AFBA566796D}"/>
              </a:ext>
            </a:extLst>
          </p:cNvPr>
          <p:cNvSpPr/>
          <p:nvPr/>
        </p:nvSpPr>
        <p:spPr>
          <a:xfrm>
            <a:off x="597402" y="4570492"/>
            <a:ext cx="3199396"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18" name="TextBox 17">
            <a:extLst>
              <a:ext uri="{FF2B5EF4-FFF2-40B4-BE49-F238E27FC236}">
                <a16:creationId xmlns:a16="http://schemas.microsoft.com/office/drawing/2014/main" id="{665703AA-DADC-4B48-A1F9-2C3179080A38}"/>
              </a:ext>
            </a:extLst>
          </p:cNvPr>
          <p:cNvSpPr txBox="1"/>
          <p:nvPr/>
        </p:nvSpPr>
        <p:spPr>
          <a:xfrm>
            <a:off x="517357" y="1620253"/>
            <a:ext cx="11087101" cy="584775"/>
          </a:xfrm>
          <a:prstGeom prst="rect">
            <a:avLst/>
          </a:prstGeom>
          <a:noFill/>
        </p:spPr>
        <p:txBody>
          <a:bodyPr wrap="square" rtlCol="0">
            <a:spAutoFit/>
          </a:bodyPr>
          <a:lstStyle/>
          <a:p>
            <a:r>
              <a:rPr lang="en-SG" sz="3200" dirty="0">
                <a:latin typeface="HelveticaNeueLT Std Lt" panose="020B0403020202020204" pitchFamily="34" charset="0"/>
              </a:rPr>
              <a:t>This is the largest length that fits into both the original lengths.</a:t>
            </a:r>
          </a:p>
        </p:txBody>
      </p:sp>
      <p:sp>
        <p:nvSpPr>
          <p:cNvPr id="7" name="!!Length4">
            <a:extLst>
              <a:ext uri="{FF2B5EF4-FFF2-40B4-BE49-F238E27FC236}">
                <a16:creationId xmlns:a16="http://schemas.microsoft.com/office/drawing/2014/main" id="{77946AA9-3535-49FD-B4A6-D70F7466C53D}"/>
              </a:ext>
            </a:extLst>
          </p:cNvPr>
          <p:cNvSpPr/>
          <p:nvPr/>
        </p:nvSpPr>
        <p:spPr>
          <a:xfrm>
            <a:off x="3837395" y="4570492"/>
            <a:ext cx="3199396"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8" name="!!Length4">
            <a:extLst>
              <a:ext uri="{FF2B5EF4-FFF2-40B4-BE49-F238E27FC236}">
                <a16:creationId xmlns:a16="http://schemas.microsoft.com/office/drawing/2014/main" id="{1C0E47A4-C4A7-4B8B-ABA1-671C28346042}"/>
              </a:ext>
            </a:extLst>
          </p:cNvPr>
          <p:cNvSpPr/>
          <p:nvPr/>
        </p:nvSpPr>
        <p:spPr>
          <a:xfrm>
            <a:off x="7077388" y="4570492"/>
            <a:ext cx="3199396"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Tree>
    <p:extLst>
      <p:ext uri="{BB962C8B-B14F-4D97-AF65-F5344CB8AC3E}">
        <p14:creationId xmlns:p14="http://schemas.microsoft.com/office/powerpoint/2010/main" val="108905198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left)">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E61CCD5-5529-4DC1-A185-3E0BD952BE11}"/>
              </a:ext>
            </a:extLst>
          </p:cNvPr>
          <p:cNvSpPr txBox="1"/>
          <p:nvPr/>
        </p:nvSpPr>
        <p:spPr>
          <a:xfrm>
            <a:off x="517357" y="312821"/>
            <a:ext cx="8416090" cy="1015663"/>
          </a:xfrm>
          <a:prstGeom prst="rect">
            <a:avLst/>
          </a:prstGeom>
          <a:noFill/>
        </p:spPr>
        <p:txBody>
          <a:bodyPr wrap="square" rtlCol="0">
            <a:spAutoFit/>
          </a:bodyPr>
          <a:lstStyle/>
          <a:p>
            <a:r>
              <a:rPr lang="en-SG" sz="6000" dirty="0">
                <a:latin typeface="HelveticaNeueLT Std Lt" panose="020B0403020202020204" pitchFamily="34" charset="0"/>
              </a:rPr>
              <a:t>Euclid’s Algorithm</a:t>
            </a:r>
          </a:p>
        </p:txBody>
      </p:sp>
      <p:sp>
        <p:nvSpPr>
          <p:cNvPr id="21" name="TextBox 20">
            <a:extLst>
              <a:ext uri="{FF2B5EF4-FFF2-40B4-BE49-F238E27FC236}">
                <a16:creationId xmlns:a16="http://schemas.microsoft.com/office/drawing/2014/main" id="{C43CA950-2BC9-4E00-8BA8-3E455625A89E}"/>
              </a:ext>
            </a:extLst>
          </p:cNvPr>
          <p:cNvSpPr txBox="1"/>
          <p:nvPr/>
        </p:nvSpPr>
        <p:spPr>
          <a:xfrm>
            <a:off x="517357" y="1620253"/>
            <a:ext cx="11087101" cy="584775"/>
          </a:xfrm>
          <a:prstGeom prst="rect">
            <a:avLst/>
          </a:prstGeom>
          <a:noFill/>
        </p:spPr>
        <p:txBody>
          <a:bodyPr wrap="square" rtlCol="0">
            <a:spAutoFit/>
          </a:bodyPr>
          <a:lstStyle/>
          <a:p>
            <a:r>
              <a:rPr lang="en-SG" sz="3200" dirty="0">
                <a:latin typeface="HelveticaNeueLT Std Lt" panose="020B0403020202020204" pitchFamily="34" charset="0"/>
              </a:rPr>
              <a:t>Let’s try another example ...</a:t>
            </a:r>
          </a:p>
        </p:txBody>
      </p:sp>
    </p:spTree>
    <p:extLst>
      <p:ext uri="{BB962C8B-B14F-4D97-AF65-F5344CB8AC3E}">
        <p14:creationId xmlns:p14="http://schemas.microsoft.com/office/powerpoint/2010/main" val="375394307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E61CCD5-5529-4DC1-A185-3E0BD952BE11}"/>
              </a:ext>
            </a:extLst>
          </p:cNvPr>
          <p:cNvSpPr txBox="1"/>
          <p:nvPr/>
        </p:nvSpPr>
        <p:spPr>
          <a:xfrm>
            <a:off x="517357" y="312821"/>
            <a:ext cx="8416090" cy="1015663"/>
          </a:xfrm>
          <a:prstGeom prst="rect">
            <a:avLst/>
          </a:prstGeom>
          <a:noFill/>
        </p:spPr>
        <p:txBody>
          <a:bodyPr wrap="square" rtlCol="0">
            <a:spAutoFit/>
          </a:bodyPr>
          <a:lstStyle/>
          <a:p>
            <a:r>
              <a:rPr lang="en-SG" sz="6000" dirty="0">
                <a:latin typeface="HelveticaNeueLT Std Lt" panose="020B0403020202020204" pitchFamily="34" charset="0"/>
              </a:rPr>
              <a:t>Euclid’s Algorithm</a:t>
            </a:r>
          </a:p>
        </p:txBody>
      </p:sp>
      <p:sp>
        <p:nvSpPr>
          <p:cNvPr id="21" name="TextBox 20">
            <a:extLst>
              <a:ext uri="{FF2B5EF4-FFF2-40B4-BE49-F238E27FC236}">
                <a16:creationId xmlns:a16="http://schemas.microsoft.com/office/drawing/2014/main" id="{C43CA950-2BC9-4E00-8BA8-3E455625A89E}"/>
              </a:ext>
            </a:extLst>
          </p:cNvPr>
          <p:cNvSpPr txBox="1"/>
          <p:nvPr/>
        </p:nvSpPr>
        <p:spPr>
          <a:xfrm>
            <a:off x="517357" y="1620253"/>
            <a:ext cx="11087101" cy="584775"/>
          </a:xfrm>
          <a:prstGeom prst="rect">
            <a:avLst/>
          </a:prstGeom>
          <a:noFill/>
        </p:spPr>
        <p:txBody>
          <a:bodyPr wrap="square" rtlCol="0">
            <a:spAutoFit/>
          </a:bodyPr>
          <a:lstStyle/>
          <a:p>
            <a:r>
              <a:rPr lang="en-SG" sz="3200" dirty="0">
                <a:latin typeface="HelveticaNeueLT Std Lt" panose="020B0403020202020204" pitchFamily="34" charset="0"/>
              </a:rPr>
              <a:t>Start with two lengths ...</a:t>
            </a:r>
          </a:p>
        </p:txBody>
      </p:sp>
      <p:sp>
        <p:nvSpPr>
          <p:cNvPr id="2" name="!!Length1">
            <a:extLst>
              <a:ext uri="{FF2B5EF4-FFF2-40B4-BE49-F238E27FC236}">
                <a16:creationId xmlns:a16="http://schemas.microsoft.com/office/drawing/2014/main" id="{D580C1B4-E3E6-4BDF-848F-8AD1DE31BAD5}"/>
              </a:ext>
            </a:extLst>
          </p:cNvPr>
          <p:cNvSpPr/>
          <p:nvPr/>
        </p:nvSpPr>
        <p:spPr>
          <a:xfrm>
            <a:off x="607593" y="3160904"/>
            <a:ext cx="7560000" cy="360000"/>
          </a:xfrm>
          <a:prstGeom prst="rect">
            <a:avLst/>
          </a:prstGeom>
          <a:solidFill>
            <a:srgbClr val="00B05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6" name="!!Length2">
            <a:extLst>
              <a:ext uri="{FF2B5EF4-FFF2-40B4-BE49-F238E27FC236}">
                <a16:creationId xmlns:a16="http://schemas.microsoft.com/office/drawing/2014/main" id="{560F97C6-685E-470B-8690-AB7611E75B94}"/>
              </a:ext>
            </a:extLst>
          </p:cNvPr>
          <p:cNvSpPr/>
          <p:nvPr/>
        </p:nvSpPr>
        <p:spPr>
          <a:xfrm>
            <a:off x="607595" y="3860555"/>
            <a:ext cx="2700000" cy="360000"/>
          </a:xfrm>
          <a:prstGeom prst="rect">
            <a:avLst/>
          </a:prstGeom>
          <a:solidFill>
            <a:srgbClr val="00B05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Tree>
    <p:extLst>
      <p:ext uri="{BB962C8B-B14F-4D97-AF65-F5344CB8AC3E}">
        <p14:creationId xmlns:p14="http://schemas.microsoft.com/office/powerpoint/2010/main" val="3350648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left)">
                                      <p:cBhvr>
                                        <p:cTn id="1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E61CCD5-5529-4DC1-A185-3E0BD952BE11}"/>
              </a:ext>
            </a:extLst>
          </p:cNvPr>
          <p:cNvSpPr txBox="1"/>
          <p:nvPr/>
        </p:nvSpPr>
        <p:spPr>
          <a:xfrm>
            <a:off x="517357" y="312821"/>
            <a:ext cx="8416090" cy="1015663"/>
          </a:xfrm>
          <a:prstGeom prst="rect">
            <a:avLst/>
          </a:prstGeom>
          <a:noFill/>
        </p:spPr>
        <p:txBody>
          <a:bodyPr wrap="square" rtlCol="0">
            <a:spAutoFit/>
          </a:bodyPr>
          <a:lstStyle/>
          <a:p>
            <a:r>
              <a:rPr lang="en-SG" sz="6000" dirty="0">
                <a:latin typeface="HelveticaNeueLT Std Lt" panose="020B0403020202020204" pitchFamily="34" charset="0"/>
              </a:rPr>
              <a:t>Euclid’s Algorithm</a:t>
            </a:r>
          </a:p>
        </p:txBody>
      </p:sp>
      <p:sp>
        <p:nvSpPr>
          <p:cNvPr id="21" name="TextBox 20">
            <a:extLst>
              <a:ext uri="{FF2B5EF4-FFF2-40B4-BE49-F238E27FC236}">
                <a16:creationId xmlns:a16="http://schemas.microsoft.com/office/drawing/2014/main" id="{C43CA950-2BC9-4E00-8BA8-3E455625A89E}"/>
              </a:ext>
            </a:extLst>
          </p:cNvPr>
          <p:cNvSpPr txBox="1"/>
          <p:nvPr/>
        </p:nvSpPr>
        <p:spPr>
          <a:xfrm>
            <a:off x="517357" y="1620253"/>
            <a:ext cx="11087101" cy="584775"/>
          </a:xfrm>
          <a:prstGeom prst="rect">
            <a:avLst/>
          </a:prstGeom>
          <a:noFill/>
        </p:spPr>
        <p:txBody>
          <a:bodyPr wrap="square" rtlCol="0">
            <a:spAutoFit/>
          </a:bodyPr>
          <a:lstStyle/>
          <a:p>
            <a:r>
              <a:rPr lang="en-SG" sz="3200" dirty="0">
                <a:latin typeface="HelveticaNeueLT Std Lt" panose="020B0403020202020204" pitchFamily="34" charset="0"/>
              </a:rPr>
              <a:t>In this example, we can duplicate the shorter length first.</a:t>
            </a:r>
          </a:p>
        </p:txBody>
      </p:sp>
      <p:sp>
        <p:nvSpPr>
          <p:cNvPr id="2" name="!!Length1">
            <a:extLst>
              <a:ext uri="{FF2B5EF4-FFF2-40B4-BE49-F238E27FC236}">
                <a16:creationId xmlns:a16="http://schemas.microsoft.com/office/drawing/2014/main" id="{D580C1B4-E3E6-4BDF-848F-8AD1DE31BAD5}"/>
              </a:ext>
            </a:extLst>
          </p:cNvPr>
          <p:cNvSpPr/>
          <p:nvPr/>
        </p:nvSpPr>
        <p:spPr>
          <a:xfrm>
            <a:off x="607593" y="3160904"/>
            <a:ext cx="7560000" cy="360000"/>
          </a:xfrm>
          <a:prstGeom prst="rect">
            <a:avLst/>
          </a:prstGeom>
          <a:solidFill>
            <a:srgbClr val="00B05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6" name="!!Length2">
            <a:extLst>
              <a:ext uri="{FF2B5EF4-FFF2-40B4-BE49-F238E27FC236}">
                <a16:creationId xmlns:a16="http://schemas.microsoft.com/office/drawing/2014/main" id="{560F97C6-685E-470B-8690-AB7611E75B94}"/>
              </a:ext>
            </a:extLst>
          </p:cNvPr>
          <p:cNvSpPr/>
          <p:nvPr/>
        </p:nvSpPr>
        <p:spPr>
          <a:xfrm>
            <a:off x="607595" y="3860555"/>
            <a:ext cx="2700000" cy="360000"/>
          </a:xfrm>
          <a:prstGeom prst="rect">
            <a:avLst/>
          </a:prstGeom>
          <a:solidFill>
            <a:srgbClr val="00B05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Tree>
    <p:extLst>
      <p:ext uri="{BB962C8B-B14F-4D97-AF65-F5344CB8AC3E}">
        <p14:creationId xmlns:p14="http://schemas.microsoft.com/office/powerpoint/2010/main" val="247500282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E61CCD5-5529-4DC1-A185-3E0BD952BE11}"/>
              </a:ext>
            </a:extLst>
          </p:cNvPr>
          <p:cNvSpPr txBox="1"/>
          <p:nvPr/>
        </p:nvSpPr>
        <p:spPr>
          <a:xfrm>
            <a:off x="517357" y="312821"/>
            <a:ext cx="8416090" cy="1015663"/>
          </a:xfrm>
          <a:prstGeom prst="rect">
            <a:avLst/>
          </a:prstGeom>
          <a:noFill/>
        </p:spPr>
        <p:txBody>
          <a:bodyPr wrap="square" rtlCol="0">
            <a:spAutoFit/>
          </a:bodyPr>
          <a:lstStyle/>
          <a:p>
            <a:r>
              <a:rPr lang="en-SG" sz="6000" dirty="0">
                <a:latin typeface="HelveticaNeueLT Std Lt" panose="020B0403020202020204" pitchFamily="34" charset="0"/>
              </a:rPr>
              <a:t>Euclid’s Algorithm</a:t>
            </a:r>
          </a:p>
        </p:txBody>
      </p:sp>
      <p:sp>
        <p:nvSpPr>
          <p:cNvPr id="21" name="TextBox 20">
            <a:extLst>
              <a:ext uri="{FF2B5EF4-FFF2-40B4-BE49-F238E27FC236}">
                <a16:creationId xmlns:a16="http://schemas.microsoft.com/office/drawing/2014/main" id="{C43CA950-2BC9-4E00-8BA8-3E455625A89E}"/>
              </a:ext>
            </a:extLst>
          </p:cNvPr>
          <p:cNvSpPr txBox="1"/>
          <p:nvPr/>
        </p:nvSpPr>
        <p:spPr>
          <a:xfrm>
            <a:off x="517357" y="1620253"/>
            <a:ext cx="11087101" cy="584775"/>
          </a:xfrm>
          <a:prstGeom prst="rect">
            <a:avLst/>
          </a:prstGeom>
          <a:noFill/>
        </p:spPr>
        <p:txBody>
          <a:bodyPr wrap="square" rtlCol="0">
            <a:spAutoFit/>
          </a:bodyPr>
          <a:lstStyle/>
          <a:p>
            <a:r>
              <a:rPr lang="en-SG" sz="3200" dirty="0">
                <a:latin typeface="HelveticaNeueLT Std Lt" panose="020B0403020202020204" pitchFamily="34" charset="0"/>
              </a:rPr>
              <a:t>In this example, we can duplicate the shorter length first.</a:t>
            </a:r>
          </a:p>
        </p:txBody>
      </p:sp>
      <p:sp>
        <p:nvSpPr>
          <p:cNvPr id="2" name="!!Length1">
            <a:extLst>
              <a:ext uri="{FF2B5EF4-FFF2-40B4-BE49-F238E27FC236}">
                <a16:creationId xmlns:a16="http://schemas.microsoft.com/office/drawing/2014/main" id="{D580C1B4-E3E6-4BDF-848F-8AD1DE31BAD5}"/>
              </a:ext>
            </a:extLst>
          </p:cNvPr>
          <p:cNvSpPr/>
          <p:nvPr/>
        </p:nvSpPr>
        <p:spPr>
          <a:xfrm>
            <a:off x="607593" y="3160904"/>
            <a:ext cx="7560000" cy="360000"/>
          </a:xfrm>
          <a:prstGeom prst="rect">
            <a:avLst/>
          </a:prstGeom>
          <a:solidFill>
            <a:srgbClr val="00B05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6" name="!!Length2">
            <a:extLst>
              <a:ext uri="{FF2B5EF4-FFF2-40B4-BE49-F238E27FC236}">
                <a16:creationId xmlns:a16="http://schemas.microsoft.com/office/drawing/2014/main" id="{560F97C6-685E-470B-8690-AB7611E75B94}"/>
              </a:ext>
            </a:extLst>
          </p:cNvPr>
          <p:cNvSpPr/>
          <p:nvPr/>
        </p:nvSpPr>
        <p:spPr>
          <a:xfrm>
            <a:off x="607595" y="3860555"/>
            <a:ext cx="2700000" cy="360000"/>
          </a:xfrm>
          <a:prstGeom prst="rect">
            <a:avLst/>
          </a:prstGeom>
          <a:solidFill>
            <a:srgbClr val="00B05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7" name="!!Length2A">
            <a:extLst>
              <a:ext uri="{FF2B5EF4-FFF2-40B4-BE49-F238E27FC236}">
                <a16:creationId xmlns:a16="http://schemas.microsoft.com/office/drawing/2014/main" id="{03BCA600-BF77-4EDE-9369-36C8BD4B90CC}"/>
              </a:ext>
            </a:extLst>
          </p:cNvPr>
          <p:cNvSpPr/>
          <p:nvPr/>
        </p:nvSpPr>
        <p:spPr>
          <a:xfrm>
            <a:off x="3335740" y="3860555"/>
            <a:ext cx="2700000" cy="360000"/>
          </a:xfrm>
          <a:prstGeom prst="rect">
            <a:avLst/>
          </a:prstGeom>
          <a:solidFill>
            <a:srgbClr val="00B05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Tree>
    <p:extLst>
      <p:ext uri="{BB962C8B-B14F-4D97-AF65-F5344CB8AC3E}">
        <p14:creationId xmlns:p14="http://schemas.microsoft.com/office/powerpoint/2010/main" val="323431877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E61CCD5-5529-4DC1-A185-3E0BD952BE11}"/>
              </a:ext>
            </a:extLst>
          </p:cNvPr>
          <p:cNvSpPr txBox="1"/>
          <p:nvPr/>
        </p:nvSpPr>
        <p:spPr>
          <a:xfrm>
            <a:off x="517357" y="312821"/>
            <a:ext cx="8416090" cy="1015663"/>
          </a:xfrm>
          <a:prstGeom prst="rect">
            <a:avLst/>
          </a:prstGeom>
          <a:noFill/>
        </p:spPr>
        <p:txBody>
          <a:bodyPr wrap="square" rtlCol="0">
            <a:spAutoFit/>
          </a:bodyPr>
          <a:lstStyle/>
          <a:p>
            <a:r>
              <a:rPr lang="en-SG" sz="6000" dirty="0">
                <a:latin typeface="HelveticaNeueLT Std Lt" panose="020B0403020202020204" pitchFamily="34" charset="0"/>
              </a:rPr>
              <a:t>Euclid’s Algorithm</a:t>
            </a:r>
          </a:p>
        </p:txBody>
      </p:sp>
      <p:sp>
        <p:nvSpPr>
          <p:cNvPr id="21" name="TextBox 20">
            <a:extLst>
              <a:ext uri="{FF2B5EF4-FFF2-40B4-BE49-F238E27FC236}">
                <a16:creationId xmlns:a16="http://schemas.microsoft.com/office/drawing/2014/main" id="{C43CA950-2BC9-4E00-8BA8-3E455625A89E}"/>
              </a:ext>
            </a:extLst>
          </p:cNvPr>
          <p:cNvSpPr txBox="1"/>
          <p:nvPr/>
        </p:nvSpPr>
        <p:spPr>
          <a:xfrm>
            <a:off x="517357" y="1620253"/>
            <a:ext cx="11087101" cy="584775"/>
          </a:xfrm>
          <a:prstGeom prst="rect">
            <a:avLst/>
          </a:prstGeom>
          <a:noFill/>
        </p:spPr>
        <p:txBody>
          <a:bodyPr wrap="square" rtlCol="0">
            <a:spAutoFit/>
          </a:bodyPr>
          <a:lstStyle/>
          <a:p>
            <a:r>
              <a:rPr lang="en-SG" sz="3200" dirty="0">
                <a:latin typeface="HelveticaNeueLT Std Lt" panose="020B0403020202020204" pitchFamily="34" charset="0"/>
              </a:rPr>
              <a:t>Now check the difference (remainder)</a:t>
            </a:r>
          </a:p>
        </p:txBody>
      </p:sp>
      <p:sp>
        <p:nvSpPr>
          <p:cNvPr id="2" name="!!Length1">
            <a:extLst>
              <a:ext uri="{FF2B5EF4-FFF2-40B4-BE49-F238E27FC236}">
                <a16:creationId xmlns:a16="http://schemas.microsoft.com/office/drawing/2014/main" id="{D580C1B4-E3E6-4BDF-848F-8AD1DE31BAD5}"/>
              </a:ext>
            </a:extLst>
          </p:cNvPr>
          <p:cNvSpPr/>
          <p:nvPr/>
        </p:nvSpPr>
        <p:spPr>
          <a:xfrm>
            <a:off x="607593" y="3160904"/>
            <a:ext cx="7560000" cy="360000"/>
          </a:xfrm>
          <a:prstGeom prst="rect">
            <a:avLst/>
          </a:prstGeom>
          <a:solidFill>
            <a:srgbClr val="00B05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6" name="!!Length2">
            <a:extLst>
              <a:ext uri="{FF2B5EF4-FFF2-40B4-BE49-F238E27FC236}">
                <a16:creationId xmlns:a16="http://schemas.microsoft.com/office/drawing/2014/main" id="{560F97C6-685E-470B-8690-AB7611E75B94}"/>
              </a:ext>
            </a:extLst>
          </p:cNvPr>
          <p:cNvSpPr/>
          <p:nvPr/>
        </p:nvSpPr>
        <p:spPr>
          <a:xfrm>
            <a:off x="607595" y="3860555"/>
            <a:ext cx="2700000" cy="360000"/>
          </a:xfrm>
          <a:prstGeom prst="rect">
            <a:avLst/>
          </a:prstGeom>
          <a:solidFill>
            <a:srgbClr val="00B05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7" name="!!Length2A">
            <a:extLst>
              <a:ext uri="{FF2B5EF4-FFF2-40B4-BE49-F238E27FC236}">
                <a16:creationId xmlns:a16="http://schemas.microsoft.com/office/drawing/2014/main" id="{03BCA600-BF77-4EDE-9369-36C8BD4B90CC}"/>
              </a:ext>
            </a:extLst>
          </p:cNvPr>
          <p:cNvSpPr/>
          <p:nvPr/>
        </p:nvSpPr>
        <p:spPr>
          <a:xfrm>
            <a:off x="3335740" y="3860555"/>
            <a:ext cx="2700000" cy="360000"/>
          </a:xfrm>
          <a:prstGeom prst="rect">
            <a:avLst/>
          </a:prstGeom>
          <a:solidFill>
            <a:srgbClr val="00B05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9" name="!!Length3">
            <a:extLst>
              <a:ext uri="{FF2B5EF4-FFF2-40B4-BE49-F238E27FC236}">
                <a16:creationId xmlns:a16="http://schemas.microsoft.com/office/drawing/2014/main" id="{33641ACD-A7CB-4817-B619-F920C6B785CA}"/>
              </a:ext>
            </a:extLst>
          </p:cNvPr>
          <p:cNvSpPr/>
          <p:nvPr/>
        </p:nvSpPr>
        <p:spPr>
          <a:xfrm>
            <a:off x="6060907" y="3860555"/>
            <a:ext cx="2106686" cy="360000"/>
          </a:xfrm>
          <a:prstGeom prst="rect">
            <a:avLst/>
          </a:prstGeom>
          <a:solidFill>
            <a:schemeClr val="accent4">
              <a:lumMod val="40000"/>
              <a:lumOff val="6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Tree>
    <p:extLst>
      <p:ext uri="{BB962C8B-B14F-4D97-AF65-F5344CB8AC3E}">
        <p14:creationId xmlns:p14="http://schemas.microsoft.com/office/powerpoint/2010/main" val="3684223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left)">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E61CCD5-5529-4DC1-A185-3E0BD952BE11}"/>
              </a:ext>
            </a:extLst>
          </p:cNvPr>
          <p:cNvSpPr txBox="1"/>
          <p:nvPr/>
        </p:nvSpPr>
        <p:spPr>
          <a:xfrm>
            <a:off x="517357" y="312821"/>
            <a:ext cx="8416090" cy="1015663"/>
          </a:xfrm>
          <a:prstGeom prst="rect">
            <a:avLst/>
          </a:prstGeom>
          <a:noFill/>
        </p:spPr>
        <p:txBody>
          <a:bodyPr wrap="square" rtlCol="0">
            <a:spAutoFit/>
          </a:bodyPr>
          <a:lstStyle/>
          <a:p>
            <a:r>
              <a:rPr lang="en-SG" sz="6000" dirty="0">
                <a:latin typeface="HelveticaNeueLT Std Lt" panose="020B0403020202020204" pitchFamily="34" charset="0"/>
              </a:rPr>
              <a:t>Euclid’s Algorithm</a:t>
            </a:r>
          </a:p>
        </p:txBody>
      </p:sp>
      <p:sp>
        <p:nvSpPr>
          <p:cNvPr id="21" name="TextBox 20">
            <a:extLst>
              <a:ext uri="{FF2B5EF4-FFF2-40B4-BE49-F238E27FC236}">
                <a16:creationId xmlns:a16="http://schemas.microsoft.com/office/drawing/2014/main" id="{C43CA950-2BC9-4E00-8BA8-3E455625A89E}"/>
              </a:ext>
            </a:extLst>
          </p:cNvPr>
          <p:cNvSpPr txBox="1"/>
          <p:nvPr/>
        </p:nvSpPr>
        <p:spPr>
          <a:xfrm>
            <a:off x="517357" y="1620253"/>
            <a:ext cx="11087101" cy="584775"/>
          </a:xfrm>
          <a:prstGeom prst="rect">
            <a:avLst/>
          </a:prstGeom>
          <a:noFill/>
        </p:spPr>
        <p:txBody>
          <a:bodyPr wrap="square" rtlCol="0">
            <a:spAutoFit/>
          </a:bodyPr>
          <a:lstStyle/>
          <a:p>
            <a:r>
              <a:rPr lang="en-SG" sz="3200" dirty="0">
                <a:latin typeface="HelveticaNeueLT Std Lt" panose="020B0403020202020204" pitchFamily="34" charset="0"/>
              </a:rPr>
              <a:t>Now check the difference (remainder)</a:t>
            </a:r>
          </a:p>
        </p:txBody>
      </p:sp>
      <p:sp>
        <p:nvSpPr>
          <p:cNvPr id="2" name="!!Length1">
            <a:extLst>
              <a:ext uri="{FF2B5EF4-FFF2-40B4-BE49-F238E27FC236}">
                <a16:creationId xmlns:a16="http://schemas.microsoft.com/office/drawing/2014/main" id="{D580C1B4-E3E6-4BDF-848F-8AD1DE31BAD5}"/>
              </a:ext>
            </a:extLst>
          </p:cNvPr>
          <p:cNvSpPr/>
          <p:nvPr/>
        </p:nvSpPr>
        <p:spPr>
          <a:xfrm>
            <a:off x="607593" y="3160904"/>
            <a:ext cx="7560000" cy="360000"/>
          </a:xfrm>
          <a:prstGeom prst="rect">
            <a:avLst/>
          </a:prstGeom>
          <a:solidFill>
            <a:srgbClr val="00B05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6" name="!!Length2">
            <a:extLst>
              <a:ext uri="{FF2B5EF4-FFF2-40B4-BE49-F238E27FC236}">
                <a16:creationId xmlns:a16="http://schemas.microsoft.com/office/drawing/2014/main" id="{560F97C6-685E-470B-8690-AB7611E75B94}"/>
              </a:ext>
            </a:extLst>
          </p:cNvPr>
          <p:cNvSpPr/>
          <p:nvPr/>
        </p:nvSpPr>
        <p:spPr>
          <a:xfrm>
            <a:off x="607595" y="3860555"/>
            <a:ext cx="2700000" cy="360000"/>
          </a:xfrm>
          <a:prstGeom prst="rect">
            <a:avLst/>
          </a:prstGeom>
          <a:solidFill>
            <a:srgbClr val="00B05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9" name="!!Length3">
            <a:extLst>
              <a:ext uri="{FF2B5EF4-FFF2-40B4-BE49-F238E27FC236}">
                <a16:creationId xmlns:a16="http://schemas.microsoft.com/office/drawing/2014/main" id="{33641ACD-A7CB-4817-B619-F920C6B785CA}"/>
              </a:ext>
            </a:extLst>
          </p:cNvPr>
          <p:cNvSpPr/>
          <p:nvPr/>
        </p:nvSpPr>
        <p:spPr>
          <a:xfrm>
            <a:off x="607593" y="4560206"/>
            <a:ext cx="2106686" cy="360000"/>
          </a:xfrm>
          <a:prstGeom prst="rect">
            <a:avLst/>
          </a:prstGeom>
          <a:solidFill>
            <a:srgbClr val="00B05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Tree>
    <p:extLst>
      <p:ext uri="{BB962C8B-B14F-4D97-AF65-F5344CB8AC3E}">
        <p14:creationId xmlns:p14="http://schemas.microsoft.com/office/powerpoint/2010/main" val="374492935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E61CCD5-5529-4DC1-A185-3E0BD952BE11}"/>
              </a:ext>
            </a:extLst>
          </p:cNvPr>
          <p:cNvSpPr txBox="1"/>
          <p:nvPr/>
        </p:nvSpPr>
        <p:spPr>
          <a:xfrm>
            <a:off x="517357" y="312821"/>
            <a:ext cx="8416090" cy="1015663"/>
          </a:xfrm>
          <a:prstGeom prst="rect">
            <a:avLst/>
          </a:prstGeom>
          <a:noFill/>
        </p:spPr>
        <p:txBody>
          <a:bodyPr wrap="square" rtlCol="0">
            <a:spAutoFit/>
          </a:bodyPr>
          <a:lstStyle/>
          <a:p>
            <a:r>
              <a:rPr lang="en-SG" sz="6000" dirty="0">
                <a:latin typeface="HelveticaNeueLT Std Lt" panose="020B0403020202020204" pitchFamily="34" charset="0"/>
              </a:rPr>
              <a:t>Euclid’s Algorithm</a:t>
            </a:r>
          </a:p>
        </p:txBody>
      </p:sp>
      <p:sp>
        <p:nvSpPr>
          <p:cNvPr id="21" name="TextBox 20">
            <a:extLst>
              <a:ext uri="{FF2B5EF4-FFF2-40B4-BE49-F238E27FC236}">
                <a16:creationId xmlns:a16="http://schemas.microsoft.com/office/drawing/2014/main" id="{C43CA950-2BC9-4E00-8BA8-3E455625A89E}"/>
              </a:ext>
            </a:extLst>
          </p:cNvPr>
          <p:cNvSpPr txBox="1"/>
          <p:nvPr/>
        </p:nvSpPr>
        <p:spPr>
          <a:xfrm>
            <a:off x="517357" y="1620253"/>
            <a:ext cx="11087101" cy="584775"/>
          </a:xfrm>
          <a:prstGeom prst="rect">
            <a:avLst/>
          </a:prstGeom>
          <a:noFill/>
        </p:spPr>
        <p:txBody>
          <a:bodyPr wrap="square" rtlCol="0">
            <a:spAutoFit/>
          </a:bodyPr>
          <a:lstStyle/>
          <a:p>
            <a:r>
              <a:rPr lang="en-SG" sz="3200" dirty="0">
                <a:latin typeface="HelveticaNeueLT Std Lt" panose="020B0403020202020204" pitchFamily="34" charset="0"/>
              </a:rPr>
              <a:t>Repeat the process.</a:t>
            </a:r>
          </a:p>
        </p:txBody>
      </p:sp>
      <p:sp>
        <p:nvSpPr>
          <p:cNvPr id="6" name="!!Length2">
            <a:extLst>
              <a:ext uri="{FF2B5EF4-FFF2-40B4-BE49-F238E27FC236}">
                <a16:creationId xmlns:a16="http://schemas.microsoft.com/office/drawing/2014/main" id="{560F97C6-685E-470B-8690-AB7611E75B94}"/>
              </a:ext>
            </a:extLst>
          </p:cNvPr>
          <p:cNvSpPr/>
          <p:nvPr/>
        </p:nvSpPr>
        <p:spPr>
          <a:xfrm>
            <a:off x="607595" y="3164268"/>
            <a:ext cx="2700000" cy="360000"/>
          </a:xfrm>
          <a:prstGeom prst="rect">
            <a:avLst/>
          </a:prstGeom>
          <a:solidFill>
            <a:srgbClr val="00B05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9" name="!!Length3">
            <a:extLst>
              <a:ext uri="{FF2B5EF4-FFF2-40B4-BE49-F238E27FC236}">
                <a16:creationId xmlns:a16="http://schemas.microsoft.com/office/drawing/2014/main" id="{33641ACD-A7CB-4817-B619-F920C6B785CA}"/>
              </a:ext>
            </a:extLst>
          </p:cNvPr>
          <p:cNvSpPr/>
          <p:nvPr/>
        </p:nvSpPr>
        <p:spPr>
          <a:xfrm>
            <a:off x="607593" y="3863919"/>
            <a:ext cx="2106686" cy="360000"/>
          </a:xfrm>
          <a:prstGeom prst="rect">
            <a:avLst/>
          </a:prstGeom>
          <a:solidFill>
            <a:srgbClr val="00B05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Tree>
    <p:extLst>
      <p:ext uri="{BB962C8B-B14F-4D97-AF65-F5344CB8AC3E}">
        <p14:creationId xmlns:p14="http://schemas.microsoft.com/office/powerpoint/2010/main" val="155441456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E61CCD5-5529-4DC1-A185-3E0BD952BE11}"/>
              </a:ext>
            </a:extLst>
          </p:cNvPr>
          <p:cNvSpPr txBox="1"/>
          <p:nvPr/>
        </p:nvSpPr>
        <p:spPr>
          <a:xfrm>
            <a:off x="517357" y="312821"/>
            <a:ext cx="8416090" cy="1015663"/>
          </a:xfrm>
          <a:prstGeom prst="rect">
            <a:avLst/>
          </a:prstGeom>
          <a:noFill/>
        </p:spPr>
        <p:txBody>
          <a:bodyPr wrap="square" rtlCol="0">
            <a:spAutoFit/>
          </a:bodyPr>
          <a:lstStyle/>
          <a:p>
            <a:r>
              <a:rPr lang="en-SG" sz="6000" dirty="0">
                <a:latin typeface="HelveticaNeueLT Std Lt" panose="020B0403020202020204" pitchFamily="34" charset="0"/>
              </a:rPr>
              <a:t>Euclid’s Algorithm</a:t>
            </a:r>
          </a:p>
        </p:txBody>
      </p:sp>
      <p:sp>
        <p:nvSpPr>
          <p:cNvPr id="21" name="TextBox 20">
            <a:extLst>
              <a:ext uri="{FF2B5EF4-FFF2-40B4-BE49-F238E27FC236}">
                <a16:creationId xmlns:a16="http://schemas.microsoft.com/office/drawing/2014/main" id="{C43CA950-2BC9-4E00-8BA8-3E455625A89E}"/>
              </a:ext>
            </a:extLst>
          </p:cNvPr>
          <p:cNvSpPr txBox="1"/>
          <p:nvPr/>
        </p:nvSpPr>
        <p:spPr>
          <a:xfrm>
            <a:off x="517357" y="1620253"/>
            <a:ext cx="11087101" cy="584775"/>
          </a:xfrm>
          <a:prstGeom prst="rect">
            <a:avLst/>
          </a:prstGeom>
          <a:noFill/>
        </p:spPr>
        <p:txBody>
          <a:bodyPr wrap="square" rtlCol="0">
            <a:spAutoFit/>
          </a:bodyPr>
          <a:lstStyle/>
          <a:p>
            <a:r>
              <a:rPr lang="en-SG" sz="3200" dirty="0">
                <a:latin typeface="HelveticaNeueLT Std Lt" panose="020B0403020202020204" pitchFamily="34" charset="0"/>
              </a:rPr>
              <a:t>Repeat the process.</a:t>
            </a:r>
          </a:p>
        </p:txBody>
      </p:sp>
      <p:sp>
        <p:nvSpPr>
          <p:cNvPr id="6" name="!!Length2">
            <a:extLst>
              <a:ext uri="{FF2B5EF4-FFF2-40B4-BE49-F238E27FC236}">
                <a16:creationId xmlns:a16="http://schemas.microsoft.com/office/drawing/2014/main" id="{560F97C6-685E-470B-8690-AB7611E75B94}"/>
              </a:ext>
            </a:extLst>
          </p:cNvPr>
          <p:cNvSpPr/>
          <p:nvPr/>
        </p:nvSpPr>
        <p:spPr>
          <a:xfrm>
            <a:off x="607595" y="3164268"/>
            <a:ext cx="2700000" cy="360000"/>
          </a:xfrm>
          <a:prstGeom prst="rect">
            <a:avLst/>
          </a:prstGeom>
          <a:solidFill>
            <a:srgbClr val="00B05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9" name="!!Length3">
            <a:extLst>
              <a:ext uri="{FF2B5EF4-FFF2-40B4-BE49-F238E27FC236}">
                <a16:creationId xmlns:a16="http://schemas.microsoft.com/office/drawing/2014/main" id="{33641ACD-A7CB-4817-B619-F920C6B785CA}"/>
              </a:ext>
            </a:extLst>
          </p:cNvPr>
          <p:cNvSpPr/>
          <p:nvPr/>
        </p:nvSpPr>
        <p:spPr>
          <a:xfrm>
            <a:off x="607593" y="3863919"/>
            <a:ext cx="2106686" cy="360000"/>
          </a:xfrm>
          <a:prstGeom prst="rect">
            <a:avLst/>
          </a:prstGeom>
          <a:solidFill>
            <a:srgbClr val="00B05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7" name="!!Length4">
            <a:extLst>
              <a:ext uri="{FF2B5EF4-FFF2-40B4-BE49-F238E27FC236}">
                <a16:creationId xmlns:a16="http://schemas.microsoft.com/office/drawing/2014/main" id="{AB0663F4-6C04-4818-A69B-D4B96D81A635}"/>
              </a:ext>
            </a:extLst>
          </p:cNvPr>
          <p:cNvSpPr/>
          <p:nvPr/>
        </p:nvSpPr>
        <p:spPr>
          <a:xfrm>
            <a:off x="2714279" y="3863919"/>
            <a:ext cx="593316" cy="360000"/>
          </a:xfrm>
          <a:prstGeom prst="rect">
            <a:avLst/>
          </a:prstGeom>
          <a:solidFill>
            <a:schemeClr val="accent4">
              <a:lumMod val="40000"/>
              <a:lumOff val="6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Tree>
    <p:extLst>
      <p:ext uri="{BB962C8B-B14F-4D97-AF65-F5344CB8AC3E}">
        <p14:creationId xmlns:p14="http://schemas.microsoft.com/office/powerpoint/2010/main" val="122697931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E61CCD5-5529-4DC1-A185-3E0BD952BE11}"/>
              </a:ext>
            </a:extLst>
          </p:cNvPr>
          <p:cNvSpPr txBox="1"/>
          <p:nvPr/>
        </p:nvSpPr>
        <p:spPr>
          <a:xfrm>
            <a:off x="517357" y="312821"/>
            <a:ext cx="8416090" cy="1015663"/>
          </a:xfrm>
          <a:prstGeom prst="rect">
            <a:avLst/>
          </a:prstGeom>
          <a:noFill/>
        </p:spPr>
        <p:txBody>
          <a:bodyPr wrap="square" rtlCol="0">
            <a:spAutoFit/>
          </a:bodyPr>
          <a:lstStyle/>
          <a:p>
            <a:r>
              <a:rPr lang="en-SG" sz="6000" dirty="0">
                <a:latin typeface="HelveticaNeueLT Std Lt" panose="020B0403020202020204" pitchFamily="34" charset="0"/>
              </a:rPr>
              <a:t>Euclid’s Algorithm</a:t>
            </a:r>
          </a:p>
        </p:txBody>
      </p:sp>
      <p:sp>
        <p:nvSpPr>
          <p:cNvPr id="21" name="TextBox 20">
            <a:extLst>
              <a:ext uri="{FF2B5EF4-FFF2-40B4-BE49-F238E27FC236}">
                <a16:creationId xmlns:a16="http://schemas.microsoft.com/office/drawing/2014/main" id="{C43CA950-2BC9-4E00-8BA8-3E455625A89E}"/>
              </a:ext>
            </a:extLst>
          </p:cNvPr>
          <p:cNvSpPr txBox="1"/>
          <p:nvPr/>
        </p:nvSpPr>
        <p:spPr>
          <a:xfrm>
            <a:off x="517357" y="1620253"/>
            <a:ext cx="11087101" cy="584775"/>
          </a:xfrm>
          <a:prstGeom prst="rect">
            <a:avLst/>
          </a:prstGeom>
          <a:noFill/>
        </p:spPr>
        <p:txBody>
          <a:bodyPr wrap="square" rtlCol="0">
            <a:spAutoFit/>
          </a:bodyPr>
          <a:lstStyle/>
          <a:p>
            <a:r>
              <a:rPr lang="en-SG" sz="3200" dirty="0">
                <a:latin typeface="HelveticaNeueLT Std Lt" panose="020B0403020202020204" pitchFamily="34" charset="0"/>
              </a:rPr>
              <a:t>Start with two lengths ...</a:t>
            </a:r>
          </a:p>
        </p:txBody>
      </p:sp>
      <p:sp>
        <p:nvSpPr>
          <p:cNvPr id="2" name="!!Length1">
            <a:extLst>
              <a:ext uri="{FF2B5EF4-FFF2-40B4-BE49-F238E27FC236}">
                <a16:creationId xmlns:a16="http://schemas.microsoft.com/office/drawing/2014/main" id="{D580C1B4-E3E6-4BDF-848F-8AD1DE31BAD5}"/>
              </a:ext>
            </a:extLst>
          </p:cNvPr>
          <p:cNvSpPr/>
          <p:nvPr/>
        </p:nvSpPr>
        <p:spPr>
          <a:xfrm>
            <a:off x="607593" y="3160904"/>
            <a:ext cx="9720000"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6" name="!!Length2">
            <a:extLst>
              <a:ext uri="{FF2B5EF4-FFF2-40B4-BE49-F238E27FC236}">
                <a16:creationId xmlns:a16="http://schemas.microsoft.com/office/drawing/2014/main" id="{560F97C6-685E-470B-8690-AB7611E75B94}"/>
              </a:ext>
            </a:extLst>
          </p:cNvPr>
          <p:cNvSpPr/>
          <p:nvPr/>
        </p:nvSpPr>
        <p:spPr>
          <a:xfrm>
            <a:off x="607595" y="3860555"/>
            <a:ext cx="6480000"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Tree>
    <p:extLst>
      <p:ext uri="{BB962C8B-B14F-4D97-AF65-F5344CB8AC3E}">
        <p14:creationId xmlns:p14="http://schemas.microsoft.com/office/powerpoint/2010/main" val="46948943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left)">
                                      <p:cBhvr>
                                        <p:cTn id="1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E61CCD5-5529-4DC1-A185-3E0BD952BE11}"/>
              </a:ext>
            </a:extLst>
          </p:cNvPr>
          <p:cNvSpPr txBox="1"/>
          <p:nvPr/>
        </p:nvSpPr>
        <p:spPr>
          <a:xfrm>
            <a:off x="517357" y="312821"/>
            <a:ext cx="8416090" cy="1015663"/>
          </a:xfrm>
          <a:prstGeom prst="rect">
            <a:avLst/>
          </a:prstGeom>
          <a:noFill/>
        </p:spPr>
        <p:txBody>
          <a:bodyPr wrap="square" rtlCol="0">
            <a:spAutoFit/>
          </a:bodyPr>
          <a:lstStyle/>
          <a:p>
            <a:r>
              <a:rPr lang="en-SG" sz="6000" dirty="0">
                <a:latin typeface="HelveticaNeueLT Std Lt" panose="020B0403020202020204" pitchFamily="34" charset="0"/>
              </a:rPr>
              <a:t>Euclid’s Algorithm</a:t>
            </a:r>
          </a:p>
        </p:txBody>
      </p:sp>
      <p:sp>
        <p:nvSpPr>
          <p:cNvPr id="21" name="TextBox 20">
            <a:extLst>
              <a:ext uri="{FF2B5EF4-FFF2-40B4-BE49-F238E27FC236}">
                <a16:creationId xmlns:a16="http://schemas.microsoft.com/office/drawing/2014/main" id="{C43CA950-2BC9-4E00-8BA8-3E455625A89E}"/>
              </a:ext>
            </a:extLst>
          </p:cNvPr>
          <p:cNvSpPr txBox="1"/>
          <p:nvPr/>
        </p:nvSpPr>
        <p:spPr>
          <a:xfrm>
            <a:off x="517357" y="1620253"/>
            <a:ext cx="11087101" cy="584775"/>
          </a:xfrm>
          <a:prstGeom prst="rect">
            <a:avLst/>
          </a:prstGeom>
          <a:noFill/>
        </p:spPr>
        <p:txBody>
          <a:bodyPr wrap="square" rtlCol="0">
            <a:spAutoFit/>
          </a:bodyPr>
          <a:lstStyle/>
          <a:p>
            <a:r>
              <a:rPr lang="en-SG" sz="3200" dirty="0">
                <a:latin typeface="HelveticaNeueLT Std Lt" panose="020B0403020202020204" pitchFamily="34" charset="0"/>
              </a:rPr>
              <a:t>Repeat the process.</a:t>
            </a:r>
          </a:p>
        </p:txBody>
      </p:sp>
      <p:sp>
        <p:nvSpPr>
          <p:cNvPr id="6" name="!!Length2">
            <a:extLst>
              <a:ext uri="{FF2B5EF4-FFF2-40B4-BE49-F238E27FC236}">
                <a16:creationId xmlns:a16="http://schemas.microsoft.com/office/drawing/2014/main" id="{560F97C6-685E-470B-8690-AB7611E75B94}"/>
              </a:ext>
            </a:extLst>
          </p:cNvPr>
          <p:cNvSpPr/>
          <p:nvPr/>
        </p:nvSpPr>
        <p:spPr>
          <a:xfrm>
            <a:off x="607595" y="3164268"/>
            <a:ext cx="2700000" cy="360000"/>
          </a:xfrm>
          <a:prstGeom prst="rect">
            <a:avLst/>
          </a:prstGeom>
          <a:solidFill>
            <a:srgbClr val="00B05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9" name="!!Length3">
            <a:extLst>
              <a:ext uri="{FF2B5EF4-FFF2-40B4-BE49-F238E27FC236}">
                <a16:creationId xmlns:a16="http://schemas.microsoft.com/office/drawing/2014/main" id="{33641ACD-A7CB-4817-B619-F920C6B785CA}"/>
              </a:ext>
            </a:extLst>
          </p:cNvPr>
          <p:cNvSpPr/>
          <p:nvPr/>
        </p:nvSpPr>
        <p:spPr>
          <a:xfrm>
            <a:off x="607593" y="3863919"/>
            <a:ext cx="2106686" cy="360000"/>
          </a:xfrm>
          <a:prstGeom prst="rect">
            <a:avLst/>
          </a:prstGeom>
          <a:solidFill>
            <a:srgbClr val="00B05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7" name="!!Length4">
            <a:extLst>
              <a:ext uri="{FF2B5EF4-FFF2-40B4-BE49-F238E27FC236}">
                <a16:creationId xmlns:a16="http://schemas.microsoft.com/office/drawing/2014/main" id="{AB0663F4-6C04-4818-A69B-D4B96D81A635}"/>
              </a:ext>
            </a:extLst>
          </p:cNvPr>
          <p:cNvSpPr/>
          <p:nvPr/>
        </p:nvSpPr>
        <p:spPr>
          <a:xfrm>
            <a:off x="607593" y="4563570"/>
            <a:ext cx="593316" cy="360000"/>
          </a:xfrm>
          <a:prstGeom prst="rect">
            <a:avLst/>
          </a:prstGeom>
          <a:solidFill>
            <a:srgbClr val="00B05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Tree>
    <p:extLst>
      <p:ext uri="{BB962C8B-B14F-4D97-AF65-F5344CB8AC3E}">
        <p14:creationId xmlns:p14="http://schemas.microsoft.com/office/powerpoint/2010/main" val="107239162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E61CCD5-5529-4DC1-A185-3E0BD952BE11}"/>
              </a:ext>
            </a:extLst>
          </p:cNvPr>
          <p:cNvSpPr txBox="1"/>
          <p:nvPr/>
        </p:nvSpPr>
        <p:spPr>
          <a:xfrm>
            <a:off x="517357" y="312821"/>
            <a:ext cx="8416090" cy="1015663"/>
          </a:xfrm>
          <a:prstGeom prst="rect">
            <a:avLst/>
          </a:prstGeom>
          <a:noFill/>
        </p:spPr>
        <p:txBody>
          <a:bodyPr wrap="square" rtlCol="0">
            <a:spAutoFit/>
          </a:bodyPr>
          <a:lstStyle/>
          <a:p>
            <a:r>
              <a:rPr lang="en-SG" sz="6000" dirty="0">
                <a:latin typeface="HelveticaNeueLT Std Lt" panose="020B0403020202020204" pitchFamily="34" charset="0"/>
              </a:rPr>
              <a:t>Euclid’s Algorithm</a:t>
            </a:r>
          </a:p>
        </p:txBody>
      </p:sp>
      <p:sp>
        <p:nvSpPr>
          <p:cNvPr id="21" name="TextBox 20">
            <a:extLst>
              <a:ext uri="{FF2B5EF4-FFF2-40B4-BE49-F238E27FC236}">
                <a16:creationId xmlns:a16="http://schemas.microsoft.com/office/drawing/2014/main" id="{C43CA950-2BC9-4E00-8BA8-3E455625A89E}"/>
              </a:ext>
            </a:extLst>
          </p:cNvPr>
          <p:cNvSpPr txBox="1"/>
          <p:nvPr/>
        </p:nvSpPr>
        <p:spPr>
          <a:xfrm>
            <a:off x="517357" y="1620253"/>
            <a:ext cx="11087101" cy="584775"/>
          </a:xfrm>
          <a:prstGeom prst="rect">
            <a:avLst/>
          </a:prstGeom>
          <a:noFill/>
        </p:spPr>
        <p:txBody>
          <a:bodyPr wrap="square" rtlCol="0">
            <a:spAutoFit/>
          </a:bodyPr>
          <a:lstStyle/>
          <a:p>
            <a:r>
              <a:rPr lang="en-SG" sz="3200" dirty="0">
                <a:latin typeface="HelveticaNeueLT Std Lt" panose="020B0403020202020204" pitchFamily="34" charset="0"/>
              </a:rPr>
              <a:t>Find the difference.</a:t>
            </a:r>
          </a:p>
        </p:txBody>
      </p:sp>
      <p:sp>
        <p:nvSpPr>
          <p:cNvPr id="9" name="!!Length3">
            <a:extLst>
              <a:ext uri="{FF2B5EF4-FFF2-40B4-BE49-F238E27FC236}">
                <a16:creationId xmlns:a16="http://schemas.microsoft.com/office/drawing/2014/main" id="{33641ACD-A7CB-4817-B619-F920C6B785CA}"/>
              </a:ext>
            </a:extLst>
          </p:cNvPr>
          <p:cNvSpPr/>
          <p:nvPr/>
        </p:nvSpPr>
        <p:spPr>
          <a:xfrm>
            <a:off x="607593" y="3167632"/>
            <a:ext cx="2106686" cy="360000"/>
          </a:xfrm>
          <a:prstGeom prst="rect">
            <a:avLst/>
          </a:prstGeom>
          <a:solidFill>
            <a:srgbClr val="00B05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7" name="!!Length4">
            <a:extLst>
              <a:ext uri="{FF2B5EF4-FFF2-40B4-BE49-F238E27FC236}">
                <a16:creationId xmlns:a16="http://schemas.microsoft.com/office/drawing/2014/main" id="{AB0663F4-6C04-4818-A69B-D4B96D81A635}"/>
              </a:ext>
            </a:extLst>
          </p:cNvPr>
          <p:cNvSpPr/>
          <p:nvPr/>
        </p:nvSpPr>
        <p:spPr>
          <a:xfrm>
            <a:off x="607593" y="3867283"/>
            <a:ext cx="593316" cy="360000"/>
          </a:xfrm>
          <a:prstGeom prst="rect">
            <a:avLst/>
          </a:prstGeom>
          <a:solidFill>
            <a:srgbClr val="00B05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8" name="!!Length4">
            <a:extLst>
              <a:ext uri="{FF2B5EF4-FFF2-40B4-BE49-F238E27FC236}">
                <a16:creationId xmlns:a16="http://schemas.microsoft.com/office/drawing/2014/main" id="{59080D87-FC2B-4B3A-ABC6-ECE41C9CA60A}"/>
              </a:ext>
            </a:extLst>
          </p:cNvPr>
          <p:cNvSpPr/>
          <p:nvPr/>
        </p:nvSpPr>
        <p:spPr>
          <a:xfrm>
            <a:off x="1200909" y="3867283"/>
            <a:ext cx="593316" cy="360000"/>
          </a:xfrm>
          <a:prstGeom prst="rect">
            <a:avLst/>
          </a:prstGeom>
          <a:solidFill>
            <a:srgbClr val="00B05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10" name="!!Length4">
            <a:extLst>
              <a:ext uri="{FF2B5EF4-FFF2-40B4-BE49-F238E27FC236}">
                <a16:creationId xmlns:a16="http://schemas.microsoft.com/office/drawing/2014/main" id="{B8AACCF3-C198-4C0C-BF17-49C7BD9F64A5}"/>
              </a:ext>
            </a:extLst>
          </p:cNvPr>
          <p:cNvSpPr/>
          <p:nvPr/>
        </p:nvSpPr>
        <p:spPr>
          <a:xfrm>
            <a:off x="1794225" y="3867283"/>
            <a:ext cx="593316" cy="360000"/>
          </a:xfrm>
          <a:prstGeom prst="rect">
            <a:avLst/>
          </a:prstGeom>
          <a:solidFill>
            <a:srgbClr val="00B05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12" name="!!Length5">
            <a:extLst>
              <a:ext uri="{FF2B5EF4-FFF2-40B4-BE49-F238E27FC236}">
                <a16:creationId xmlns:a16="http://schemas.microsoft.com/office/drawing/2014/main" id="{2D2DD1AC-32A1-4DFE-9C93-181123B26DD4}"/>
              </a:ext>
            </a:extLst>
          </p:cNvPr>
          <p:cNvSpPr/>
          <p:nvPr/>
        </p:nvSpPr>
        <p:spPr>
          <a:xfrm>
            <a:off x="2387541" y="3867283"/>
            <a:ext cx="326738" cy="360000"/>
          </a:xfrm>
          <a:prstGeom prst="rect">
            <a:avLst/>
          </a:prstGeom>
          <a:solidFill>
            <a:schemeClr val="accent4">
              <a:lumMod val="40000"/>
              <a:lumOff val="6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Tree>
    <p:extLst>
      <p:ext uri="{BB962C8B-B14F-4D97-AF65-F5344CB8AC3E}">
        <p14:creationId xmlns:p14="http://schemas.microsoft.com/office/powerpoint/2010/main" val="259090067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wipe(left)">
                                      <p:cBhvr>
                                        <p:cTn id="11" dur="500"/>
                                        <p:tgtEl>
                                          <p:spTgt spid="10"/>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wipe(left)">
                                      <p:cBhvr>
                                        <p:cTn id="16"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animBg="1"/>
      <p:bldP spid="12"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E61CCD5-5529-4DC1-A185-3E0BD952BE11}"/>
              </a:ext>
            </a:extLst>
          </p:cNvPr>
          <p:cNvSpPr txBox="1"/>
          <p:nvPr/>
        </p:nvSpPr>
        <p:spPr>
          <a:xfrm>
            <a:off x="517357" y="312821"/>
            <a:ext cx="8416090" cy="1015663"/>
          </a:xfrm>
          <a:prstGeom prst="rect">
            <a:avLst/>
          </a:prstGeom>
          <a:noFill/>
        </p:spPr>
        <p:txBody>
          <a:bodyPr wrap="square" rtlCol="0">
            <a:spAutoFit/>
          </a:bodyPr>
          <a:lstStyle/>
          <a:p>
            <a:r>
              <a:rPr lang="en-SG" sz="6000" dirty="0">
                <a:latin typeface="HelveticaNeueLT Std Lt" panose="020B0403020202020204" pitchFamily="34" charset="0"/>
              </a:rPr>
              <a:t>Euclid’s Algorithm</a:t>
            </a:r>
          </a:p>
        </p:txBody>
      </p:sp>
      <p:sp>
        <p:nvSpPr>
          <p:cNvPr id="21" name="TextBox 20">
            <a:extLst>
              <a:ext uri="{FF2B5EF4-FFF2-40B4-BE49-F238E27FC236}">
                <a16:creationId xmlns:a16="http://schemas.microsoft.com/office/drawing/2014/main" id="{C43CA950-2BC9-4E00-8BA8-3E455625A89E}"/>
              </a:ext>
            </a:extLst>
          </p:cNvPr>
          <p:cNvSpPr txBox="1"/>
          <p:nvPr/>
        </p:nvSpPr>
        <p:spPr>
          <a:xfrm>
            <a:off x="517357" y="1620253"/>
            <a:ext cx="11087101" cy="584775"/>
          </a:xfrm>
          <a:prstGeom prst="rect">
            <a:avLst/>
          </a:prstGeom>
          <a:noFill/>
        </p:spPr>
        <p:txBody>
          <a:bodyPr wrap="square" rtlCol="0">
            <a:spAutoFit/>
          </a:bodyPr>
          <a:lstStyle/>
          <a:p>
            <a:r>
              <a:rPr lang="en-SG" sz="3200" dirty="0">
                <a:latin typeface="HelveticaNeueLT Std Lt" panose="020B0403020202020204" pitchFamily="34" charset="0"/>
              </a:rPr>
              <a:t>Find the difference.</a:t>
            </a:r>
          </a:p>
        </p:txBody>
      </p:sp>
      <p:sp>
        <p:nvSpPr>
          <p:cNvPr id="9" name="!!Length3">
            <a:extLst>
              <a:ext uri="{FF2B5EF4-FFF2-40B4-BE49-F238E27FC236}">
                <a16:creationId xmlns:a16="http://schemas.microsoft.com/office/drawing/2014/main" id="{33641ACD-A7CB-4817-B619-F920C6B785CA}"/>
              </a:ext>
            </a:extLst>
          </p:cNvPr>
          <p:cNvSpPr/>
          <p:nvPr/>
        </p:nvSpPr>
        <p:spPr>
          <a:xfrm>
            <a:off x="607593" y="3167632"/>
            <a:ext cx="2106686" cy="360000"/>
          </a:xfrm>
          <a:prstGeom prst="rect">
            <a:avLst/>
          </a:prstGeom>
          <a:solidFill>
            <a:srgbClr val="00B05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7" name="!!Length4">
            <a:extLst>
              <a:ext uri="{FF2B5EF4-FFF2-40B4-BE49-F238E27FC236}">
                <a16:creationId xmlns:a16="http://schemas.microsoft.com/office/drawing/2014/main" id="{AB0663F4-6C04-4818-A69B-D4B96D81A635}"/>
              </a:ext>
            </a:extLst>
          </p:cNvPr>
          <p:cNvSpPr/>
          <p:nvPr/>
        </p:nvSpPr>
        <p:spPr>
          <a:xfrm>
            <a:off x="607593" y="3867283"/>
            <a:ext cx="593316" cy="360000"/>
          </a:xfrm>
          <a:prstGeom prst="rect">
            <a:avLst/>
          </a:prstGeom>
          <a:solidFill>
            <a:srgbClr val="00B05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12" name="!!Length5">
            <a:extLst>
              <a:ext uri="{FF2B5EF4-FFF2-40B4-BE49-F238E27FC236}">
                <a16:creationId xmlns:a16="http://schemas.microsoft.com/office/drawing/2014/main" id="{2D2DD1AC-32A1-4DFE-9C93-181123B26DD4}"/>
              </a:ext>
            </a:extLst>
          </p:cNvPr>
          <p:cNvSpPr/>
          <p:nvPr/>
        </p:nvSpPr>
        <p:spPr>
          <a:xfrm>
            <a:off x="607593" y="4624889"/>
            <a:ext cx="313201" cy="360000"/>
          </a:xfrm>
          <a:prstGeom prst="rect">
            <a:avLst/>
          </a:prstGeom>
          <a:solidFill>
            <a:srgbClr val="00B05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Tree>
    <p:extLst>
      <p:ext uri="{BB962C8B-B14F-4D97-AF65-F5344CB8AC3E}">
        <p14:creationId xmlns:p14="http://schemas.microsoft.com/office/powerpoint/2010/main" val="13485243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E61CCD5-5529-4DC1-A185-3E0BD952BE11}"/>
              </a:ext>
            </a:extLst>
          </p:cNvPr>
          <p:cNvSpPr txBox="1"/>
          <p:nvPr/>
        </p:nvSpPr>
        <p:spPr>
          <a:xfrm>
            <a:off x="517357" y="312821"/>
            <a:ext cx="8416090" cy="1015663"/>
          </a:xfrm>
          <a:prstGeom prst="rect">
            <a:avLst/>
          </a:prstGeom>
          <a:noFill/>
        </p:spPr>
        <p:txBody>
          <a:bodyPr wrap="square" rtlCol="0">
            <a:spAutoFit/>
          </a:bodyPr>
          <a:lstStyle/>
          <a:p>
            <a:r>
              <a:rPr lang="en-SG" sz="6000" dirty="0">
                <a:latin typeface="HelveticaNeueLT Std Lt" panose="020B0403020202020204" pitchFamily="34" charset="0"/>
              </a:rPr>
              <a:t>Euclid’s Algorithm</a:t>
            </a:r>
          </a:p>
        </p:txBody>
      </p:sp>
      <p:sp>
        <p:nvSpPr>
          <p:cNvPr id="21" name="TextBox 20">
            <a:extLst>
              <a:ext uri="{FF2B5EF4-FFF2-40B4-BE49-F238E27FC236}">
                <a16:creationId xmlns:a16="http://schemas.microsoft.com/office/drawing/2014/main" id="{C43CA950-2BC9-4E00-8BA8-3E455625A89E}"/>
              </a:ext>
            </a:extLst>
          </p:cNvPr>
          <p:cNvSpPr txBox="1"/>
          <p:nvPr/>
        </p:nvSpPr>
        <p:spPr>
          <a:xfrm>
            <a:off x="517357" y="1620253"/>
            <a:ext cx="11087101" cy="584775"/>
          </a:xfrm>
          <a:prstGeom prst="rect">
            <a:avLst/>
          </a:prstGeom>
          <a:noFill/>
        </p:spPr>
        <p:txBody>
          <a:bodyPr wrap="square" rtlCol="0">
            <a:spAutoFit/>
          </a:bodyPr>
          <a:lstStyle/>
          <a:p>
            <a:r>
              <a:rPr lang="en-SG" sz="3200" dirty="0">
                <a:latin typeface="HelveticaNeueLT Std Lt" panose="020B0403020202020204" pitchFamily="34" charset="0"/>
              </a:rPr>
              <a:t>Find the difference.</a:t>
            </a:r>
          </a:p>
        </p:txBody>
      </p:sp>
      <p:sp>
        <p:nvSpPr>
          <p:cNvPr id="7" name="!!Length4">
            <a:extLst>
              <a:ext uri="{FF2B5EF4-FFF2-40B4-BE49-F238E27FC236}">
                <a16:creationId xmlns:a16="http://schemas.microsoft.com/office/drawing/2014/main" id="{AB0663F4-6C04-4818-A69B-D4B96D81A635}"/>
              </a:ext>
            </a:extLst>
          </p:cNvPr>
          <p:cNvSpPr/>
          <p:nvPr/>
        </p:nvSpPr>
        <p:spPr>
          <a:xfrm>
            <a:off x="607593" y="3170996"/>
            <a:ext cx="593316" cy="360000"/>
          </a:xfrm>
          <a:prstGeom prst="rect">
            <a:avLst/>
          </a:prstGeom>
          <a:solidFill>
            <a:srgbClr val="00B05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8" name="!!Length5">
            <a:extLst>
              <a:ext uri="{FF2B5EF4-FFF2-40B4-BE49-F238E27FC236}">
                <a16:creationId xmlns:a16="http://schemas.microsoft.com/office/drawing/2014/main" id="{971C6BE1-150B-42A1-8503-D2FDD0F6560B}"/>
              </a:ext>
            </a:extLst>
          </p:cNvPr>
          <p:cNvSpPr/>
          <p:nvPr/>
        </p:nvSpPr>
        <p:spPr>
          <a:xfrm>
            <a:off x="607593" y="3928602"/>
            <a:ext cx="313201" cy="360000"/>
          </a:xfrm>
          <a:prstGeom prst="rect">
            <a:avLst/>
          </a:prstGeom>
          <a:solidFill>
            <a:srgbClr val="00B05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10" name="!!Length5">
            <a:extLst>
              <a:ext uri="{FF2B5EF4-FFF2-40B4-BE49-F238E27FC236}">
                <a16:creationId xmlns:a16="http://schemas.microsoft.com/office/drawing/2014/main" id="{C789C912-C3D3-4295-8CDC-BF51BA100948}"/>
              </a:ext>
            </a:extLst>
          </p:cNvPr>
          <p:cNvSpPr/>
          <p:nvPr/>
        </p:nvSpPr>
        <p:spPr>
          <a:xfrm>
            <a:off x="904251" y="3928602"/>
            <a:ext cx="313201" cy="360000"/>
          </a:xfrm>
          <a:prstGeom prst="rect">
            <a:avLst/>
          </a:prstGeom>
          <a:solidFill>
            <a:srgbClr val="00B05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Tree>
    <p:extLst>
      <p:ext uri="{BB962C8B-B14F-4D97-AF65-F5344CB8AC3E}">
        <p14:creationId xmlns:p14="http://schemas.microsoft.com/office/powerpoint/2010/main" val="40650067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E61CCD5-5529-4DC1-A185-3E0BD952BE11}"/>
              </a:ext>
            </a:extLst>
          </p:cNvPr>
          <p:cNvSpPr txBox="1"/>
          <p:nvPr/>
        </p:nvSpPr>
        <p:spPr>
          <a:xfrm>
            <a:off x="517357" y="312821"/>
            <a:ext cx="8416090" cy="1015663"/>
          </a:xfrm>
          <a:prstGeom prst="rect">
            <a:avLst/>
          </a:prstGeom>
          <a:noFill/>
        </p:spPr>
        <p:txBody>
          <a:bodyPr wrap="square" rtlCol="0">
            <a:spAutoFit/>
          </a:bodyPr>
          <a:lstStyle/>
          <a:p>
            <a:r>
              <a:rPr lang="en-SG" sz="6000" dirty="0">
                <a:latin typeface="HelveticaNeueLT Std Lt" panose="020B0403020202020204" pitchFamily="34" charset="0"/>
              </a:rPr>
              <a:t>Euclid’s Algorithm</a:t>
            </a:r>
          </a:p>
        </p:txBody>
      </p:sp>
      <p:sp>
        <p:nvSpPr>
          <p:cNvPr id="21" name="TextBox 20">
            <a:extLst>
              <a:ext uri="{FF2B5EF4-FFF2-40B4-BE49-F238E27FC236}">
                <a16:creationId xmlns:a16="http://schemas.microsoft.com/office/drawing/2014/main" id="{C43CA950-2BC9-4E00-8BA8-3E455625A89E}"/>
              </a:ext>
            </a:extLst>
          </p:cNvPr>
          <p:cNvSpPr txBox="1"/>
          <p:nvPr/>
        </p:nvSpPr>
        <p:spPr>
          <a:xfrm>
            <a:off x="517357" y="1620253"/>
            <a:ext cx="11087101" cy="584775"/>
          </a:xfrm>
          <a:prstGeom prst="rect">
            <a:avLst/>
          </a:prstGeom>
          <a:noFill/>
        </p:spPr>
        <p:txBody>
          <a:bodyPr wrap="square" rtlCol="0">
            <a:spAutoFit/>
          </a:bodyPr>
          <a:lstStyle/>
          <a:p>
            <a:r>
              <a:rPr lang="en-SG" sz="3200" dirty="0">
                <a:latin typeface="HelveticaNeueLT Std Lt" panose="020B0403020202020204" pitchFamily="34" charset="0"/>
              </a:rPr>
              <a:t>No difference ... algorithm or process stops.</a:t>
            </a:r>
          </a:p>
        </p:txBody>
      </p:sp>
      <p:sp>
        <p:nvSpPr>
          <p:cNvPr id="7" name="!!Length4">
            <a:extLst>
              <a:ext uri="{FF2B5EF4-FFF2-40B4-BE49-F238E27FC236}">
                <a16:creationId xmlns:a16="http://schemas.microsoft.com/office/drawing/2014/main" id="{AB0663F4-6C04-4818-A69B-D4B96D81A635}"/>
              </a:ext>
            </a:extLst>
          </p:cNvPr>
          <p:cNvSpPr/>
          <p:nvPr/>
        </p:nvSpPr>
        <p:spPr>
          <a:xfrm>
            <a:off x="607593" y="3170996"/>
            <a:ext cx="593316" cy="360000"/>
          </a:xfrm>
          <a:prstGeom prst="rect">
            <a:avLst/>
          </a:prstGeom>
          <a:solidFill>
            <a:srgbClr val="00B05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12" name="!!Length5">
            <a:extLst>
              <a:ext uri="{FF2B5EF4-FFF2-40B4-BE49-F238E27FC236}">
                <a16:creationId xmlns:a16="http://schemas.microsoft.com/office/drawing/2014/main" id="{2D2DD1AC-32A1-4DFE-9C93-181123B26DD4}"/>
              </a:ext>
            </a:extLst>
          </p:cNvPr>
          <p:cNvSpPr/>
          <p:nvPr/>
        </p:nvSpPr>
        <p:spPr>
          <a:xfrm>
            <a:off x="607593" y="3928602"/>
            <a:ext cx="326738" cy="360000"/>
          </a:xfrm>
          <a:prstGeom prst="rect">
            <a:avLst/>
          </a:prstGeom>
          <a:solidFill>
            <a:srgbClr val="00B05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6" name="!!Length5">
            <a:extLst>
              <a:ext uri="{FF2B5EF4-FFF2-40B4-BE49-F238E27FC236}">
                <a16:creationId xmlns:a16="http://schemas.microsoft.com/office/drawing/2014/main" id="{A00B4562-CB53-430E-B442-8ACE16A2A31A}"/>
              </a:ext>
            </a:extLst>
          </p:cNvPr>
          <p:cNvSpPr/>
          <p:nvPr/>
        </p:nvSpPr>
        <p:spPr>
          <a:xfrm>
            <a:off x="904251" y="3928602"/>
            <a:ext cx="326738" cy="360000"/>
          </a:xfrm>
          <a:prstGeom prst="rect">
            <a:avLst/>
          </a:prstGeom>
          <a:solidFill>
            <a:srgbClr val="00B05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Tree>
    <p:extLst>
      <p:ext uri="{BB962C8B-B14F-4D97-AF65-F5344CB8AC3E}">
        <p14:creationId xmlns:p14="http://schemas.microsoft.com/office/powerpoint/2010/main" val="72564561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E61CCD5-5529-4DC1-A185-3E0BD952BE11}"/>
              </a:ext>
            </a:extLst>
          </p:cNvPr>
          <p:cNvSpPr txBox="1"/>
          <p:nvPr/>
        </p:nvSpPr>
        <p:spPr>
          <a:xfrm>
            <a:off x="517357" y="312821"/>
            <a:ext cx="8416090" cy="1015663"/>
          </a:xfrm>
          <a:prstGeom prst="rect">
            <a:avLst/>
          </a:prstGeom>
          <a:noFill/>
        </p:spPr>
        <p:txBody>
          <a:bodyPr wrap="square" rtlCol="0">
            <a:spAutoFit/>
          </a:bodyPr>
          <a:lstStyle/>
          <a:p>
            <a:r>
              <a:rPr lang="en-SG" sz="6000" dirty="0">
                <a:latin typeface="HelveticaNeueLT Std Lt" panose="020B0403020202020204" pitchFamily="34" charset="0"/>
              </a:rPr>
              <a:t>Euclid’s Algorithm</a:t>
            </a:r>
          </a:p>
        </p:txBody>
      </p:sp>
      <p:sp>
        <p:nvSpPr>
          <p:cNvPr id="21" name="TextBox 20">
            <a:extLst>
              <a:ext uri="{FF2B5EF4-FFF2-40B4-BE49-F238E27FC236}">
                <a16:creationId xmlns:a16="http://schemas.microsoft.com/office/drawing/2014/main" id="{C43CA950-2BC9-4E00-8BA8-3E455625A89E}"/>
              </a:ext>
            </a:extLst>
          </p:cNvPr>
          <p:cNvSpPr txBox="1"/>
          <p:nvPr/>
        </p:nvSpPr>
        <p:spPr>
          <a:xfrm>
            <a:off x="517357" y="1620253"/>
            <a:ext cx="11087101" cy="584775"/>
          </a:xfrm>
          <a:prstGeom prst="rect">
            <a:avLst/>
          </a:prstGeom>
          <a:noFill/>
        </p:spPr>
        <p:txBody>
          <a:bodyPr wrap="square" rtlCol="0">
            <a:spAutoFit/>
          </a:bodyPr>
          <a:lstStyle/>
          <a:p>
            <a:r>
              <a:rPr lang="en-SG" sz="3200" dirty="0">
                <a:latin typeface="HelveticaNeueLT Std Lt" panose="020B0403020202020204" pitchFamily="34" charset="0"/>
              </a:rPr>
              <a:t>Now try with numbers.</a:t>
            </a:r>
          </a:p>
        </p:txBody>
      </p:sp>
      <p:sp>
        <p:nvSpPr>
          <p:cNvPr id="8" name="!!Length1">
            <a:extLst>
              <a:ext uri="{FF2B5EF4-FFF2-40B4-BE49-F238E27FC236}">
                <a16:creationId xmlns:a16="http://schemas.microsoft.com/office/drawing/2014/main" id="{985A64A7-7DC0-48DA-BF33-888BAA46E4B0}"/>
              </a:ext>
            </a:extLst>
          </p:cNvPr>
          <p:cNvSpPr/>
          <p:nvPr/>
        </p:nvSpPr>
        <p:spPr>
          <a:xfrm>
            <a:off x="1601565" y="3160904"/>
            <a:ext cx="9000000"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9" name="!!Length2">
            <a:extLst>
              <a:ext uri="{FF2B5EF4-FFF2-40B4-BE49-F238E27FC236}">
                <a16:creationId xmlns:a16="http://schemas.microsoft.com/office/drawing/2014/main" id="{3F262688-14AE-47BA-8F3F-59E71F988A0A}"/>
              </a:ext>
            </a:extLst>
          </p:cNvPr>
          <p:cNvSpPr/>
          <p:nvPr/>
        </p:nvSpPr>
        <p:spPr>
          <a:xfrm>
            <a:off x="1601567" y="3860555"/>
            <a:ext cx="3240000"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10" name="TextBox 9">
            <a:extLst>
              <a:ext uri="{FF2B5EF4-FFF2-40B4-BE49-F238E27FC236}">
                <a16:creationId xmlns:a16="http://schemas.microsoft.com/office/drawing/2014/main" id="{08C51877-F712-4DEA-9786-1E70775157FD}"/>
              </a:ext>
            </a:extLst>
          </p:cNvPr>
          <p:cNvSpPr txBox="1"/>
          <p:nvPr/>
        </p:nvSpPr>
        <p:spPr>
          <a:xfrm>
            <a:off x="498171" y="3023622"/>
            <a:ext cx="976667" cy="584775"/>
          </a:xfrm>
          <a:prstGeom prst="rect">
            <a:avLst/>
          </a:prstGeom>
          <a:noFill/>
        </p:spPr>
        <p:txBody>
          <a:bodyPr wrap="square" rtlCol="0">
            <a:spAutoFit/>
          </a:bodyPr>
          <a:lstStyle/>
          <a:p>
            <a:pPr algn="r"/>
            <a:r>
              <a:rPr lang="en-SG" sz="3200" dirty="0">
                <a:latin typeface="HelveticaNeueLT Std Lt" panose="020B0403020202020204" pitchFamily="34" charset="0"/>
              </a:rPr>
              <a:t>200</a:t>
            </a:r>
          </a:p>
        </p:txBody>
      </p:sp>
      <p:sp>
        <p:nvSpPr>
          <p:cNvPr id="11" name="TextBox 10">
            <a:extLst>
              <a:ext uri="{FF2B5EF4-FFF2-40B4-BE49-F238E27FC236}">
                <a16:creationId xmlns:a16="http://schemas.microsoft.com/office/drawing/2014/main" id="{16C4250A-CFE8-43A9-AB38-7C7A2D614851}"/>
              </a:ext>
            </a:extLst>
          </p:cNvPr>
          <p:cNvSpPr txBox="1"/>
          <p:nvPr/>
        </p:nvSpPr>
        <p:spPr>
          <a:xfrm>
            <a:off x="498171" y="3748167"/>
            <a:ext cx="976667" cy="584775"/>
          </a:xfrm>
          <a:prstGeom prst="rect">
            <a:avLst/>
          </a:prstGeom>
          <a:noFill/>
        </p:spPr>
        <p:txBody>
          <a:bodyPr wrap="square" rtlCol="0">
            <a:spAutoFit/>
          </a:bodyPr>
          <a:lstStyle/>
          <a:p>
            <a:pPr algn="r"/>
            <a:r>
              <a:rPr lang="en-SG" sz="3200" dirty="0">
                <a:latin typeface="HelveticaNeueLT Std Lt" panose="020B0403020202020204" pitchFamily="34" charset="0"/>
              </a:rPr>
              <a:t>72</a:t>
            </a:r>
          </a:p>
        </p:txBody>
      </p:sp>
    </p:spTree>
    <p:extLst>
      <p:ext uri="{BB962C8B-B14F-4D97-AF65-F5344CB8AC3E}">
        <p14:creationId xmlns:p14="http://schemas.microsoft.com/office/powerpoint/2010/main" val="268456634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wipe(left)">
                                      <p:cBhvr>
                                        <p:cTn id="11" dur="500"/>
                                        <p:tgtEl>
                                          <p:spTgt spid="8"/>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wipe(left)">
                                      <p:cBhvr>
                                        <p:cTn id="1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p:bldP spid="11"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E61CCD5-5529-4DC1-A185-3E0BD952BE11}"/>
              </a:ext>
            </a:extLst>
          </p:cNvPr>
          <p:cNvSpPr txBox="1"/>
          <p:nvPr/>
        </p:nvSpPr>
        <p:spPr>
          <a:xfrm>
            <a:off x="517357" y="312821"/>
            <a:ext cx="8416090" cy="1015663"/>
          </a:xfrm>
          <a:prstGeom prst="rect">
            <a:avLst/>
          </a:prstGeom>
          <a:noFill/>
        </p:spPr>
        <p:txBody>
          <a:bodyPr wrap="square" rtlCol="0">
            <a:spAutoFit/>
          </a:bodyPr>
          <a:lstStyle/>
          <a:p>
            <a:r>
              <a:rPr lang="en-SG" sz="6000" dirty="0">
                <a:latin typeface="HelveticaNeueLT Std Lt" panose="020B0403020202020204" pitchFamily="34" charset="0"/>
              </a:rPr>
              <a:t>Euclid’s Algorithm</a:t>
            </a:r>
          </a:p>
        </p:txBody>
      </p:sp>
      <p:sp>
        <p:nvSpPr>
          <p:cNvPr id="21" name="TextBox 20">
            <a:extLst>
              <a:ext uri="{FF2B5EF4-FFF2-40B4-BE49-F238E27FC236}">
                <a16:creationId xmlns:a16="http://schemas.microsoft.com/office/drawing/2014/main" id="{C43CA950-2BC9-4E00-8BA8-3E455625A89E}"/>
              </a:ext>
            </a:extLst>
          </p:cNvPr>
          <p:cNvSpPr txBox="1"/>
          <p:nvPr/>
        </p:nvSpPr>
        <p:spPr>
          <a:xfrm>
            <a:off x="517357" y="1620253"/>
            <a:ext cx="11087101" cy="584775"/>
          </a:xfrm>
          <a:prstGeom prst="rect">
            <a:avLst/>
          </a:prstGeom>
          <a:noFill/>
        </p:spPr>
        <p:txBody>
          <a:bodyPr wrap="square" rtlCol="0">
            <a:spAutoFit/>
          </a:bodyPr>
          <a:lstStyle/>
          <a:p>
            <a:r>
              <a:rPr lang="en-SG" sz="3200" dirty="0">
                <a:latin typeface="HelveticaNeueLT Std Lt" panose="020B0403020202020204" pitchFamily="34" charset="0"/>
              </a:rPr>
              <a:t>How many times does 72 divide 200?</a:t>
            </a:r>
          </a:p>
        </p:txBody>
      </p:sp>
      <p:sp>
        <p:nvSpPr>
          <p:cNvPr id="8" name="!!Length1">
            <a:extLst>
              <a:ext uri="{FF2B5EF4-FFF2-40B4-BE49-F238E27FC236}">
                <a16:creationId xmlns:a16="http://schemas.microsoft.com/office/drawing/2014/main" id="{985A64A7-7DC0-48DA-BF33-888BAA46E4B0}"/>
              </a:ext>
            </a:extLst>
          </p:cNvPr>
          <p:cNvSpPr/>
          <p:nvPr/>
        </p:nvSpPr>
        <p:spPr>
          <a:xfrm>
            <a:off x="1601565" y="3160904"/>
            <a:ext cx="9000000"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9" name="!!Length2">
            <a:extLst>
              <a:ext uri="{FF2B5EF4-FFF2-40B4-BE49-F238E27FC236}">
                <a16:creationId xmlns:a16="http://schemas.microsoft.com/office/drawing/2014/main" id="{3F262688-14AE-47BA-8F3F-59E71F988A0A}"/>
              </a:ext>
            </a:extLst>
          </p:cNvPr>
          <p:cNvSpPr/>
          <p:nvPr/>
        </p:nvSpPr>
        <p:spPr>
          <a:xfrm>
            <a:off x="1601567" y="3860555"/>
            <a:ext cx="3240000"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11" name="!!SecondNumber">
            <a:extLst>
              <a:ext uri="{FF2B5EF4-FFF2-40B4-BE49-F238E27FC236}">
                <a16:creationId xmlns:a16="http://schemas.microsoft.com/office/drawing/2014/main" id="{16C4250A-CFE8-43A9-AB38-7C7A2D614851}"/>
              </a:ext>
            </a:extLst>
          </p:cNvPr>
          <p:cNvSpPr txBox="1"/>
          <p:nvPr/>
        </p:nvSpPr>
        <p:spPr>
          <a:xfrm>
            <a:off x="498171" y="3748167"/>
            <a:ext cx="976667" cy="584775"/>
          </a:xfrm>
          <a:prstGeom prst="rect">
            <a:avLst/>
          </a:prstGeom>
          <a:noFill/>
        </p:spPr>
        <p:txBody>
          <a:bodyPr wrap="square" rtlCol="0">
            <a:spAutoFit/>
          </a:bodyPr>
          <a:lstStyle/>
          <a:p>
            <a:pPr algn="r"/>
            <a:r>
              <a:rPr lang="en-SG" sz="3200" dirty="0">
                <a:latin typeface="HelveticaNeueLT Std Lt" panose="020B0403020202020204" pitchFamily="34" charset="0"/>
              </a:rPr>
              <a:t>72</a:t>
            </a:r>
          </a:p>
        </p:txBody>
      </p:sp>
      <p:sp>
        <p:nvSpPr>
          <p:cNvPr id="10" name="!!FirstNumber">
            <a:extLst>
              <a:ext uri="{FF2B5EF4-FFF2-40B4-BE49-F238E27FC236}">
                <a16:creationId xmlns:a16="http://schemas.microsoft.com/office/drawing/2014/main" id="{08C51877-F712-4DEA-9786-1E70775157FD}"/>
              </a:ext>
            </a:extLst>
          </p:cNvPr>
          <p:cNvSpPr txBox="1"/>
          <p:nvPr/>
        </p:nvSpPr>
        <p:spPr>
          <a:xfrm>
            <a:off x="498171" y="3023622"/>
            <a:ext cx="976667" cy="584775"/>
          </a:xfrm>
          <a:prstGeom prst="rect">
            <a:avLst/>
          </a:prstGeom>
          <a:noFill/>
        </p:spPr>
        <p:txBody>
          <a:bodyPr wrap="square" rtlCol="0">
            <a:spAutoFit/>
          </a:bodyPr>
          <a:lstStyle/>
          <a:p>
            <a:pPr algn="r"/>
            <a:r>
              <a:rPr lang="en-SG" sz="3200" dirty="0">
                <a:latin typeface="HelveticaNeueLT Std Lt" panose="020B0403020202020204" pitchFamily="34" charset="0"/>
              </a:rPr>
              <a:t>200</a:t>
            </a:r>
          </a:p>
        </p:txBody>
      </p:sp>
      <p:sp>
        <p:nvSpPr>
          <p:cNvPr id="12" name="!!Length2">
            <a:extLst>
              <a:ext uri="{FF2B5EF4-FFF2-40B4-BE49-F238E27FC236}">
                <a16:creationId xmlns:a16="http://schemas.microsoft.com/office/drawing/2014/main" id="{8808CCF3-B415-4A28-AD24-884074861494}"/>
              </a:ext>
            </a:extLst>
          </p:cNvPr>
          <p:cNvSpPr/>
          <p:nvPr/>
        </p:nvSpPr>
        <p:spPr>
          <a:xfrm>
            <a:off x="4841567" y="3860553"/>
            <a:ext cx="3240000"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14" name="!!Length3">
            <a:extLst>
              <a:ext uri="{FF2B5EF4-FFF2-40B4-BE49-F238E27FC236}">
                <a16:creationId xmlns:a16="http://schemas.microsoft.com/office/drawing/2014/main" id="{4937D29E-FEC8-4EC0-9BC4-9E22D3A91BB3}"/>
              </a:ext>
            </a:extLst>
          </p:cNvPr>
          <p:cNvSpPr/>
          <p:nvPr/>
        </p:nvSpPr>
        <p:spPr>
          <a:xfrm>
            <a:off x="8081567" y="3860553"/>
            <a:ext cx="2520000" cy="360000"/>
          </a:xfrm>
          <a:prstGeom prst="rect">
            <a:avLst/>
          </a:prstGeom>
          <a:solidFill>
            <a:srgbClr val="FFC00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15" name="TextBox 14">
            <a:extLst>
              <a:ext uri="{FF2B5EF4-FFF2-40B4-BE49-F238E27FC236}">
                <a16:creationId xmlns:a16="http://schemas.microsoft.com/office/drawing/2014/main" id="{6B65E549-C83A-4776-89FD-2452ABDDDABF}"/>
              </a:ext>
            </a:extLst>
          </p:cNvPr>
          <p:cNvSpPr txBox="1"/>
          <p:nvPr/>
        </p:nvSpPr>
        <p:spPr>
          <a:xfrm>
            <a:off x="-53527" y="3748167"/>
            <a:ext cx="976667" cy="584775"/>
          </a:xfrm>
          <a:prstGeom prst="rect">
            <a:avLst/>
          </a:prstGeom>
          <a:noFill/>
        </p:spPr>
        <p:txBody>
          <a:bodyPr wrap="square" rtlCol="0">
            <a:spAutoFit/>
          </a:bodyPr>
          <a:lstStyle/>
          <a:p>
            <a:pPr algn="r"/>
            <a:r>
              <a:rPr lang="en-SG" sz="3200" dirty="0">
                <a:latin typeface="HelveticaNeueLT Std Lt" panose="020B0403020202020204" pitchFamily="34" charset="0"/>
              </a:rPr>
              <a:t>2 x </a:t>
            </a:r>
          </a:p>
        </p:txBody>
      </p:sp>
    </p:spTree>
    <p:extLst>
      <p:ext uri="{BB962C8B-B14F-4D97-AF65-F5344CB8AC3E}">
        <p14:creationId xmlns:p14="http://schemas.microsoft.com/office/powerpoint/2010/main" val="40947464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left)">
                                      <p:cBhvr>
                                        <p:cTn id="7" dur="500"/>
                                        <p:tgtEl>
                                          <p:spTgt spid="1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5"/>
                                        </p:tgtEl>
                                        <p:attrNameLst>
                                          <p:attrName>style.visibility</p:attrName>
                                        </p:attrNameLst>
                                      </p:cBhvr>
                                      <p:to>
                                        <p:strVal val="visible"/>
                                      </p:to>
                                    </p:set>
                                    <p:animEffect transition="in" filter="fade">
                                      <p:cBhvr>
                                        <p:cTn id="11" dur="500"/>
                                        <p:tgtEl>
                                          <p:spTgt spid="15"/>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wipe(left)">
                                      <p:cBhvr>
                                        <p:cTn id="16"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4" grpId="0" animBg="1"/>
      <p:bldP spid="15"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E61CCD5-5529-4DC1-A185-3E0BD952BE11}"/>
              </a:ext>
            </a:extLst>
          </p:cNvPr>
          <p:cNvSpPr txBox="1"/>
          <p:nvPr/>
        </p:nvSpPr>
        <p:spPr>
          <a:xfrm>
            <a:off x="517357" y="312821"/>
            <a:ext cx="8416090" cy="1015663"/>
          </a:xfrm>
          <a:prstGeom prst="rect">
            <a:avLst/>
          </a:prstGeom>
          <a:noFill/>
        </p:spPr>
        <p:txBody>
          <a:bodyPr wrap="square" rtlCol="0">
            <a:spAutoFit/>
          </a:bodyPr>
          <a:lstStyle/>
          <a:p>
            <a:r>
              <a:rPr lang="en-SG" sz="6000" dirty="0">
                <a:latin typeface="HelveticaNeueLT Std Lt" panose="020B0403020202020204" pitchFamily="34" charset="0"/>
              </a:rPr>
              <a:t>Euclid’s Algorithm</a:t>
            </a:r>
          </a:p>
        </p:txBody>
      </p:sp>
      <p:sp>
        <p:nvSpPr>
          <p:cNvPr id="21" name="TextBox 20">
            <a:extLst>
              <a:ext uri="{FF2B5EF4-FFF2-40B4-BE49-F238E27FC236}">
                <a16:creationId xmlns:a16="http://schemas.microsoft.com/office/drawing/2014/main" id="{C43CA950-2BC9-4E00-8BA8-3E455625A89E}"/>
              </a:ext>
            </a:extLst>
          </p:cNvPr>
          <p:cNvSpPr txBox="1"/>
          <p:nvPr/>
        </p:nvSpPr>
        <p:spPr>
          <a:xfrm>
            <a:off x="517358" y="1620253"/>
            <a:ext cx="10084208" cy="1077218"/>
          </a:xfrm>
          <a:prstGeom prst="rect">
            <a:avLst/>
          </a:prstGeom>
          <a:noFill/>
        </p:spPr>
        <p:txBody>
          <a:bodyPr wrap="square" rtlCol="0">
            <a:spAutoFit/>
          </a:bodyPr>
          <a:lstStyle/>
          <a:p>
            <a:r>
              <a:rPr lang="en-SG" sz="3200" dirty="0">
                <a:latin typeface="HelveticaNeueLT Std Lt" panose="020B0403020202020204" pitchFamily="34" charset="0"/>
              </a:rPr>
              <a:t>The remainder has the same highest common factor as 200 and 72.</a:t>
            </a:r>
          </a:p>
        </p:txBody>
      </p:sp>
      <p:sp>
        <p:nvSpPr>
          <p:cNvPr id="8" name="!!Length1">
            <a:extLst>
              <a:ext uri="{FF2B5EF4-FFF2-40B4-BE49-F238E27FC236}">
                <a16:creationId xmlns:a16="http://schemas.microsoft.com/office/drawing/2014/main" id="{985A64A7-7DC0-48DA-BF33-888BAA46E4B0}"/>
              </a:ext>
            </a:extLst>
          </p:cNvPr>
          <p:cNvSpPr/>
          <p:nvPr/>
        </p:nvSpPr>
        <p:spPr>
          <a:xfrm>
            <a:off x="1601565" y="3160904"/>
            <a:ext cx="9000000"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9" name="!!Length2">
            <a:extLst>
              <a:ext uri="{FF2B5EF4-FFF2-40B4-BE49-F238E27FC236}">
                <a16:creationId xmlns:a16="http://schemas.microsoft.com/office/drawing/2014/main" id="{3F262688-14AE-47BA-8F3F-59E71F988A0A}"/>
              </a:ext>
            </a:extLst>
          </p:cNvPr>
          <p:cNvSpPr/>
          <p:nvPr/>
        </p:nvSpPr>
        <p:spPr>
          <a:xfrm>
            <a:off x="1601567" y="3860555"/>
            <a:ext cx="3240000"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11" name="!!SecondNumber">
            <a:extLst>
              <a:ext uri="{FF2B5EF4-FFF2-40B4-BE49-F238E27FC236}">
                <a16:creationId xmlns:a16="http://schemas.microsoft.com/office/drawing/2014/main" id="{16C4250A-CFE8-43A9-AB38-7C7A2D614851}"/>
              </a:ext>
            </a:extLst>
          </p:cNvPr>
          <p:cNvSpPr txBox="1"/>
          <p:nvPr/>
        </p:nvSpPr>
        <p:spPr>
          <a:xfrm>
            <a:off x="498171" y="3748167"/>
            <a:ext cx="976667" cy="584775"/>
          </a:xfrm>
          <a:prstGeom prst="rect">
            <a:avLst/>
          </a:prstGeom>
          <a:noFill/>
        </p:spPr>
        <p:txBody>
          <a:bodyPr wrap="square" rtlCol="0">
            <a:spAutoFit/>
          </a:bodyPr>
          <a:lstStyle/>
          <a:p>
            <a:pPr algn="r"/>
            <a:r>
              <a:rPr lang="en-SG" sz="3200" dirty="0">
                <a:latin typeface="HelveticaNeueLT Std Lt" panose="020B0403020202020204" pitchFamily="34" charset="0"/>
              </a:rPr>
              <a:t>72</a:t>
            </a:r>
          </a:p>
        </p:txBody>
      </p:sp>
      <p:sp>
        <p:nvSpPr>
          <p:cNvPr id="10" name="!!FirstNumber">
            <a:extLst>
              <a:ext uri="{FF2B5EF4-FFF2-40B4-BE49-F238E27FC236}">
                <a16:creationId xmlns:a16="http://schemas.microsoft.com/office/drawing/2014/main" id="{08C51877-F712-4DEA-9786-1E70775157FD}"/>
              </a:ext>
            </a:extLst>
          </p:cNvPr>
          <p:cNvSpPr txBox="1"/>
          <p:nvPr/>
        </p:nvSpPr>
        <p:spPr>
          <a:xfrm>
            <a:off x="498171" y="3023622"/>
            <a:ext cx="976667" cy="584775"/>
          </a:xfrm>
          <a:prstGeom prst="rect">
            <a:avLst/>
          </a:prstGeom>
          <a:noFill/>
        </p:spPr>
        <p:txBody>
          <a:bodyPr wrap="square" rtlCol="0">
            <a:spAutoFit/>
          </a:bodyPr>
          <a:lstStyle/>
          <a:p>
            <a:pPr algn="r"/>
            <a:r>
              <a:rPr lang="en-SG" sz="3200" dirty="0">
                <a:latin typeface="HelveticaNeueLT Std Lt" panose="020B0403020202020204" pitchFamily="34" charset="0"/>
              </a:rPr>
              <a:t>200</a:t>
            </a:r>
          </a:p>
        </p:txBody>
      </p:sp>
      <p:sp>
        <p:nvSpPr>
          <p:cNvPr id="12" name="!!Length2">
            <a:extLst>
              <a:ext uri="{FF2B5EF4-FFF2-40B4-BE49-F238E27FC236}">
                <a16:creationId xmlns:a16="http://schemas.microsoft.com/office/drawing/2014/main" id="{8808CCF3-B415-4A28-AD24-884074861494}"/>
              </a:ext>
            </a:extLst>
          </p:cNvPr>
          <p:cNvSpPr/>
          <p:nvPr/>
        </p:nvSpPr>
        <p:spPr>
          <a:xfrm>
            <a:off x="4841567" y="3860554"/>
            <a:ext cx="3240000"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15" name="TextBox 14">
            <a:extLst>
              <a:ext uri="{FF2B5EF4-FFF2-40B4-BE49-F238E27FC236}">
                <a16:creationId xmlns:a16="http://schemas.microsoft.com/office/drawing/2014/main" id="{6B65E549-C83A-4776-89FD-2452ABDDDABF}"/>
              </a:ext>
            </a:extLst>
          </p:cNvPr>
          <p:cNvSpPr txBox="1"/>
          <p:nvPr/>
        </p:nvSpPr>
        <p:spPr>
          <a:xfrm>
            <a:off x="-53527" y="3748167"/>
            <a:ext cx="976667" cy="584775"/>
          </a:xfrm>
          <a:prstGeom prst="rect">
            <a:avLst/>
          </a:prstGeom>
          <a:noFill/>
        </p:spPr>
        <p:txBody>
          <a:bodyPr wrap="square" rtlCol="0">
            <a:spAutoFit/>
          </a:bodyPr>
          <a:lstStyle/>
          <a:p>
            <a:pPr algn="r"/>
            <a:r>
              <a:rPr lang="en-SG" sz="3200" dirty="0">
                <a:latin typeface="HelveticaNeueLT Std Lt" panose="020B0403020202020204" pitchFamily="34" charset="0"/>
              </a:rPr>
              <a:t>2 x </a:t>
            </a:r>
          </a:p>
        </p:txBody>
      </p:sp>
      <p:sp>
        <p:nvSpPr>
          <p:cNvPr id="16" name="!!ThirdNumber">
            <a:extLst>
              <a:ext uri="{FF2B5EF4-FFF2-40B4-BE49-F238E27FC236}">
                <a16:creationId xmlns:a16="http://schemas.microsoft.com/office/drawing/2014/main" id="{461D0F94-A0BC-4D7B-BE6A-D047058C54D8}"/>
              </a:ext>
            </a:extLst>
          </p:cNvPr>
          <p:cNvSpPr txBox="1"/>
          <p:nvPr/>
        </p:nvSpPr>
        <p:spPr>
          <a:xfrm>
            <a:off x="517357" y="4472712"/>
            <a:ext cx="976667" cy="584775"/>
          </a:xfrm>
          <a:prstGeom prst="rect">
            <a:avLst/>
          </a:prstGeom>
          <a:noFill/>
        </p:spPr>
        <p:txBody>
          <a:bodyPr wrap="square" rtlCol="0">
            <a:spAutoFit/>
          </a:bodyPr>
          <a:lstStyle/>
          <a:p>
            <a:pPr algn="r"/>
            <a:r>
              <a:rPr lang="en-SG" sz="3200" dirty="0">
                <a:latin typeface="HelveticaNeueLT Std Lt" panose="020B0403020202020204" pitchFamily="34" charset="0"/>
              </a:rPr>
              <a:t>56</a:t>
            </a:r>
          </a:p>
        </p:txBody>
      </p:sp>
      <p:sp>
        <p:nvSpPr>
          <p:cNvPr id="18" name="!!Length3">
            <a:extLst>
              <a:ext uri="{FF2B5EF4-FFF2-40B4-BE49-F238E27FC236}">
                <a16:creationId xmlns:a16="http://schemas.microsoft.com/office/drawing/2014/main" id="{A3ABBEB1-AAC6-4CE9-9731-B71FD7F6C254}"/>
              </a:ext>
            </a:extLst>
          </p:cNvPr>
          <p:cNvSpPr/>
          <p:nvPr/>
        </p:nvSpPr>
        <p:spPr>
          <a:xfrm>
            <a:off x="1601565" y="4585099"/>
            <a:ext cx="2520000"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Tree>
    <p:extLst>
      <p:ext uri="{BB962C8B-B14F-4D97-AF65-F5344CB8AC3E}">
        <p14:creationId xmlns:p14="http://schemas.microsoft.com/office/powerpoint/2010/main" val="5459451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E61CCD5-5529-4DC1-A185-3E0BD952BE11}"/>
              </a:ext>
            </a:extLst>
          </p:cNvPr>
          <p:cNvSpPr txBox="1"/>
          <p:nvPr/>
        </p:nvSpPr>
        <p:spPr>
          <a:xfrm>
            <a:off x="517357" y="312821"/>
            <a:ext cx="8416090" cy="1015663"/>
          </a:xfrm>
          <a:prstGeom prst="rect">
            <a:avLst/>
          </a:prstGeom>
          <a:noFill/>
        </p:spPr>
        <p:txBody>
          <a:bodyPr wrap="square" rtlCol="0">
            <a:spAutoFit/>
          </a:bodyPr>
          <a:lstStyle/>
          <a:p>
            <a:r>
              <a:rPr lang="en-SG" sz="6000" dirty="0">
                <a:latin typeface="HelveticaNeueLT Std Lt" panose="020B0403020202020204" pitchFamily="34" charset="0"/>
              </a:rPr>
              <a:t>Euclid’s Algorithm</a:t>
            </a:r>
          </a:p>
        </p:txBody>
      </p:sp>
      <p:sp>
        <p:nvSpPr>
          <p:cNvPr id="21" name="TextBox 20">
            <a:extLst>
              <a:ext uri="{FF2B5EF4-FFF2-40B4-BE49-F238E27FC236}">
                <a16:creationId xmlns:a16="http://schemas.microsoft.com/office/drawing/2014/main" id="{C43CA950-2BC9-4E00-8BA8-3E455625A89E}"/>
              </a:ext>
            </a:extLst>
          </p:cNvPr>
          <p:cNvSpPr txBox="1"/>
          <p:nvPr/>
        </p:nvSpPr>
        <p:spPr>
          <a:xfrm>
            <a:off x="517357" y="1620253"/>
            <a:ext cx="11087101" cy="584775"/>
          </a:xfrm>
          <a:prstGeom prst="rect">
            <a:avLst/>
          </a:prstGeom>
          <a:noFill/>
        </p:spPr>
        <p:txBody>
          <a:bodyPr wrap="square" rtlCol="0">
            <a:spAutoFit/>
          </a:bodyPr>
          <a:lstStyle/>
          <a:p>
            <a:r>
              <a:rPr lang="en-SG" sz="3200" dirty="0">
                <a:latin typeface="HelveticaNeueLT Std Lt" panose="020B0403020202020204" pitchFamily="34" charset="0"/>
              </a:rPr>
              <a:t>Repeat the algorithm ...</a:t>
            </a:r>
          </a:p>
        </p:txBody>
      </p:sp>
      <p:sp>
        <p:nvSpPr>
          <p:cNvPr id="9" name="!!Length2">
            <a:extLst>
              <a:ext uri="{FF2B5EF4-FFF2-40B4-BE49-F238E27FC236}">
                <a16:creationId xmlns:a16="http://schemas.microsoft.com/office/drawing/2014/main" id="{3F262688-14AE-47BA-8F3F-59E71F988A0A}"/>
              </a:ext>
            </a:extLst>
          </p:cNvPr>
          <p:cNvSpPr/>
          <p:nvPr/>
        </p:nvSpPr>
        <p:spPr>
          <a:xfrm>
            <a:off x="1601567" y="3164268"/>
            <a:ext cx="3240000"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11" name="!!SecondNumber">
            <a:extLst>
              <a:ext uri="{FF2B5EF4-FFF2-40B4-BE49-F238E27FC236}">
                <a16:creationId xmlns:a16="http://schemas.microsoft.com/office/drawing/2014/main" id="{16C4250A-CFE8-43A9-AB38-7C7A2D614851}"/>
              </a:ext>
            </a:extLst>
          </p:cNvPr>
          <p:cNvSpPr txBox="1"/>
          <p:nvPr/>
        </p:nvSpPr>
        <p:spPr>
          <a:xfrm>
            <a:off x="498171" y="3009935"/>
            <a:ext cx="976667" cy="584775"/>
          </a:xfrm>
          <a:prstGeom prst="rect">
            <a:avLst/>
          </a:prstGeom>
          <a:noFill/>
        </p:spPr>
        <p:txBody>
          <a:bodyPr wrap="square" rtlCol="0">
            <a:spAutoFit/>
          </a:bodyPr>
          <a:lstStyle/>
          <a:p>
            <a:pPr algn="r"/>
            <a:r>
              <a:rPr lang="en-SG" sz="3200" dirty="0">
                <a:latin typeface="HelveticaNeueLT Std Lt" panose="020B0403020202020204" pitchFamily="34" charset="0"/>
              </a:rPr>
              <a:t>72</a:t>
            </a:r>
          </a:p>
        </p:txBody>
      </p:sp>
      <p:sp>
        <p:nvSpPr>
          <p:cNvPr id="16" name="!!ThirdNumber">
            <a:extLst>
              <a:ext uri="{FF2B5EF4-FFF2-40B4-BE49-F238E27FC236}">
                <a16:creationId xmlns:a16="http://schemas.microsoft.com/office/drawing/2014/main" id="{461D0F94-A0BC-4D7B-BE6A-D047058C54D8}"/>
              </a:ext>
            </a:extLst>
          </p:cNvPr>
          <p:cNvSpPr txBox="1"/>
          <p:nvPr/>
        </p:nvSpPr>
        <p:spPr>
          <a:xfrm>
            <a:off x="517357" y="3734480"/>
            <a:ext cx="976667" cy="584775"/>
          </a:xfrm>
          <a:prstGeom prst="rect">
            <a:avLst/>
          </a:prstGeom>
          <a:noFill/>
        </p:spPr>
        <p:txBody>
          <a:bodyPr wrap="square" rtlCol="0">
            <a:spAutoFit/>
          </a:bodyPr>
          <a:lstStyle/>
          <a:p>
            <a:pPr algn="r"/>
            <a:r>
              <a:rPr lang="en-SG" sz="3200" dirty="0">
                <a:latin typeface="HelveticaNeueLT Std Lt" panose="020B0403020202020204" pitchFamily="34" charset="0"/>
              </a:rPr>
              <a:t>56</a:t>
            </a:r>
          </a:p>
        </p:txBody>
      </p:sp>
      <p:sp>
        <p:nvSpPr>
          <p:cNvPr id="18" name="!!Length3">
            <a:extLst>
              <a:ext uri="{FF2B5EF4-FFF2-40B4-BE49-F238E27FC236}">
                <a16:creationId xmlns:a16="http://schemas.microsoft.com/office/drawing/2014/main" id="{A3ABBEB1-AAC6-4CE9-9731-B71FD7F6C254}"/>
              </a:ext>
            </a:extLst>
          </p:cNvPr>
          <p:cNvSpPr/>
          <p:nvPr/>
        </p:nvSpPr>
        <p:spPr>
          <a:xfrm>
            <a:off x="1601565" y="3888812"/>
            <a:ext cx="2520000"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14" name="!!Length4">
            <a:extLst>
              <a:ext uri="{FF2B5EF4-FFF2-40B4-BE49-F238E27FC236}">
                <a16:creationId xmlns:a16="http://schemas.microsoft.com/office/drawing/2014/main" id="{CB75E12F-DA60-4865-AEEF-31DFDEE306D0}"/>
              </a:ext>
            </a:extLst>
          </p:cNvPr>
          <p:cNvSpPr/>
          <p:nvPr/>
        </p:nvSpPr>
        <p:spPr>
          <a:xfrm>
            <a:off x="4121565" y="3888812"/>
            <a:ext cx="720002" cy="360000"/>
          </a:xfrm>
          <a:prstGeom prst="rect">
            <a:avLst/>
          </a:prstGeom>
          <a:solidFill>
            <a:srgbClr val="FFC00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Tree>
    <p:extLst>
      <p:ext uri="{BB962C8B-B14F-4D97-AF65-F5344CB8AC3E}">
        <p14:creationId xmlns:p14="http://schemas.microsoft.com/office/powerpoint/2010/main" val="34870713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left)">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E61CCD5-5529-4DC1-A185-3E0BD952BE11}"/>
              </a:ext>
            </a:extLst>
          </p:cNvPr>
          <p:cNvSpPr txBox="1"/>
          <p:nvPr/>
        </p:nvSpPr>
        <p:spPr>
          <a:xfrm>
            <a:off x="517357" y="312821"/>
            <a:ext cx="8416090" cy="1015663"/>
          </a:xfrm>
          <a:prstGeom prst="rect">
            <a:avLst/>
          </a:prstGeom>
          <a:noFill/>
        </p:spPr>
        <p:txBody>
          <a:bodyPr wrap="square" rtlCol="0">
            <a:spAutoFit/>
          </a:bodyPr>
          <a:lstStyle/>
          <a:p>
            <a:r>
              <a:rPr lang="en-SG" sz="6000" dirty="0">
                <a:latin typeface="HelveticaNeueLT Std Lt" panose="020B0403020202020204" pitchFamily="34" charset="0"/>
              </a:rPr>
              <a:t>Euclid’s Algorithm</a:t>
            </a:r>
          </a:p>
        </p:txBody>
      </p:sp>
      <p:sp>
        <p:nvSpPr>
          <p:cNvPr id="21" name="TextBox 20">
            <a:extLst>
              <a:ext uri="{FF2B5EF4-FFF2-40B4-BE49-F238E27FC236}">
                <a16:creationId xmlns:a16="http://schemas.microsoft.com/office/drawing/2014/main" id="{C43CA950-2BC9-4E00-8BA8-3E455625A89E}"/>
              </a:ext>
            </a:extLst>
          </p:cNvPr>
          <p:cNvSpPr txBox="1"/>
          <p:nvPr/>
        </p:nvSpPr>
        <p:spPr>
          <a:xfrm>
            <a:off x="517357" y="1620253"/>
            <a:ext cx="11087101" cy="584775"/>
          </a:xfrm>
          <a:prstGeom prst="rect">
            <a:avLst/>
          </a:prstGeom>
          <a:noFill/>
        </p:spPr>
        <p:txBody>
          <a:bodyPr wrap="square" rtlCol="0">
            <a:spAutoFit/>
          </a:bodyPr>
          <a:lstStyle/>
          <a:p>
            <a:r>
              <a:rPr lang="en-SG" sz="3200" dirty="0">
                <a:latin typeface="HelveticaNeueLT Std Lt" panose="020B0403020202020204" pitchFamily="34" charset="0"/>
              </a:rPr>
              <a:t>56 divides 72 just once...with a remainder of 16</a:t>
            </a:r>
          </a:p>
        </p:txBody>
      </p:sp>
      <p:sp>
        <p:nvSpPr>
          <p:cNvPr id="9" name="!!Length2">
            <a:extLst>
              <a:ext uri="{FF2B5EF4-FFF2-40B4-BE49-F238E27FC236}">
                <a16:creationId xmlns:a16="http://schemas.microsoft.com/office/drawing/2014/main" id="{3F262688-14AE-47BA-8F3F-59E71F988A0A}"/>
              </a:ext>
            </a:extLst>
          </p:cNvPr>
          <p:cNvSpPr/>
          <p:nvPr/>
        </p:nvSpPr>
        <p:spPr>
          <a:xfrm>
            <a:off x="1601567" y="3164268"/>
            <a:ext cx="3240000"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11" name="!!SecondNumber">
            <a:extLst>
              <a:ext uri="{FF2B5EF4-FFF2-40B4-BE49-F238E27FC236}">
                <a16:creationId xmlns:a16="http://schemas.microsoft.com/office/drawing/2014/main" id="{16C4250A-CFE8-43A9-AB38-7C7A2D614851}"/>
              </a:ext>
            </a:extLst>
          </p:cNvPr>
          <p:cNvSpPr txBox="1"/>
          <p:nvPr/>
        </p:nvSpPr>
        <p:spPr>
          <a:xfrm>
            <a:off x="498171" y="3009935"/>
            <a:ext cx="976667" cy="584775"/>
          </a:xfrm>
          <a:prstGeom prst="rect">
            <a:avLst/>
          </a:prstGeom>
          <a:noFill/>
        </p:spPr>
        <p:txBody>
          <a:bodyPr wrap="square" rtlCol="0">
            <a:spAutoFit/>
          </a:bodyPr>
          <a:lstStyle/>
          <a:p>
            <a:pPr algn="r"/>
            <a:r>
              <a:rPr lang="en-SG" sz="3200" dirty="0">
                <a:latin typeface="HelveticaNeueLT Std Lt" panose="020B0403020202020204" pitchFamily="34" charset="0"/>
              </a:rPr>
              <a:t>72</a:t>
            </a:r>
          </a:p>
        </p:txBody>
      </p:sp>
      <p:sp>
        <p:nvSpPr>
          <p:cNvPr id="16" name="!!ThirdNumber">
            <a:extLst>
              <a:ext uri="{FF2B5EF4-FFF2-40B4-BE49-F238E27FC236}">
                <a16:creationId xmlns:a16="http://schemas.microsoft.com/office/drawing/2014/main" id="{461D0F94-A0BC-4D7B-BE6A-D047058C54D8}"/>
              </a:ext>
            </a:extLst>
          </p:cNvPr>
          <p:cNvSpPr txBox="1"/>
          <p:nvPr/>
        </p:nvSpPr>
        <p:spPr>
          <a:xfrm>
            <a:off x="517357" y="3734480"/>
            <a:ext cx="976667" cy="584775"/>
          </a:xfrm>
          <a:prstGeom prst="rect">
            <a:avLst/>
          </a:prstGeom>
          <a:noFill/>
        </p:spPr>
        <p:txBody>
          <a:bodyPr wrap="square" rtlCol="0">
            <a:spAutoFit/>
          </a:bodyPr>
          <a:lstStyle/>
          <a:p>
            <a:pPr algn="r"/>
            <a:r>
              <a:rPr lang="en-SG" sz="3200" dirty="0">
                <a:latin typeface="HelveticaNeueLT Std Lt" panose="020B0403020202020204" pitchFamily="34" charset="0"/>
              </a:rPr>
              <a:t>56</a:t>
            </a:r>
          </a:p>
        </p:txBody>
      </p:sp>
      <p:sp>
        <p:nvSpPr>
          <p:cNvPr id="18" name="!!Length3">
            <a:extLst>
              <a:ext uri="{FF2B5EF4-FFF2-40B4-BE49-F238E27FC236}">
                <a16:creationId xmlns:a16="http://schemas.microsoft.com/office/drawing/2014/main" id="{A3ABBEB1-AAC6-4CE9-9731-B71FD7F6C254}"/>
              </a:ext>
            </a:extLst>
          </p:cNvPr>
          <p:cNvSpPr/>
          <p:nvPr/>
        </p:nvSpPr>
        <p:spPr>
          <a:xfrm>
            <a:off x="1601565" y="3888812"/>
            <a:ext cx="2520000"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14" name="!!Length4">
            <a:extLst>
              <a:ext uri="{FF2B5EF4-FFF2-40B4-BE49-F238E27FC236}">
                <a16:creationId xmlns:a16="http://schemas.microsoft.com/office/drawing/2014/main" id="{CB75E12F-DA60-4865-AEEF-31DFDEE306D0}"/>
              </a:ext>
            </a:extLst>
          </p:cNvPr>
          <p:cNvSpPr/>
          <p:nvPr/>
        </p:nvSpPr>
        <p:spPr>
          <a:xfrm>
            <a:off x="1601565" y="4694155"/>
            <a:ext cx="720002"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10" name="!!FourthNumber">
            <a:extLst>
              <a:ext uri="{FF2B5EF4-FFF2-40B4-BE49-F238E27FC236}">
                <a16:creationId xmlns:a16="http://schemas.microsoft.com/office/drawing/2014/main" id="{757D9832-3B34-4913-9E14-AD1374F0E80D}"/>
              </a:ext>
            </a:extLst>
          </p:cNvPr>
          <p:cNvSpPr txBox="1"/>
          <p:nvPr/>
        </p:nvSpPr>
        <p:spPr>
          <a:xfrm>
            <a:off x="498171" y="4581767"/>
            <a:ext cx="976667" cy="584775"/>
          </a:xfrm>
          <a:prstGeom prst="rect">
            <a:avLst/>
          </a:prstGeom>
          <a:noFill/>
        </p:spPr>
        <p:txBody>
          <a:bodyPr wrap="square" rtlCol="0">
            <a:spAutoFit/>
          </a:bodyPr>
          <a:lstStyle/>
          <a:p>
            <a:pPr algn="r"/>
            <a:r>
              <a:rPr lang="en-SG" sz="3200" dirty="0">
                <a:latin typeface="HelveticaNeueLT Std Lt" panose="020B0403020202020204" pitchFamily="34" charset="0"/>
              </a:rPr>
              <a:t>16</a:t>
            </a:r>
          </a:p>
        </p:txBody>
      </p:sp>
    </p:spTree>
    <p:extLst>
      <p:ext uri="{BB962C8B-B14F-4D97-AF65-F5344CB8AC3E}">
        <p14:creationId xmlns:p14="http://schemas.microsoft.com/office/powerpoint/2010/main" val="26592254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E61CCD5-5529-4DC1-A185-3E0BD952BE11}"/>
              </a:ext>
            </a:extLst>
          </p:cNvPr>
          <p:cNvSpPr txBox="1"/>
          <p:nvPr/>
        </p:nvSpPr>
        <p:spPr>
          <a:xfrm>
            <a:off x="517357" y="312821"/>
            <a:ext cx="8416090" cy="1015663"/>
          </a:xfrm>
          <a:prstGeom prst="rect">
            <a:avLst/>
          </a:prstGeom>
          <a:noFill/>
        </p:spPr>
        <p:txBody>
          <a:bodyPr wrap="square" rtlCol="0">
            <a:spAutoFit/>
          </a:bodyPr>
          <a:lstStyle/>
          <a:p>
            <a:r>
              <a:rPr lang="en-SG" sz="6000" dirty="0">
                <a:latin typeface="HelveticaNeueLT Std Lt" panose="020B0403020202020204" pitchFamily="34" charset="0"/>
              </a:rPr>
              <a:t>Euclid’s Algorithm</a:t>
            </a:r>
          </a:p>
        </p:txBody>
      </p:sp>
      <p:sp>
        <p:nvSpPr>
          <p:cNvPr id="21" name="TextBox 20">
            <a:extLst>
              <a:ext uri="{FF2B5EF4-FFF2-40B4-BE49-F238E27FC236}">
                <a16:creationId xmlns:a16="http://schemas.microsoft.com/office/drawing/2014/main" id="{C43CA950-2BC9-4E00-8BA8-3E455625A89E}"/>
              </a:ext>
            </a:extLst>
          </p:cNvPr>
          <p:cNvSpPr txBox="1"/>
          <p:nvPr/>
        </p:nvSpPr>
        <p:spPr>
          <a:xfrm>
            <a:off x="517357" y="1620253"/>
            <a:ext cx="11087101" cy="1077218"/>
          </a:xfrm>
          <a:prstGeom prst="rect">
            <a:avLst/>
          </a:prstGeom>
          <a:noFill/>
        </p:spPr>
        <p:txBody>
          <a:bodyPr wrap="square" rtlCol="0">
            <a:spAutoFit/>
          </a:bodyPr>
          <a:lstStyle/>
          <a:p>
            <a:r>
              <a:rPr lang="en-SG" sz="3200" dirty="0">
                <a:latin typeface="HelveticaNeueLT Std Lt" panose="020B0403020202020204" pitchFamily="34" charset="0"/>
              </a:rPr>
              <a:t>We want to divide both lengths into smaller pieces of equal length, and leave no remainder.</a:t>
            </a:r>
          </a:p>
        </p:txBody>
      </p:sp>
      <p:sp>
        <p:nvSpPr>
          <p:cNvPr id="2" name="!!Length1">
            <a:extLst>
              <a:ext uri="{FF2B5EF4-FFF2-40B4-BE49-F238E27FC236}">
                <a16:creationId xmlns:a16="http://schemas.microsoft.com/office/drawing/2014/main" id="{D580C1B4-E3E6-4BDF-848F-8AD1DE31BAD5}"/>
              </a:ext>
            </a:extLst>
          </p:cNvPr>
          <p:cNvSpPr/>
          <p:nvPr/>
        </p:nvSpPr>
        <p:spPr>
          <a:xfrm>
            <a:off x="607593" y="3160904"/>
            <a:ext cx="9720000"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6" name="!!Length2">
            <a:extLst>
              <a:ext uri="{FF2B5EF4-FFF2-40B4-BE49-F238E27FC236}">
                <a16:creationId xmlns:a16="http://schemas.microsoft.com/office/drawing/2014/main" id="{560F97C6-685E-470B-8690-AB7611E75B94}"/>
              </a:ext>
            </a:extLst>
          </p:cNvPr>
          <p:cNvSpPr/>
          <p:nvPr/>
        </p:nvSpPr>
        <p:spPr>
          <a:xfrm>
            <a:off x="607595" y="3860555"/>
            <a:ext cx="6459598"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nvGrpSpPr>
          <p:cNvPr id="11" name="Group 10">
            <a:extLst>
              <a:ext uri="{FF2B5EF4-FFF2-40B4-BE49-F238E27FC236}">
                <a16:creationId xmlns:a16="http://schemas.microsoft.com/office/drawing/2014/main" id="{6B690B4C-8C54-4F43-8E9B-A2725C6BAC4B}"/>
              </a:ext>
            </a:extLst>
          </p:cNvPr>
          <p:cNvGrpSpPr/>
          <p:nvPr/>
        </p:nvGrpSpPr>
        <p:grpSpPr>
          <a:xfrm>
            <a:off x="1709530" y="3021495"/>
            <a:ext cx="7500731" cy="1384852"/>
            <a:chOff x="1709530" y="2405270"/>
            <a:chExt cx="7885045" cy="1384852"/>
          </a:xfrm>
        </p:grpSpPr>
        <p:cxnSp>
          <p:nvCxnSpPr>
            <p:cNvPr id="4" name="Straight Connector 3">
              <a:extLst>
                <a:ext uri="{FF2B5EF4-FFF2-40B4-BE49-F238E27FC236}">
                  <a16:creationId xmlns:a16="http://schemas.microsoft.com/office/drawing/2014/main" id="{B91CC280-98D6-4853-948C-9AF517F9A5C3}"/>
                </a:ext>
              </a:extLst>
            </p:cNvPr>
            <p:cNvCxnSpPr/>
            <p:nvPr/>
          </p:nvCxnSpPr>
          <p:spPr>
            <a:xfrm>
              <a:off x="1709530" y="2405270"/>
              <a:ext cx="0" cy="1384852"/>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BDCF8C89-4DE8-46FD-A249-AAC90A3966B1}"/>
                </a:ext>
              </a:extLst>
            </p:cNvPr>
            <p:cNvCxnSpPr/>
            <p:nvPr/>
          </p:nvCxnSpPr>
          <p:spPr>
            <a:xfrm>
              <a:off x="2835965" y="2405270"/>
              <a:ext cx="0" cy="1384852"/>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D997AA0C-5651-42C1-A3C9-0ED9EF3A9B4C}"/>
                </a:ext>
              </a:extLst>
            </p:cNvPr>
            <p:cNvCxnSpPr/>
            <p:nvPr/>
          </p:nvCxnSpPr>
          <p:spPr>
            <a:xfrm>
              <a:off x="3962400" y="2405270"/>
              <a:ext cx="0" cy="1384852"/>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8B59D5A7-7217-4240-8898-DBDA687DBB1A}"/>
                </a:ext>
              </a:extLst>
            </p:cNvPr>
            <p:cNvCxnSpPr/>
            <p:nvPr/>
          </p:nvCxnSpPr>
          <p:spPr>
            <a:xfrm>
              <a:off x="5088835" y="2405270"/>
              <a:ext cx="0" cy="1384852"/>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4E193A78-59D8-4496-A7FB-FFA46C3ADB95}"/>
                </a:ext>
              </a:extLst>
            </p:cNvPr>
            <p:cNvCxnSpPr/>
            <p:nvPr/>
          </p:nvCxnSpPr>
          <p:spPr>
            <a:xfrm>
              <a:off x="6215270" y="2405270"/>
              <a:ext cx="0" cy="1384852"/>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C69EBE12-E16D-4014-862C-FB9B14D0536C}"/>
                </a:ext>
              </a:extLst>
            </p:cNvPr>
            <p:cNvCxnSpPr/>
            <p:nvPr/>
          </p:nvCxnSpPr>
          <p:spPr>
            <a:xfrm>
              <a:off x="7341705" y="2405270"/>
              <a:ext cx="0" cy="1384852"/>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222FE8ED-9FAD-4CBE-8587-37157B922FB9}"/>
                </a:ext>
              </a:extLst>
            </p:cNvPr>
            <p:cNvCxnSpPr/>
            <p:nvPr/>
          </p:nvCxnSpPr>
          <p:spPr>
            <a:xfrm>
              <a:off x="8468140" y="2405270"/>
              <a:ext cx="0" cy="1384852"/>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A42FA20C-A333-4E1F-A6E2-101AB9843520}"/>
                </a:ext>
              </a:extLst>
            </p:cNvPr>
            <p:cNvCxnSpPr/>
            <p:nvPr/>
          </p:nvCxnSpPr>
          <p:spPr>
            <a:xfrm>
              <a:off x="9594575" y="2405270"/>
              <a:ext cx="0" cy="1384852"/>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92719341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up)">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E61CCD5-5529-4DC1-A185-3E0BD952BE11}"/>
              </a:ext>
            </a:extLst>
          </p:cNvPr>
          <p:cNvSpPr txBox="1"/>
          <p:nvPr/>
        </p:nvSpPr>
        <p:spPr>
          <a:xfrm>
            <a:off x="517357" y="312821"/>
            <a:ext cx="8416090" cy="1015663"/>
          </a:xfrm>
          <a:prstGeom prst="rect">
            <a:avLst/>
          </a:prstGeom>
          <a:noFill/>
        </p:spPr>
        <p:txBody>
          <a:bodyPr wrap="square" rtlCol="0">
            <a:spAutoFit/>
          </a:bodyPr>
          <a:lstStyle/>
          <a:p>
            <a:r>
              <a:rPr lang="en-SG" sz="6000" dirty="0">
                <a:latin typeface="HelveticaNeueLT Std Lt" panose="020B0403020202020204" pitchFamily="34" charset="0"/>
              </a:rPr>
              <a:t>Euclid’s Algorithm</a:t>
            </a:r>
          </a:p>
        </p:txBody>
      </p:sp>
      <p:sp>
        <p:nvSpPr>
          <p:cNvPr id="21" name="TextBox 20">
            <a:extLst>
              <a:ext uri="{FF2B5EF4-FFF2-40B4-BE49-F238E27FC236}">
                <a16:creationId xmlns:a16="http://schemas.microsoft.com/office/drawing/2014/main" id="{C43CA950-2BC9-4E00-8BA8-3E455625A89E}"/>
              </a:ext>
            </a:extLst>
          </p:cNvPr>
          <p:cNvSpPr txBox="1"/>
          <p:nvPr/>
        </p:nvSpPr>
        <p:spPr>
          <a:xfrm>
            <a:off x="517357" y="1620253"/>
            <a:ext cx="11087101" cy="584775"/>
          </a:xfrm>
          <a:prstGeom prst="rect">
            <a:avLst/>
          </a:prstGeom>
          <a:noFill/>
        </p:spPr>
        <p:txBody>
          <a:bodyPr wrap="square" rtlCol="0">
            <a:spAutoFit/>
          </a:bodyPr>
          <a:lstStyle/>
          <a:p>
            <a:r>
              <a:rPr lang="en-SG" sz="3200" dirty="0">
                <a:latin typeface="HelveticaNeueLT Std Lt" panose="020B0403020202020204" pitchFamily="34" charset="0"/>
              </a:rPr>
              <a:t>Repeat the algorithm.</a:t>
            </a:r>
          </a:p>
        </p:txBody>
      </p:sp>
      <p:sp>
        <p:nvSpPr>
          <p:cNvPr id="16" name="!!ThirdNumber">
            <a:extLst>
              <a:ext uri="{FF2B5EF4-FFF2-40B4-BE49-F238E27FC236}">
                <a16:creationId xmlns:a16="http://schemas.microsoft.com/office/drawing/2014/main" id="{461D0F94-A0BC-4D7B-BE6A-D047058C54D8}"/>
              </a:ext>
            </a:extLst>
          </p:cNvPr>
          <p:cNvSpPr txBox="1"/>
          <p:nvPr/>
        </p:nvSpPr>
        <p:spPr>
          <a:xfrm>
            <a:off x="517357" y="3013026"/>
            <a:ext cx="976667" cy="584775"/>
          </a:xfrm>
          <a:prstGeom prst="rect">
            <a:avLst/>
          </a:prstGeom>
          <a:noFill/>
        </p:spPr>
        <p:txBody>
          <a:bodyPr wrap="square" rtlCol="0">
            <a:spAutoFit/>
          </a:bodyPr>
          <a:lstStyle/>
          <a:p>
            <a:pPr algn="r"/>
            <a:r>
              <a:rPr lang="en-SG" sz="3200" dirty="0">
                <a:latin typeface="HelveticaNeueLT Std Lt" panose="020B0403020202020204" pitchFamily="34" charset="0"/>
              </a:rPr>
              <a:t>56</a:t>
            </a:r>
          </a:p>
        </p:txBody>
      </p:sp>
      <p:sp>
        <p:nvSpPr>
          <p:cNvPr id="18" name="!!Length3">
            <a:extLst>
              <a:ext uri="{FF2B5EF4-FFF2-40B4-BE49-F238E27FC236}">
                <a16:creationId xmlns:a16="http://schemas.microsoft.com/office/drawing/2014/main" id="{A3ABBEB1-AAC6-4CE9-9731-B71FD7F6C254}"/>
              </a:ext>
            </a:extLst>
          </p:cNvPr>
          <p:cNvSpPr/>
          <p:nvPr/>
        </p:nvSpPr>
        <p:spPr>
          <a:xfrm>
            <a:off x="1601565" y="3167358"/>
            <a:ext cx="2520000"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14" name="!!Length4">
            <a:extLst>
              <a:ext uri="{FF2B5EF4-FFF2-40B4-BE49-F238E27FC236}">
                <a16:creationId xmlns:a16="http://schemas.microsoft.com/office/drawing/2014/main" id="{CB75E12F-DA60-4865-AEEF-31DFDEE306D0}"/>
              </a:ext>
            </a:extLst>
          </p:cNvPr>
          <p:cNvSpPr/>
          <p:nvPr/>
        </p:nvSpPr>
        <p:spPr>
          <a:xfrm>
            <a:off x="1601565" y="3972701"/>
            <a:ext cx="720002"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10" name="!!FourthNumber">
            <a:extLst>
              <a:ext uri="{FF2B5EF4-FFF2-40B4-BE49-F238E27FC236}">
                <a16:creationId xmlns:a16="http://schemas.microsoft.com/office/drawing/2014/main" id="{757D9832-3B34-4913-9E14-AD1374F0E80D}"/>
              </a:ext>
            </a:extLst>
          </p:cNvPr>
          <p:cNvSpPr txBox="1"/>
          <p:nvPr/>
        </p:nvSpPr>
        <p:spPr>
          <a:xfrm>
            <a:off x="498171" y="3860313"/>
            <a:ext cx="976667" cy="584775"/>
          </a:xfrm>
          <a:prstGeom prst="rect">
            <a:avLst/>
          </a:prstGeom>
          <a:noFill/>
        </p:spPr>
        <p:txBody>
          <a:bodyPr wrap="square" rtlCol="0">
            <a:spAutoFit/>
          </a:bodyPr>
          <a:lstStyle/>
          <a:p>
            <a:pPr algn="r"/>
            <a:r>
              <a:rPr lang="en-SG" sz="3200" dirty="0">
                <a:latin typeface="HelveticaNeueLT Std Lt" panose="020B0403020202020204" pitchFamily="34" charset="0"/>
              </a:rPr>
              <a:t>16</a:t>
            </a:r>
          </a:p>
        </p:txBody>
      </p:sp>
    </p:spTree>
    <p:extLst>
      <p:ext uri="{BB962C8B-B14F-4D97-AF65-F5344CB8AC3E}">
        <p14:creationId xmlns:p14="http://schemas.microsoft.com/office/powerpoint/2010/main" val="373093258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E61CCD5-5529-4DC1-A185-3E0BD952BE11}"/>
              </a:ext>
            </a:extLst>
          </p:cNvPr>
          <p:cNvSpPr txBox="1"/>
          <p:nvPr/>
        </p:nvSpPr>
        <p:spPr>
          <a:xfrm>
            <a:off x="517357" y="312821"/>
            <a:ext cx="8416090" cy="1015663"/>
          </a:xfrm>
          <a:prstGeom prst="rect">
            <a:avLst/>
          </a:prstGeom>
          <a:noFill/>
        </p:spPr>
        <p:txBody>
          <a:bodyPr wrap="square" rtlCol="0">
            <a:spAutoFit/>
          </a:bodyPr>
          <a:lstStyle/>
          <a:p>
            <a:r>
              <a:rPr lang="en-SG" sz="6000" dirty="0">
                <a:latin typeface="HelveticaNeueLT Std Lt" panose="020B0403020202020204" pitchFamily="34" charset="0"/>
              </a:rPr>
              <a:t>Euclid’s Algorithm</a:t>
            </a:r>
          </a:p>
        </p:txBody>
      </p:sp>
      <p:sp>
        <p:nvSpPr>
          <p:cNvPr id="21" name="TextBox 20">
            <a:extLst>
              <a:ext uri="{FF2B5EF4-FFF2-40B4-BE49-F238E27FC236}">
                <a16:creationId xmlns:a16="http://schemas.microsoft.com/office/drawing/2014/main" id="{C43CA950-2BC9-4E00-8BA8-3E455625A89E}"/>
              </a:ext>
            </a:extLst>
          </p:cNvPr>
          <p:cNvSpPr txBox="1"/>
          <p:nvPr/>
        </p:nvSpPr>
        <p:spPr>
          <a:xfrm>
            <a:off x="517357" y="1620253"/>
            <a:ext cx="11087101" cy="584775"/>
          </a:xfrm>
          <a:prstGeom prst="rect">
            <a:avLst/>
          </a:prstGeom>
          <a:noFill/>
        </p:spPr>
        <p:txBody>
          <a:bodyPr wrap="square" rtlCol="0">
            <a:spAutoFit/>
          </a:bodyPr>
          <a:lstStyle/>
          <a:p>
            <a:r>
              <a:rPr lang="en-SG" sz="3200" dirty="0">
                <a:latin typeface="HelveticaNeueLT Std Lt" panose="020B0403020202020204" pitchFamily="34" charset="0"/>
              </a:rPr>
              <a:t>Repeat the algorithm.</a:t>
            </a:r>
          </a:p>
        </p:txBody>
      </p:sp>
      <p:sp>
        <p:nvSpPr>
          <p:cNvPr id="16" name="!!ThirdNumber">
            <a:extLst>
              <a:ext uri="{FF2B5EF4-FFF2-40B4-BE49-F238E27FC236}">
                <a16:creationId xmlns:a16="http://schemas.microsoft.com/office/drawing/2014/main" id="{461D0F94-A0BC-4D7B-BE6A-D047058C54D8}"/>
              </a:ext>
            </a:extLst>
          </p:cNvPr>
          <p:cNvSpPr txBox="1"/>
          <p:nvPr/>
        </p:nvSpPr>
        <p:spPr>
          <a:xfrm>
            <a:off x="517357" y="3013026"/>
            <a:ext cx="976667" cy="584775"/>
          </a:xfrm>
          <a:prstGeom prst="rect">
            <a:avLst/>
          </a:prstGeom>
          <a:noFill/>
        </p:spPr>
        <p:txBody>
          <a:bodyPr wrap="square" rtlCol="0">
            <a:spAutoFit/>
          </a:bodyPr>
          <a:lstStyle/>
          <a:p>
            <a:pPr algn="r"/>
            <a:r>
              <a:rPr lang="en-SG" sz="3200" dirty="0">
                <a:latin typeface="HelveticaNeueLT Std Lt" panose="020B0403020202020204" pitchFamily="34" charset="0"/>
              </a:rPr>
              <a:t>56</a:t>
            </a:r>
          </a:p>
        </p:txBody>
      </p:sp>
      <p:sp>
        <p:nvSpPr>
          <p:cNvPr id="18" name="!!Length3">
            <a:extLst>
              <a:ext uri="{FF2B5EF4-FFF2-40B4-BE49-F238E27FC236}">
                <a16:creationId xmlns:a16="http://schemas.microsoft.com/office/drawing/2014/main" id="{A3ABBEB1-AAC6-4CE9-9731-B71FD7F6C254}"/>
              </a:ext>
            </a:extLst>
          </p:cNvPr>
          <p:cNvSpPr/>
          <p:nvPr/>
        </p:nvSpPr>
        <p:spPr>
          <a:xfrm>
            <a:off x="1601565" y="3167358"/>
            <a:ext cx="2520000"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14" name="!!Length4">
            <a:extLst>
              <a:ext uri="{FF2B5EF4-FFF2-40B4-BE49-F238E27FC236}">
                <a16:creationId xmlns:a16="http://schemas.microsoft.com/office/drawing/2014/main" id="{CB75E12F-DA60-4865-AEEF-31DFDEE306D0}"/>
              </a:ext>
            </a:extLst>
          </p:cNvPr>
          <p:cNvSpPr/>
          <p:nvPr/>
        </p:nvSpPr>
        <p:spPr>
          <a:xfrm>
            <a:off x="1601565" y="3972701"/>
            <a:ext cx="720002"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10" name="!!FourthNumber">
            <a:extLst>
              <a:ext uri="{FF2B5EF4-FFF2-40B4-BE49-F238E27FC236}">
                <a16:creationId xmlns:a16="http://schemas.microsoft.com/office/drawing/2014/main" id="{757D9832-3B34-4913-9E14-AD1374F0E80D}"/>
              </a:ext>
            </a:extLst>
          </p:cNvPr>
          <p:cNvSpPr txBox="1"/>
          <p:nvPr/>
        </p:nvSpPr>
        <p:spPr>
          <a:xfrm>
            <a:off x="498171" y="3860313"/>
            <a:ext cx="976667" cy="584775"/>
          </a:xfrm>
          <a:prstGeom prst="rect">
            <a:avLst/>
          </a:prstGeom>
          <a:noFill/>
        </p:spPr>
        <p:txBody>
          <a:bodyPr wrap="square" rtlCol="0">
            <a:spAutoFit/>
          </a:bodyPr>
          <a:lstStyle/>
          <a:p>
            <a:pPr algn="r"/>
            <a:r>
              <a:rPr lang="en-SG" sz="3200" dirty="0">
                <a:latin typeface="HelveticaNeueLT Std Lt" panose="020B0403020202020204" pitchFamily="34" charset="0"/>
              </a:rPr>
              <a:t>16</a:t>
            </a:r>
          </a:p>
        </p:txBody>
      </p:sp>
      <p:sp>
        <p:nvSpPr>
          <p:cNvPr id="8" name="!!Length4A">
            <a:extLst>
              <a:ext uri="{FF2B5EF4-FFF2-40B4-BE49-F238E27FC236}">
                <a16:creationId xmlns:a16="http://schemas.microsoft.com/office/drawing/2014/main" id="{1A642BD4-5BB2-438D-B27C-6FB04551982F}"/>
              </a:ext>
            </a:extLst>
          </p:cNvPr>
          <p:cNvSpPr/>
          <p:nvPr/>
        </p:nvSpPr>
        <p:spPr>
          <a:xfrm>
            <a:off x="2321567" y="3972701"/>
            <a:ext cx="720002"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9" name="!!Length4B">
            <a:extLst>
              <a:ext uri="{FF2B5EF4-FFF2-40B4-BE49-F238E27FC236}">
                <a16:creationId xmlns:a16="http://schemas.microsoft.com/office/drawing/2014/main" id="{7E2949D7-DE64-4E1F-AB84-BEF5DC345589}"/>
              </a:ext>
            </a:extLst>
          </p:cNvPr>
          <p:cNvSpPr/>
          <p:nvPr/>
        </p:nvSpPr>
        <p:spPr>
          <a:xfrm>
            <a:off x="3041569" y="3972701"/>
            <a:ext cx="720002"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11" name="TextBox 10">
            <a:extLst>
              <a:ext uri="{FF2B5EF4-FFF2-40B4-BE49-F238E27FC236}">
                <a16:creationId xmlns:a16="http://schemas.microsoft.com/office/drawing/2014/main" id="{8A03B846-7C06-4023-9372-081058F38972}"/>
              </a:ext>
            </a:extLst>
          </p:cNvPr>
          <p:cNvSpPr txBox="1"/>
          <p:nvPr/>
        </p:nvSpPr>
        <p:spPr>
          <a:xfrm>
            <a:off x="-53526" y="3860312"/>
            <a:ext cx="976667" cy="584775"/>
          </a:xfrm>
          <a:prstGeom prst="rect">
            <a:avLst/>
          </a:prstGeom>
          <a:noFill/>
        </p:spPr>
        <p:txBody>
          <a:bodyPr wrap="square" rtlCol="0">
            <a:spAutoFit/>
          </a:bodyPr>
          <a:lstStyle/>
          <a:p>
            <a:pPr algn="r"/>
            <a:r>
              <a:rPr lang="en-SG" sz="3200" dirty="0">
                <a:latin typeface="HelveticaNeueLT Std Lt" panose="020B0403020202020204" pitchFamily="34" charset="0"/>
              </a:rPr>
              <a:t>3 x </a:t>
            </a:r>
          </a:p>
        </p:txBody>
      </p:sp>
      <p:sp>
        <p:nvSpPr>
          <p:cNvPr id="12" name="!!Length5">
            <a:extLst>
              <a:ext uri="{FF2B5EF4-FFF2-40B4-BE49-F238E27FC236}">
                <a16:creationId xmlns:a16="http://schemas.microsoft.com/office/drawing/2014/main" id="{912DF054-1582-4A9D-A621-ED75D63FA395}"/>
              </a:ext>
            </a:extLst>
          </p:cNvPr>
          <p:cNvSpPr/>
          <p:nvPr/>
        </p:nvSpPr>
        <p:spPr>
          <a:xfrm>
            <a:off x="3761564" y="3972701"/>
            <a:ext cx="360001" cy="360000"/>
          </a:xfrm>
          <a:prstGeom prst="rect">
            <a:avLst/>
          </a:prstGeom>
          <a:solidFill>
            <a:srgbClr val="FFC00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Tree>
    <p:extLst>
      <p:ext uri="{BB962C8B-B14F-4D97-AF65-F5344CB8AC3E}">
        <p14:creationId xmlns:p14="http://schemas.microsoft.com/office/powerpoint/2010/main" val="353618819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wipe(left)">
                                      <p:cBhvr>
                                        <p:cTn id="11" dur="500"/>
                                        <p:tgtEl>
                                          <p:spTgt spid="9"/>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fade">
                                      <p:cBhvr>
                                        <p:cTn id="14" dur="500"/>
                                        <p:tgtEl>
                                          <p:spTgt spid="11"/>
                                        </p:tgtEl>
                                      </p:cBhvr>
                                    </p:animEffect>
                                  </p:childTnLst>
                                </p:cTn>
                              </p:par>
                            </p:childTnLst>
                          </p:cTn>
                        </p:par>
                        <p:par>
                          <p:cTn id="15" fill="hold">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wipe(left)">
                                      <p:cBhvr>
                                        <p:cTn id="18"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1" grpId="0"/>
      <p:bldP spid="12"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E61CCD5-5529-4DC1-A185-3E0BD952BE11}"/>
              </a:ext>
            </a:extLst>
          </p:cNvPr>
          <p:cNvSpPr txBox="1"/>
          <p:nvPr/>
        </p:nvSpPr>
        <p:spPr>
          <a:xfrm>
            <a:off x="517357" y="312821"/>
            <a:ext cx="8416090" cy="1015663"/>
          </a:xfrm>
          <a:prstGeom prst="rect">
            <a:avLst/>
          </a:prstGeom>
          <a:noFill/>
        </p:spPr>
        <p:txBody>
          <a:bodyPr wrap="square" rtlCol="0">
            <a:spAutoFit/>
          </a:bodyPr>
          <a:lstStyle/>
          <a:p>
            <a:r>
              <a:rPr lang="en-SG" sz="6000" dirty="0">
                <a:latin typeface="HelveticaNeueLT Std Lt" panose="020B0403020202020204" pitchFamily="34" charset="0"/>
              </a:rPr>
              <a:t>Euclid’s Algorithm</a:t>
            </a:r>
          </a:p>
        </p:txBody>
      </p:sp>
      <p:sp>
        <p:nvSpPr>
          <p:cNvPr id="21" name="TextBox 20">
            <a:extLst>
              <a:ext uri="{FF2B5EF4-FFF2-40B4-BE49-F238E27FC236}">
                <a16:creationId xmlns:a16="http://schemas.microsoft.com/office/drawing/2014/main" id="{C43CA950-2BC9-4E00-8BA8-3E455625A89E}"/>
              </a:ext>
            </a:extLst>
          </p:cNvPr>
          <p:cNvSpPr txBox="1"/>
          <p:nvPr/>
        </p:nvSpPr>
        <p:spPr>
          <a:xfrm>
            <a:off x="517357" y="1620253"/>
            <a:ext cx="11087101" cy="584775"/>
          </a:xfrm>
          <a:prstGeom prst="rect">
            <a:avLst/>
          </a:prstGeom>
          <a:noFill/>
        </p:spPr>
        <p:txBody>
          <a:bodyPr wrap="square" rtlCol="0">
            <a:spAutoFit/>
          </a:bodyPr>
          <a:lstStyle/>
          <a:p>
            <a:r>
              <a:rPr lang="en-SG" sz="3200" dirty="0">
                <a:latin typeface="HelveticaNeueLT Std Lt" panose="020B0403020202020204" pitchFamily="34" charset="0"/>
              </a:rPr>
              <a:t>Repeat the algorithm.</a:t>
            </a:r>
          </a:p>
        </p:txBody>
      </p:sp>
      <p:sp>
        <p:nvSpPr>
          <p:cNvPr id="16" name="!!ThirdNumber">
            <a:extLst>
              <a:ext uri="{FF2B5EF4-FFF2-40B4-BE49-F238E27FC236}">
                <a16:creationId xmlns:a16="http://schemas.microsoft.com/office/drawing/2014/main" id="{461D0F94-A0BC-4D7B-BE6A-D047058C54D8}"/>
              </a:ext>
            </a:extLst>
          </p:cNvPr>
          <p:cNvSpPr txBox="1"/>
          <p:nvPr/>
        </p:nvSpPr>
        <p:spPr>
          <a:xfrm>
            <a:off x="517357" y="3013026"/>
            <a:ext cx="976667" cy="584775"/>
          </a:xfrm>
          <a:prstGeom prst="rect">
            <a:avLst/>
          </a:prstGeom>
          <a:noFill/>
        </p:spPr>
        <p:txBody>
          <a:bodyPr wrap="square" rtlCol="0">
            <a:spAutoFit/>
          </a:bodyPr>
          <a:lstStyle/>
          <a:p>
            <a:pPr algn="r"/>
            <a:r>
              <a:rPr lang="en-SG" sz="3200" dirty="0">
                <a:latin typeface="HelveticaNeueLT Std Lt" panose="020B0403020202020204" pitchFamily="34" charset="0"/>
              </a:rPr>
              <a:t>56</a:t>
            </a:r>
          </a:p>
        </p:txBody>
      </p:sp>
      <p:sp>
        <p:nvSpPr>
          <p:cNvPr id="18" name="!!Length3">
            <a:extLst>
              <a:ext uri="{FF2B5EF4-FFF2-40B4-BE49-F238E27FC236}">
                <a16:creationId xmlns:a16="http://schemas.microsoft.com/office/drawing/2014/main" id="{A3ABBEB1-AAC6-4CE9-9731-B71FD7F6C254}"/>
              </a:ext>
            </a:extLst>
          </p:cNvPr>
          <p:cNvSpPr/>
          <p:nvPr/>
        </p:nvSpPr>
        <p:spPr>
          <a:xfrm>
            <a:off x="1601565" y="3167358"/>
            <a:ext cx="2520000"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14" name="!!Length4">
            <a:extLst>
              <a:ext uri="{FF2B5EF4-FFF2-40B4-BE49-F238E27FC236}">
                <a16:creationId xmlns:a16="http://schemas.microsoft.com/office/drawing/2014/main" id="{CB75E12F-DA60-4865-AEEF-31DFDEE306D0}"/>
              </a:ext>
            </a:extLst>
          </p:cNvPr>
          <p:cNvSpPr/>
          <p:nvPr/>
        </p:nvSpPr>
        <p:spPr>
          <a:xfrm>
            <a:off x="1601565" y="3972701"/>
            <a:ext cx="720002"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10" name="!!FourthNumber">
            <a:extLst>
              <a:ext uri="{FF2B5EF4-FFF2-40B4-BE49-F238E27FC236}">
                <a16:creationId xmlns:a16="http://schemas.microsoft.com/office/drawing/2014/main" id="{757D9832-3B34-4913-9E14-AD1374F0E80D}"/>
              </a:ext>
            </a:extLst>
          </p:cNvPr>
          <p:cNvSpPr txBox="1"/>
          <p:nvPr/>
        </p:nvSpPr>
        <p:spPr>
          <a:xfrm>
            <a:off x="498171" y="3843535"/>
            <a:ext cx="976667" cy="584775"/>
          </a:xfrm>
          <a:prstGeom prst="rect">
            <a:avLst/>
          </a:prstGeom>
          <a:noFill/>
        </p:spPr>
        <p:txBody>
          <a:bodyPr wrap="square" rtlCol="0">
            <a:spAutoFit/>
          </a:bodyPr>
          <a:lstStyle/>
          <a:p>
            <a:pPr algn="r"/>
            <a:r>
              <a:rPr lang="en-SG" sz="3200" dirty="0">
                <a:latin typeface="HelveticaNeueLT Std Lt" panose="020B0403020202020204" pitchFamily="34" charset="0"/>
              </a:rPr>
              <a:t>16</a:t>
            </a:r>
          </a:p>
        </p:txBody>
      </p:sp>
      <p:sp>
        <p:nvSpPr>
          <p:cNvPr id="8" name="!!Length4A">
            <a:extLst>
              <a:ext uri="{FF2B5EF4-FFF2-40B4-BE49-F238E27FC236}">
                <a16:creationId xmlns:a16="http://schemas.microsoft.com/office/drawing/2014/main" id="{1A642BD4-5BB2-438D-B27C-6FB04551982F}"/>
              </a:ext>
            </a:extLst>
          </p:cNvPr>
          <p:cNvSpPr/>
          <p:nvPr/>
        </p:nvSpPr>
        <p:spPr>
          <a:xfrm>
            <a:off x="2321567" y="3972701"/>
            <a:ext cx="720002"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9" name="!!Length4B">
            <a:extLst>
              <a:ext uri="{FF2B5EF4-FFF2-40B4-BE49-F238E27FC236}">
                <a16:creationId xmlns:a16="http://schemas.microsoft.com/office/drawing/2014/main" id="{7E2949D7-DE64-4E1F-AB84-BEF5DC345589}"/>
              </a:ext>
            </a:extLst>
          </p:cNvPr>
          <p:cNvSpPr/>
          <p:nvPr/>
        </p:nvSpPr>
        <p:spPr>
          <a:xfrm>
            <a:off x="3041569" y="3972701"/>
            <a:ext cx="720002"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11" name="TextBox 10">
            <a:extLst>
              <a:ext uri="{FF2B5EF4-FFF2-40B4-BE49-F238E27FC236}">
                <a16:creationId xmlns:a16="http://schemas.microsoft.com/office/drawing/2014/main" id="{8A03B846-7C06-4023-9372-081058F38972}"/>
              </a:ext>
            </a:extLst>
          </p:cNvPr>
          <p:cNvSpPr txBox="1"/>
          <p:nvPr/>
        </p:nvSpPr>
        <p:spPr>
          <a:xfrm>
            <a:off x="-53526" y="3843534"/>
            <a:ext cx="976667" cy="584775"/>
          </a:xfrm>
          <a:prstGeom prst="rect">
            <a:avLst/>
          </a:prstGeom>
          <a:noFill/>
        </p:spPr>
        <p:txBody>
          <a:bodyPr wrap="square" rtlCol="0">
            <a:spAutoFit/>
          </a:bodyPr>
          <a:lstStyle/>
          <a:p>
            <a:pPr algn="r"/>
            <a:r>
              <a:rPr lang="en-SG" sz="3200" dirty="0">
                <a:latin typeface="HelveticaNeueLT Std Lt" panose="020B0403020202020204" pitchFamily="34" charset="0"/>
              </a:rPr>
              <a:t>3 x </a:t>
            </a:r>
          </a:p>
        </p:txBody>
      </p:sp>
      <p:sp>
        <p:nvSpPr>
          <p:cNvPr id="12" name="!!Length5">
            <a:extLst>
              <a:ext uri="{FF2B5EF4-FFF2-40B4-BE49-F238E27FC236}">
                <a16:creationId xmlns:a16="http://schemas.microsoft.com/office/drawing/2014/main" id="{912DF054-1582-4A9D-A621-ED75D63FA395}"/>
              </a:ext>
            </a:extLst>
          </p:cNvPr>
          <p:cNvSpPr/>
          <p:nvPr/>
        </p:nvSpPr>
        <p:spPr>
          <a:xfrm>
            <a:off x="1601565" y="4778044"/>
            <a:ext cx="360001"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13" name="!!FourthNumber">
            <a:extLst>
              <a:ext uri="{FF2B5EF4-FFF2-40B4-BE49-F238E27FC236}">
                <a16:creationId xmlns:a16="http://schemas.microsoft.com/office/drawing/2014/main" id="{7E5D83BF-908E-483D-ADB9-8B51CA57303D}"/>
              </a:ext>
            </a:extLst>
          </p:cNvPr>
          <p:cNvSpPr txBox="1"/>
          <p:nvPr/>
        </p:nvSpPr>
        <p:spPr>
          <a:xfrm>
            <a:off x="517356" y="4631787"/>
            <a:ext cx="976667" cy="584775"/>
          </a:xfrm>
          <a:prstGeom prst="rect">
            <a:avLst/>
          </a:prstGeom>
          <a:noFill/>
        </p:spPr>
        <p:txBody>
          <a:bodyPr wrap="square" rtlCol="0">
            <a:spAutoFit/>
          </a:bodyPr>
          <a:lstStyle/>
          <a:p>
            <a:pPr algn="r"/>
            <a:r>
              <a:rPr lang="en-SG" sz="3200" dirty="0">
                <a:latin typeface="HelveticaNeueLT Std Lt" panose="020B0403020202020204" pitchFamily="34" charset="0"/>
              </a:rPr>
              <a:t>8</a:t>
            </a:r>
          </a:p>
        </p:txBody>
      </p:sp>
    </p:spTree>
    <p:extLst>
      <p:ext uri="{BB962C8B-B14F-4D97-AF65-F5344CB8AC3E}">
        <p14:creationId xmlns:p14="http://schemas.microsoft.com/office/powerpoint/2010/main" val="182942450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E61CCD5-5529-4DC1-A185-3E0BD952BE11}"/>
              </a:ext>
            </a:extLst>
          </p:cNvPr>
          <p:cNvSpPr txBox="1"/>
          <p:nvPr/>
        </p:nvSpPr>
        <p:spPr>
          <a:xfrm>
            <a:off x="517357" y="312821"/>
            <a:ext cx="8416090" cy="1015663"/>
          </a:xfrm>
          <a:prstGeom prst="rect">
            <a:avLst/>
          </a:prstGeom>
          <a:noFill/>
        </p:spPr>
        <p:txBody>
          <a:bodyPr wrap="square" rtlCol="0">
            <a:spAutoFit/>
          </a:bodyPr>
          <a:lstStyle/>
          <a:p>
            <a:r>
              <a:rPr lang="en-SG" sz="6000" dirty="0">
                <a:latin typeface="HelveticaNeueLT Std Lt" panose="020B0403020202020204" pitchFamily="34" charset="0"/>
              </a:rPr>
              <a:t>Euclid’s Algorithm</a:t>
            </a:r>
          </a:p>
        </p:txBody>
      </p:sp>
      <p:sp>
        <p:nvSpPr>
          <p:cNvPr id="21" name="TextBox 20">
            <a:extLst>
              <a:ext uri="{FF2B5EF4-FFF2-40B4-BE49-F238E27FC236}">
                <a16:creationId xmlns:a16="http://schemas.microsoft.com/office/drawing/2014/main" id="{C43CA950-2BC9-4E00-8BA8-3E455625A89E}"/>
              </a:ext>
            </a:extLst>
          </p:cNvPr>
          <p:cNvSpPr txBox="1"/>
          <p:nvPr/>
        </p:nvSpPr>
        <p:spPr>
          <a:xfrm>
            <a:off x="517357" y="1620253"/>
            <a:ext cx="11087101" cy="584775"/>
          </a:xfrm>
          <a:prstGeom prst="rect">
            <a:avLst/>
          </a:prstGeom>
          <a:noFill/>
        </p:spPr>
        <p:txBody>
          <a:bodyPr wrap="square" rtlCol="0">
            <a:spAutoFit/>
          </a:bodyPr>
          <a:lstStyle/>
          <a:p>
            <a:r>
              <a:rPr lang="en-SG" sz="3200" dirty="0">
                <a:latin typeface="HelveticaNeueLT Std Lt" panose="020B0403020202020204" pitchFamily="34" charset="0"/>
              </a:rPr>
              <a:t>8 divides 16 twice ...</a:t>
            </a:r>
          </a:p>
        </p:txBody>
      </p:sp>
      <p:sp>
        <p:nvSpPr>
          <p:cNvPr id="14" name="!!Length4">
            <a:extLst>
              <a:ext uri="{FF2B5EF4-FFF2-40B4-BE49-F238E27FC236}">
                <a16:creationId xmlns:a16="http://schemas.microsoft.com/office/drawing/2014/main" id="{CB75E12F-DA60-4865-AEEF-31DFDEE306D0}"/>
              </a:ext>
            </a:extLst>
          </p:cNvPr>
          <p:cNvSpPr/>
          <p:nvPr/>
        </p:nvSpPr>
        <p:spPr>
          <a:xfrm>
            <a:off x="1601565" y="3167357"/>
            <a:ext cx="720002"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10" name="!!FourthNumber">
            <a:extLst>
              <a:ext uri="{FF2B5EF4-FFF2-40B4-BE49-F238E27FC236}">
                <a16:creationId xmlns:a16="http://schemas.microsoft.com/office/drawing/2014/main" id="{757D9832-3B34-4913-9E14-AD1374F0E80D}"/>
              </a:ext>
            </a:extLst>
          </p:cNvPr>
          <p:cNvSpPr txBox="1"/>
          <p:nvPr/>
        </p:nvSpPr>
        <p:spPr>
          <a:xfrm>
            <a:off x="498171" y="3029802"/>
            <a:ext cx="976667" cy="584775"/>
          </a:xfrm>
          <a:prstGeom prst="rect">
            <a:avLst/>
          </a:prstGeom>
          <a:noFill/>
        </p:spPr>
        <p:txBody>
          <a:bodyPr wrap="square" rtlCol="0">
            <a:spAutoFit/>
          </a:bodyPr>
          <a:lstStyle/>
          <a:p>
            <a:pPr algn="r"/>
            <a:r>
              <a:rPr lang="en-SG" sz="3200" dirty="0">
                <a:latin typeface="HelveticaNeueLT Std Lt" panose="020B0403020202020204" pitchFamily="34" charset="0"/>
              </a:rPr>
              <a:t>16</a:t>
            </a:r>
          </a:p>
        </p:txBody>
      </p:sp>
      <p:sp>
        <p:nvSpPr>
          <p:cNvPr id="12" name="!!Length5">
            <a:extLst>
              <a:ext uri="{FF2B5EF4-FFF2-40B4-BE49-F238E27FC236}">
                <a16:creationId xmlns:a16="http://schemas.microsoft.com/office/drawing/2014/main" id="{912DF054-1582-4A9D-A621-ED75D63FA395}"/>
              </a:ext>
            </a:extLst>
          </p:cNvPr>
          <p:cNvSpPr/>
          <p:nvPr/>
        </p:nvSpPr>
        <p:spPr>
          <a:xfrm>
            <a:off x="1601565" y="3972700"/>
            <a:ext cx="360001"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13" name="!!FourthNumber">
            <a:extLst>
              <a:ext uri="{FF2B5EF4-FFF2-40B4-BE49-F238E27FC236}">
                <a16:creationId xmlns:a16="http://schemas.microsoft.com/office/drawing/2014/main" id="{7E5D83BF-908E-483D-ADB9-8B51CA57303D}"/>
              </a:ext>
            </a:extLst>
          </p:cNvPr>
          <p:cNvSpPr txBox="1"/>
          <p:nvPr/>
        </p:nvSpPr>
        <p:spPr>
          <a:xfrm>
            <a:off x="517356" y="3843221"/>
            <a:ext cx="976667" cy="584775"/>
          </a:xfrm>
          <a:prstGeom prst="rect">
            <a:avLst/>
          </a:prstGeom>
          <a:noFill/>
        </p:spPr>
        <p:txBody>
          <a:bodyPr wrap="square" rtlCol="0">
            <a:spAutoFit/>
          </a:bodyPr>
          <a:lstStyle/>
          <a:p>
            <a:pPr algn="r"/>
            <a:r>
              <a:rPr lang="en-SG" sz="3200" dirty="0">
                <a:latin typeface="HelveticaNeueLT Std Lt" panose="020B0403020202020204" pitchFamily="34" charset="0"/>
              </a:rPr>
              <a:t>8</a:t>
            </a:r>
          </a:p>
        </p:txBody>
      </p:sp>
      <p:sp>
        <p:nvSpPr>
          <p:cNvPr id="15" name="!!Length5">
            <a:extLst>
              <a:ext uri="{FF2B5EF4-FFF2-40B4-BE49-F238E27FC236}">
                <a16:creationId xmlns:a16="http://schemas.microsoft.com/office/drawing/2014/main" id="{7A111707-8DEC-4BBA-AF9D-9D4BCFAC22F0}"/>
              </a:ext>
            </a:extLst>
          </p:cNvPr>
          <p:cNvSpPr/>
          <p:nvPr/>
        </p:nvSpPr>
        <p:spPr>
          <a:xfrm>
            <a:off x="1961566" y="3972700"/>
            <a:ext cx="360001"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17" name="TextBox 16">
            <a:extLst>
              <a:ext uri="{FF2B5EF4-FFF2-40B4-BE49-F238E27FC236}">
                <a16:creationId xmlns:a16="http://schemas.microsoft.com/office/drawing/2014/main" id="{EBD1EAD3-C859-4A71-8FC6-3F2DD734913C}"/>
              </a:ext>
            </a:extLst>
          </p:cNvPr>
          <p:cNvSpPr txBox="1"/>
          <p:nvPr/>
        </p:nvSpPr>
        <p:spPr>
          <a:xfrm>
            <a:off x="149906" y="3843221"/>
            <a:ext cx="976667" cy="584775"/>
          </a:xfrm>
          <a:prstGeom prst="rect">
            <a:avLst/>
          </a:prstGeom>
          <a:noFill/>
        </p:spPr>
        <p:txBody>
          <a:bodyPr wrap="square" rtlCol="0">
            <a:spAutoFit/>
          </a:bodyPr>
          <a:lstStyle/>
          <a:p>
            <a:pPr algn="r"/>
            <a:r>
              <a:rPr lang="en-SG" sz="3200" dirty="0">
                <a:latin typeface="HelveticaNeueLT Std Lt" panose="020B0403020202020204" pitchFamily="34" charset="0"/>
              </a:rPr>
              <a:t>2 x </a:t>
            </a:r>
          </a:p>
        </p:txBody>
      </p:sp>
      <p:sp>
        <p:nvSpPr>
          <p:cNvPr id="19" name="TextBox 18">
            <a:extLst>
              <a:ext uri="{FF2B5EF4-FFF2-40B4-BE49-F238E27FC236}">
                <a16:creationId xmlns:a16="http://schemas.microsoft.com/office/drawing/2014/main" id="{6A3BA4E5-4BE7-4747-ACCB-B709F8CAE0E7}"/>
              </a:ext>
            </a:extLst>
          </p:cNvPr>
          <p:cNvSpPr txBox="1"/>
          <p:nvPr/>
        </p:nvSpPr>
        <p:spPr>
          <a:xfrm>
            <a:off x="498171" y="2256250"/>
            <a:ext cx="11087101" cy="584775"/>
          </a:xfrm>
          <a:prstGeom prst="rect">
            <a:avLst/>
          </a:prstGeom>
          <a:noFill/>
        </p:spPr>
        <p:txBody>
          <a:bodyPr wrap="square" rtlCol="0">
            <a:spAutoFit/>
          </a:bodyPr>
          <a:lstStyle/>
          <a:p>
            <a:r>
              <a:rPr lang="en-SG" sz="3200" dirty="0">
                <a:latin typeface="HelveticaNeueLT Std Lt" panose="020B0403020202020204" pitchFamily="34" charset="0"/>
              </a:rPr>
              <a:t>There is no remainder so the algorithm is complete. </a:t>
            </a:r>
          </a:p>
        </p:txBody>
      </p:sp>
    </p:spTree>
    <p:extLst>
      <p:ext uri="{BB962C8B-B14F-4D97-AF65-F5344CB8AC3E}">
        <p14:creationId xmlns:p14="http://schemas.microsoft.com/office/powerpoint/2010/main" val="317895978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wipe(left)">
                                      <p:cBhvr>
                                        <p:cTn id="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E61CCD5-5529-4DC1-A185-3E0BD952BE11}"/>
              </a:ext>
            </a:extLst>
          </p:cNvPr>
          <p:cNvSpPr txBox="1"/>
          <p:nvPr/>
        </p:nvSpPr>
        <p:spPr>
          <a:xfrm>
            <a:off x="517357" y="312821"/>
            <a:ext cx="8416090" cy="1015663"/>
          </a:xfrm>
          <a:prstGeom prst="rect">
            <a:avLst/>
          </a:prstGeom>
          <a:noFill/>
        </p:spPr>
        <p:txBody>
          <a:bodyPr wrap="square" rtlCol="0">
            <a:spAutoFit/>
          </a:bodyPr>
          <a:lstStyle/>
          <a:p>
            <a:r>
              <a:rPr lang="en-SG" sz="6000" dirty="0">
                <a:latin typeface="HelveticaNeueLT Std Lt" panose="020B0403020202020204" pitchFamily="34" charset="0"/>
              </a:rPr>
              <a:t>Euclid’s Algorithm</a:t>
            </a:r>
          </a:p>
        </p:txBody>
      </p:sp>
      <p:sp>
        <p:nvSpPr>
          <p:cNvPr id="21" name="TextBox 20">
            <a:extLst>
              <a:ext uri="{FF2B5EF4-FFF2-40B4-BE49-F238E27FC236}">
                <a16:creationId xmlns:a16="http://schemas.microsoft.com/office/drawing/2014/main" id="{C43CA950-2BC9-4E00-8BA8-3E455625A89E}"/>
              </a:ext>
            </a:extLst>
          </p:cNvPr>
          <p:cNvSpPr txBox="1"/>
          <p:nvPr/>
        </p:nvSpPr>
        <p:spPr>
          <a:xfrm>
            <a:off x="517357" y="1620253"/>
            <a:ext cx="11087101" cy="584775"/>
          </a:xfrm>
          <a:prstGeom prst="rect">
            <a:avLst/>
          </a:prstGeom>
          <a:noFill/>
        </p:spPr>
        <p:txBody>
          <a:bodyPr wrap="square" rtlCol="0">
            <a:spAutoFit/>
          </a:bodyPr>
          <a:lstStyle/>
          <a:p>
            <a:r>
              <a:rPr lang="en-SG" sz="3200" dirty="0">
                <a:latin typeface="HelveticaNeueLT Std Lt" panose="020B0403020202020204" pitchFamily="34" charset="0"/>
              </a:rPr>
              <a:t>8 is the highest common factor of 200 and 72.</a:t>
            </a:r>
          </a:p>
        </p:txBody>
      </p:sp>
      <p:sp>
        <p:nvSpPr>
          <p:cNvPr id="12" name="!!Length5">
            <a:extLst>
              <a:ext uri="{FF2B5EF4-FFF2-40B4-BE49-F238E27FC236}">
                <a16:creationId xmlns:a16="http://schemas.microsoft.com/office/drawing/2014/main" id="{912DF054-1582-4A9D-A621-ED75D63FA395}"/>
              </a:ext>
            </a:extLst>
          </p:cNvPr>
          <p:cNvSpPr/>
          <p:nvPr/>
        </p:nvSpPr>
        <p:spPr>
          <a:xfrm>
            <a:off x="1601565" y="4643506"/>
            <a:ext cx="360001"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13" name="!!FourthNumber">
            <a:extLst>
              <a:ext uri="{FF2B5EF4-FFF2-40B4-BE49-F238E27FC236}">
                <a16:creationId xmlns:a16="http://schemas.microsoft.com/office/drawing/2014/main" id="{7E5D83BF-908E-483D-ADB9-8B51CA57303D}"/>
              </a:ext>
            </a:extLst>
          </p:cNvPr>
          <p:cNvSpPr txBox="1"/>
          <p:nvPr/>
        </p:nvSpPr>
        <p:spPr>
          <a:xfrm>
            <a:off x="517356" y="4531119"/>
            <a:ext cx="976667" cy="584775"/>
          </a:xfrm>
          <a:prstGeom prst="rect">
            <a:avLst/>
          </a:prstGeom>
          <a:noFill/>
        </p:spPr>
        <p:txBody>
          <a:bodyPr wrap="square" rtlCol="0">
            <a:spAutoFit/>
          </a:bodyPr>
          <a:lstStyle/>
          <a:p>
            <a:pPr algn="r"/>
            <a:r>
              <a:rPr lang="en-SG" sz="3200" dirty="0">
                <a:latin typeface="HelveticaNeueLT Std Lt" panose="020B0403020202020204" pitchFamily="34" charset="0"/>
              </a:rPr>
              <a:t>8</a:t>
            </a:r>
          </a:p>
        </p:txBody>
      </p:sp>
      <p:sp>
        <p:nvSpPr>
          <p:cNvPr id="11" name="!!Length1">
            <a:extLst>
              <a:ext uri="{FF2B5EF4-FFF2-40B4-BE49-F238E27FC236}">
                <a16:creationId xmlns:a16="http://schemas.microsoft.com/office/drawing/2014/main" id="{FF2BA06A-6CA6-4A67-A01C-F746D6FD256E}"/>
              </a:ext>
            </a:extLst>
          </p:cNvPr>
          <p:cNvSpPr/>
          <p:nvPr/>
        </p:nvSpPr>
        <p:spPr>
          <a:xfrm>
            <a:off x="1601565" y="3269961"/>
            <a:ext cx="9000000"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16" name="!!Length2">
            <a:extLst>
              <a:ext uri="{FF2B5EF4-FFF2-40B4-BE49-F238E27FC236}">
                <a16:creationId xmlns:a16="http://schemas.microsoft.com/office/drawing/2014/main" id="{A6B3FB57-D6C3-4032-AE4F-0F018D09835C}"/>
              </a:ext>
            </a:extLst>
          </p:cNvPr>
          <p:cNvSpPr/>
          <p:nvPr/>
        </p:nvSpPr>
        <p:spPr>
          <a:xfrm>
            <a:off x="1601567" y="3969612"/>
            <a:ext cx="3240000"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18" name="TextBox 17">
            <a:extLst>
              <a:ext uri="{FF2B5EF4-FFF2-40B4-BE49-F238E27FC236}">
                <a16:creationId xmlns:a16="http://schemas.microsoft.com/office/drawing/2014/main" id="{F8F40430-7DA9-4AEB-98D8-A046EAE2A5FE}"/>
              </a:ext>
            </a:extLst>
          </p:cNvPr>
          <p:cNvSpPr txBox="1"/>
          <p:nvPr/>
        </p:nvSpPr>
        <p:spPr>
          <a:xfrm>
            <a:off x="498171" y="3132679"/>
            <a:ext cx="976667" cy="584775"/>
          </a:xfrm>
          <a:prstGeom prst="rect">
            <a:avLst/>
          </a:prstGeom>
          <a:noFill/>
        </p:spPr>
        <p:txBody>
          <a:bodyPr wrap="square" rtlCol="0">
            <a:spAutoFit/>
          </a:bodyPr>
          <a:lstStyle/>
          <a:p>
            <a:pPr algn="r"/>
            <a:r>
              <a:rPr lang="en-SG" sz="3200" dirty="0">
                <a:latin typeface="HelveticaNeueLT Std Lt" panose="020B0403020202020204" pitchFamily="34" charset="0"/>
              </a:rPr>
              <a:t>200</a:t>
            </a:r>
          </a:p>
        </p:txBody>
      </p:sp>
      <p:sp>
        <p:nvSpPr>
          <p:cNvPr id="20" name="TextBox 19">
            <a:extLst>
              <a:ext uri="{FF2B5EF4-FFF2-40B4-BE49-F238E27FC236}">
                <a16:creationId xmlns:a16="http://schemas.microsoft.com/office/drawing/2014/main" id="{5C2F8AA4-382B-4F90-91B0-83A42A757CB4}"/>
              </a:ext>
            </a:extLst>
          </p:cNvPr>
          <p:cNvSpPr txBox="1"/>
          <p:nvPr/>
        </p:nvSpPr>
        <p:spPr>
          <a:xfrm>
            <a:off x="498171" y="3857224"/>
            <a:ext cx="976667" cy="584775"/>
          </a:xfrm>
          <a:prstGeom prst="rect">
            <a:avLst/>
          </a:prstGeom>
          <a:noFill/>
        </p:spPr>
        <p:txBody>
          <a:bodyPr wrap="square" rtlCol="0">
            <a:spAutoFit/>
          </a:bodyPr>
          <a:lstStyle/>
          <a:p>
            <a:pPr algn="r"/>
            <a:r>
              <a:rPr lang="en-SG" sz="3200" dirty="0">
                <a:latin typeface="HelveticaNeueLT Std Lt" panose="020B0403020202020204" pitchFamily="34" charset="0"/>
              </a:rPr>
              <a:t>72</a:t>
            </a:r>
          </a:p>
        </p:txBody>
      </p:sp>
      <p:grpSp>
        <p:nvGrpSpPr>
          <p:cNvPr id="106" name="Group 105">
            <a:extLst>
              <a:ext uri="{FF2B5EF4-FFF2-40B4-BE49-F238E27FC236}">
                <a16:creationId xmlns:a16="http://schemas.microsoft.com/office/drawing/2014/main" id="{01426042-A3CB-4DAE-A043-B38167573174}"/>
              </a:ext>
            </a:extLst>
          </p:cNvPr>
          <p:cNvGrpSpPr/>
          <p:nvPr/>
        </p:nvGrpSpPr>
        <p:grpSpPr>
          <a:xfrm>
            <a:off x="1961566" y="4643506"/>
            <a:ext cx="8640024" cy="360000"/>
            <a:chOff x="1961566" y="4643506"/>
            <a:chExt cx="8640024" cy="360000"/>
          </a:xfrm>
        </p:grpSpPr>
        <p:sp>
          <p:nvSpPr>
            <p:cNvPr id="22" name="!!Length5">
              <a:extLst>
                <a:ext uri="{FF2B5EF4-FFF2-40B4-BE49-F238E27FC236}">
                  <a16:creationId xmlns:a16="http://schemas.microsoft.com/office/drawing/2014/main" id="{E4C5F71F-B6FD-42FA-A4BB-7AE44E54D64E}"/>
                </a:ext>
              </a:extLst>
            </p:cNvPr>
            <p:cNvSpPr/>
            <p:nvPr/>
          </p:nvSpPr>
          <p:spPr>
            <a:xfrm>
              <a:off x="1961566" y="4643506"/>
              <a:ext cx="360001"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46" name="!!Length5">
              <a:extLst>
                <a:ext uri="{FF2B5EF4-FFF2-40B4-BE49-F238E27FC236}">
                  <a16:creationId xmlns:a16="http://schemas.microsoft.com/office/drawing/2014/main" id="{E269AF9B-2D0F-495F-B195-1F870355439E}"/>
                </a:ext>
              </a:extLst>
            </p:cNvPr>
            <p:cNvSpPr/>
            <p:nvPr/>
          </p:nvSpPr>
          <p:spPr>
            <a:xfrm>
              <a:off x="2321567" y="4643506"/>
              <a:ext cx="360001"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47" name="!!Length5">
              <a:extLst>
                <a:ext uri="{FF2B5EF4-FFF2-40B4-BE49-F238E27FC236}">
                  <a16:creationId xmlns:a16="http://schemas.microsoft.com/office/drawing/2014/main" id="{5104D007-3EE8-4D32-8380-0F193E8B66F9}"/>
                </a:ext>
              </a:extLst>
            </p:cNvPr>
            <p:cNvSpPr/>
            <p:nvPr/>
          </p:nvSpPr>
          <p:spPr>
            <a:xfrm>
              <a:off x="2681568" y="4643506"/>
              <a:ext cx="360001"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48" name="!!Length5">
              <a:extLst>
                <a:ext uri="{FF2B5EF4-FFF2-40B4-BE49-F238E27FC236}">
                  <a16:creationId xmlns:a16="http://schemas.microsoft.com/office/drawing/2014/main" id="{1DBF11EC-F55E-40A3-976A-691E87737FB4}"/>
                </a:ext>
              </a:extLst>
            </p:cNvPr>
            <p:cNvSpPr/>
            <p:nvPr/>
          </p:nvSpPr>
          <p:spPr>
            <a:xfrm>
              <a:off x="3041569" y="4643506"/>
              <a:ext cx="360001"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49" name="!!Length5">
              <a:extLst>
                <a:ext uri="{FF2B5EF4-FFF2-40B4-BE49-F238E27FC236}">
                  <a16:creationId xmlns:a16="http://schemas.microsoft.com/office/drawing/2014/main" id="{E644F4FB-6FCF-4D7E-813F-0B927B1B94EA}"/>
                </a:ext>
              </a:extLst>
            </p:cNvPr>
            <p:cNvSpPr/>
            <p:nvPr/>
          </p:nvSpPr>
          <p:spPr>
            <a:xfrm>
              <a:off x="3401570" y="4643506"/>
              <a:ext cx="360001"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50" name="!!Length5">
              <a:extLst>
                <a:ext uri="{FF2B5EF4-FFF2-40B4-BE49-F238E27FC236}">
                  <a16:creationId xmlns:a16="http://schemas.microsoft.com/office/drawing/2014/main" id="{AC4FF4FB-6D2E-4B83-BBF5-30744C6BDF80}"/>
                </a:ext>
              </a:extLst>
            </p:cNvPr>
            <p:cNvSpPr/>
            <p:nvPr/>
          </p:nvSpPr>
          <p:spPr>
            <a:xfrm>
              <a:off x="3761571" y="4643506"/>
              <a:ext cx="360001"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51" name="!!Length5">
              <a:extLst>
                <a:ext uri="{FF2B5EF4-FFF2-40B4-BE49-F238E27FC236}">
                  <a16:creationId xmlns:a16="http://schemas.microsoft.com/office/drawing/2014/main" id="{87C74EF2-1AE8-4780-9B2A-637F2AC558C0}"/>
                </a:ext>
              </a:extLst>
            </p:cNvPr>
            <p:cNvSpPr/>
            <p:nvPr/>
          </p:nvSpPr>
          <p:spPr>
            <a:xfrm>
              <a:off x="4121572" y="4643506"/>
              <a:ext cx="360001"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52" name="!!Length5">
              <a:extLst>
                <a:ext uri="{FF2B5EF4-FFF2-40B4-BE49-F238E27FC236}">
                  <a16:creationId xmlns:a16="http://schemas.microsoft.com/office/drawing/2014/main" id="{5B40A43F-ADB0-4F7F-A2D9-AE74B1ABA1D5}"/>
                </a:ext>
              </a:extLst>
            </p:cNvPr>
            <p:cNvSpPr/>
            <p:nvPr/>
          </p:nvSpPr>
          <p:spPr>
            <a:xfrm>
              <a:off x="4481573" y="4643506"/>
              <a:ext cx="360001"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53" name="!!Length5">
              <a:extLst>
                <a:ext uri="{FF2B5EF4-FFF2-40B4-BE49-F238E27FC236}">
                  <a16:creationId xmlns:a16="http://schemas.microsoft.com/office/drawing/2014/main" id="{A3400993-FBFD-4A8A-B071-5364795E937E}"/>
                </a:ext>
              </a:extLst>
            </p:cNvPr>
            <p:cNvSpPr/>
            <p:nvPr/>
          </p:nvSpPr>
          <p:spPr>
            <a:xfrm>
              <a:off x="4841574" y="4643506"/>
              <a:ext cx="360001"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54" name="!!Length5">
              <a:extLst>
                <a:ext uri="{FF2B5EF4-FFF2-40B4-BE49-F238E27FC236}">
                  <a16:creationId xmlns:a16="http://schemas.microsoft.com/office/drawing/2014/main" id="{5A6B320B-1D8E-460C-A9BB-B755EEDE9A66}"/>
                </a:ext>
              </a:extLst>
            </p:cNvPr>
            <p:cNvSpPr/>
            <p:nvPr/>
          </p:nvSpPr>
          <p:spPr>
            <a:xfrm>
              <a:off x="5201575" y="4643506"/>
              <a:ext cx="360001"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55" name="!!Length5">
              <a:extLst>
                <a:ext uri="{FF2B5EF4-FFF2-40B4-BE49-F238E27FC236}">
                  <a16:creationId xmlns:a16="http://schemas.microsoft.com/office/drawing/2014/main" id="{DD5CE90E-8C04-40AE-AB60-59D40C24101E}"/>
                </a:ext>
              </a:extLst>
            </p:cNvPr>
            <p:cNvSpPr/>
            <p:nvPr/>
          </p:nvSpPr>
          <p:spPr>
            <a:xfrm>
              <a:off x="5561576" y="4643506"/>
              <a:ext cx="360001"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56" name="!!Length5">
              <a:extLst>
                <a:ext uri="{FF2B5EF4-FFF2-40B4-BE49-F238E27FC236}">
                  <a16:creationId xmlns:a16="http://schemas.microsoft.com/office/drawing/2014/main" id="{C987A5BD-2BBB-4FC7-91E7-0468021B0A73}"/>
                </a:ext>
              </a:extLst>
            </p:cNvPr>
            <p:cNvSpPr/>
            <p:nvPr/>
          </p:nvSpPr>
          <p:spPr>
            <a:xfrm>
              <a:off x="5921577" y="4643506"/>
              <a:ext cx="360001"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57" name="!!Length5">
              <a:extLst>
                <a:ext uri="{FF2B5EF4-FFF2-40B4-BE49-F238E27FC236}">
                  <a16:creationId xmlns:a16="http://schemas.microsoft.com/office/drawing/2014/main" id="{07F6FBEC-E321-4522-9740-9BDCA5EDDB09}"/>
                </a:ext>
              </a:extLst>
            </p:cNvPr>
            <p:cNvSpPr/>
            <p:nvPr/>
          </p:nvSpPr>
          <p:spPr>
            <a:xfrm>
              <a:off x="6281578" y="4643506"/>
              <a:ext cx="360001"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58" name="!!Length5">
              <a:extLst>
                <a:ext uri="{FF2B5EF4-FFF2-40B4-BE49-F238E27FC236}">
                  <a16:creationId xmlns:a16="http://schemas.microsoft.com/office/drawing/2014/main" id="{7BFB3B55-1D6A-4C2E-B5D0-2E05E6B19E19}"/>
                </a:ext>
              </a:extLst>
            </p:cNvPr>
            <p:cNvSpPr/>
            <p:nvPr/>
          </p:nvSpPr>
          <p:spPr>
            <a:xfrm>
              <a:off x="6641579" y="4643506"/>
              <a:ext cx="360001"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59" name="!!Length5">
              <a:extLst>
                <a:ext uri="{FF2B5EF4-FFF2-40B4-BE49-F238E27FC236}">
                  <a16:creationId xmlns:a16="http://schemas.microsoft.com/office/drawing/2014/main" id="{A13256E0-87ED-4000-837D-87E780A9FD3E}"/>
                </a:ext>
              </a:extLst>
            </p:cNvPr>
            <p:cNvSpPr/>
            <p:nvPr/>
          </p:nvSpPr>
          <p:spPr>
            <a:xfrm>
              <a:off x="6985113" y="4643506"/>
              <a:ext cx="360001"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60" name="!!Length5">
              <a:extLst>
                <a:ext uri="{FF2B5EF4-FFF2-40B4-BE49-F238E27FC236}">
                  <a16:creationId xmlns:a16="http://schemas.microsoft.com/office/drawing/2014/main" id="{BCAFF967-83A7-4DCD-96FC-37200D966BB4}"/>
                </a:ext>
              </a:extLst>
            </p:cNvPr>
            <p:cNvSpPr/>
            <p:nvPr/>
          </p:nvSpPr>
          <p:spPr>
            <a:xfrm>
              <a:off x="7361581" y="4643506"/>
              <a:ext cx="360001"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61" name="!!Length5">
              <a:extLst>
                <a:ext uri="{FF2B5EF4-FFF2-40B4-BE49-F238E27FC236}">
                  <a16:creationId xmlns:a16="http://schemas.microsoft.com/office/drawing/2014/main" id="{27AD0A9D-0F7E-4EAD-9405-206DD62922BB}"/>
                </a:ext>
              </a:extLst>
            </p:cNvPr>
            <p:cNvSpPr/>
            <p:nvPr/>
          </p:nvSpPr>
          <p:spPr>
            <a:xfrm>
              <a:off x="7721582" y="4643506"/>
              <a:ext cx="360001"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62" name="!!Length5">
              <a:extLst>
                <a:ext uri="{FF2B5EF4-FFF2-40B4-BE49-F238E27FC236}">
                  <a16:creationId xmlns:a16="http://schemas.microsoft.com/office/drawing/2014/main" id="{515F23BB-C513-4792-877B-C65822EDDB5F}"/>
                </a:ext>
              </a:extLst>
            </p:cNvPr>
            <p:cNvSpPr/>
            <p:nvPr/>
          </p:nvSpPr>
          <p:spPr>
            <a:xfrm>
              <a:off x="8081583" y="4643506"/>
              <a:ext cx="360001"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63" name="!!Length5">
              <a:extLst>
                <a:ext uri="{FF2B5EF4-FFF2-40B4-BE49-F238E27FC236}">
                  <a16:creationId xmlns:a16="http://schemas.microsoft.com/office/drawing/2014/main" id="{D60A41B7-3C63-4B47-AFD6-0531680E6669}"/>
                </a:ext>
              </a:extLst>
            </p:cNvPr>
            <p:cNvSpPr/>
            <p:nvPr/>
          </p:nvSpPr>
          <p:spPr>
            <a:xfrm>
              <a:off x="8441584" y="4643506"/>
              <a:ext cx="360001"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64" name="!!Length5">
              <a:extLst>
                <a:ext uri="{FF2B5EF4-FFF2-40B4-BE49-F238E27FC236}">
                  <a16:creationId xmlns:a16="http://schemas.microsoft.com/office/drawing/2014/main" id="{85ED0469-A2C5-4AC5-B37F-EE3ABC9DC904}"/>
                </a:ext>
              </a:extLst>
            </p:cNvPr>
            <p:cNvSpPr/>
            <p:nvPr/>
          </p:nvSpPr>
          <p:spPr>
            <a:xfrm>
              <a:off x="8801585" y="4643506"/>
              <a:ext cx="360001"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65" name="!!Length5">
              <a:extLst>
                <a:ext uri="{FF2B5EF4-FFF2-40B4-BE49-F238E27FC236}">
                  <a16:creationId xmlns:a16="http://schemas.microsoft.com/office/drawing/2014/main" id="{EA69A15A-6560-4907-8B13-134E8D9765D5}"/>
                </a:ext>
              </a:extLst>
            </p:cNvPr>
            <p:cNvSpPr/>
            <p:nvPr/>
          </p:nvSpPr>
          <p:spPr>
            <a:xfrm>
              <a:off x="9161586" y="4643506"/>
              <a:ext cx="360001"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66" name="!!Length5">
              <a:extLst>
                <a:ext uri="{FF2B5EF4-FFF2-40B4-BE49-F238E27FC236}">
                  <a16:creationId xmlns:a16="http://schemas.microsoft.com/office/drawing/2014/main" id="{51FF459A-D887-4FB5-8A08-53E2671B4201}"/>
                </a:ext>
              </a:extLst>
            </p:cNvPr>
            <p:cNvSpPr/>
            <p:nvPr/>
          </p:nvSpPr>
          <p:spPr>
            <a:xfrm>
              <a:off x="9521587" y="4643506"/>
              <a:ext cx="360001"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67" name="!!Length5">
              <a:extLst>
                <a:ext uri="{FF2B5EF4-FFF2-40B4-BE49-F238E27FC236}">
                  <a16:creationId xmlns:a16="http://schemas.microsoft.com/office/drawing/2014/main" id="{6AA6878D-A4DF-43F4-AAE6-67799AA7B257}"/>
                </a:ext>
              </a:extLst>
            </p:cNvPr>
            <p:cNvSpPr/>
            <p:nvPr/>
          </p:nvSpPr>
          <p:spPr>
            <a:xfrm>
              <a:off x="9881588" y="4643506"/>
              <a:ext cx="360001"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68" name="!!Length5">
              <a:extLst>
                <a:ext uri="{FF2B5EF4-FFF2-40B4-BE49-F238E27FC236}">
                  <a16:creationId xmlns:a16="http://schemas.microsoft.com/office/drawing/2014/main" id="{0CB492D1-EF5F-40BC-8C7C-93620EC974E7}"/>
                </a:ext>
              </a:extLst>
            </p:cNvPr>
            <p:cNvSpPr/>
            <p:nvPr/>
          </p:nvSpPr>
          <p:spPr>
            <a:xfrm>
              <a:off x="10241589" y="4643506"/>
              <a:ext cx="360001"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grpSp>
      <p:grpSp>
        <p:nvGrpSpPr>
          <p:cNvPr id="9" name="Group 8">
            <a:extLst>
              <a:ext uri="{FF2B5EF4-FFF2-40B4-BE49-F238E27FC236}">
                <a16:creationId xmlns:a16="http://schemas.microsoft.com/office/drawing/2014/main" id="{37EC8C87-F781-4B04-A469-EE5979398D87}"/>
              </a:ext>
            </a:extLst>
          </p:cNvPr>
          <p:cNvGrpSpPr/>
          <p:nvPr/>
        </p:nvGrpSpPr>
        <p:grpSpPr>
          <a:xfrm>
            <a:off x="1961566" y="3056115"/>
            <a:ext cx="8280023" cy="1455410"/>
            <a:chOff x="1961566" y="3269961"/>
            <a:chExt cx="8280023" cy="1455410"/>
          </a:xfrm>
        </p:grpSpPr>
        <p:cxnSp>
          <p:nvCxnSpPr>
            <p:cNvPr id="3" name="Straight Connector 2">
              <a:extLst>
                <a:ext uri="{FF2B5EF4-FFF2-40B4-BE49-F238E27FC236}">
                  <a16:creationId xmlns:a16="http://schemas.microsoft.com/office/drawing/2014/main" id="{CD23C3FA-68A7-4E64-882C-CED0F2BE26BD}"/>
                </a:ext>
              </a:extLst>
            </p:cNvPr>
            <p:cNvCxnSpPr>
              <a:cxnSpLocks/>
            </p:cNvCxnSpPr>
            <p:nvPr/>
          </p:nvCxnSpPr>
          <p:spPr>
            <a:xfrm>
              <a:off x="1961566" y="3269961"/>
              <a:ext cx="0" cy="145541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A76951B4-6567-41EB-BA7D-6BCC030F7E67}"/>
                </a:ext>
              </a:extLst>
            </p:cNvPr>
            <p:cNvCxnSpPr>
              <a:cxnSpLocks/>
            </p:cNvCxnSpPr>
            <p:nvPr/>
          </p:nvCxnSpPr>
          <p:spPr>
            <a:xfrm>
              <a:off x="2321567" y="3269961"/>
              <a:ext cx="0" cy="145541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D82FD927-C598-4A7A-BF1E-60CA0F0ACEE1}"/>
                </a:ext>
              </a:extLst>
            </p:cNvPr>
            <p:cNvCxnSpPr>
              <a:cxnSpLocks/>
            </p:cNvCxnSpPr>
            <p:nvPr/>
          </p:nvCxnSpPr>
          <p:spPr>
            <a:xfrm>
              <a:off x="3401570" y="3269961"/>
              <a:ext cx="0" cy="145541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55324515-7E2F-41A4-BE3D-406AFE6C00DC}"/>
                </a:ext>
              </a:extLst>
            </p:cNvPr>
            <p:cNvCxnSpPr>
              <a:cxnSpLocks/>
            </p:cNvCxnSpPr>
            <p:nvPr/>
          </p:nvCxnSpPr>
          <p:spPr>
            <a:xfrm>
              <a:off x="3761571" y="3269961"/>
              <a:ext cx="0" cy="145541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D1FB3F19-88BF-465F-B481-CA19E4202436}"/>
                </a:ext>
              </a:extLst>
            </p:cNvPr>
            <p:cNvCxnSpPr>
              <a:cxnSpLocks/>
            </p:cNvCxnSpPr>
            <p:nvPr/>
          </p:nvCxnSpPr>
          <p:spPr>
            <a:xfrm>
              <a:off x="4121572" y="3269961"/>
              <a:ext cx="0" cy="145541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F50002D7-DA8D-4C8D-A842-B6746A6643A1}"/>
                </a:ext>
              </a:extLst>
            </p:cNvPr>
            <p:cNvCxnSpPr>
              <a:cxnSpLocks/>
            </p:cNvCxnSpPr>
            <p:nvPr/>
          </p:nvCxnSpPr>
          <p:spPr>
            <a:xfrm>
              <a:off x="4481573" y="3269961"/>
              <a:ext cx="0" cy="145541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1E6D709C-72D8-4969-91DF-1574F8189915}"/>
                </a:ext>
              </a:extLst>
            </p:cNvPr>
            <p:cNvCxnSpPr>
              <a:cxnSpLocks/>
            </p:cNvCxnSpPr>
            <p:nvPr/>
          </p:nvCxnSpPr>
          <p:spPr>
            <a:xfrm>
              <a:off x="4841574" y="3269961"/>
              <a:ext cx="0" cy="145541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2744D1AC-C80B-48D7-9D06-3ADD4A02E464}"/>
                </a:ext>
              </a:extLst>
            </p:cNvPr>
            <p:cNvCxnSpPr>
              <a:cxnSpLocks/>
            </p:cNvCxnSpPr>
            <p:nvPr/>
          </p:nvCxnSpPr>
          <p:spPr>
            <a:xfrm>
              <a:off x="5201575" y="3269961"/>
              <a:ext cx="0" cy="145541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3D1F1735-78B7-46BE-9BA9-D895DE00A11D}"/>
                </a:ext>
              </a:extLst>
            </p:cNvPr>
            <p:cNvCxnSpPr>
              <a:cxnSpLocks/>
            </p:cNvCxnSpPr>
            <p:nvPr/>
          </p:nvCxnSpPr>
          <p:spPr>
            <a:xfrm>
              <a:off x="5561576" y="3269961"/>
              <a:ext cx="0" cy="145541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07DDF5F9-1F25-4875-9D7B-C552FC8FED22}"/>
                </a:ext>
              </a:extLst>
            </p:cNvPr>
            <p:cNvCxnSpPr>
              <a:cxnSpLocks/>
            </p:cNvCxnSpPr>
            <p:nvPr/>
          </p:nvCxnSpPr>
          <p:spPr>
            <a:xfrm>
              <a:off x="6281578" y="3269961"/>
              <a:ext cx="0" cy="145541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ADDE27F2-9686-49B0-ACE3-48FB47D18A62}"/>
                </a:ext>
              </a:extLst>
            </p:cNvPr>
            <p:cNvCxnSpPr>
              <a:cxnSpLocks/>
            </p:cNvCxnSpPr>
            <p:nvPr/>
          </p:nvCxnSpPr>
          <p:spPr>
            <a:xfrm>
              <a:off x="6641579" y="3269961"/>
              <a:ext cx="0" cy="145541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B9735ECA-9A5B-4CA7-82CE-0E3F203C76C7}"/>
                </a:ext>
              </a:extLst>
            </p:cNvPr>
            <p:cNvCxnSpPr>
              <a:cxnSpLocks/>
            </p:cNvCxnSpPr>
            <p:nvPr/>
          </p:nvCxnSpPr>
          <p:spPr>
            <a:xfrm>
              <a:off x="7001580" y="3269961"/>
              <a:ext cx="0" cy="145541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11DE16DE-559A-4905-AAEE-F13B792D1CB2}"/>
                </a:ext>
              </a:extLst>
            </p:cNvPr>
            <p:cNvCxnSpPr>
              <a:cxnSpLocks/>
            </p:cNvCxnSpPr>
            <p:nvPr/>
          </p:nvCxnSpPr>
          <p:spPr>
            <a:xfrm>
              <a:off x="7361581" y="3269961"/>
              <a:ext cx="0" cy="145541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0ABAE588-5B46-4E11-B621-7E444027979F}"/>
                </a:ext>
              </a:extLst>
            </p:cNvPr>
            <p:cNvCxnSpPr>
              <a:cxnSpLocks/>
            </p:cNvCxnSpPr>
            <p:nvPr/>
          </p:nvCxnSpPr>
          <p:spPr>
            <a:xfrm>
              <a:off x="7721582" y="3269961"/>
              <a:ext cx="0" cy="145541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99D11DB1-02D9-4238-94AD-F4969C4B46EA}"/>
                </a:ext>
              </a:extLst>
            </p:cNvPr>
            <p:cNvCxnSpPr>
              <a:cxnSpLocks/>
            </p:cNvCxnSpPr>
            <p:nvPr/>
          </p:nvCxnSpPr>
          <p:spPr>
            <a:xfrm>
              <a:off x="8081583" y="3269961"/>
              <a:ext cx="0" cy="145541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3D4E2376-F46E-4B7C-865C-F11F625740B8}"/>
                </a:ext>
              </a:extLst>
            </p:cNvPr>
            <p:cNvCxnSpPr>
              <a:cxnSpLocks/>
            </p:cNvCxnSpPr>
            <p:nvPr/>
          </p:nvCxnSpPr>
          <p:spPr>
            <a:xfrm>
              <a:off x="8441584" y="3269961"/>
              <a:ext cx="0" cy="145541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925CF36E-7F53-45CB-93F9-D78047E76940}"/>
                </a:ext>
              </a:extLst>
            </p:cNvPr>
            <p:cNvCxnSpPr>
              <a:cxnSpLocks/>
            </p:cNvCxnSpPr>
            <p:nvPr/>
          </p:nvCxnSpPr>
          <p:spPr>
            <a:xfrm>
              <a:off x="8801585" y="3269961"/>
              <a:ext cx="0" cy="145541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5FC0FBF0-997B-4FB0-A2DE-7DE47D3E626A}"/>
                </a:ext>
              </a:extLst>
            </p:cNvPr>
            <p:cNvCxnSpPr>
              <a:cxnSpLocks/>
            </p:cNvCxnSpPr>
            <p:nvPr/>
          </p:nvCxnSpPr>
          <p:spPr>
            <a:xfrm>
              <a:off x="9521587" y="3269961"/>
              <a:ext cx="0" cy="145541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D7D12A14-CCAC-4819-96D4-972488E6D77F}"/>
                </a:ext>
              </a:extLst>
            </p:cNvPr>
            <p:cNvCxnSpPr>
              <a:cxnSpLocks/>
            </p:cNvCxnSpPr>
            <p:nvPr/>
          </p:nvCxnSpPr>
          <p:spPr>
            <a:xfrm>
              <a:off x="9881588" y="3269961"/>
              <a:ext cx="0" cy="145541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E870D1C1-A3CB-41A6-9F67-7859CC2A2E0B}"/>
                </a:ext>
              </a:extLst>
            </p:cNvPr>
            <p:cNvCxnSpPr>
              <a:cxnSpLocks/>
            </p:cNvCxnSpPr>
            <p:nvPr/>
          </p:nvCxnSpPr>
          <p:spPr>
            <a:xfrm>
              <a:off x="10241589" y="3269961"/>
              <a:ext cx="0" cy="145541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354AB09F-F3F6-457F-A98F-5A80C0FDA6FB}"/>
                </a:ext>
              </a:extLst>
            </p:cNvPr>
            <p:cNvCxnSpPr>
              <a:cxnSpLocks/>
            </p:cNvCxnSpPr>
            <p:nvPr/>
          </p:nvCxnSpPr>
          <p:spPr>
            <a:xfrm>
              <a:off x="5921577" y="3269961"/>
              <a:ext cx="0" cy="145541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7A02DB45-74AB-4623-85BF-92A2E9E1FCBC}"/>
                </a:ext>
              </a:extLst>
            </p:cNvPr>
            <p:cNvCxnSpPr>
              <a:cxnSpLocks/>
            </p:cNvCxnSpPr>
            <p:nvPr/>
          </p:nvCxnSpPr>
          <p:spPr>
            <a:xfrm>
              <a:off x="2681568" y="3269961"/>
              <a:ext cx="0" cy="145541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913CEBF6-BCFD-4F87-A23C-BB720464FC4F}"/>
                </a:ext>
              </a:extLst>
            </p:cNvPr>
            <p:cNvCxnSpPr>
              <a:cxnSpLocks/>
            </p:cNvCxnSpPr>
            <p:nvPr/>
          </p:nvCxnSpPr>
          <p:spPr>
            <a:xfrm>
              <a:off x="3041569" y="3269961"/>
              <a:ext cx="0" cy="145541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6D219D1F-8A12-459A-B5CD-A7CFF22CCF30}"/>
                </a:ext>
              </a:extLst>
            </p:cNvPr>
            <p:cNvCxnSpPr>
              <a:cxnSpLocks/>
            </p:cNvCxnSpPr>
            <p:nvPr/>
          </p:nvCxnSpPr>
          <p:spPr>
            <a:xfrm>
              <a:off x="9161586" y="3269961"/>
              <a:ext cx="0" cy="145541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60982048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up)">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06"/>
                                        </p:tgtEl>
                                        <p:attrNameLst>
                                          <p:attrName>style.visibility</p:attrName>
                                        </p:attrNameLst>
                                      </p:cBhvr>
                                      <p:to>
                                        <p:strVal val="visible"/>
                                      </p:to>
                                    </p:set>
                                    <p:animEffect transition="in" filter="wipe(left)">
                                      <p:cBhvr>
                                        <p:cTn id="12" dur="500"/>
                                        <p:tgtEl>
                                          <p:spTgt spid="1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E61CCD5-5529-4DC1-A185-3E0BD952BE11}"/>
              </a:ext>
            </a:extLst>
          </p:cNvPr>
          <p:cNvSpPr txBox="1"/>
          <p:nvPr/>
        </p:nvSpPr>
        <p:spPr>
          <a:xfrm>
            <a:off x="517357" y="312821"/>
            <a:ext cx="8416090" cy="1015663"/>
          </a:xfrm>
          <a:prstGeom prst="rect">
            <a:avLst/>
          </a:prstGeom>
          <a:noFill/>
        </p:spPr>
        <p:txBody>
          <a:bodyPr wrap="square" rtlCol="0">
            <a:spAutoFit/>
          </a:bodyPr>
          <a:lstStyle/>
          <a:p>
            <a:r>
              <a:rPr lang="en-SG" sz="6000" dirty="0">
                <a:latin typeface="HelveticaNeueLT Std Lt" panose="020B0403020202020204" pitchFamily="34" charset="0"/>
              </a:rPr>
              <a:t>Euclid’s Algorithm</a:t>
            </a:r>
          </a:p>
        </p:txBody>
      </p:sp>
      <p:sp>
        <p:nvSpPr>
          <p:cNvPr id="21" name="TextBox 20">
            <a:extLst>
              <a:ext uri="{FF2B5EF4-FFF2-40B4-BE49-F238E27FC236}">
                <a16:creationId xmlns:a16="http://schemas.microsoft.com/office/drawing/2014/main" id="{C43CA950-2BC9-4E00-8BA8-3E455625A89E}"/>
              </a:ext>
            </a:extLst>
          </p:cNvPr>
          <p:cNvSpPr txBox="1"/>
          <p:nvPr/>
        </p:nvSpPr>
        <p:spPr>
          <a:xfrm>
            <a:off x="517357" y="1620253"/>
            <a:ext cx="11087101" cy="584775"/>
          </a:xfrm>
          <a:prstGeom prst="rect">
            <a:avLst/>
          </a:prstGeom>
          <a:noFill/>
        </p:spPr>
        <p:txBody>
          <a:bodyPr wrap="square" rtlCol="0">
            <a:spAutoFit/>
          </a:bodyPr>
          <a:lstStyle/>
          <a:p>
            <a:r>
              <a:rPr lang="en-SG" sz="3200" dirty="0">
                <a:latin typeface="HelveticaNeueLT Std Lt" panose="020B0403020202020204" pitchFamily="34" charset="0"/>
              </a:rPr>
              <a:t>8 is the highest common factor of 200 and 72.</a:t>
            </a:r>
          </a:p>
        </p:txBody>
      </p:sp>
      <p:sp>
        <p:nvSpPr>
          <p:cNvPr id="12" name="!!Length5">
            <a:extLst>
              <a:ext uri="{FF2B5EF4-FFF2-40B4-BE49-F238E27FC236}">
                <a16:creationId xmlns:a16="http://schemas.microsoft.com/office/drawing/2014/main" id="{912DF054-1582-4A9D-A621-ED75D63FA395}"/>
              </a:ext>
            </a:extLst>
          </p:cNvPr>
          <p:cNvSpPr/>
          <p:nvPr/>
        </p:nvSpPr>
        <p:spPr>
          <a:xfrm>
            <a:off x="1601565" y="4643506"/>
            <a:ext cx="360001"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SG"/>
          </a:p>
        </p:txBody>
      </p:sp>
      <p:sp>
        <p:nvSpPr>
          <p:cNvPr id="13" name="!!FourthNumber">
            <a:extLst>
              <a:ext uri="{FF2B5EF4-FFF2-40B4-BE49-F238E27FC236}">
                <a16:creationId xmlns:a16="http://schemas.microsoft.com/office/drawing/2014/main" id="{7E5D83BF-908E-483D-ADB9-8B51CA57303D}"/>
              </a:ext>
            </a:extLst>
          </p:cNvPr>
          <p:cNvSpPr txBox="1"/>
          <p:nvPr/>
        </p:nvSpPr>
        <p:spPr>
          <a:xfrm>
            <a:off x="517356" y="4531119"/>
            <a:ext cx="976667" cy="584775"/>
          </a:xfrm>
          <a:prstGeom prst="rect">
            <a:avLst/>
          </a:prstGeom>
          <a:noFill/>
        </p:spPr>
        <p:txBody>
          <a:bodyPr wrap="square" rtlCol="0">
            <a:spAutoFit/>
          </a:bodyPr>
          <a:lstStyle/>
          <a:p>
            <a:pPr algn="r"/>
            <a:r>
              <a:rPr lang="en-SG" sz="3200" dirty="0">
                <a:latin typeface="HelveticaNeueLT Std Lt" panose="020B0403020202020204" pitchFamily="34" charset="0"/>
              </a:rPr>
              <a:t>8</a:t>
            </a:r>
          </a:p>
        </p:txBody>
      </p:sp>
      <p:sp>
        <p:nvSpPr>
          <p:cNvPr id="11" name="!!Length1">
            <a:extLst>
              <a:ext uri="{FF2B5EF4-FFF2-40B4-BE49-F238E27FC236}">
                <a16:creationId xmlns:a16="http://schemas.microsoft.com/office/drawing/2014/main" id="{FF2BA06A-6CA6-4A67-A01C-F746D6FD256E}"/>
              </a:ext>
            </a:extLst>
          </p:cNvPr>
          <p:cNvSpPr/>
          <p:nvPr/>
        </p:nvSpPr>
        <p:spPr>
          <a:xfrm>
            <a:off x="1601565" y="3269961"/>
            <a:ext cx="9000000"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16" name="!!Length2">
            <a:extLst>
              <a:ext uri="{FF2B5EF4-FFF2-40B4-BE49-F238E27FC236}">
                <a16:creationId xmlns:a16="http://schemas.microsoft.com/office/drawing/2014/main" id="{A6B3FB57-D6C3-4032-AE4F-0F018D09835C}"/>
              </a:ext>
            </a:extLst>
          </p:cNvPr>
          <p:cNvSpPr/>
          <p:nvPr/>
        </p:nvSpPr>
        <p:spPr>
          <a:xfrm>
            <a:off x="1601567" y="3969612"/>
            <a:ext cx="3240000"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18" name="TextBox 17">
            <a:extLst>
              <a:ext uri="{FF2B5EF4-FFF2-40B4-BE49-F238E27FC236}">
                <a16:creationId xmlns:a16="http://schemas.microsoft.com/office/drawing/2014/main" id="{F8F40430-7DA9-4AEB-98D8-A046EAE2A5FE}"/>
              </a:ext>
            </a:extLst>
          </p:cNvPr>
          <p:cNvSpPr txBox="1"/>
          <p:nvPr/>
        </p:nvSpPr>
        <p:spPr>
          <a:xfrm>
            <a:off x="498171" y="3132679"/>
            <a:ext cx="976667" cy="584775"/>
          </a:xfrm>
          <a:prstGeom prst="rect">
            <a:avLst/>
          </a:prstGeom>
          <a:noFill/>
        </p:spPr>
        <p:txBody>
          <a:bodyPr wrap="square" rtlCol="0">
            <a:spAutoFit/>
          </a:bodyPr>
          <a:lstStyle/>
          <a:p>
            <a:pPr algn="r"/>
            <a:r>
              <a:rPr lang="en-SG" sz="3200" dirty="0">
                <a:latin typeface="HelveticaNeueLT Std Lt" panose="020B0403020202020204" pitchFamily="34" charset="0"/>
              </a:rPr>
              <a:t>200</a:t>
            </a:r>
          </a:p>
        </p:txBody>
      </p:sp>
      <p:sp>
        <p:nvSpPr>
          <p:cNvPr id="20" name="TextBox 19">
            <a:extLst>
              <a:ext uri="{FF2B5EF4-FFF2-40B4-BE49-F238E27FC236}">
                <a16:creationId xmlns:a16="http://schemas.microsoft.com/office/drawing/2014/main" id="{5C2F8AA4-382B-4F90-91B0-83A42A757CB4}"/>
              </a:ext>
            </a:extLst>
          </p:cNvPr>
          <p:cNvSpPr txBox="1"/>
          <p:nvPr/>
        </p:nvSpPr>
        <p:spPr>
          <a:xfrm>
            <a:off x="498171" y="3857224"/>
            <a:ext cx="976667" cy="584775"/>
          </a:xfrm>
          <a:prstGeom prst="rect">
            <a:avLst/>
          </a:prstGeom>
          <a:noFill/>
        </p:spPr>
        <p:txBody>
          <a:bodyPr wrap="square" rtlCol="0">
            <a:spAutoFit/>
          </a:bodyPr>
          <a:lstStyle/>
          <a:p>
            <a:pPr algn="r"/>
            <a:r>
              <a:rPr lang="en-SG" sz="3200" dirty="0">
                <a:latin typeface="HelveticaNeueLT Std Lt" panose="020B0403020202020204" pitchFamily="34" charset="0"/>
              </a:rPr>
              <a:t>72</a:t>
            </a:r>
          </a:p>
        </p:txBody>
      </p:sp>
    </p:spTree>
    <p:extLst>
      <p:ext uri="{BB962C8B-B14F-4D97-AF65-F5344CB8AC3E}">
        <p14:creationId xmlns:p14="http://schemas.microsoft.com/office/powerpoint/2010/main" val="44636902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E61CCD5-5529-4DC1-A185-3E0BD952BE11}"/>
              </a:ext>
            </a:extLst>
          </p:cNvPr>
          <p:cNvSpPr txBox="1"/>
          <p:nvPr/>
        </p:nvSpPr>
        <p:spPr>
          <a:xfrm>
            <a:off x="517357" y="312821"/>
            <a:ext cx="8416090" cy="1015663"/>
          </a:xfrm>
          <a:prstGeom prst="rect">
            <a:avLst/>
          </a:prstGeom>
          <a:noFill/>
        </p:spPr>
        <p:txBody>
          <a:bodyPr wrap="square" rtlCol="0">
            <a:spAutoFit/>
          </a:bodyPr>
          <a:lstStyle/>
          <a:p>
            <a:r>
              <a:rPr lang="en-SG" sz="6000" dirty="0">
                <a:latin typeface="HelveticaNeueLT Std Lt" panose="020B0403020202020204" pitchFamily="34" charset="0"/>
              </a:rPr>
              <a:t>Euclid’s Algorithm</a:t>
            </a:r>
          </a:p>
        </p:txBody>
      </p:sp>
      <p:sp>
        <p:nvSpPr>
          <p:cNvPr id="21" name="TextBox 20">
            <a:extLst>
              <a:ext uri="{FF2B5EF4-FFF2-40B4-BE49-F238E27FC236}">
                <a16:creationId xmlns:a16="http://schemas.microsoft.com/office/drawing/2014/main" id="{C43CA950-2BC9-4E00-8BA8-3E455625A89E}"/>
              </a:ext>
            </a:extLst>
          </p:cNvPr>
          <p:cNvSpPr txBox="1"/>
          <p:nvPr/>
        </p:nvSpPr>
        <p:spPr>
          <a:xfrm>
            <a:off x="517357" y="1620253"/>
            <a:ext cx="11087101" cy="1077218"/>
          </a:xfrm>
          <a:prstGeom prst="rect">
            <a:avLst/>
          </a:prstGeom>
          <a:noFill/>
        </p:spPr>
        <p:txBody>
          <a:bodyPr wrap="square" rtlCol="0">
            <a:spAutoFit/>
          </a:bodyPr>
          <a:lstStyle/>
          <a:p>
            <a:r>
              <a:rPr lang="en-SG" sz="3200" dirty="0">
                <a:latin typeface="HelveticaNeueLT Std Lt" panose="020B0403020202020204" pitchFamily="34" charset="0"/>
              </a:rPr>
              <a:t>The difference between their lengths will also be divisible by this common length.</a:t>
            </a:r>
          </a:p>
        </p:txBody>
      </p:sp>
      <p:sp>
        <p:nvSpPr>
          <p:cNvPr id="2" name="!!Length1">
            <a:extLst>
              <a:ext uri="{FF2B5EF4-FFF2-40B4-BE49-F238E27FC236}">
                <a16:creationId xmlns:a16="http://schemas.microsoft.com/office/drawing/2014/main" id="{D580C1B4-E3E6-4BDF-848F-8AD1DE31BAD5}"/>
              </a:ext>
            </a:extLst>
          </p:cNvPr>
          <p:cNvSpPr/>
          <p:nvPr/>
        </p:nvSpPr>
        <p:spPr>
          <a:xfrm>
            <a:off x="607593" y="3160904"/>
            <a:ext cx="9720000"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6" name="!!Length2">
            <a:extLst>
              <a:ext uri="{FF2B5EF4-FFF2-40B4-BE49-F238E27FC236}">
                <a16:creationId xmlns:a16="http://schemas.microsoft.com/office/drawing/2014/main" id="{560F97C6-685E-470B-8690-AB7611E75B94}"/>
              </a:ext>
            </a:extLst>
          </p:cNvPr>
          <p:cNvSpPr/>
          <p:nvPr/>
        </p:nvSpPr>
        <p:spPr>
          <a:xfrm>
            <a:off x="607595" y="3860555"/>
            <a:ext cx="6459600"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10" name="!!Length3">
            <a:extLst>
              <a:ext uri="{FF2B5EF4-FFF2-40B4-BE49-F238E27FC236}">
                <a16:creationId xmlns:a16="http://schemas.microsoft.com/office/drawing/2014/main" id="{408B3A6B-089E-4196-8241-466AFCFE09B7}"/>
              </a:ext>
            </a:extLst>
          </p:cNvPr>
          <p:cNvSpPr/>
          <p:nvPr/>
        </p:nvSpPr>
        <p:spPr>
          <a:xfrm>
            <a:off x="7087594" y="3860555"/>
            <a:ext cx="3239993"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nvGrpSpPr>
          <p:cNvPr id="11" name="Group 10">
            <a:extLst>
              <a:ext uri="{FF2B5EF4-FFF2-40B4-BE49-F238E27FC236}">
                <a16:creationId xmlns:a16="http://schemas.microsoft.com/office/drawing/2014/main" id="{6B690B4C-8C54-4F43-8E9B-A2725C6BAC4B}"/>
              </a:ext>
            </a:extLst>
          </p:cNvPr>
          <p:cNvGrpSpPr/>
          <p:nvPr/>
        </p:nvGrpSpPr>
        <p:grpSpPr>
          <a:xfrm>
            <a:off x="1709530" y="3021495"/>
            <a:ext cx="7500731" cy="1384852"/>
            <a:chOff x="1709530" y="2405270"/>
            <a:chExt cx="7885045" cy="1384852"/>
          </a:xfrm>
        </p:grpSpPr>
        <p:cxnSp>
          <p:nvCxnSpPr>
            <p:cNvPr id="4" name="Straight Connector 3">
              <a:extLst>
                <a:ext uri="{FF2B5EF4-FFF2-40B4-BE49-F238E27FC236}">
                  <a16:creationId xmlns:a16="http://schemas.microsoft.com/office/drawing/2014/main" id="{B91CC280-98D6-4853-948C-9AF517F9A5C3}"/>
                </a:ext>
              </a:extLst>
            </p:cNvPr>
            <p:cNvCxnSpPr/>
            <p:nvPr/>
          </p:nvCxnSpPr>
          <p:spPr>
            <a:xfrm>
              <a:off x="1709530" y="2405270"/>
              <a:ext cx="0" cy="1384852"/>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BDCF8C89-4DE8-46FD-A249-AAC90A3966B1}"/>
                </a:ext>
              </a:extLst>
            </p:cNvPr>
            <p:cNvCxnSpPr/>
            <p:nvPr/>
          </p:nvCxnSpPr>
          <p:spPr>
            <a:xfrm>
              <a:off x="2835965" y="2405270"/>
              <a:ext cx="0" cy="1384852"/>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D997AA0C-5651-42C1-A3C9-0ED9EF3A9B4C}"/>
                </a:ext>
              </a:extLst>
            </p:cNvPr>
            <p:cNvCxnSpPr/>
            <p:nvPr/>
          </p:nvCxnSpPr>
          <p:spPr>
            <a:xfrm>
              <a:off x="3962400" y="2405270"/>
              <a:ext cx="0" cy="1384852"/>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8B59D5A7-7217-4240-8898-DBDA687DBB1A}"/>
                </a:ext>
              </a:extLst>
            </p:cNvPr>
            <p:cNvCxnSpPr/>
            <p:nvPr/>
          </p:nvCxnSpPr>
          <p:spPr>
            <a:xfrm>
              <a:off x="5088835" y="2405270"/>
              <a:ext cx="0" cy="1384852"/>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4E193A78-59D8-4496-A7FB-FFA46C3ADB95}"/>
                </a:ext>
              </a:extLst>
            </p:cNvPr>
            <p:cNvCxnSpPr/>
            <p:nvPr/>
          </p:nvCxnSpPr>
          <p:spPr>
            <a:xfrm>
              <a:off x="6215270" y="2405270"/>
              <a:ext cx="0" cy="1384852"/>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C69EBE12-E16D-4014-862C-FB9B14D0536C}"/>
                </a:ext>
              </a:extLst>
            </p:cNvPr>
            <p:cNvCxnSpPr/>
            <p:nvPr/>
          </p:nvCxnSpPr>
          <p:spPr>
            <a:xfrm>
              <a:off x="7341705" y="2405270"/>
              <a:ext cx="0" cy="1384852"/>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222FE8ED-9FAD-4CBE-8587-37157B922FB9}"/>
                </a:ext>
              </a:extLst>
            </p:cNvPr>
            <p:cNvCxnSpPr/>
            <p:nvPr/>
          </p:nvCxnSpPr>
          <p:spPr>
            <a:xfrm>
              <a:off x="8468140" y="2405270"/>
              <a:ext cx="0" cy="1384852"/>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A42FA20C-A333-4E1F-A6E2-101AB9843520}"/>
                </a:ext>
              </a:extLst>
            </p:cNvPr>
            <p:cNvCxnSpPr/>
            <p:nvPr/>
          </p:nvCxnSpPr>
          <p:spPr>
            <a:xfrm>
              <a:off x="9594575" y="2405270"/>
              <a:ext cx="0" cy="1384852"/>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27247141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E61CCD5-5529-4DC1-A185-3E0BD952BE11}"/>
              </a:ext>
            </a:extLst>
          </p:cNvPr>
          <p:cNvSpPr txBox="1"/>
          <p:nvPr/>
        </p:nvSpPr>
        <p:spPr>
          <a:xfrm>
            <a:off x="517357" y="312821"/>
            <a:ext cx="8416090" cy="1015663"/>
          </a:xfrm>
          <a:prstGeom prst="rect">
            <a:avLst/>
          </a:prstGeom>
          <a:noFill/>
        </p:spPr>
        <p:txBody>
          <a:bodyPr wrap="square" rtlCol="0">
            <a:spAutoFit/>
          </a:bodyPr>
          <a:lstStyle/>
          <a:p>
            <a:r>
              <a:rPr lang="en-SG" sz="6000" dirty="0">
                <a:latin typeface="HelveticaNeueLT Std Lt" panose="020B0403020202020204" pitchFamily="34" charset="0"/>
              </a:rPr>
              <a:t>Euclid’s Algorithm</a:t>
            </a:r>
          </a:p>
        </p:txBody>
      </p:sp>
      <p:sp>
        <p:nvSpPr>
          <p:cNvPr id="21" name="TextBox 20">
            <a:extLst>
              <a:ext uri="{FF2B5EF4-FFF2-40B4-BE49-F238E27FC236}">
                <a16:creationId xmlns:a16="http://schemas.microsoft.com/office/drawing/2014/main" id="{C43CA950-2BC9-4E00-8BA8-3E455625A89E}"/>
              </a:ext>
            </a:extLst>
          </p:cNvPr>
          <p:cNvSpPr txBox="1"/>
          <p:nvPr/>
        </p:nvSpPr>
        <p:spPr>
          <a:xfrm>
            <a:off x="517357" y="1620253"/>
            <a:ext cx="11087101" cy="1077218"/>
          </a:xfrm>
          <a:prstGeom prst="rect">
            <a:avLst/>
          </a:prstGeom>
          <a:noFill/>
        </p:spPr>
        <p:txBody>
          <a:bodyPr wrap="square" rtlCol="0">
            <a:spAutoFit/>
          </a:bodyPr>
          <a:lstStyle/>
          <a:p>
            <a:r>
              <a:rPr lang="en-SG" sz="3200" dirty="0">
                <a:latin typeface="HelveticaNeueLT Std Lt" panose="020B0403020202020204" pitchFamily="34" charset="0"/>
              </a:rPr>
              <a:t>The difference between their lengths will also be divisible by this common length.</a:t>
            </a:r>
          </a:p>
        </p:txBody>
      </p:sp>
      <p:sp>
        <p:nvSpPr>
          <p:cNvPr id="2" name="!!Length1">
            <a:extLst>
              <a:ext uri="{FF2B5EF4-FFF2-40B4-BE49-F238E27FC236}">
                <a16:creationId xmlns:a16="http://schemas.microsoft.com/office/drawing/2014/main" id="{D580C1B4-E3E6-4BDF-848F-8AD1DE31BAD5}"/>
              </a:ext>
            </a:extLst>
          </p:cNvPr>
          <p:cNvSpPr/>
          <p:nvPr/>
        </p:nvSpPr>
        <p:spPr>
          <a:xfrm>
            <a:off x="607593" y="3160904"/>
            <a:ext cx="9720000"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dirty="0"/>
          </a:p>
        </p:txBody>
      </p:sp>
      <p:sp>
        <p:nvSpPr>
          <p:cNvPr id="6" name="!!Length2">
            <a:extLst>
              <a:ext uri="{FF2B5EF4-FFF2-40B4-BE49-F238E27FC236}">
                <a16:creationId xmlns:a16="http://schemas.microsoft.com/office/drawing/2014/main" id="{560F97C6-685E-470B-8690-AB7611E75B94}"/>
              </a:ext>
            </a:extLst>
          </p:cNvPr>
          <p:cNvSpPr/>
          <p:nvPr/>
        </p:nvSpPr>
        <p:spPr>
          <a:xfrm>
            <a:off x="607595" y="3860555"/>
            <a:ext cx="6459600"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10" name="!!Length3">
            <a:extLst>
              <a:ext uri="{FF2B5EF4-FFF2-40B4-BE49-F238E27FC236}">
                <a16:creationId xmlns:a16="http://schemas.microsoft.com/office/drawing/2014/main" id="{408B3A6B-089E-4196-8241-466AFCFE09B7}"/>
              </a:ext>
            </a:extLst>
          </p:cNvPr>
          <p:cNvSpPr/>
          <p:nvPr/>
        </p:nvSpPr>
        <p:spPr>
          <a:xfrm>
            <a:off x="7087594" y="3860555"/>
            <a:ext cx="3239993"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nvGrpSpPr>
          <p:cNvPr id="11" name="Group 10">
            <a:extLst>
              <a:ext uri="{FF2B5EF4-FFF2-40B4-BE49-F238E27FC236}">
                <a16:creationId xmlns:a16="http://schemas.microsoft.com/office/drawing/2014/main" id="{6B690B4C-8C54-4F43-8E9B-A2725C6BAC4B}"/>
              </a:ext>
            </a:extLst>
          </p:cNvPr>
          <p:cNvGrpSpPr/>
          <p:nvPr/>
        </p:nvGrpSpPr>
        <p:grpSpPr>
          <a:xfrm>
            <a:off x="1709530" y="3021495"/>
            <a:ext cx="7500731" cy="1384852"/>
            <a:chOff x="1709530" y="2405270"/>
            <a:chExt cx="7885045" cy="1384852"/>
          </a:xfrm>
        </p:grpSpPr>
        <p:cxnSp>
          <p:nvCxnSpPr>
            <p:cNvPr id="4" name="Straight Connector 3">
              <a:extLst>
                <a:ext uri="{FF2B5EF4-FFF2-40B4-BE49-F238E27FC236}">
                  <a16:creationId xmlns:a16="http://schemas.microsoft.com/office/drawing/2014/main" id="{B91CC280-98D6-4853-948C-9AF517F9A5C3}"/>
                </a:ext>
              </a:extLst>
            </p:cNvPr>
            <p:cNvCxnSpPr/>
            <p:nvPr/>
          </p:nvCxnSpPr>
          <p:spPr>
            <a:xfrm>
              <a:off x="1709530" y="2405270"/>
              <a:ext cx="0" cy="1384852"/>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BDCF8C89-4DE8-46FD-A249-AAC90A3966B1}"/>
                </a:ext>
              </a:extLst>
            </p:cNvPr>
            <p:cNvCxnSpPr/>
            <p:nvPr/>
          </p:nvCxnSpPr>
          <p:spPr>
            <a:xfrm>
              <a:off x="2835965" y="2405270"/>
              <a:ext cx="0" cy="1384852"/>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D997AA0C-5651-42C1-A3C9-0ED9EF3A9B4C}"/>
                </a:ext>
              </a:extLst>
            </p:cNvPr>
            <p:cNvCxnSpPr/>
            <p:nvPr/>
          </p:nvCxnSpPr>
          <p:spPr>
            <a:xfrm>
              <a:off x="3962400" y="2405270"/>
              <a:ext cx="0" cy="1384852"/>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8B59D5A7-7217-4240-8898-DBDA687DBB1A}"/>
                </a:ext>
              </a:extLst>
            </p:cNvPr>
            <p:cNvCxnSpPr/>
            <p:nvPr/>
          </p:nvCxnSpPr>
          <p:spPr>
            <a:xfrm>
              <a:off x="5088835" y="2405270"/>
              <a:ext cx="0" cy="1384852"/>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4E193A78-59D8-4496-A7FB-FFA46C3ADB95}"/>
                </a:ext>
              </a:extLst>
            </p:cNvPr>
            <p:cNvCxnSpPr/>
            <p:nvPr/>
          </p:nvCxnSpPr>
          <p:spPr>
            <a:xfrm>
              <a:off x="6215270" y="2405270"/>
              <a:ext cx="0" cy="1384852"/>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C69EBE12-E16D-4014-862C-FB9B14D0536C}"/>
                </a:ext>
              </a:extLst>
            </p:cNvPr>
            <p:cNvCxnSpPr/>
            <p:nvPr/>
          </p:nvCxnSpPr>
          <p:spPr>
            <a:xfrm>
              <a:off x="7341705" y="2405270"/>
              <a:ext cx="0" cy="1384852"/>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222FE8ED-9FAD-4CBE-8587-37157B922FB9}"/>
                </a:ext>
              </a:extLst>
            </p:cNvPr>
            <p:cNvCxnSpPr/>
            <p:nvPr/>
          </p:nvCxnSpPr>
          <p:spPr>
            <a:xfrm>
              <a:off x="8468140" y="2405270"/>
              <a:ext cx="0" cy="1384852"/>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A42FA20C-A333-4E1F-A6E2-101AB9843520}"/>
                </a:ext>
              </a:extLst>
            </p:cNvPr>
            <p:cNvCxnSpPr/>
            <p:nvPr/>
          </p:nvCxnSpPr>
          <p:spPr>
            <a:xfrm>
              <a:off x="9594575" y="2405270"/>
              <a:ext cx="0" cy="1384852"/>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00268872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4" fill="hold" nodeType="clickEffect">
                                  <p:stCondLst>
                                    <p:cond delay="0"/>
                                  </p:stCondLst>
                                  <p:childTnLst>
                                    <p:animEffect transition="out" filter="wipe(down)">
                                      <p:cBhvr>
                                        <p:cTn id="6" dur="500"/>
                                        <p:tgtEl>
                                          <p:spTgt spid="11"/>
                                        </p:tgtEl>
                                      </p:cBhvr>
                                    </p:animEffect>
                                    <p:set>
                                      <p:cBhvr>
                                        <p:cTn id="7" dur="1" fill="hold">
                                          <p:stCondLst>
                                            <p:cond delay="4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E61CCD5-5529-4DC1-A185-3E0BD952BE11}"/>
              </a:ext>
            </a:extLst>
          </p:cNvPr>
          <p:cNvSpPr txBox="1"/>
          <p:nvPr/>
        </p:nvSpPr>
        <p:spPr>
          <a:xfrm>
            <a:off x="517357" y="312821"/>
            <a:ext cx="8416090" cy="1015663"/>
          </a:xfrm>
          <a:prstGeom prst="rect">
            <a:avLst/>
          </a:prstGeom>
          <a:noFill/>
        </p:spPr>
        <p:txBody>
          <a:bodyPr wrap="square" rtlCol="0">
            <a:spAutoFit/>
          </a:bodyPr>
          <a:lstStyle/>
          <a:p>
            <a:r>
              <a:rPr lang="en-SG" sz="6000" dirty="0">
                <a:latin typeface="HelveticaNeueLT Std Lt" panose="020B0403020202020204" pitchFamily="34" charset="0"/>
              </a:rPr>
              <a:t>Euclid’s Algorithm</a:t>
            </a:r>
          </a:p>
        </p:txBody>
      </p:sp>
      <p:sp>
        <p:nvSpPr>
          <p:cNvPr id="21" name="TextBox 20">
            <a:extLst>
              <a:ext uri="{FF2B5EF4-FFF2-40B4-BE49-F238E27FC236}">
                <a16:creationId xmlns:a16="http://schemas.microsoft.com/office/drawing/2014/main" id="{C43CA950-2BC9-4E00-8BA8-3E455625A89E}"/>
              </a:ext>
            </a:extLst>
          </p:cNvPr>
          <p:cNvSpPr txBox="1"/>
          <p:nvPr/>
        </p:nvSpPr>
        <p:spPr>
          <a:xfrm>
            <a:off x="517357" y="1620253"/>
            <a:ext cx="11087101" cy="1077218"/>
          </a:xfrm>
          <a:prstGeom prst="rect">
            <a:avLst/>
          </a:prstGeom>
          <a:noFill/>
        </p:spPr>
        <p:txBody>
          <a:bodyPr wrap="square" rtlCol="0">
            <a:spAutoFit/>
          </a:bodyPr>
          <a:lstStyle/>
          <a:p>
            <a:r>
              <a:rPr lang="en-SG" sz="3200" dirty="0">
                <a:latin typeface="HelveticaNeueLT Std Lt" panose="020B0403020202020204" pitchFamily="34" charset="0"/>
              </a:rPr>
              <a:t>The difference between their lengths will also be divisible by this common length.</a:t>
            </a:r>
          </a:p>
        </p:txBody>
      </p:sp>
      <p:sp>
        <p:nvSpPr>
          <p:cNvPr id="2" name="!!Length1">
            <a:extLst>
              <a:ext uri="{FF2B5EF4-FFF2-40B4-BE49-F238E27FC236}">
                <a16:creationId xmlns:a16="http://schemas.microsoft.com/office/drawing/2014/main" id="{D580C1B4-E3E6-4BDF-848F-8AD1DE31BAD5}"/>
              </a:ext>
            </a:extLst>
          </p:cNvPr>
          <p:cNvSpPr/>
          <p:nvPr/>
        </p:nvSpPr>
        <p:spPr>
          <a:xfrm>
            <a:off x="607593" y="3160904"/>
            <a:ext cx="9720000"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6" name="!!Length2">
            <a:extLst>
              <a:ext uri="{FF2B5EF4-FFF2-40B4-BE49-F238E27FC236}">
                <a16:creationId xmlns:a16="http://schemas.microsoft.com/office/drawing/2014/main" id="{560F97C6-685E-470B-8690-AB7611E75B94}"/>
              </a:ext>
            </a:extLst>
          </p:cNvPr>
          <p:cNvSpPr/>
          <p:nvPr/>
        </p:nvSpPr>
        <p:spPr>
          <a:xfrm>
            <a:off x="607595" y="3860555"/>
            <a:ext cx="6459600"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10" name="!!Length3">
            <a:extLst>
              <a:ext uri="{FF2B5EF4-FFF2-40B4-BE49-F238E27FC236}">
                <a16:creationId xmlns:a16="http://schemas.microsoft.com/office/drawing/2014/main" id="{408B3A6B-089E-4196-8241-466AFCFE09B7}"/>
              </a:ext>
            </a:extLst>
          </p:cNvPr>
          <p:cNvSpPr/>
          <p:nvPr/>
        </p:nvSpPr>
        <p:spPr>
          <a:xfrm>
            <a:off x="597402" y="4565998"/>
            <a:ext cx="3239993"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Tree>
    <p:extLst>
      <p:ext uri="{BB962C8B-B14F-4D97-AF65-F5344CB8AC3E}">
        <p14:creationId xmlns:p14="http://schemas.microsoft.com/office/powerpoint/2010/main" val="239032668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E61CCD5-5529-4DC1-A185-3E0BD952BE11}"/>
              </a:ext>
            </a:extLst>
          </p:cNvPr>
          <p:cNvSpPr txBox="1"/>
          <p:nvPr/>
        </p:nvSpPr>
        <p:spPr>
          <a:xfrm>
            <a:off x="517357" y="312821"/>
            <a:ext cx="8416090" cy="1015663"/>
          </a:xfrm>
          <a:prstGeom prst="rect">
            <a:avLst/>
          </a:prstGeom>
          <a:noFill/>
        </p:spPr>
        <p:txBody>
          <a:bodyPr wrap="square" rtlCol="0">
            <a:spAutoFit/>
          </a:bodyPr>
          <a:lstStyle/>
          <a:p>
            <a:r>
              <a:rPr lang="en-SG" sz="6000" dirty="0">
                <a:latin typeface="HelveticaNeueLT Std Lt" panose="020B0403020202020204" pitchFamily="34" charset="0"/>
              </a:rPr>
              <a:t>Euclid’s Algorithm</a:t>
            </a:r>
          </a:p>
        </p:txBody>
      </p:sp>
      <p:sp>
        <p:nvSpPr>
          <p:cNvPr id="21" name="TextBox 20">
            <a:extLst>
              <a:ext uri="{FF2B5EF4-FFF2-40B4-BE49-F238E27FC236}">
                <a16:creationId xmlns:a16="http://schemas.microsoft.com/office/drawing/2014/main" id="{C43CA950-2BC9-4E00-8BA8-3E455625A89E}"/>
              </a:ext>
            </a:extLst>
          </p:cNvPr>
          <p:cNvSpPr txBox="1"/>
          <p:nvPr/>
        </p:nvSpPr>
        <p:spPr>
          <a:xfrm>
            <a:off x="517357" y="1620253"/>
            <a:ext cx="11087101" cy="1077218"/>
          </a:xfrm>
          <a:prstGeom prst="rect">
            <a:avLst/>
          </a:prstGeom>
          <a:noFill/>
        </p:spPr>
        <p:txBody>
          <a:bodyPr wrap="square" rtlCol="0">
            <a:spAutoFit/>
          </a:bodyPr>
          <a:lstStyle/>
          <a:p>
            <a:r>
              <a:rPr lang="en-SG" sz="3200" dirty="0">
                <a:latin typeface="HelveticaNeueLT Std Lt" panose="020B0403020202020204" pitchFamily="34" charset="0"/>
              </a:rPr>
              <a:t>The revised problem is simpler. </a:t>
            </a:r>
          </a:p>
          <a:p>
            <a:r>
              <a:rPr lang="en-SG" sz="3200" dirty="0">
                <a:latin typeface="HelveticaNeueLT Std Lt" panose="020B0403020202020204" pitchFamily="34" charset="0"/>
              </a:rPr>
              <a:t>Now start the process again ...</a:t>
            </a:r>
          </a:p>
        </p:txBody>
      </p:sp>
      <p:sp>
        <p:nvSpPr>
          <p:cNvPr id="6" name="!!Length2">
            <a:extLst>
              <a:ext uri="{FF2B5EF4-FFF2-40B4-BE49-F238E27FC236}">
                <a16:creationId xmlns:a16="http://schemas.microsoft.com/office/drawing/2014/main" id="{560F97C6-685E-470B-8690-AB7611E75B94}"/>
              </a:ext>
            </a:extLst>
          </p:cNvPr>
          <p:cNvSpPr/>
          <p:nvPr/>
        </p:nvSpPr>
        <p:spPr>
          <a:xfrm>
            <a:off x="607595" y="3163870"/>
            <a:ext cx="6459600"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10" name="!!Length3">
            <a:extLst>
              <a:ext uri="{FF2B5EF4-FFF2-40B4-BE49-F238E27FC236}">
                <a16:creationId xmlns:a16="http://schemas.microsoft.com/office/drawing/2014/main" id="{408B3A6B-089E-4196-8241-466AFCFE09B7}"/>
              </a:ext>
            </a:extLst>
          </p:cNvPr>
          <p:cNvSpPr/>
          <p:nvPr/>
        </p:nvSpPr>
        <p:spPr>
          <a:xfrm>
            <a:off x="597402" y="3869313"/>
            <a:ext cx="3239993"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nvGrpSpPr>
          <p:cNvPr id="7" name="Group 6">
            <a:extLst>
              <a:ext uri="{FF2B5EF4-FFF2-40B4-BE49-F238E27FC236}">
                <a16:creationId xmlns:a16="http://schemas.microsoft.com/office/drawing/2014/main" id="{6DFDCACD-4D71-48CA-BE8E-D2719F0C577E}"/>
              </a:ext>
            </a:extLst>
          </p:cNvPr>
          <p:cNvGrpSpPr/>
          <p:nvPr/>
        </p:nvGrpSpPr>
        <p:grpSpPr>
          <a:xfrm>
            <a:off x="1709530" y="3021495"/>
            <a:ext cx="7500731" cy="1384852"/>
            <a:chOff x="1709530" y="2405270"/>
            <a:chExt cx="7885045" cy="1384852"/>
          </a:xfrm>
        </p:grpSpPr>
        <p:cxnSp>
          <p:nvCxnSpPr>
            <p:cNvPr id="8" name="Straight Connector 7">
              <a:extLst>
                <a:ext uri="{FF2B5EF4-FFF2-40B4-BE49-F238E27FC236}">
                  <a16:creationId xmlns:a16="http://schemas.microsoft.com/office/drawing/2014/main" id="{75B7AFE0-FD31-4EE2-B090-1CA8815550FF}"/>
                </a:ext>
              </a:extLst>
            </p:cNvPr>
            <p:cNvCxnSpPr/>
            <p:nvPr/>
          </p:nvCxnSpPr>
          <p:spPr>
            <a:xfrm>
              <a:off x="1709530" y="2405270"/>
              <a:ext cx="0" cy="1384852"/>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F084E5CB-26B5-42C0-9B4A-AB0A8EF46F64}"/>
                </a:ext>
              </a:extLst>
            </p:cNvPr>
            <p:cNvCxnSpPr/>
            <p:nvPr/>
          </p:nvCxnSpPr>
          <p:spPr>
            <a:xfrm>
              <a:off x="2835965" y="2405270"/>
              <a:ext cx="0" cy="1384852"/>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B67E1CF4-0C5B-4B45-B670-806EBCC58535}"/>
                </a:ext>
              </a:extLst>
            </p:cNvPr>
            <p:cNvCxnSpPr/>
            <p:nvPr/>
          </p:nvCxnSpPr>
          <p:spPr>
            <a:xfrm>
              <a:off x="3962400" y="2405270"/>
              <a:ext cx="0" cy="1384852"/>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BFF2D53C-0C67-4D2C-AA08-A245F6A49A42}"/>
                </a:ext>
              </a:extLst>
            </p:cNvPr>
            <p:cNvCxnSpPr/>
            <p:nvPr/>
          </p:nvCxnSpPr>
          <p:spPr>
            <a:xfrm>
              <a:off x="5088835" y="2405270"/>
              <a:ext cx="0" cy="1384852"/>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E86E8E91-D837-479C-9A3B-70A387BCD316}"/>
                </a:ext>
              </a:extLst>
            </p:cNvPr>
            <p:cNvCxnSpPr/>
            <p:nvPr/>
          </p:nvCxnSpPr>
          <p:spPr>
            <a:xfrm>
              <a:off x="6215270" y="2405270"/>
              <a:ext cx="0" cy="1384852"/>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345DC385-BEF3-408A-AA11-AB81FBA8C496}"/>
                </a:ext>
              </a:extLst>
            </p:cNvPr>
            <p:cNvCxnSpPr/>
            <p:nvPr/>
          </p:nvCxnSpPr>
          <p:spPr>
            <a:xfrm>
              <a:off x="7341705" y="2405270"/>
              <a:ext cx="0" cy="1384852"/>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7ACF134B-47D6-472D-B2AF-29501CC28E4A}"/>
                </a:ext>
              </a:extLst>
            </p:cNvPr>
            <p:cNvCxnSpPr/>
            <p:nvPr/>
          </p:nvCxnSpPr>
          <p:spPr>
            <a:xfrm>
              <a:off x="8468140" y="2405270"/>
              <a:ext cx="0" cy="1384852"/>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B1055ABA-2D01-4A41-9A27-049499972799}"/>
                </a:ext>
              </a:extLst>
            </p:cNvPr>
            <p:cNvCxnSpPr/>
            <p:nvPr/>
          </p:nvCxnSpPr>
          <p:spPr>
            <a:xfrm>
              <a:off x="9594575" y="2405270"/>
              <a:ext cx="0" cy="1384852"/>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17" name="!!Length4">
            <a:extLst>
              <a:ext uri="{FF2B5EF4-FFF2-40B4-BE49-F238E27FC236}">
                <a16:creationId xmlns:a16="http://schemas.microsoft.com/office/drawing/2014/main" id="{DE9CE69C-8EAB-4F3C-AC0F-0AFBA566796D}"/>
              </a:ext>
            </a:extLst>
          </p:cNvPr>
          <p:cNvSpPr/>
          <p:nvPr/>
        </p:nvSpPr>
        <p:spPr>
          <a:xfrm>
            <a:off x="3867799" y="3867712"/>
            <a:ext cx="3199396"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Tree>
    <p:extLst>
      <p:ext uri="{BB962C8B-B14F-4D97-AF65-F5344CB8AC3E}">
        <p14:creationId xmlns:p14="http://schemas.microsoft.com/office/powerpoint/2010/main" val="306747505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up)">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wipe(left)">
                                      <p:cBhvr>
                                        <p:cTn id="1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E61CCD5-5529-4DC1-A185-3E0BD952BE11}"/>
              </a:ext>
            </a:extLst>
          </p:cNvPr>
          <p:cNvSpPr txBox="1"/>
          <p:nvPr/>
        </p:nvSpPr>
        <p:spPr>
          <a:xfrm>
            <a:off x="517357" y="312821"/>
            <a:ext cx="8416090" cy="1015663"/>
          </a:xfrm>
          <a:prstGeom prst="rect">
            <a:avLst/>
          </a:prstGeom>
          <a:noFill/>
        </p:spPr>
        <p:txBody>
          <a:bodyPr wrap="square" rtlCol="0">
            <a:spAutoFit/>
          </a:bodyPr>
          <a:lstStyle/>
          <a:p>
            <a:r>
              <a:rPr lang="en-SG" sz="6000" dirty="0">
                <a:latin typeface="HelveticaNeueLT Std Lt" panose="020B0403020202020204" pitchFamily="34" charset="0"/>
              </a:rPr>
              <a:t>Euclid’s Algorithm</a:t>
            </a:r>
          </a:p>
        </p:txBody>
      </p:sp>
      <p:sp>
        <p:nvSpPr>
          <p:cNvPr id="21" name="TextBox 20">
            <a:extLst>
              <a:ext uri="{FF2B5EF4-FFF2-40B4-BE49-F238E27FC236}">
                <a16:creationId xmlns:a16="http://schemas.microsoft.com/office/drawing/2014/main" id="{C43CA950-2BC9-4E00-8BA8-3E455625A89E}"/>
              </a:ext>
            </a:extLst>
          </p:cNvPr>
          <p:cNvSpPr txBox="1"/>
          <p:nvPr/>
        </p:nvSpPr>
        <p:spPr>
          <a:xfrm>
            <a:off x="517357" y="1620253"/>
            <a:ext cx="11087101" cy="1077218"/>
          </a:xfrm>
          <a:prstGeom prst="rect">
            <a:avLst/>
          </a:prstGeom>
          <a:noFill/>
        </p:spPr>
        <p:txBody>
          <a:bodyPr wrap="square" rtlCol="0">
            <a:spAutoFit/>
          </a:bodyPr>
          <a:lstStyle/>
          <a:p>
            <a:r>
              <a:rPr lang="en-SG" sz="3200" dirty="0">
                <a:latin typeface="HelveticaNeueLT Std Lt" panose="020B0403020202020204" pitchFamily="34" charset="0"/>
              </a:rPr>
              <a:t>The difference between the lengths will also be divisible by the same quantity.</a:t>
            </a:r>
          </a:p>
        </p:txBody>
      </p:sp>
      <p:sp>
        <p:nvSpPr>
          <p:cNvPr id="6" name="!!Length2">
            <a:extLst>
              <a:ext uri="{FF2B5EF4-FFF2-40B4-BE49-F238E27FC236}">
                <a16:creationId xmlns:a16="http://schemas.microsoft.com/office/drawing/2014/main" id="{560F97C6-685E-470B-8690-AB7611E75B94}"/>
              </a:ext>
            </a:extLst>
          </p:cNvPr>
          <p:cNvSpPr/>
          <p:nvPr/>
        </p:nvSpPr>
        <p:spPr>
          <a:xfrm>
            <a:off x="607595" y="3163870"/>
            <a:ext cx="6459600"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10" name="!!Length3">
            <a:extLst>
              <a:ext uri="{FF2B5EF4-FFF2-40B4-BE49-F238E27FC236}">
                <a16:creationId xmlns:a16="http://schemas.microsoft.com/office/drawing/2014/main" id="{408B3A6B-089E-4196-8241-466AFCFE09B7}"/>
              </a:ext>
            </a:extLst>
          </p:cNvPr>
          <p:cNvSpPr/>
          <p:nvPr/>
        </p:nvSpPr>
        <p:spPr>
          <a:xfrm>
            <a:off x="597402" y="3869313"/>
            <a:ext cx="3239993"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17" name="!!Length4">
            <a:extLst>
              <a:ext uri="{FF2B5EF4-FFF2-40B4-BE49-F238E27FC236}">
                <a16:creationId xmlns:a16="http://schemas.microsoft.com/office/drawing/2014/main" id="{DE9CE69C-8EAB-4F3C-AC0F-0AFBA566796D}"/>
              </a:ext>
            </a:extLst>
          </p:cNvPr>
          <p:cNvSpPr/>
          <p:nvPr/>
        </p:nvSpPr>
        <p:spPr>
          <a:xfrm>
            <a:off x="597401" y="4548722"/>
            <a:ext cx="3239993"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Tree>
    <p:extLst>
      <p:ext uri="{BB962C8B-B14F-4D97-AF65-F5344CB8AC3E}">
        <p14:creationId xmlns:p14="http://schemas.microsoft.com/office/powerpoint/2010/main" val="342622452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E61CCD5-5529-4DC1-A185-3E0BD952BE11}"/>
              </a:ext>
            </a:extLst>
          </p:cNvPr>
          <p:cNvSpPr txBox="1"/>
          <p:nvPr/>
        </p:nvSpPr>
        <p:spPr>
          <a:xfrm>
            <a:off x="517357" y="312821"/>
            <a:ext cx="8416090" cy="1015663"/>
          </a:xfrm>
          <a:prstGeom prst="rect">
            <a:avLst/>
          </a:prstGeom>
          <a:noFill/>
        </p:spPr>
        <p:txBody>
          <a:bodyPr wrap="square" rtlCol="0">
            <a:spAutoFit/>
          </a:bodyPr>
          <a:lstStyle/>
          <a:p>
            <a:r>
              <a:rPr lang="en-SG" sz="6000" dirty="0">
                <a:latin typeface="HelveticaNeueLT Std Lt" panose="020B0403020202020204" pitchFamily="34" charset="0"/>
              </a:rPr>
              <a:t>Euclid’s Algorithm</a:t>
            </a:r>
          </a:p>
        </p:txBody>
      </p:sp>
      <p:sp>
        <p:nvSpPr>
          <p:cNvPr id="10" name="!!Length3">
            <a:extLst>
              <a:ext uri="{FF2B5EF4-FFF2-40B4-BE49-F238E27FC236}">
                <a16:creationId xmlns:a16="http://schemas.microsoft.com/office/drawing/2014/main" id="{408B3A6B-089E-4196-8241-466AFCFE09B7}"/>
              </a:ext>
            </a:extLst>
          </p:cNvPr>
          <p:cNvSpPr/>
          <p:nvPr/>
        </p:nvSpPr>
        <p:spPr>
          <a:xfrm>
            <a:off x="597403" y="3165371"/>
            <a:ext cx="3226164"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17" name="!!Length4">
            <a:extLst>
              <a:ext uri="{FF2B5EF4-FFF2-40B4-BE49-F238E27FC236}">
                <a16:creationId xmlns:a16="http://schemas.microsoft.com/office/drawing/2014/main" id="{DE9CE69C-8EAB-4F3C-AC0F-0AFBA566796D}"/>
              </a:ext>
            </a:extLst>
          </p:cNvPr>
          <p:cNvSpPr/>
          <p:nvPr/>
        </p:nvSpPr>
        <p:spPr>
          <a:xfrm>
            <a:off x="597402" y="3844780"/>
            <a:ext cx="3226164" cy="360000"/>
          </a:xfrm>
          <a:prstGeom prst="rect">
            <a:avLst/>
          </a:prstGeom>
          <a:solidFill>
            <a:srgbClr val="ED1C2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18" name="TextBox 17">
            <a:extLst>
              <a:ext uri="{FF2B5EF4-FFF2-40B4-BE49-F238E27FC236}">
                <a16:creationId xmlns:a16="http://schemas.microsoft.com/office/drawing/2014/main" id="{665703AA-DADC-4B48-A1F9-2C3179080A38}"/>
              </a:ext>
            </a:extLst>
          </p:cNvPr>
          <p:cNvSpPr txBox="1"/>
          <p:nvPr/>
        </p:nvSpPr>
        <p:spPr>
          <a:xfrm>
            <a:off x="517357" y="1620253"/>
            <a:ext cx="11087101" cy="584775"/>
          </a:xfrm>
          <a:prstGeom prst="rect">
            <a:avLst/>
          </a:prstGeom>
          <a:noFill/>
        </p:spPr>
        <p:txBody>
          <a:bodyPr wrap="square" rtlCol="0">
            <a:spAutoFit/>
          </a:bodyPr>
          <a:lstStyle/>
          <a:p>
            <a:r>
              <a:rPr lang="en-SG" sz="3200" dirty="0">
                <a:latin typeface="HelveticaNeueLT Std Lt" panose="020B0403020202020204" pitchFamily="34" charset="0"/>
              </a:rPr>
              <a:t>The difference is now zero.</a:t>
            </a:r>
          </a:p>
        </p:txBody>
      </p:sp>
    </p:spTree>
    <p:extLst>
      <p:ext uri="{BB962C8B-B14F-4D97-AF65-F5344CB8AC3E}">
        <p14:creationId xmlns:p14="http://schemas.microsoft.com/office/powerpoint/2010/main" val="245224971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709</TotalTime>
  <Words>442</Words>
  <Application>Microsoft Office PowerPoint</Application>
  <PresentationFormat>Widescreen</PresentationFormat>
  <Paragraphs>104</Paragraphs>
  <Slides>35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35</vt:i4>
      </vt:variant>
    </vt:vector>
  </HeadingPairs>
  <TitlesOfParts>
    <vt:vector size="40" baseType="lpstr">
      <vt:lpstr>Arial</vt:lpstr>
      <vt:lpstr>Calibri</vt:lpstr>
      <vt:lpstr>Calibri Light</vt:lpstr>
      <vt:lpstr>HelveticaNeueLT Std Lt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Fox, Peter</dc:creator>
  <cp:lastModifiedBy>Fox, Peter</cp:lastModifiedBy>
  <cp:revision>47</cp:revision>
  <dcterms:created xsi:type="dcterms:W3CDTF">2022-11-18T11:13:55Z</dcterms:created>
  <dcterms:modified xsi:type="dcterms:W3CDTF">2023-01-15T22:57:34Z</dcterms:modified>
</cp:coreProperties>
</file>