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71" r:id="rId3"/>
    <p:sldId id="272" r:id="rId4"/>
    <p:sldId id="273" r:id="rId5"/>
    <p:sldId id="275" r:id="rId6"/>
    <p:sldId id="276" r:id="rId7"/>
    <p:sldId id="281" r:id="rId8"/>
    <p:sldId id="283" r:id="rId9"/>
    <p:sldId id="284" r:id="rId10"/>
    <p:sldId id="282" r:id="rId11"/>
    <p:sldId id="288" r:id="rId12"/>
    <p:sldId id="289" r:id="rId13"/>
    <p:sldId id="285" r:id="rId14"/>
    <p:sldId id="286" r:id="rId15"/>
    <p:sldId id="290" r:id="rId16"/>
    <p:sldId id="291" r:id="rId17"/>
    <p:sldId id="292" r:id="rId18"/>
    <p:sldId id="293"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A2"/>
    <a:srgbClr val="0056BD"/>
    <a:srgbClr val="0090F9"/>
    <a:srgbClr val="989898"/>
    <a:srgbClr val="0098EA"/>
    <a:srgbClr val="0098E1"/>
    <a:srgbClr val="50C55F"/>
    <a:srgbClr val="609ECB"/>
    <a:srgbClr val="800000"/>
    <a:srgbClr val="57C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59" d="100"/>
          <a:sy n="159" d="100"/>
        </p:scale>
        <p:origin x="228" y="1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24.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28.wmf"/><Relationship Id="rId2" Type="http://schemas.openxmlformats.org/officeDocument/2006/relationships/image" Target="../media/image31.wmf"/><Relationship Id="rId1" Type="http://schemas.openxmlformats.org/officeDocument/2006/relationships/image" Target="../media/image34.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768D-38F8-4B4B-B6F5-EDC6B5BCD1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AC15C03-89D6-489B-B0EB-5816B83AA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A61A997-9C67-4776-BB6B-FFD4A1E35177}"/>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807EDB2C-7280-4317-B037-F72C2DCFE34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E2BBE6-4E44-4E2B-A6D5-0B61DD43AFEE}"/>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54668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616-0B17-4812-8E02-4AF166A13144}"/>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2E0ABAC-3C3D-40A9-8785-EB33984B15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703034B-B5D6-4493-B282-E67F9F1857C1}"/>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868345A7-C734-4B64-BE10-147CB1DB1C1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4DAF9F2-2524-4B5D-A184-5443B8BE7B29}"/>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33474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829D9-57C8-4B08-ABA8-6C6089BE06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C0964BD-1F7A-478C-9DAD-EE92D6DB5A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6E26A1F-249C-49A6-8D43-34D1E5ACA018}"/>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EDF13876-94C2-46B5-9552-C28089288E1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9DBB6E-9E99-470A-BA34-65262EDE5C44}"/>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58352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2CC9-3E88-45BF-A7FA-FA405E4D60A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E3C6322-9384-4BD6-8439-0157EF0F86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8B64A39-D6D9-4A34-810C-D4BA9B42C3F0}"/>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75FC7312-CA3E-4DFB-902A-B92D6F698C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D5CC245-88CC-4B47-944F-71A8C927B8E9}"/>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110017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11B5-1BA2-4CCF-A135-5D05197B6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8E4B5FE9-4A05-4B98-B688-3D2B13A2E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714BD5-F144-45EB-AB9C-BE9D683ADAF5}"/>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2C9E0057-D6D2-4659-AA4E-AF976F49D8C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64431D5-B598-4C55-90BE-2834E916AC23}"/>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22378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6A42-ECA0-49B8-85F6-80121DDA914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1A3577A-58B7-40BA-8B09-711D900E09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4B3135C-D724-4831-BA67-9692A50AE1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5165D56-AC35-4271-9ABA-22ED1408232C}"/>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6" name="Footer Placeholder 5">
            <a:extLst>
              <a:ext uri="{FF2B5EF4-FFF2-40B4-BE49-F238E27FC236}">
                <a16:creationId xmlns:a16="http://schemas.microsoft.com/office/drawing/2014/main" id="{FF178183-9722-4564-BF25-D1460C1D27A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3B7CE41-22A6-4CDA-8E1A-AA5C13B6B890}"/>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47514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E121-8603-4597-9190-D8DD64D08D2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8A6C82B-6B0A-4523-BC5A-B020D6103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422B07-4681-4396-9969-C0353FB5E4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113FD80-F98A-49EE-90FD-C38220852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80F9DE-4AB7-425B-871B-FE2CB25C1E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F437A13-CD29-483C-877A-9DBB39E4A258}"/>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8" name="Footer Placeholder 7">
            <a:extLst>
              <a:ext uri="{FF2B5EF4-FFF2-40B4-BE49-F238E27FC236}">
                <a16:creationId xmlns:a16="http://schemas.microsoft.com/office/drawing/2014/main" id="{92CD15CA-73F6-40D5-82F4-8D0CB020A206}"/>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A23C1FB0-7AE6-435A-89AD-314A70E50968}"/>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400755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C14E-B811-4F6C-9BC9-D582740D40D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C6BB78E-8A7B-4AE1-BF3A-2A935076AD0A}"/>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4" name="Footer Placeholder 3">
            <a:extLst>
              <a:ext uri="{FF2B5EF4-FFF2-40B4-BE49-F238E27FC236}">
                <a16:creationId xmlns:a16="http://schemas.microsoft.com/office/drawing/2014/main" id="{4ED28225-99F3-4D14-8039-97FC7B44429C}"/>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4BC2CD9F-E931-4509-9D37-5E7D2A58E154}"/>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106967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E5E25-0267-4802-AFB2-DC93F87A59FC}"/>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3" name="Footer Placeholder 2">
            <a:extLst>
              <a:ext uri="{FF2B5EF4-FFF2-40B4-BE49-F238E27FC236}">
                <a16:creationId xmlns:a16="http://schemas.microsoft.com/office/drawing/2014/main" id="{B6E1EA50-23E9-4B59-897E-1DE2E8EFAD16}"/>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B8E30D2-C69D-48C4-BB4C-3BF5C76FDD49}"/>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306941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3E95-5634-4D9D-863B-B7A7C31CF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C588573-2B1C-482B-8FDC-1D3DDE53E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AEB84E32-ACC3-4C5E-BBC3-CC1AAEF8C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7D227-4F49-4CB8-A90B-A7A53813F474}"/>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6" name="Footer Placeholder 5">
            <a:extLst>
              <a:ext uri="{FF2B5EF4-FFF2-40B4-BE49-F238E27FC236}">
                <a16:creationId xmlns:a16="http://schemas.microsoft.com/office/drawing/2014/main" id="{2B71AB5B-5F31-40FB-9809-F7E5F03699E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A45249E-A127-4153-8054-9CCF93B34861}"/>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402422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2FF4-A70E-4805-BBDE-20B1D2A7D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F5F5E64-CF5E-4AB6-8205-7FC0E06ED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D89A9D41-47E7-4960-8486-49AD733B5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1DEEF-7B79-49B3-AE23-46BAA20BE471}"/>
              </a:ext>
            </a:extLst>
          </p:cNvPr>
          <p:cNvSpPr>
            <a:spLocks noGrp="1"/>
          </p:cNvSpPr>
          <p:nvPr>
            <p:ph type="dt" sz="half" idx="10"/>
          </p:nvPr>
        </p:nvSpPr>
        <p:spPr/>
        <p:txBody>
          <a:bodyPr/>
          <a:lstStyle/>
          <a:p>
            <a:fld id="{0EDF023D-3DA4-485A-ADBC-6122127D3F10}" type="datetimeFigureOut">
              <a:rPr lang="en-SG" smtClean="0"/>
              <a:t>14/10/2022</a:t>
            </a:fld>
            <a:endParaRPr lang="en-SG"/>
          </a:p>
        </p:txBody>
      </p:sp>
      <p:sp>
        <p:nvSpPr>
          <p:cNvPr id="6" name="Footer Placeholder 5">
            <a:extLst>
              <a:ext uri="{FF2B5EF4-FFF2-40B4-BE49-F238E27FC236}">
                <a16:creationId xmlns:a16="http://schemas.microsoft.com/office/drawing/2014/main" id="{484035D6-1D53-4F20-A15C-ACE4848A98D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70B9C6C-1770-4452-867D-35D85AD1BE91}"/>
              </a:ext>
            </a:extLst>
          </p:cNvPr>
          <p:cNvSpPr>
            <a:spLocks noGrp="1"/>
          </p:cNvSpPr>
          <p:nvPr>
            <p:ph type="sldNum" sz="quarter" idx="12"/>
          </p:nvPr>
        </p:nvSpPr>
        <p:spPr/>
        <p:txBody>
          <a:bodyPr/>
          <a:lstStyle/>
          <a:p>
            <a:fld id="{4A1AD07A-2598-4F95-B677-E67A922C3E41}" type="slidenum">
              <a:rPr lang="en-SG" smtClean="0"/>
              <a:t>‹#›</a:t>
            </a:fld>
            <a:endParaRPr lang="en-SG"/>
          </a:p>
        </p:txBody>
      </p:sp>
    </p:spTree>
    <p:extLst>
      <p:ext uri="{BB962C8B-B14F-4D97-AF65-F5344CB8AC3E}">
        <p14:creationId xmlns:p14="http://schemas.microsoft.com/office/powerpoint/2010/main" val="23809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BA95A-41B9-49C1-A6A4-34A42D8AA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CCEB7F3-EAD1-4FE7-BFC4-EA62D17F8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C05ABEA-C80B-4FE9-B7EB-C16973625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F023D-3DA4-485A-ADBC-6122127D3F10}" type="datetimeFigureOut">
              <a:rPr lang="en-SG" smtClean="0"/>
              <a:t>14/10/2022</a:t>
            </a:fld>
            <a:endParaRPr lang="en-SG"/>
          </a:p>
        </p:txBody>
      </p:sp>
      <p:sp>
        <p:nvSpPr>
          <p:cNvPr id="5" name="Footer Placeholder 4">
            <a:extLst>
              <a:ext uri="{FF2B5EF4-FFF2-40B4-BE49-F238E27FC236}">
                <a16:creationId xmlns:a16="http://schemas.microsoft.com/office/drawing/2014/main" id="{8DC155A0-CA12-4699-80F9-8030FBE98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7C9D1393-9934-4934-8376-649596EA2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D07A-2598-4F95-B677-E67A922C3E41}" type="slidenum">
              <a:rPr lang="en-SG" smtClean="0"/>
              <a:t>‹#›</a:t>
            </a:fld>
            <a:endParaRPr lang="en-SG"/>
          </a:p>
        </p:txBody>
      </p:sp>
    </p:spTree>
    <p:extLst>
      <p:ext uri="{BB962C8B-B14F-4D97-AF65-F5344CB8AC3E}">
        <p14:creationId xmlns:p14="http://schemas.microsoft.com/office/powerpoint/2010/main" val="283559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3"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16.wmf"/><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18.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9.png"/><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wmf"/><Relationship Id="rId3" Type="http://schemas.openxmlformats.org/officeDocument/2006/relationships/image" Target="../media/image6.png"/><Relationship Id="rId7" Type="http://schemas.openxmlformats.org/officeDocument/2006/relationships/image" Target="../media/image13.wmf"/><Relationship Id="rId12" Type="http://schemas.openxmlformats.org/officeDocument/2006/relationships/oleObject" Target="../embeddings/oleObject10.bin"/><Relationship Id="rId17"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9.png"/><Relationship Id="rId15" Type="http://schemas.openxmlformats.org/officeDocument/2006/relationships/image" Target="../media/image17.wmf"/><Relationship Id="rId10" Type="http://schemas.openxmlformats.org/officeDocument/2006/relationships/oleObject" Target="../embeddings/oleObject9.bin"/><Relationship Id="rId4" Type="http://schemas.openxmlformats.org/officeDocument/2006/relationships/image" Target="../media/image20.png"/><Relationship Id="rId9" Type="http://schemas.openxmlformats.org/officeDocument/2006/relationships/image" Target="../media/image14.wmf"/><Relationship Id="rId1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6.wmf"/><Relationship Id="rId18" Type="http://schemas.openxmlformats.org/officeDocument/2006/relationships/oleObject" Target="../embeddings/oleObject19.bin"/><Relationship Id="rId3" Type="http://schemas.openxmlformats.org/officeDocument/2006/relationships/image" Target="../media/image6.png"/><Relationship Id="rId7" Type="http://schemas.openxmlformats.org/officeDocument/2006/relationships/image" Target="../media/image21.wmf"/><Relationship Id="rId12" Type="http://schemas.openxmlformats.org/officeDocument/2006/relationships/oleObject" Target="../embeddings/oleObject16.bin"/><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9.png"/><Relationship Id="rId15" Type="http://schemas.openxmlformats.org/officeDocument/2006/relationships/image" Target="../media/image17.wmf"/><Relationship Id="rId10" Type="http://schemas.openxmlformats.org/officeDocument/2006/relationships/oleObject" Target="../embeddings/oleObject15.bin"/><Relationship Id="rId19" Type="http://schemas.openxmlformats.org/officeDocument/2006/relationships/image" Target="../media/image24.wmf"/><Relationship Id="rId4" Type="http://schemas.openxmlformats.org/officeDocument/2006/relationships/image" Target="../media/image20.png"/><Relationship Id="rId9" Type="http://schemas.openxmlformats.org/officeDocument/2006/relationships/image" Target="../media/image22.wmf"/><Relationship Id="rId1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18" Type="http://schemas.openxmlformats.org/officeDocument/2006/relationships/oleObject" Target="../embeddings/oleObject26.bin"/><Relationship Id="rId3" Type="http://schemas.openxmlformats.org/officeDocument/2006/relationships/image" Target="../media/image6.png"/><Relationship Id="rId7" Type="http://schemas.openxmlformats.org/officeDocument/2006/relationships/image" Target="../media/image27.wmf"/><Relationship Id="rId12" Type="http://schemas.openxmlformats.org/officeDocument/2006/relationships/oleObject" Target="../embeddings/oleObject23.bin"/><Relationship Id="rId17"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oleObject" Target="../embeddings/oleObject25.bin"/><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5.png"/><Relationship Id="rId15" Type="http://schemas.openxmlformats.org/officeDocument/2006/relationships/image" Target="../media/image31.wmf"/><Relationship Id="rId10" Type="http://schemas.openxmlformats.org/officeDocument/2006/relationships/oleObject" Target="../embeddings/oleObject22.bin"/><Relationship Id="rId19" Type="http://schemas.openxmlformats.org/officeDocument/2006/relationships/image" Target="../media/image33.wmf"/><Relationship Id="rId4" Type="http://schemas.openxmlformats.org/officeDocument/2006/relationships/image" Target="../media/image3.png"/><Relationship Id="rId9" Type="http://schemas.openxmlformats.org/officeDocument/2006/relationships/image" Target="../media/image28.wmf"/><Relationship Id="rId1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5.wmf"/><Relationship Id="rId18" Type="http://schemas.openxmlformats.org/officeDocument/2006/relationships/oleObject" Target="../embeddings/oleObject33.bin"/><Relationship Id="rId3" Type="http://schemas.openxmlformats.org/officeDocument/2006/relationships/image" Target="../media/image6.png"/><Relationship Id="rId7" Type="http://schemas.openxmlformats.org/officeDocument/2006/relationships/image" Target="../media/image34.wmf"/><Relationship Id="rId12" Type="http://schemas.openxmlformats.org/officeDocument/2006/relationships/oleObject" Target="../embeddings/oleObject30.bin"/><Relationship Id="rId17"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oleObject" Target="../embeddings/oleObject32.bin"/><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25.png"/><Relationship Id="rId15" Type="http://schemas.openxmlformats.org/officeDocument/2006/relationships/image" Target="../media/image36.wmf"/><Relationship Id="rId10" Type="http://schemas.openxmlformats.org/officeDocument/2006/relationships/oleObject" Target="../embeddings/oleObject29.bin"/><Relationship Id="rId19" Type="http://schemas.openxmlformats.org/officeDocument/2006/relationships/image" Target="../media/image28.wmf"/><Relationship Id="rId4" Type="http://schemas.openxmlformats.org/officeDocument/2006/relationships/image" Target="../media/image3.png"/><Relationship Id="rId9" Type="http://schemas.openxmlformats.org/officeDocument/2006/relationships/image" Target="../media/image31.wmf"/><Relationship Id="rId1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4.bin"/><Relationship Id="rId11" Type="http://schemas.openxmlformats.org/officeDocument/2006/relationships/image" Target="../media/image42.png"/><Relationship Id="rId5" Type="http://schemas.openxmlformats.org/officeDocument/2006/relationships/image" Target="../media/image25.png"/><Relationship Id="rId10" Type="http://schemas.openxmlformats.org/officeDocument/2006/relationships/image" Target="../media/image38.wmf"/><Relationship Id="rId4" Type="http://schemas.openxmlformats.org/officeDocument/2006/relationships/image" Target="../media/image3.png"/><Relationship Id="rId9"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9" name="!!Title">
            <a:extLst>
              <a:ext uri="{FF2B5EF4-FFF2-40B4-BE49-F238E27FC236}">
                <a16:creationId xmlns:a16="http://schemas.microsoft.com/office/drawing/2014/main" id="{A3ABB0B9-528F-4AAA-9CF1-53892D7474E1}"/>
              </a:ext>
            </a:extLst>
          </p:cNvPr>
          <p:cNvSpPr txBox="1"/>
          <p:nvPr/>
        </p:nvSpPr>
        <p:spPr>
          <a:xfrm>
            <a:off x="202733" y="933523"/>
            <a:ext cx="6570133" cy="584775"/>
          </a:xfrm>
          <a:prstGeom prst="rect">
            <a:avLst/>
          </a:prstGeom>
          <a:noFill/>
        </p:spPr>
        <p:txBody>
          <a:bodyPr wrap="square" rtlCol="0">
            <a:spAutoFit/>
          </a:bodyPr>
          <a:lstStyle/>
          <a:p>
            <a:r>
              <a:rPr lang="en-SG" sz="3200" dirty="0">
                <a:solidFill>
                  <a:schemeClr val="bg1"/>
                </a:solidFill>
              </a:rPr>
              <a:t>VCE Specialist Series:</a:t>
            </a:r>
            <a:endParaRPr lang="en-SG" dirty="0">
              <a:solidFill>
                <a:schemeClr val="bg1"/>
              </a:solidFill>
            </a:endParaRPr>
          </a:p>
        </p:txBody>
      </p:sp>
      <p:sp>
        <p:nvSpPr>
          <p:cNvPr id="14" name="!!Subheading">
            <a:extLst>
              <a:ext uri="{FF2B5EF4-FFF2-40B4-BE49-F238E27FC236}">
                <a16:creationId xmlns:a16="http://schemas.microsoft.com/office/drawing/2014/main" id="{4B9C4285-2537-4259-988E-460E8E817408}"/>
              </a:ext>
            </a:extLst>
          </p:cNvPr>
          <p:cNvSpPr txBox="1"/>
          <p:nvPr/>
        </p:nvSpPr>
        <p:spPr>
          <a:xfrm>
            <a:off x="546308" y="1822225"/>
            <a:ext cx="7367203" cy="523220"/>
          </a:xfrm>
          <a:prstGeom prst="rect">
            <a:avLst/>
          </a:prstGeom>
          <a:noFill/>
        </p:spPr>
        <p:txBody>
          <a:bodyPr wrap="square" rtlCol="0">
            <a:spAutoFit/>
          </a:bodyPr>
          <a:lstStyle/>
          <a:p>
            <a:pPr algn="ctr"/>
            <a:r>
              <a:rPr lang="en-SG" sz="2800" dirty="0">
                <a:solidFill>
                  <a:schemeClr val="bg1"/>
                </a:solidFill>
              </a:rPr>
              <a:t>Matrix Transformations</a:t>
            </a:r>
            <a:endParaRPr lang="en-SG" dirty="0">
              <a:solidFill>
                <a:schemeClr val="bg1"/>
              </a:solidFill>
            </a:endParaRPr>
          </a:p>
        </p:txBody>
      </p:sp>
      <p:sp>
        <p:nvSpPr>
          <p:cNvPr id="12" name="!!Introduction">
            <a:extLst>
              <a:ext uri="{FF2B5EF4-FFF2-40B4-BE49-F238E27FC236}">
                <a16:creationId xmlns:a16="http://schemas.microsoft.com/office/drawing/2014/main" id="{609F16C2-0B9D-4099-B1E6-C83BAED8E719}"/>
              </a:ext>
            </a:extLst>
          </p:cNvPr>
          <p:cNvSpPr txBox="1"/>
          <p:nvPr/>
        </p:nvSpPr>
        <p:spPr>
          <a:xfrm>
            <a:off x="276474" y="2636176"/>
            <a:ext cx="8043437" cy="1631216"/>
          </a:xfrm>
          <a:prstGeom prst="rect">
            <a:avLst/>
          </a:prstGeom>
          <a:noFill/>
        </p:spPr>
        <p:txBody>
          <a:bodyPr wrap="square" rtlCol="0">
            <a:spAutoFit/>
          </a:bodyPr>
          <a:lstStyle/>
          <a:p>
            <a:pPr algn="just"/>
            <a:r>
              <a:rPr lang="en-SG" sz="2000" dirty="0">
                <a:solidFill>
                  <a:schemeClr val="bg1">
                    <a:lumMod val="75000"/>
                  </a:schemeClr>
                </a:solidFill>
                <a:latin typeface="Arial Narrow" panose="020B0606020202030204" pitchFamily="34" charset="0"/>
              </a:rPr>
              <a:t>“Have you ever had a dream that you were sure was real?” Nothing imaginary about the tools we’ll be using in this version of the Matrix. Participants will see how to build student understanding of reflections, dilations, translations and rotations using some of the less frequently used features of TI-Nspire. Through this approach students develop a much richer understanding of Matrix Transformations. </a:t>
            </a:r>
          </a:p>
        </p:txBody>
      </p:sp>
    </p:spTree>
    <p:extLst>
      <p:ext uri="{BB962C8B-B14F-4D97-AF65-F5344CB8AC3E}">
        <p14:creationId xmlns:p14="http://schemas.microsoft.com/office/powerpoint/2010/main" val="32915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2019 Exam 2</a:t>
            </a:r>
          </a:p>
        </p:txBody>
      </p:sp>
      <p:graphicFrame>
        <p:nvGraphicFramePr>
          <p:cNvPr id="3" name="Table 2">
            <a:extLst>
              <a:ext uri="{FF2B5EF4-FFF2-40B4-BE49-F238E27FC236}">
                <a16:creationId xmlns:a16="http://schemas.microsoft.com/office/drawing/2014/main" id="{0EC13E70-059F-4AB8-8079-C74D5B9CE872}"/>
              </a:ext>
            </a:extLst>
          </p:cNvPr>
          <p:cNvGraphicFramePr>
            <a:graphicFrameLocks noGrp="1"/>
          </p:cNvGraphicFramePr>
          <p:nvPr>
            <p:extLst>
              <p:ext uri="{D42A27DB-BD31-4B8C-83A1-F6EECF244321}">
                <p14:modId xmlns:p14="http://schemas.microsoft.com/office/powerpoint/2010/main" val="2907362278"/>
              </p:ext>
            </p:extLst>
          </p:nvPr>
        </p:nvGraphicFramePr>
        <p:xfrm>
          <a:off x="5117065" y="3761982"/>
          <a:ext cx="6129577" cy="370840"/>
        </p:xfrm>
        <a:graphic>
          <a:graphicData uri="http://schemas.openxmlformats.org/drawingml/2006/table">
            <a:tbl>
              <a:tblPr firstRow="1" bandRow="1">
                <a:tableStyleId>{F5AB1C69-6EDB-4FF4-983F-18BD219EF322}</a:tableStyleId>
              </a:tblPr>
              <a:tblGrid>
                <a:gridCol w="429493">
                  <a:extLst>
                    <a:ext uri="{9D8B030D-6E8A-4147-A177-3AD203B41FA5}">
                      <a16:colId xmlns:a16="http://schemas.microsoft.com/office/drawing/2014/main" val="2775259717"/>
                    </a:ext>
                  </a:extLst>
                </a:gridCol>
                <a:gridCol w="391026">
                  <a:extLst>
                    <a:ext uri="{9D8B030D-6E8A-4147-A177-3AD203B41FA5}">
                      <a16:colId xmlns:a16="http://schemas.microsoft.com/office/drawing/2014/main" val="1888502059"/>
                    </a:ext>
                  </a:extLst>
                </a:gridCol>
                <a:gridCol w="403058">
                  <a:extLst>
                    <a:ext uri="{9D8B030D-6E8A-4147-A177-3AD203B41FA5}">
                      <a16:colId xmlns:a16="http://schemas.microsoft.com/office/drawing/2014/main" val="2434987307"/>
                    </a:ext>
                  </a:extLst>
                </a:gridCol>
                <a:gridCol w="397042">
                  <a:extLst>
                    <a:ext uri="{9D8B030D-6E8A-4147-A177-3AD203B41FA5}">
                      <a16:colId xmlns:a16="http://schemas.microsoft.com/office/drawing/2014/main" val="2158245840"/>
                    </a:ext>
                  </a:extLst>
                </a:gridCol>
                <a:gridCol w="397042">
                  <a:extLst>
                    <a:ext uri="{9D8B030D-6E8A-4147-A177-3AD203B41FA5}">
                      <a16:colId xmlns:a16="http://schemas.microsoft.com/office/drawing/2014/main" val="1395183652"/>
                    </a:ext>
                  </a:extLst>
                </a:gridCol>
                <a:gridCol w="391027">
                  <a:extLst>
                    <a:ext uri="{9D8B030D-6E8A-4147-A177-3AD203B41FA5}">
                      <a16:colId xmlns:a16="http://schemas.microsoft.com/office/drawing/2014/main" val="576588322"/>
                    </a:ext>
                  </a:extLst>
                </a:gridCol>
                <a:gridCol w="487279">
                  <a:extLst>
                    <a:ext uri="{9D8B030D-6E8A-4147-A177-3AD203B41FA5}">
                      <a16:colId xmlns:a16="http://schemas.microsoft.com/office/drawing/2014/main" val="855088212"/>
                    </a:ext>
                  </a:extLst>
                </a:gridCol>
                <a:gridCol w="3233610">
                  <a:extLst>
                    <a:ext uri="{9D8B030D-6E8A-4147-A177-3AD203B41FA5}">
                      <a16:colId xmlns:a16="http://schemas.microsoft.com/office/drawing/2014/main" val="813202156"/>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596623"/>
                  </a:ext>
                </a:extLst>
              </a:tr>
            </a:tbl>
          </a:graphicData>
        </a:graphic>
      </p:graphicFrame>
      <p:pic>
        <p:nvPicPr>
          <p:cNvPr id="5" name="Picture 4">
            <a:extLst>
              <a:ext uri="{FF2B5EF4-FFF2-40B4-BE49-F238E27FC236}">
                <a16:creationId xmlns:a16="http://schemas.microsoft.com/office/drawing/2014/main" id="{B2F152CD-D67A-47AF-8E54-0C399B1453C0}"/>
              </a:ext>
            </a:extLst>
          </p:cNvPr>
          <p:cNvPicPr>
            <a:picLocks noChangeAspect="1"/>
          </p:cNvPicPr>
          <p:nvPr/>
        </p:nvPicPr>
        <p:blipFill>
          <a:blip r:embed="rId4"/>
          <a:stretch>
            <a:fillRect/>
          </a:stretch>
        </p:blipFill>
        <p:spPr>
          <a:xfrm>
            <a:off x="5121632" y="4132822"/>
            <a:ext cx="6125010" cy="222610"/>
          </a:xfrm>
          <a:prstGeom prst="rect">
            <a:avLst/>
          </a:prstGeom>
        </p:spPr>
      </p:pic>
      <p:graphicFrame>
        <p:nvGraphicFramePr>
          <p:cNvPr id="16" name="!!Object 15">
            <a:extLst>
              <a:ext uri="{FF2B5EF4-FFF2-40B4-BE49-F238E27FC236}">
                <a16:creationId xmlns:a16="http://schemas.microsoft.com/office/drawing/2014/main" id="{D0792FBF-D51E-45B3-A397-5BB3468B46EE}"/>
              </a:ext>
            </a:extLst>
          </p:cNvPr>
          <p:cNvGraphicFramePr>
            <a:graphicFrameLocks noChangeAspect="1"/>
          </p:cNvGraphicFramePr>
          <p:nvPr>
            <p:extLst>
              <p:ext uri="{D42A27DB-BD31-4B8C-83A1-F6EECF244321}">
                <p14:modId xmlns:p14="http://schemas.microsoft.com/office/powerpoint/2010/main" val="791465098"/>
              </p:ext>
            </p:extLst>
          </p:nvPr>
        </p:nvGraphicFramePr>
        <p:xfrm>
          <a:off x="1979713" y="2449198"/>
          <a:ext cx="382195" cy="573293"/>
        </p:xfrm>
        <a:graphic>
          <a:graphicData uri="http://schemas.openxmlformats.org/presentationml/2006/ole">
            <mc:AlternateContent xmlns:mc="http://schemas.openxmlformats.org/markup-compatibility/2006">
              <mc:Choice xmlns:v="urn:schemas-microsoft-com:vml" Requires="v">
                <p:oleObj spid="_x0000_s3134" name="Equation" r:id="rId5" imgW="304560" imgH="457200" progId="Equation.DSMT4">
                  <p:embed/>
                </p:oleObj>
              </mc:Choice>
              <mc:Fallback>
                <p:oleObj name="Equation" r:id="rId5" imgW="304560" imgH="457200" progId="Equation.DSMT4">
                  <p:embed/>
                  <p:pic>
                    <p:nvPicPr>
                      <p:cNvPr id="19" name="Object 18">
                        <a:extLst>
                          <a:ext uri="{FF2B5EF4-FFF2-40B4-BE49-F238E27FC236}">
                            <a16:creationId xmlns:a16="http://schemas.microsoft.com/office/drawing/2014/main" id="{CD49DA63-8137-4E09-9154-E2814262ABD8}"/>
                          </a:ext>
                        </a:extLst>
                      </p:cNvPr>
                      <p:cNvPicPr>
                        <a:picLocks noChangeAspect="1" noChangeArrowheads="1"/>
                      </p:cNvPicPr>
                      <p:nvPr/>
                    </p:nvPicPr>
                    <p:blipFill>
                      <a:blip r:embed="rId6"/>
                      <a:srcRect/>
                      <a:stretch>
                        <a:fillRect/>
                      </a:stretch>
                    </p:blipFill>
                    <p:spPr bwMode="auto">
                      <a:xfrm>
                        <a:off x="1979713" y="2449198"/>
                        <a:ext cx="382195" cy="573293"/>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8298DBEA-9788-4349-8301-5DD16CFD5166}"/>
              </a:ext>
            </a:extLst>
          </p:cNvPr>
          <p:cNvGraphicFramePr>
            <a:graphicFrameLocks noChangeAspect="1"/>
          </p:cNvGraphicFramePr>
          <p:nvPr>
            <p:extLst>
              <p:ext uri="{D42A27DB-BD31-4B8C-83A1-F6EECF244321}">
                <p14:modId xmlns:p14="http://schemas.microsoft.com/office/powerpoint/2010/main" val="3607636953"/>
              </p:ext>
            </p:extLst>
          </p:nvPr>
        </p:nvGraphicFramePr>
        <p:xfrm>
          <a:off x="2520408" y="2339931"/>
          <a:ext cx="686185" cy="779756"/>
        </p:xfrm>
        <a:graphic>
          <a:graphicData uri="http://schemas.openxmlformats.org/presentationml/2006/ole">
            <mc:AlternateContent xmlns:mc="http://schemas.openxmlformats.org/markup-compatibility/2006">
              <mc:Choice xmlns:v="urn:schemas-microsoft-com:vml" Requires="v">
                <p:oleObj spid="_x0000_s3135" name="Equation" r:id="rId7" imgW="558720" imgH="634680" progId="Equation.DSMT4">
                  <p:embed/>
                </p:oleObj>
              </mc:Choice>
              <mc:Fallback>
                <p:oleObj name="Equation" r:id="rId7" imgW="558720" imgH="634680" progId="Equation.DSMT4">
                  <p:embed/>
                  <p:pic>
                    <p:nvPicPr>
                      <p:cNvPr id="20" name="Object 19">
                        <a:extLst>
                          <a:ext uri="{FF2B5EF4-FFF2-40B4-BE49-F238E27FC236}">
                            <a16:creationId xmlns:a16="http://schemas.microsoft.com/office/drawing/2014/main" id="{B6B09646-A652-4B0C-9AB6-1940E92E82CF}"/>
                          </a:ext>
                        </a:extLst>
                      </p:cNvPr>
                      <p:cNvPicPr>
                        <a:picLocks noChangeAspect="1" noChangeArrowheads="1"/>
                      </p:cNvPicPr>
                      <p:nvPr/>
                    </p:nvPicPr>
                    <p:blipFill>
                      <a:blip r:embed="rId8"/>
                      <a:srcRect/>
                      <a:stretch>
                        <a:fillRect/>
                      </a:stretch>
                    </p:blipFill>
                    <p:spPr bwMode="auto">
                      <a:xfrm>
                        <a:off x="2520408" y="2339931"/>
                        <a:ext cx="686185" cy="779756"/>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E2A0893-5A3A-4FF1-B1B6-0378BF53DBB9}"/>
              </a:ext>
            </a:extLst>
          </p:cNvPr>
          <p:cNvGraphicFramePr>
            <a:graphicFrameLocks noChangeAspect="1"/>
          </p:cNvGraphicFramePr>
          <p:nvPr>
            <p:extLst>
              <p:ext uri="{D42A27DB-BD31-4B8C-83A1-F6EECF244321}">
                <p14:modId xmlns:p14="http://schemas.microsoft.com/office/powerpoint/2010/main" val="4036263154"/>
              </p:ext>
            </p:extLst>
          </p:nvPr>
        </p:nvGraphicFramePr>
        <p:xfrm>
          <a:off x="3599558" y="2343647"/>
          <a:ext cx="483448" cy="779756"/>
        </p:xfrm>
        <a:graphic>
          <a:graphicData uri="http://schemas.openxmlformats.org/presentationml/2006/ole">
            <mc:AlternateContent xmlns:mc="http://schemas.openxmlformats.org/markup-compatibility/2006">
              <mc:Choice xmlns:v="urn:schemas-microsoft-com:vml" Requires="v">
                <p:oleObj spid="_x0000_s3136" name="Equation" r:id="rId9" imgW="393480" imgH="634680" progId="Equation.DSMT4">
                  <p:embed/>
                </p:oleObj>
              </mc:Choice>
              <mc:Fallback>
                <p:oleObj name="Equation" r:id="rId9" imgW="393480" imgH="634680" progId="Equation.DSMT4">
                  <p:embed/>
                  <p:pic>
                    <p:nvPicPr>
                      <p:cNvPr id="21" name="Object 20">
                        <a:extLst>
                          <a:ext uri="{FF2B5EF4-FFF2-40B4-BE49-F238E27FC236}">
                            <a16:creationId xmlns:a16="http://schemas.microsoft.com/office/drawing/2014/main" id="{75B46A40-698D-44CF-B2A1-E83D051CB353}"/>
                          </a:ext>
                        </a:extLst>
                      </p:cNvPr>
                      <p:cNvPicPr>
                        <a:picLocks noChangeAspect="1" noChangeArrowheads="1"/>
                      </p:cNvPicPr>
                      <p:nvPr/>
                    </p:nvPicPr>
                    <p:blipFill>
                      <a:blip r:embed="rId10"/>
                      <a:srcRect/>
                      <a:stretch>
                        <a:fillRect/>
                      </a:stretch>
                    </p:blipFill>
                    <p:spPr bwMode="auto">
                      <a:xfrm>
                        <a:off x="3599558" y="2343647"/>
                        <a:ext cx="483448" cy="779756"/>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74FABBC8-C6FC-4409-BA45-059C69C0E113}"/>
              </a:ext>
            </a:extLst>
          </p:cNvPr>
          <p:cNvGraphicFramePr>
            <a:graphicFrameLocks noChangeAspect="1"/>
          </p:cNvGraphicFramePr>
          <p:nvPr>
            <p:extLst>
              <p:ext uri="{D42A27DB-BD31-4B8C-83A1-F6EECF244321}">
                <p14:modId xmlns:p14="http://schemas.microsoft.com/office/powerpoint/2010/main" val="766730842"/>
              </p:ext>
            </p:extLst>
          </p:nvPr>
        </p:nvGraphicFramePr>
        <p:xfrm>
          <a:off x="3163330" y="2451118"/>
          <a:ext cx="333346" cy="571374"/>
        </p:xfrm>
        <a:graphic>
          <a:graphicData uri="http://schemas.openxmlformats.org/presentationml/2006/ole">
            <mc:AlternateContent xmlns:mc="http://schemas.openxmlformats.org/markup-compatibility/2006">
              <mc:Choice xmlns:v="urn:schemas-microsoft-com:vml" Requires="v">
                <p:oleObj spid="_x0000_s3137" name="Equation" r:id="rId11" imgW="266584" imgH="457002" progId="Equation.DSMT4">
                  <p:embed/>
                </p:oleObj>
              </mc:Choice>
              <mc:Fallback>
                <p:oleObj name="Equation" r:id="rId11" imgW="266584" imgH="457002" progId="Equation.DSMT4">
                  <p:embed/>
                  <p:pic>
                    <p:nvPicPr>
                      <p:cNvPr id="22" name="Object 21">
                        <a:extLst>
                          <a:ext uri="{FF2B5EF4-FFF2-40B4-BE49-F238E27FC236}">
                            <a16:creationId xmlns:a16="http://schemas.microsoft.com/office/drawing/2014/main" id="{25451273-60E8-4172-9573-8D48FA4289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3330" y="2451118"/>
                        <a:ext cx="333346" cy="571374"/>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466A67C5-87C3-4540-A068-AFF26223B34C}"/>
              </a:ext>
            </a:extLst>
          </p:cNvPr>
          <p:cNvGraphicFramePr>
            <a:graphicFrameLocks noChangeAspect="1"/>
          </p:cNvGraphicFramePr>
          <p:nvPr>
            <p:extLst>
              <p:ext uri="{D42A27DB-BD31-4B8C-83A1-F6EECF244321}">
                <p14:modId xmlns:p14="http://schemas.microsoft.com/office/powerpoint/2010/main" val="2500915363"/>
              </p:ext>
            </p:extLst>
          </p:nvPr>
        </p:nvGraphicFramePr>
        <p:xfrm>
          <a:off x="2380641" y="2671853"/>
          <a:ext cx="158750" cy="142875"/>
        </p:xfrm>
        <a:graphic>
          <a:graphicData uri="http://schemas.openxmlformats.org/presentationml/2006/ole">
            <mc:AlternateContent xmlns:mc="http://schemas.openxmlformats.org/markup-compatibility/2006">
              <mc:Choice xmlns:v="urn:schemas-microsoft-com:vml" Requires="v">
                <p:oleObj spid="_x0000_s3138" name="Equation" r:id="rId13" imgW="126720" imgH="114120" progId="Equation.DSMT4">
                  <p:embed/>
                </p:oleObj>
              </mc:Choice>
              <mc:Fallback>
                <p:oleObj name="Equation" r:id="rId13" imgW="126720" imgH="114120" progId="Equation.DSMT4">
                  <p:embed/>
                  <p:pic>
                    <p:nvPicPr>
                      <p:cNvPr id="23" name="Object 22">
                        <a:extLst>
                          <a:ext uri="{FF2B5EF4-FFF2-40B4-BE49-F238E27FC236}">
                            <a16:creationId xmlns:a16="http://schemas.microsoft.com/office/drawing/2014/main" id="{8B270423-A74F-4051-B15E-984B335BBCFE}"/>
                          </a:ext>
                        </a:extLst>
                      </p:cNvPr>
                      <p:cNvPicPr>
                        <a:picLocks noChangeAspect="1" noChangeArrowheads="1"/>
                      </p:cNvPicPr>
                      <p:nvPr/>
                    </p:nvPicPr>
                    <p:blipFill>
                      <a:blip r:embed="rId14"/>
                      <a:srcRect/>
                      <a:stretch>
                        <a:fillRect/>
                      </a:stretch>
                    </p:blipFill>
                    <p:spPr bwMode="auto">
                      <a:xfrm>
                        <a:off x="2380641" y="2671853"/>
                        <a:ext cx="158750" cy="1428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7D2081E1-E22F-4904-966A-7E8E24FBB161}"/>
              </a:ext>
            </a:extLst>
          </p:cNvPr>
          <p:cNvGraphicFramePr>
            <a:graphicFrameLocks noChangeAspect="1"/>
          </p:cNvGraphicFramePr>
          <p:nvPr>
            <p:extLst>
              <p:ext uri="{D42A27DB-BD31-4B8C-83A1-F6EECF244321}">
                <p14:modId xmlns:p14="http://schemas.microsoft.com/office/powerpoint/2010/main" val="1118521607"/>
              </p:ext>
            </p:extLst>
          </p:nvPr>
        </p:nvGraphicFramePr>
        <p:xfrm>
          <a:off x="3462948" y="2640238"/>
          <a:ext cx="174625" cy="174625"/>
        </p:xfrm>
        <a:graphic>
          <a:graphicData uri="http://schemas.openxmlformats.org/presentationml/2006/ole">
            <mc:AlternateContent xmlns:mc="http://schemas.openxmlformats.org/markup-compatibility/2006">
              <mc:Choice xmlns:v="urn:schemas-microsoft-com:vml" Requires="v">
                <p:oleObj spid="_x0000_s3139" name="Equation" r:id="rId15" imgW="139680" imgH="139680" progId="Equation.DSMT4">
                  <p:embed/>
                </p:oleObj>
              </mc:Choice>
              <mc:Fallback>
                <p:oleObj name="Equation" r:id="rId15" imgW="139680" imgH="139680" progId="Equation.DSMT4">
                  <p:embed/>
                  <p:pic>
                    <p:nvPicPr>
                      <p:cNvPr id="24" name="Object 23">
                        <a:extLst>
                          <a:ext uri="{FF2B5EF4-FFF2-40B4-BE49-F238E27FC236}">
                            <a16:creationId xmlns:a16="http://schemas.microsoft.com/office/drawing/2014/main" id="{5050BDCD-24C5-44DC-9E08-076F3DD4F4FE}"/>
                          </a:ext>
                        </a:extLst>
                      </p:cNvPr>
                      <p:cNvPicPr>
                        <a:picLocks noChangeAspect="1" noChangeArrowheads="1"/>
                      </p:cNvPicPr>
                      <p:nvPr/>
                    </p:nvPicPr>
                    <p:blipFill>
                      <a:blip r:embed="rId16"/>
                      <a:srcRect/>
                      <a:stretch>
                        <a:fillRect/>
                      </a:stretch>
                    </p:blipFill>
                    <p:spPr bwMode="auto">
                      <a:xfrm>
                        <a:off x="3462948" y="2640238"/>
                        <a:ext cx="174625" cy="174625"/>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CD67E72E-A789-4612-B9A8-FBE2E4D11893}"/>
              </a:ext>
            </a:extLst>
          </p:cNvPr>
          <p:cNvPicPr>
            <a:picLocks noChangeAspect="1"/>
          </p:cNvPicPr>
          <p:nvPr/>
        </p:nvPicPr>
        <p:blipFill>
          <a:blip r:embed="rId17"/>
          <a:stretch>
            <a:fillRect/>
          </a:stretch>
        </p:blipFill>
        <p:spPr>
          <a:xfrm>
            <a:off x="183978" y="1720039"/>
            <a:ext cx="4197704" cy="3319029"/>
          </a:xfrm>
          <a:prstGeom prst="rect">
            <a:avLst/>
          </a:prstGeom>
        </p:spPr>
      </p:pic>
    </p:spTree>
    <p:extLst>
      <p:ext uri="{BB962C8B-B14F-4D97-AF65-F5344CB8AC3E}">
        <p14:creationId xmlns:p14="http://schemas.microsoft.com/office/powerpoint/2010/main" val="2518407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2019 Exam 2</a:t>
            </a:r>
          </a:p>
        </p:txBody>
      </p:sp>
      <p:pic>
        <p:nvPicPr>
          <p:cNvPr id="9" name="Picture 8">
            <a:extLst>
              <a:ext uri="{FF2B5EF4-FFF2-40B4-BE49-F238E27FC236}">
                <a16:creationId xmlns:a16="http://schemas.microsoft.com/office/drawing/2014/main" id="{CD67E72E-A789-4612-B9A8-FBE2E4D11893}"/>
              </a:ext>
            </a:extLst>
          </p:cNvPr>
          <p:cNvPicPr>
            <a:picLocks noChangeAspect="1"/>
          </p:cNvPicPr>
          <p:nvPr/>
        </p:nvPicPr>
        <p:blipFill>
          <a:blip r:embed="rId4"/>
          <a:stretch>
            <a:fillRect/>
          </a:stretch>
        </p:blipFill>
        <p:spPr>
          <a:xfrm>
            <a:off x="183978" y="1720039"/>
            <a:ext cx="4197704" cy="3319029"/>
          </a:xfrm>
          <a:prstGeom prst="rect">
            <a:avLst/>
          </a:prstGeom>
        </p:spPr>
      </p:pic>
      <p:graphicFrame>
        <p:nvGraphicFramePr>
          <p:cNvPr id="3" name="Table 2">
            <a:extLst>
              <a:ext uri="{FF2B5EF4-FFF2-40B4-BE49-F238E27FC236}">
                <a16:creationId xmlns:a16="http://schemas.microsoft.com/office/drawing/2014/main" id="{0EC13E70-059F-4AB8-8079-C74D5B9CE872}"/>
              </a:ext>
            </a:extLst>
          </p:cNvPr>
          <p:cNvGraphicFramePr>
            <a:graphicFrameLocks noGrp="1"/>
          </p:cNvGraphicFramePr>
          <p:nvPr/>
        </p:nvGraphicFramePr>
        <p:xfrm>
          <a:off x="5117065" y="3761982"/>
          <a:ext cx="6129577" cy="370840"/>
        </p:xfrm>
        <a:graphic>
          <a:graphicData uri="http://schemas.openxmlformats.org/drawingml/2006/table">
            <a:tbl>
              <a:tblPr firstRow="1" bandRow="1">
                <a:tableStyleId>{F5AB1C69-6EDB-4FF4-983F-18BD219EF322}</a:tableStyleId>
              </a:tblPr>
              <a:tblGrid>
                <a:gridCol w="429493">
                  <a:extLst>
                    <a:ext uri="{9D8B030D-6E8A-4147-A177-3AD203B41FA5}">
                      <a16:colId xmlns:a16="http://schemas.microsoft.com/office/drawing/2014/main" val="2775259717"/>
                    </a:ext>
                  </a:extLst>
                </a:gridCol>
                <a:gridCol w="391026">
                  <a:extLst>
                    <a:ext uri="{9D8B030D-6E8A-4147-A177-3AD203B41FA5}">
                      <a16:colId xmlns:a16="http://schemas.microsoft.com/office/drawing/2014/main" val="1888502059"/>
                    </a:ext>
                  </a:extLst>
                </a:gridCol>
                <a:gridCol w="403058">
                  <a:extLst>
                    <a:ext uri="{9D8B030D-6E8A-4147-A177-3AD203B41FA5}">
                      <a16:colId xmlns:a16="http://schemas.microsoft.com/office/drawing/2014/main" val="2434987307"/>
                    </a:ext>
                  </a:extLst>
                </a:gridCol>
                <a:gridCol w="397042">
                  <a:extLst>
                    <a:ext uri="{9D8B030D-6E8A-4147-A177-3AD203B41FA5}">
                      <a16:colId xmlns:a16="http://schemas.microsoft.com/office/drawing/2014/main" val="2158245840"/>
                    </a:ext>
                  </a:extLst>
                </a:gridCol>
                <a:gridCol w="397042">
                  <a:extLst>
                    <a:ext uri="{9D8B030D-6E8A-4147-A177-3AD203B41FA5}">
                      <a16:colId xmlns:a16="http://schemas.microsoft.com/office/drawing/2014/main" val="1395183652"/>
                    </a:ext>
                  </a:extLst>
                </a:gridCol>
                <a:gridCol w="391027">
                  <a:extLst>
                    <a:ext uri="{9D8B030D-6E8A-4147-A177-3AD203B41FA5}">
                      <a16:colId xmlns:a16="http://schemas.microsoft.com/office/drawing/2014/main" val="576588322"/>
                    </a:ext>
                  </a:extLst>
                </a:gridCol>
                <a:gridCol w="487279">
                  <a:extLst>
                    <a:ext uri="{9D8B030D-6E8A-4147-A177-3AD203B41FA5}">
                      <a16:colId xmlns:a16="http://schemas.microsoft.com/office/drawing/2014/main" val="855088212"/>
                    </a:ext>
                  </a:extLst>
                </a:gridCol>
                <a:gridCol w="3233610">
                  <a:extLst>
                    <a:ext uri="{9D8B030D-6E8A-4147-A177-3AD203B41FA5}">
                      <a16:colId xmlns:a16="http://schemas.microsoft.com/office/drawing/2014/main" val="813202156"/>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596623"/>
                  </a:ext>
                </a:extLst>
              </a:tr>
            </a:tbl>
          </a:graphicData>
        </a:graphic>
      </p:graphicFrame>
      <p:pic>
        <p:nvPicPr>
          <p:cNvPr id="5" name="Picture 4">
            <a:extLst>
              <a:ext uri="{FF2B5EF4-FFF2-40B4-BE49-F238E27FC236}">
                <a16:creationId xmlns:a16="http://schemas.microsoft.com/office/drawing/2014/main" id="{B2F152CD-D67A-47AF-8E54-0C399B1453C0}"/>
              </a:ext>
            </a:extLst>
          </p:cNvPr>
          <p:cNvPicPr>
            <a:picLocks noChangeAspect="1"/>
          </p:cNvPicPr>
          <p:nvPr/>
        </p:nvPicPr>
        <p:blipFill>
          <a:blip r:embed="rId5"/>
          <a:stretch>
            <a:fillRect/>
          </a:stretch>
        </p:blipFill>
        <p:spPr>
          <a:xfrm>
            <a:off x="5121632" y="4132822"/>
            <a:ext cx="6125010" cy="222610"/>
          </a:xfrm>
          <a:prstGeom prst="rect">
            <a:avLst/>
          </a:prstGeom>
        </p:spPr>
      </p:pic>
      <p:graphicFrame>
        <p:nvGraphicFramePr>
          <p:cNvPr id="16" name="!!Object 15">
            <a:extLst>
              <a:ext uri="{FF2B5EF4-FFF2-40B4-BE49-F238E27FC236}">
                <a16:creationId xmlns:a16="http://schemas.microsoft.com/office/drawing/2014/main" id="{D0792FBF-D51E-45B3-A397-5BB3468B46EE}"/>
              </a:ext>
            </a:extLst>
          </p:cNvPr>
          <p:cNvGraphicFramePr>
            <a:graphicFrameLocks noChangeAspect="1"/>
          </p:cNvGraphicFramePr>
          <p:nvPr>
            <p:extLst>
              <p:ext uri="{D42A27DB-BD31-4B8C-83A1-F6EECF244321}">
                <p14:modId xmlns:p14="http://schemas.microsoft.com/office/powerpoint/2010/main" val="460028256"/>
              </p:ext>
            </p:extLst>
          </p:nvPr>
        </p:nvGraphicFramePr>
        <p:xfrm>
          <a:off x="6149378" y="2449198"/>
          <a:ext cx="382195" cy="573293"/>
        </p:xfrm>
        <a:graphic>
          <a:graphicData uri="http://schemas.openxmlformats.org/presentationml/2006/ole">
            <mc:AlternateContent xmlns:mc="http://schemas.openxmlformats.org/markup-compatibility/2006">
              <mc:Choice xmlns:v="urn:schemas-microsoft-com:vml" Requires="v">
                <p:oleObj spid="_x0000_s4164" name="Equation" r:id="rId6" imgW="304560" imgH="457200" progId="Equation.DSMT4">
                  <p:embed/>
                </p:oleObj>
              </mc:Choice>
              <mc:Fallback>
                <p:oleObj name="Equation" r:id="rId6" imgW="304560" imgH="457200" progId="Equation.DSMT4">
                  <p:embed/>
                  <p:pic>
                    <p:nvPicPr>
                      <p:cNvPr id="16" name="Object 15">
                        <a:extLst>
                          <a:ext uri="{FF2B5EF4-FFF2-40B4-BE49-F238E27FC236}">
                            <a16:creationId xmlns:a16="http://schemas.microsoft.com/office/drawing/2014/main" id="{D0792FBF-D51E-45B3-A397-5BB3468B46EE}"/>
                          </a:ext>
                        </a:extLst>
                      </p:cNvPr>
                      <p:cNvPicPr>
                        <a:picLocks noChangeAspect="1" noChangeArrowheads="1"/>
                      </p:cNvPicPr>
                      <p:nvPr/>
                    </p:nvPicPr>
                    <p:blipFill>
                      <a:blip r:embed="rId7"/>
                      <a:srcRect/>
                      <a:stretch>
                        <a:fillRect/>
                      </a:stretch>
                    </p:blipFill>
                    <p:spPr bwMode="auto">
                      <a:xfrm>
                        <a:off x="6149378" y="2449198"/>
                        <a:ext cx="382195" cy="573293"/>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8298DBEA-9788-4349-8301-5DD16CFD5166}"/>
              </a:ext>
            </a:extLst>
          </p:cNvPr>
          <p:cNvGraphicFramePr>
            <a:graphicFrameLocks noChangeAspect="1"/>
          </p:cNvGraphicFramePr>
          <p:nvPr>
            <p:extLst>
              <p:ext uri="{D42A27DB-BD31-4B8C-83A1-F6EECF244321}">
                <p14:modId xmlns:p14="http://schemas.microsoft.com/office/powerpoint/2010/main" val="3058605845"/>
              </p:ext>
            </p:extLst>
          </p:nvPr>
        </p:nvGraphicFramePr>
        <p:xfrm>
          <a:off x="6690073" y="2339931"/>
          <a:ext cx="686185" cy="779756"/>
        </p:xfrm>
        <a:graphic>
          <a:graphicData uri="http://schemas.openxmlformats.org/presentationml/2006/ole">
            <mc:AlternateContent xmlns:mc="http://schemas.openxmlformats.org/markup-compatibility/2006">
              <mc:Choice xmlns:v="urn:schemas-microsoft-com:vml" Requires="v">
                <p:oleObj spid="_x0000_s4165" name="Equation" r:id="rId8" imgW="558720" imgH="634680" progId="Equation.DSMT4">
                  <p:embed/>
                </p:oleObj>
              </mc:Choice>
              <mc:Fallback>
                <p:oleObj name="Equation" r:id="rId8" imgW="558720" imgH="634680" progId="Equation.DSMT4">
                  <p:embed/>
                  <p:pic>
                    <p:nvPicPr>
                      <p:cNvPr id="17" name="Object 16">
                        <a:extLst>
                          <a:ext uri="{FF2B5EF4-FFF2-40B4-BE49-F238E27FC236}">
                            <a16:creationId xmlns:a16="http://schemas.microsoft.com/office/drawing/2014/main" id="{8298DBEA-9788-4349-8301-5DD16CFD5166}"/>
                          </a:ext>
                        </a:extLst>
                      </p:cNvPr>
                      <p:cNvPicPr>
                        <a:picLocks noChangeAspect="1" noChangeArrowheads="1"/>
                      </p:cNvPicPr>
                      <p:nvPr/>
                    </p:nvPicPr>
                    <p:blipFill>
                      <a:blip r:embed="rId9"/>
                      <a:srcRect/>
                      <a:stretch>
                        <a:fillRect/>
                      </a:stretch>
                    </p:blipFill>
                    <p:spPr bwMode="auto">
                      <a:xfrm>
                        <a:off x="6690073" y="2339931"/>
                        <a:ext cx="686185" cy="779756"/>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E2A0893-5A3A-4FF1-B1B6-0378BF53DBB9}"/>
              </a:ext>
            </a:extLst>
          </p:cNvPr>
          <p:cNvGraphicFramePr>
            <a:graphicFrameLocks noChangeAspect="1"/>
          </p:cNvGraphicFramePr>
          <p:nvPr>
            <p:extLst>
              <p:ext uri="{D42A27DB-BD31-4B8C-83A1-F6EECF244321}">
                <p14:modId xmlns:p14="http://schemas.microsoft.com/office/powerpoint/2010/main" val="2251639731"/>
              </p:ext>
            </p:extLst>
          </p:nvPr>
        </p:nvGraphicFramePr>
        <p:xfrm>
          <a:off x="7769223" y="2343647"/>
          <a:ext cx="483448" cy="779756"/>
        </p:xfrm>
        <a:graphic>
          <a:graphicData uri="http://schemas.openxmlformats.org/presentationml/2006/ole">
            <mc:AlternateContent xmlns:mc="http://schemas.openxmlformats.org/markup-compatibility/2006">
              <mc:Choice xmlns:v="urn:schemas-microsoft-com:vml" Requires="v">
                <p:oleObj spid="_x0000_s4166" name="Equation" r:id="rId10" imgW="393480" imgH="634680" progId="Equation.DSMT4">
                  <p:embed/>
                </p:oleObj>
              </mc:Choice>
              <mc:Fallback>
                <p:oleObj name="Equation" r:id="rId10" imgW="393480" imgH="634680" progId="Equation.DSMT4">
                  <p:embed/>
                  <p:pic>
                    <p:nvPicPr>
                      <p:cNvPr id="18" name="Object 17">
                        <a:extLst>
                          <a:ext uri="{FF2B5EF4-FFF2-40B4-BE49-F238E27FC236}">
                            <a16:creationId xmlns:a16="http://schemas.microsoft.com/office/drawing/2014/main" id="{FE2A0893-5A3A-4FF1-B1B6-0378BF53DBB9}"/>
                          </a:ext>
                        </a:extLst>
                      </p:cNvPr>
                      <p:cNvPicPr>
                        <a:picLocks noChangeAspect="1" noChangeArrowheads="1"/>
                      </p:cNvPicPr>
                      <p:nvPr/>
                    </p:nvPicPr>
                    <p:blipFill>
                      <a:blip r:embed="rId11"/>
                      <a:srcRect/>
                      <a:stretch>
                        <a:fillRect/>
                      </a:stretch>
                    </p:blipFill>
                    <p:spPr bwMode="auto">
                      <a:xfrm>
                        <a:off x="7769223" y="2343647"/>
                        <a:ext cx="483448" cy="779756"/>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74FABBC8-C6FC-4409-BA45-059C69C0E113}"/>
              </a:ext>
            </a:extLst>
          </p:cNvPr>
          <p:cNvGraphicFramePr>
            <a:graphicFrameLocks noChangeAspect="1"/>
          </p:cNvGraphicFramePr>
          <p:nvPr>
            <p:extLst>
              <p:ext uri="{D42A27DB-BD31-4B8C-83A1-F6EECF244321}">
                <p14:modId xmlns:p14="http://schemas.microsoft.com/office/powerpoint/2010/main" val="1381050633"/>
              </p:ext>
            </p:extLst>
          </p:nvPr>
        </p:nvGraphicFramePr>
        <p:xfrm>
          <a:off x="7332995" y="2451118"/>
          <a:ext cx="333346" cy="571374"/>
        </p:xfrm>
        <a:graphic>
          <a:graphicData uri="http://schemas.openxmlformats.org/presentationml/2006/ole">
            <mc:AlternateContent xmlns:mc="http://schemas.openxmlformats.org/markup-compatibility/2006">
              <mc:Choice xmlns:v="urn:schemas-microsoft-com:vml" Requires="v">
                <p:oleObj spid="_x0000_s4167" name="Equation" r:id="rId12" imgW="266584" imgH="457002" progId="Equation.DSMT4">
                  <p:embed/>
                </p:oleObj>
              </mc:Choice>
              <mc:Fallback>
                <p:oleObj name="Equation" r:id="rId12" imgW="266584" imgH="457002" progId="Equation.DSMT4">
                  <p:embed/>
                  <p:pic>
                    <p:nvPicPr>
                      <p:cNvPr id="19" name="Object 18">
                        <a:extLst>
                          <a:ext uri="{FF2B5EF4-FFF2-40B4-BE49-F238E27FC236}">
                            <a16:creationId xmlns:a16="http://schemas.microsoft.com/office/drawing/2014/main" id="{74FABBC8-C6FC-4409-BA45-059C69C0E1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2995" y="2451118"/>
                        <a:ext cx="333346" cy="571374"/>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466A67C5-87C3-4540-A068-AFF26223B34C}"/>
              </a:ext>
            </a:extLst>
          </p:cNvPr>
          <p:cNvGraphicFramePr>
            <a:graphicFrameLocks noChangeAspect="1"/>
          </p:cNvGraphicFramePr>
          <p:nvPr>
            <p:extLst>
              <p:ext uri="{D42A27DB-BD31-4B8C-83A1-F6EECF244321}">
                <p14:modId xmlns:p14="http://schemas.microsoft.com/office/powerpoint/2010/main" val="2533361260"/>
              </p:ext>
            </p:extLst>
          </p:nvPr>
        </p:nvGraphicFramePr>
        <p:xfrm>
          <a:off x="6550306" y="2671853"/>
          <a:ext cx="158750" cy="142875"/>
        </p:xfrm>
        <a:graphic>
          <a:graphicData uri="http://schemas.openxmlformats.org/presentationml/2006/ole">
            <mc:AlternateContent xmlns:mc="http://schemas.openxmlformats.org/markup-compatibility/2006">
              <mc:Choice xmlns:v="urn:schemas-microsoft-com:vml" Requires="v">
                <p:oleObj spid="_x0000_s4168" name="Equation" r:id="rId14" imgW="126720" imgH="114120" progId="Equation.DSMT4">
                  <p:embed/>
                </p:oleObj>
              </mc:Choice>
              <mc:Fallback>
                <p:oleObj name="Equation" r:id="rId14" imgW="126720" imgH="114120" progId="Equation.DSMT4">
                  <p:embed/>
                  <p:pic>
                    <p:nvPicPr>
                      <p:cNvPr id="20" name="Object 19">
                        <a:extLst>
                          <a:ext uri="{FF2B5EF4-FFF2-40B4-BE49-F238E27FC236}">
                            <a16:creationId xmlns:a16="http://schemas.microsoft.com/office/drawing/2014/main" id="{466A67C5-87C3-4540-A068-AFF26223B34C}"/>
                          </a:ext>
                        </a:extLst>
                      </p:cNvPr>
                      <p:cNvPicPr>
                        <a:picLocks noChangeAspect="1" noChangeArrowheads="1"/>
                      </p:cNvPicPr>
                      <p:nvPr/>
                    </p:nvPicPr>
                    <p:blipFill>
                      <a:blip r:embed="rId15"/>
                      <a:srcRect/>
                      <a:stretch>
                        <a:fillRect/>
                      </a:stretch>
                    </p:blipFill>
                    <p:spPr bwMode="auto">
                      <a:xfrm>
                        <a:off x="6550306" y="2671853"/>
                        <a:ext cx="158750" cy="1428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7D2081E1-E22F-4904-966A-7E8E24FBB161}"/>
              </a:ext>
            </a:extLst>
          </p:cNvPr>
          <p:cNvGraphicFramePr>
            <a:graphicFrameLocks noChangeAspect="1"/>
          </p:cNvGraphicFramePr>
          <p:nvPr>
            <p:extLst>
              <p:ext uri="{D42A27DB-BD31-4B8C-83A1-F6EECF244321}">
                <p14:modId xmlns:p14="http://schemas.microsoft.com/office/powerpoint/2010/main" val="15816538"/>
              </p:ext>
            </p:extLst>
          </p:nvPr>
        </p:nvGraphicFramePr>
        <p:xfrm>
          <a:off x="7632613" y="2640238"/>
          <a:ext cx="174625" cy="174625"/>
        </p:xfrm>
        <a:graphic>
          <a:graphicData uri="http://schemas.openxmlformats.org/presentationml/2006/ole">
            <mc:AlternateContent xmlns:mc="http://schemas.openxmlformats.org/markup-compatibility/2006">
              <mc:Choice xmlns:v="urn:schemas-microsoft-com:vml" Requires="v">
                <p:oleObj spid="_x0000_s4169" name="Equation" r:id="rId16" imgW="139680" imgH="139680" progId="Equation.DSMT4">
                  <p:embed/>
                </p:oleObj>
              </mc:Choice>
              <mc:Fallback>
                <p:oleObj name="Equation" r:id="rId16" imgW="139680" imgH="139680" progId="Equation.DSMT4">
                  <p:embed/>
                  <p:pic>
                    <p:nvPicPr>
                      <p:cNvPr id="21" name="Object 20">
                        <a:extLst>
                          <a:ext uri="{FF2B5EF4-FFF2-40B4-BE49-F238E27FC236}">
                            <a16:creationId xmlns:a16="http://schemas.microsoft.com/office/drawing/2014/main" id="{7D2081E1-E22F-4904-966A-7E8E24FBB161}"/>
                          </a:ext>
                        </a:extLst>
                      </p:cNvPr>
                      <p:cNvPicPr>
                        <a:picLocks noChangeAspect="1" noChangeArrowheads="1"/>
                      </p:cNvPicPr>
                      <p:nvPr/>
                    </p:nvPicPr>
                    <p:blipFill>
                      <a:blip r:embed="rId17"/>
                      <a:srcRect/>
                      <a:stretch>
                        <a:fillRect/>
                      </a:stretch>
                    </p:blipFill>
                    <p:spPr bwMode="auto">
                      <a:xfrm>
                        <a:off x="7632613" y="2640238"/>
                        <a:ext cx="174625" cy="174625"/>
                      </a:xfrm>
                      <a:prstGeom prst="rect">
                        <a:avLst/>
                      </a:prstGeom>
                      <a:noFill/>
                    </p:spPr>
                  </p:pic>
                </p:oleObj>
              </mc:Fallback>
            </mc:AlternateContent>
          </a:graphicData>
        </a:graphic>
      </p:graphicFrame>
    </p:spTree>
    <p:extLst>
      <p:ext uri="{BB962C8B-B14F-4D97-AF65-F5344CB8AC3E}">
        <p14:creationId xmlns:p14="http://schemas.microsoft.com/office/powerpoint/2010/main" val="382514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2019 Exam 2</a:t>
            </a:r>
          </a:p>
        </p:txBody>
      </p:sp>
      <p:pic>
        <p:nvPicPr>
          <p:cNvPr id="9" name="Picture 8">
            <a:extLst>
              <a:ext uri="{FF2B5EF4-FFF2-40B4-BE49-F238E27FC236}">
                <a16:creationId xmlns:a16="http://schemas.microsoft.com/office/drawing/2014/main" id="{CD67E72E-A789-4612-B9A8-FBE2E4D11893}"/>
              </a:ext>
            </a:extLst>
          </p:cNvPr>
          <p:cNvPicPr>
            <a:picLocks noChangeAspect="1"/>
          </p:cNvPicPr>
          <p:nvPr/>
        </p:nvPicPr>
        <p:blipFill>
          <a:blip r:embed="rId4"/>
          <a:stretch>
            <a:fillRect/>
          </a:stretch>
        </p:blipFill>
        <p:spPr>
          <a:xfrm>
            <a:off x="183978" y="1720039"/>
            <a:ext cx="4197704" cy="3319029"/>
          </a:xfrm>
          <a:prstGeom prst="rect">
            <a:avLst/>
          </a:prstGeom>
        </p:spPr>
      </p:pic>
      <p:graphicFrame>
        <p:nvGraphicFramePr>
          <p:cNvPr id="3" name="Table 2">
            <a:extLst>
              <a:ext uri="{FF2B5EF4-FFF2-40B4-BE49-F238E27FC236}">
                <a16:creationId xmlns:a16="http://schemas.microsoft.com/office/drawing/2014/main" id="{0EC13E70-059F-4AB8-8079-C74D5B9CE872}"/>
              </a:ext>
            </a:extLst>
          </p:cNvPr>
          <p:cNvGraphicFramePr>
            <a:graphicFrameLocks noGrp="1"/>
          </p:cNvGraphicFramePr>
          <p:nvPr/>
        </p:nvGraphicFramePr>
        <p:xfrm>
          <a:off x="5117065" y="3761982"/>
          <a:ext cx="6129577" cy="370840"/>
        </p:xfrm>
        <a:graphic>
          <a:graphicData uri="http://schemas.openxmlformats.org/drawingml/2006/table">
            <a:tbl>
              <a:tblPr firstRow="1" bandRow="1">
                <a:tableStyleId>{F5AB1C69-6EDB-4FF4-983F-18BD219EF322}</a:tableStyleId>
              </a:tblPr>
              <a:tblGrid>
                <a:gridCol w="429493">
                  <a:extLst>
                    <a:ext uri="{9D8B030D-6E8A-4147-A177-3AD203B41FA5}">
                      <a16:colId xmlns:a16="http://schemas.microsoft.com/office/drawing/2014/main" val="2775259717"/>
                    </a:ext>
                  </a:extLst>
                </a:gridCol>
                <a:gridCol w="391026">
                  <a:extLst>
                    <a:ext uri="{9D8B030D-6E8A-4147-A177-3AD203B41FA5}">
                      <a16:colId xmlns:a16="http://schemas.microsoft.com/office/drawing/2014/main" val="1888502059"/>
                    </a:ext>
                  </a:extLst>
                </a:gridCol>
                <a:gridCol w="403058">
                  <a:extLst>
                    <a:ext uri="{9D8B030D-6E8A-4147-A177-3AD203B41FA5}">
                      <a16:colId xmlns:a16="http://schemas.microsoft.com/office/drawing/2014/main" val="2434987307"/>
                    </a:ext>
                  </a:extLst>
                </a:gridCol>
                <a:gridCol w="397042">
                  <a:extLst>
                    <a:ext uri="{9D8B030D-6E8A-4147-A177-3AD203B41FA5}">
                      <a16:colId xmlns:a16="http://schemas.microsoft.com/office/drawing/2014/main" val="2158245840"/>
                    </a:ext>
                  </a:extLst>
                </a:gridCol>
                <a:gridCol w="397042">
                  <a:extLst>
                    <a:ext uri="{9D8B030D-6E8A-4147-A177-3AD203B41FA5}">
                      <a16:colId xmlns:a16="http://schemas.microsoft.com/office/drawing/2014/main" val="1395183652"/>
                    </a:ext>
                  </a:extLst>
                </a:gridCol>
                <a:gridCol w="391027">
                  <a:extLst>
                    <a:ext uri="{9D8B030D-6E8A-4147-A177-3AD203B41FA5}">
                      <a16:colId xmlns:a16="http://schemas.microsoft.com/office/drawing/2014/main" val="576588322"/>
                    </a:ext>
                  </a:extLst>
                </a:gridCol>
                <a:gridCol w="487279">
                  <a:extLst>
                    <a:ext uri="{9D8B030D-6E8A-4147-A177-3AD203B41FA5}">
                      <a16:colId xmlns:a16="http://schemas.microsoft.com/office/drawing/2014/main" val="855088212"/>
                    </a:ext>
                  </a:extLst>
                </a:gridCol>
                <a:gridCol w="3233610">
                  <a:extLst>
                    <a:ext uri="{9D8B030D-6E8A-4147-A177-3AD203B41FA5}">
                      <a16:colId xmlns:a16="http://schemas.microsoft.com/office/drawing/2014/main" val="813202156"/>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596623"/>
                  </a:ext>
                </a:extLst>
              </a:tr>
            </a:tbl>
          </a:graphicData>
        </a:graphic>
      </p:graphicFrame>
      <p:pic>
        <p:nvPicPr>
          <p:cNvPr id="5" name="Picture 4">
            <a:extLst>
              <a:ext uri="{FF2B5EF4-FFF2-40B4-BE49-F238E27FC236}">
                <a16:creationId xmlns:a16="http://schemas.microsoft.com/office/drawing/2014/main" id="{B2F152CD-D67A-47AF-8E54-0C399B1453C0}"/>
              </a:ext>
            </a:extLst>
          </p:cNvPr>
          <p:cNvPicPr>
            <a:picLocks noChangeAspect="1"/>
          </p:cNvPicPr>
          <p:nvPr/>
        </p:nvPicPr>
        <p:blipFill>
          <a:blip r:embed="rId5"/>
          <a:stretch>
            <a:fillRect/>
          </a:stretch>
        </p:blipFill>
        <p:spPr>
          <a:xfrm>
            <a:off x="5121632" y="4132822"/>
            <a:ext cx="6125010" cy="222610"/>
          </a:xfrm>
          <a:prstGeom prst="rect">
            <a:avLst/>
          </a:prstGeom>
        </p:spPr>
      </p:pic>
      <p:graphicFrame>
        <p:nvGraphicFramePr>
          <p:cNvPr id="16" name="!!Object 15">
            <a:extLst>
              <a:ext uri="{FF2B5EF4-FFF2-40B4-BE49-F238E27FC236}">
                <a16:creationId xmlns:a16="http://schemas.microsoft.com/office/drawing/2014/main" id="{D0792FBF-D51E-45B3-A397-5BB3468B46EE}"/>
              </a:ext>
            </a:extLst>
          </p:cNvPr>
          <p:cNvGraphicFramePr>
            <a:graphicFrameLocks noChangeAspect="1"/>
          </p:cNvGraphicFramePr>
          <p:nvPr>
            <p:extLst>
              <p:ext uri="{D42A27DB-BD31-4B8C-83A1-F6EECF244321}">
                <p14:modId xmlns:p14="http://schemas.microsoft.com/office/powerpoint/2010/main" val="1680199969"/>
              </p:ext>
            </p:extLst>
          </p:nvPr>
        </p:nvGraphicFramePr>
        <p:xfrm>
          <a:off x="6847405" y="2449513"/>
          <a:ext cx="317500" cy="573087"/>
        </p:xfrm>
        <a:graphic>
          <a:graphicData uri="http://schemas.openxmlformats.org/presentationml/2006/ole">
            <mc:AlternateContent xmlns:mc="http://schemas.openxmlformats.org/markup-compatibility/2006">
              <mc:Choice xmlns:v="urn:schemas-microsoft-com:vml" Requires="v">
                <p:oleObj spid="_x0000_s5192" name="Equation" r:id="rId6" imgW="253800" imgH="457200" progId="Equation.DSMT4">
                  <p:embed/>
                </p:oleObj>
              </mc:Choice>
              <mc:Fallback>
                <p:oleObj name="Equation" r:id="rId6" imgW="253800" imgH="457200" progId="Equation.DSMT4">
                  <p:embed/>
                  <p:pic>
                    <p:nvPicPr>
                      <p:cNvPr id="16" name="Object 15">
                        <a:extLst>
                          <a:ext uri="{FF2B5EF4-FFF2-40B4-BE49-F238E27FC236}">
                            <a16:creationId xmlns:a16="http://schemas.microsoft.com/office/drawing/2014/main" id="{D0792FBF-D51E-45B3-A397-5BB3468B46EE}"/>
                          </a:ext>
                        </a:extLst>
                      </p:cNvPr>
                      <p:cNvPicPr>
                        <a:picLocks noChangeAspect="1" noChangeArrowheads="1"/>
                      </p:cNvPicPr>
                      <p:nvPr/>
                    </p:nvPicPr>
                    <p:blipFill>
                      <a:blip r:embed="rId7"/>
                      <a:srcRect/>
                      <a:stretch>
                        <a:fillRect/>
                      </a:stretch>
                    </p:blipFill>
                    <p:spPr bwMode="auto">
                      <a:xfrm>
                        <a:off x="6847405" y="2449513"/>
                        <a:ext cx="317500" cy="573087"/>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8298DBEA-9788-4349-8301-5DD16CFD5166}"/>
              </a:ext>
            </a:extLst>
          </p:cNvPr>
          <p:cNvGraphicFramePr>
            <a:graphicFrameLocks noChangeAspect="1"/>
          </p:cNvGraphicFramePr>
          <p:nvPr>
            <p:extLst>
              <p:ext uri="{D42A27DB-BD31-4B8C-83A1-F6EECF244321}">
                <p14:modId xmlns:p14="http://schemas.microsoft.com/office/powerpoint/2010/main" val="976591017"/>
              </p:ext>
            </p:extLst>
          </p:nvPr>
        </p:nvGraphicFramePr>
        <p:xfrm>
          <a:off x="5874980" y="2286903"/>
          <a:ext cx="793750" cy="827087"/>
        </p:xfrm>
        <a:graphic>
          <a:graphicData uri="http://schemas.openxmlformats.org/presentationml/2006/ole">
            <mc:AlternateContent xmlns:mc="http://schemas.openxmlformats.org/markup-compatibility/2006">
              <mc:Choice xmlns:v="urn:schemas-microsoft-com:vml" Requires="v">
                <p:oleObj spid="_x0000_s5193" name="Equation" r:id="rId8" imgW="647640" imgH="672840" progId="Equation.DSMT4">
                  <p:embed/>
                </p:oleObj>
              </mc:Choice>
              <mc:Fallback>
                <p:oleObj name="Equation" r:id="rId8" imgW="647640" imgH="672840" progId="Equation.DSMT4">
                  <p:embed/>
                  <p:pic>
                    <p:nvPicPr>
                      <p:cNvPr id="17" name="Object 16">
                        <a:extLst>
                          <a:ext uri="{FF2B5EF4-FFF2-40B4-BE49-F238E27FC236}">
                            <a16:creationId xmlns:a16="http://schemas.microsoft.com/office/drawing/2014/main" id="{8298DBEA-9788-4349-8301-5DD16CFD5166}"/>
                          </a:ext>
                        </a:extLst>
                      </p:cNvPr>
                      <p:cNvPicPr>
                        <a:picLocks noChangeAspect="1" noChangeArrowheads="1"/>
                      </p:cNvPicPr>
                      <p:nvPr/>
                    </p:nvPicPr>
                    <p:blipFill>
                      <a:blip r:embed="rId9"/>
                      <a:srcRect/>
                      <a:stretch>
                        <a:fillRect/>
                      </a:stretch>
                    </p:blipFill>
                    <p:spPr bwMode="auto">
                      <a:xfrm>
                        <a:off x="5874980" y="2286903"/>
                        <a:ext cx="793750" cy="82708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E2A0893-5A3A-4FF1-B1B6-0378BF53DBB9}"/>
              </a:ext>
            </a:extLst>
          </p:cNvPr>
          <p:cNvGraphicFramePr>
            <a:graphicFrameLocks noChangeAspect="1"/>
          </p:cNvGraphicFramePr>
          <p:nvPr>
            <p:extLst>
              <p:ext uri="{D42A27DB-BD31-4B8C-83A1-F6EECF244321}">
                <p14:modId xmlns:p14="http://schemas.microsoft.com/office/powerpoint/2010/main" val="1250423902"/>
              </p:ext>
            </p:extLst>
          </p:nvPr>
        </p:nvGraphicFramePr>
        <p:xfrm>
          <a:off x="7322999" y="2343647"/>
          <a:ext cx="483448" cy="779756"/>
        </p:xfrm>
        <a:graphic>
          <a:graphicData uri="http://schemas.openxmlformats.org/presentationml/2006/ole">
            <mc:AlternateContent xmlns:mc="http://schemas.openxmlformats.org/markup-compatibility/2006">
              <mc:Choice xmlns:v="urn:schemas-microsoft-com:vml" Requires="v">
                <p:oleObj spid="_x0000_s5194" name="Equation" r:id="rId10" imgW="393480" imgH="634680" progId="Equation.DSMT4">
                  <p:embed/>
                </p:oleObj>
              </mc:Choice>
              <mc:Fallback>
                <p:oleObj name="Equation" r:id="rId10" imgW="393480" imgH="634680" progId="Equation.DSMT4">
                  <p:embed/>
                  <p:pic>
                    <p:nvPicPr>
                      <p:cNvPr id="18" name="Object 17">
                        <a:extLst>
                          <a:ext uri="{FF2B5EF4-FFF2-40B4-BE49-F238E27FC236}">
                            <a16:creationId xmlns:a16="http://schemas.microsoft.com/office/drawing/2014/main" id="{FE2A0893-5A3A-4FF1-B1B6-0378BF53DBB9}"/>
                          </a:ext>
                        </a:extLst>
                      </p:cNvPr>
                      <p:cNvPicPr>
                        <a:picLocks noChangeAspect="1" noChangeArrowheads="1"/>
                      </p:cNvPicPr>
                      <p:nvPr/>
                    </p:nvPicPr>
                    <p:blipFill>
                      <a:blip r:embed="rId11"/>
                      <a:srcRect/>
                      <a:stretch>
                        <a:fillRect/>
                      </a:stretch>
                    </p:blipFill>
                    <p:spPr bwMode="auto">
                      <a:xfrm>
                        <a:off x="7322999" y="2343647"/>
                        <a:ext cx="483448" cy="779756"/>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74FABBC8-C6FC-4409-BA45-059C69C0E113}"/>
              </a:ext>
            </a:extLst>
          </p:cNvPr>
          <p:cNvGraphicFramePr>
            <a:graphicFrameLocks noChangeAspect="1"/>
          </p:cNvGraphicFramePr>
          <p:nvPr>
            <p:extLst>
              <p:ext uri="{D42A27DB-BD31-4B8C-83A1-F6EECF244321}">
                <p14:modId xmlns:p14="http://schemas.microsoft.com/office/powerpoint/2010/main" val="4087516396"/>
              </p:ext>
            </p:extLst>
          </p:nvPr>
        </p:nvGraphicFramePr>
        <p:xfrm>
          <a:off x="8064509" y="2451118"/>
          <a:ext cx="333346" cy="571374"/>
        </p:xfrm>
        <a:graphic>
          <a:graphicData uri="http://schemas.openxmlformats.org/presentationml/2006/ole">
            <mc:AlternateContent xmlns:mc="http://schemas.openxmlformats.org/markup-compatibility/2006">
              <mc:Choice xmlns:v="urn:schemas-microsoft-com:vml" Requires="v">
                <p:oleObj spid="_x0000_s5195" name="Equation" r:id="rId12" imgW="266584" imgH="457002" progId="Equation.DSMT4">
                  <p:embed/>
                </p:oleObj>
              </mc:Choice>
              <mc:Fallback>
                <p:oleObj name="Equation" r:id="rId12" imgW="266584" imgH="457002" progId="Equation.DSMT4">
                  <p:embed/>
                  <p:pic>
                    <p:nvPicPr>
                      <p:cNvPr id="19" name="Object 18">
                        <a:extLst>
                          <a:ext uri="{FF2B5EF4-FFF2-40B4-BE49-F238E27FC236}">
                            <a16:creationId xmlns:a16="http://schemas.microsoft.com/office/drawing/2014/main" id="{74FABBC8-C6FC-4409-BA45-059C69C0E1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4509" y="2451118"/>
                        <a:ext cx="333346" cy="571374"/>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466A67C5-87C3-4540-A068-AFF26223B34C}"/>
              </a:ext>
            </a:extLst>
          </p:cNvPr>
          <p:cNvGraphicFramePr>
            <a:graphicFrameLocks noChangeAspect="1"/>
          </p:cNvGraphicFramePr>
          <p:nvPr>
            <p:extLst>
              <p:ext uri="{D42A27DB-BD31-4B8C-83A1-F6EECF244321}">
                <p14:modId xmlns:p14="http://schemas.microsoft.com/office/powerpoint/2010/main" val="923323052"/>
              </p:ext>
            </p:extLst>
          </p:nvPr>
        </p:nvGraphicFramePr>
        <p:xfrm>
          <a:off x="7903615" y="2671853"/>
          <a:ext cx="158750" cy="142875"/>
        </p:xfrm>
        <a:graphic>
          <a:graphicData uri="http://schemas.openxmlformats.org/presentationml/2006/ole">
            <mc:AlternateContent xmlns:mc="http://schemas.openxmlformats.org/markup-compatibility/2006">
              <mc:Choice xmlns:v="urn:schemas-microsoft-com:vml" Requires="v">
                <p:oleObj spid="_x0000_s5196" name="Equation" r:id="rId14" imgW="126720" imgH="114120" progId="Equation.DSMT4">
                  <p:embed/>
                </p:oleObj>
              </mc:Choice>
              <mc:Fallback>
                <p:oleObj name="Equation" r:id="rId14" imgW="126720" imgH="114120" progId="Equation.DSMT4">
                  <p:embed/>
                  <p:pic>
                    <p:nvPicPr>
                      <p:cNvPr id="20" name="Object 19">
                        <a:extLst>
                          <a:ext uri="{FF2B5EF4-FFF2-40B4-BE49-F238E27FC236}">
                            <a16:creationId xmlns:a16="http://schemas.microsoft.com/office/drawing/2014/main" id="{466A67C5-87C3-4540-A068-AFF26223B34C}"/>
                          </a:ext>
                        </a:extLst>
                      </p:cNvPr>
                      <p:cNvPicPr>
                        <a:picLocks noChangeAspect="1" noChangeArrowheads="1"/>
                      </p:cNvPicPr>
                      <p:nvPr/>
                    </p:nvPicPr>
                    <p:blipFill>
                      <a:blip r:embed="rId15"/>
                      <a:srcRect/>
                      <a:stretch>
                        <a:fillRect/>
                      </a:stretch>
                    </p:blipFill>
                    <p:spPr bwMode="auto">
                      <a:xfrm>
                        <a:off x="7903615" y="2671853"/>
                        <a:ext cx="158750" cy="1428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7D2081E1-E22F-4904-966A-7E8E24FBB161}"/>
              </a:ext>
            </a:extLst>
          </p:cNvPr>
          <p:cNvGraphicFramePr>
            <a:graphicFrameLocks noChangeAspect="1"/>
          </p:cNvGraphicFramePr>
          <p:nvPr>
            <p:extLst>
              <p:ext uri="{D42A27DB-BD31-4B8C-83A1-F6EECF244321}">
                <p14:modId xmlns:p14="http://schemas.microsoft.com/office/powerpoint/2010/main" val="296190280"/>
              </p:ext>
            </p:extLst>
          </p:nvPr>
        </p:nvGraphicFramePr>
        <p:xfrm>
          <a:off x="7179193" y="2663825"/>
          <a:ext cx="158750" cy="127000"/>
        </p:xfrm>
        <a:graphic>
          <a:graphicData uri="http://schemas.openxmlformats.org/presentationml/2006/ole">
            <mc:AlternateContent xmlns:mc="http://schemas.openxmlformats.org/markup-compatibility/2006">
              <mc:Choice xmlns:v="urn:schemas-microsoft-com:vml" Requires="v">
                <p:oleObj spid="_x0000_s5197" name="Equation" r:id="rId16" imgW="126720" imgH="101520" progId="Equation.DSMT4">
                  <p:embed/>
                </p:oleObj>
              </mc:Choice>
              <mc:Fallback>
                <p:oleObj name="Equation" r:id="rId16" imgW="126720" imgH="101520" progId="Equation.DSMT4">
                  <p:embed/>
                  <p:pic>
                    <p:nvPicPr>
                      <p:cNvPr id="21" name="Object 20">
                        <a:extLst>
                          <a:ext uri="{FF2B5EF4-FFF2-40B4-BE49-F238E27FC236}">
                            <a16:creationId xmlns:a16="http://schemas.microsoft.com/office/drawing/2014/main" id="{7D2081E1-E22F-4904-966A-7E8E24FBB161}"/>
                          </a:ext>
                        </a:extLst>
                      </p:cNvPr>
                      <p:cNvPicPr>
                        <a:picLocks noChangeAspect="1" noChangeArrowheads="1"/>
                      </p:cNvPicPr>
                      <p:nvPr/>
                    </p:nvPicPr>
                    <p:blipFill>
                      <a:blip r:embed="rId17"/>
                      <a:srcRect/>
                      <a:stretch>
                        <a:fillRect/>
                      </a:stretch>
                    </p:blipFill>
                    <p:spPr bwMode="auto">
                      <a:xfrm>
                        <a:off x="7179193" y="2663825"/>
                        <a:ext cx="158750" cy="127000"/>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B6134D04-37EB-407C-8AC3-A5C27DAEED0F}"/>
              </a:ext>
            </a:extLst>
          </p:cNvPr>
          <p:cNvGraphicFramePr>
            <a:graphicFrameLocks noChangeAspect="1"/>
          </p:cNvGraphicFramePr>
          <p:nvPr>
            <p:extLst>
              <p:ext uri="{D42A27DB-BD31-4B8C-83A1-F6EECF244321}">
                <p14:modId xmlns:p14="http://schemas.microsoft.com/office/powerpoint/2010/main" val="4094009038"/>
              </p:ext>
            </p:extLst>
          </p:nvPr>
        </p:nvGraphicFramePr>
        <p:xfrm>
          <a:off x="6681699" y="2312118"/>
          <a:ext cx="1203325" cy="842963"/>
        </p:xfrm>
        <a:graphic>
          <a:graphicData uri="http://schemas.openxmlformats.org/presentationml/2006/ole">
            <mc:AlternateContent xmlns:mc="http://schemas.openxmlformats.org/markup-compatibility/2006">
              <mc:Choice xmlns:v="urn:schemas-microsoft-com:vml" Requires="v">
                <p:oleObj spid="_x0000_s5198" name="Equation" r:id="rId18" imgW="977760" imgH="685800" progId="Equation.DSMT4">
                  <p:embed/>
                </p:oleObj>
              </mc:Choice>
              <mc:Fallback>
                <p:oleObj name="Equation" r:id="rId18" imgW="977760" imgH="685800" progId="Equation.DSMT4">
                  <p:embed/>
                  <p:pic>
                    <p:nvPicPr>
                      <p:cNvPr id="17" name="Object 16">
                        <a:extLst>
                          <a:ext uri="{FF2B5EF4-FFF2-40B4-BE49-F238E27FC236}">
                            <a16:creationId xmlns:a16="http://schemas.microsoft.com/office/drawing/2014/main" id="{8298DBEA-9788-4349-8301-5DD16CFD5166}"/>
                          </a:ext>
                        </a:extLst>
                      </p:cNvPr>
                      <p:cNvPicPr>
                        <a:picLocks noChangeAspect="1" noChangeArrowheads="1"/>
                      </p:cNvPicPr>
                      <p:nvPr/>
                    </p:nvPicPr>
                    <p:blipFill>
                      <a:blip r:embed="rId19"/>
                      <a:srcRect/>
                      <a:stretch>
                        <a:fillRect/>
                      </a:stretch>
                    </p:blipFill>
                    <p:spPr bwMode="auto">
                      <a:xfrm>
                        <a:off x="6681699" y="2312118"/>
                        <a:ext cx="1203325" cy="842963"/>
                      </a:xfrm>
                      <a:prstGeom prst="rect">
                        <a:avLst/>
                      </a:prstGeom>
                      <a:noFill/>
                    </p:spPr>
                  </p:pic>
                </p:oleObj>
              </mc:Fallback>
            </mc:AlternateContent>
          </a:graphicData>
        </a:graphic>
      </p:graphicFrame>
    </p:spTree>
    <p:extLst>
      <p:ext uri="{BB962C8B-B14F-4D97-AF65-F5344CB8AC3E}">
        <p14:creationId xmlns:p14="http://schemas.microsoft.com/office/powerpoint/2010/main" val="3148039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14" name="Group 13">
            <a:extLst>
              <a:ext uri="{FF2B5EF4-FFF2-40B4-BE49-F238E27FC236}">
                <a16:creationId xmlns:a16="http://schemas.microsoft.com/office/drawing/2014/main" id="{EB804287-E22D-4316-908D-26983CC8A1D6}"/>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13" name="Picture 12">
              <a:extLst>
                <a:ext uri="{FF2B5EF4-FFF2-40B4-BE49-F238E27FC236}">
                  <a16:creationId xmlns:a16="http://schemas.microsoft.com/office/drawing/2014/main" id="{350A9B2C-EA42-4C29-95D1-CC7341B93628}"/>
                </a:ext>
              </a:extLst>
            </p:cNvPr>
            <p:cNvPicPr>
              <a:picLocks noChangeAspect="1"/>
            </p:cNvPicPr>
            <p:nvPr/>
          </p:nvPicPr>
          <p:blipFill>
            <a:blip r:embed="rId4"/>
            <a:stretch>
              <a:fillRect/>
            </a:stretch>
          </p:blipFill>
          <p:spPr>
            <a:xfrm>
              <a:off x="634740" y="2045504"/>
              <a:ext cx="1669347" cy="1253651"/>
            </a:xfrm>
            <a:prstGeom prst="rect">
              <a:avLst/>
            </a:prstGeom>
          </p:spPr>
        </p:pic>
      </p:grpSp>
      <p:pic>
        <p:nvPicPr>
          <p:cNvPr id="2" name="Picture 1">
            <a:extLst>
              <a:ext uri="{FF2B5EF4-FFF2-40B4-BE49-F238E27FC236}">
                <a16:creationId xmlns:a16="http://schemas.microsoft.com/office/drawing/2014/main" id="{C6B5C35E-6645-40D3-A72D-18929656A361}"/>
              </a:ext>
            </a:extLst>
          </p:cNvPr>
          <p:cNvPicPr>
            <a:picLocks noChangeAspect="1"/>
          </p:cNvPicPr>
          <p:nvPr/>
        </p:nvPicPr>
        <p:blipFill>
          <a:blip r:embed="rId4"/>
          <a:stretch>
            <a:fillRect/>
          </a:stretch>
        </p:blipFill>
        <p:spPr>
          <a:xfrm>
            <a:off x="639585" y="2045504"/>
            <a:ext cx="1669347" cy="1253651"/>
          </a:xfrm>
          <a:prstGeom prst="rect">
            <a:avLst/>
          </a:prstGeom>
        </p:spPr>
      </p:pic>
    </p:spTree>
    <p:extLst>
      <p:ext uri="{BB962C8B-B14F-4D97-AF65-F5344CB8AC3E}">
        <p14:creationId xmlns:p14="http://schemas.microsoft.com/office/powerpoint/2010/main" val="802677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14" name="Group 13">
            <a:extLst>
              <a:ext uri="{FF2B5EF4-FFF2-40B4-BE49-F238E27FC236}">
                <a16:creationId xmlns:a16="http://schemas.microsoft.com/office/drawing/2014/main" id="{EB804287-E22D-4316-908D-26983CC8A1D6}"/>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13" name="Picture 12">
              <a:extLst>
                <a:ext uri="{FF2B5EF4-FFF2-40B4-BE49-F238E27FC236}">
                  <a16:creationId xmlns:a16="http://schemas.microsoft.com/office/drawing/2014/main" id="{350A9B2C-EA42-4C29-95D1-CC7341B93628}"/>
                </a:ext>
              </a:extLst>
            </p:cNvPr>
            <p:cNvPicPr>
              <a:picLocks noChangeAspect="1"/>
            </p:cNvPicPr>
            <p:nvPr/>
          </p:nvPicPr>
          <p:blipFill>
            <a:blip r:embed="rId4"/>
            <a:stretch>
              <a:fillRect/>
            </a:stretch>
          </p:blipFill>
          <p:spPr>
            <a:xfrm>
              <a:off x="634740" y="2045504"/>
              <a:ext cx="1669347" cy="1253651"/>
            </a:xfrm>
            <a:prstGeom prst="rect">
              <a:avLst/>
            </a:prstGeom>
          </p:spPr>
        </p:pic>
      </p:grpSp>
      <p:pic>
        <p:nvPicPr>
          <p:cNvPr id="2" name="Picture 1">
            <a:extLst>
              <a:ext uri="{FF2B5EF4-FFF2-40B4-BE49-F238E27FC236}">
                <a16:creationId xmlns:a16="http://schemas.microsoft.com/office/drawing/2014/main" id="{C6B5C35E-6645-40D3-A72D-18929656A361}"/>
              </a:ext>
            </a:extLst>
          </p:cNvPr>
          <p:cNvPicPr>
            <a:picLocks noChangeAspect="1"/>
          </p:cNvPicPr>
          <p:nvPr/>
        </p:nvPicPr>
        <p:blipFill>
          <a:blip r:embed="rId4"/>
          <a:stretch>
            <a:fillRect/>
          </a:stretch>
        </p:blipFill>
        <p:spPr>
          <a:xfrm>
            <a:off x="2948026" y="2045504"/>
            <a:ext cx="4461190" cy="3350278"/>
          </a:xfrm>
          <a:prstGeom prst="rect">
            <a:avLst/>
          </a:prstGeom>
        </p:spPr>
      </p:pic>
      <p:pic>
        <p:nvPicPr>
          <p:cNvPr id="5" name="Picture 4">
            <a:extLst>
              <a:ext uri="{FF2B5EF4-FFF2-40B4-BE49-F238E27FC236}">
                <a16:creationId xmlns:a16="http://schemas.microsoft.com/office/drawing/2014/main" id="{85130B2A-186A-4ED6-867A-AC5B3F73B86A}"/>
              </a:ext>
            </a:extLst>
          </p:cNvPr>
          <p:cNvPicPr>
            <a:picLocks noChangeAspect="1"/>
          </p:cNvPicPr>
          <p:nvPr/>
        </p:nvPicPr>
        <p:blipFill rotWithShape="1">
          <a:blip r:embed="rId5"/>
          <a:srcRect t="54207" r="65700"/>
          <a:stretch/>
        </p:blipFill>
        <p:spPr>
          <a:xfrm>
            <a:off x="7709509" y="2045504"/>
            <a:ext cx="836371" cy="1116630"/>
          </a:xfrm>
          <a:prstGeom prst="rect">
            <a:avLst/>
          </a:prstGeom>
        </p:spPr>
      </p:pic>
      <p:sp>
        <p:nvSpPr>
          <p:cNvPr id="6" name="Rectangle: Rounded Corners 5">
            <a:extLst>
              <a:ext uri="{FF2B5EF4-FFF2-40B4-BE49-F238E27FC236}">
                <a16:creationId xmlns:a16="http://schemas.microsoft.com/office/drawing/2014/main" id="{354FC624-4E72-484B-A930-202E8A0469C7}"/>
              </a:ext>
            </a:extLst>
          </p:cNvPr>
          <p:cNvSpPr/>
          <p:nvPr/>
        </p:nvSpPr>
        <p:spPr>
          <a:xfrm>
            <a:off x="8631338" y="1602027"/>
            <a:ext cx="2596896" cy="990304"/>
          </a:xfrm>
          <a:prstGeom prst="roundRect">
            <a:avLst/>
          </a:prstGeom>
          <a:gradFill>
            <a:gsLst>
              <a:gs pos="0">
                <a:srgbClr val="0090F9"/>
              </a:gs>
              <a:gs pos="50000">
                <a:srgbClr val="0056BD"/>
              </a:gs>
              <a:gs pos="100000">
                <a:srgbClr val="003DA2"/>
              </a:gs>
            </a:gsLst>
          </a:gradFill>
          <a:effectLst>
            <a:outerShdw blurRad="38100" dist="114300" dir="2700000" algn="tl" rotWithShape="0">
              <a:prstClr val="black">
                <a:alpha val="52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SG" sz="4400" dirty="0">
                <a:effectLst>
                  <a:outerShdw blurRad="50800" dist="38100" dir="13500000" algn="br" rotWithShape="0">
                    <a:prstClr val="black">
                      <a:alpha val="40000"/>
                    </a:prstClr>
                  </a:outerShdw>
                </a:effectLst>
              </a:rPr>
              <a:t>Press:  P</a:t>
            </a:r>
            <a:endParaRPr lang="en-SG"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165517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14" name="Group 13">
            <a:extLst>
              <a:ext uri="{FF2B5EF4-FFF2-40B4-BE49-F238E27FC236}">
                <a16:creationId xmlns:a16="http://schemas.microsoft.com/office/drawing/2014/main" id="{EB804287-E22D-4316-908D-26983CC8A1D6}"/>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13" name="Picture 12">
              <a:extLst>
                <a:ext uri="{FF2B5EF4-FFF2-40B4-BE49-F238E27FC236}">
                  <a16:creationId xmlns:a16="http://schemas.microsoft.com/office/drawing/2014/main" id="{350A9B2C-EA42-4C29-95D1-CC7341B93628}"/>
                </a:ext>
              </a:extLst>
            </p:cNvPr>
            <p:cNvPicPr>
              <a:picLocks noChangeAspect="1"/>
            </p:cNvPicPr>
            <p:nvPr/>
          </p:nvPicPr>
          <p:blipFill>
            <a:blip r:embed="rId5"/>
            <a:stretch>
              <a:fillRect/>
            </a:stretch>
          </p:blipFill>
          <p:spPr>
            <a:xfrm>
              <a:off x="634740" y="2045504"/>
              <a:ext cx="1669347" cy="1253651"/>
            </a:xfrm>
            <a:prstGeom prst="rect">
              <a:avLst/>
            </a:prstGeom>
          </p:spPr>
        </p:pic>
      </p:grpSp>
      <p:graphicFrame>
        <p:nvGraphicFramePr>
          <p:cNvPr id="16" name="!!Step 1">
            <a:extLst>
              <a:ext uri="{FF2B5EF4-FFF2-40B4-BE49-F238E27FC236}">
                <a16:creationId xmlns:a16="http://schemas.microsoft.com/office/drawing/2014/main" id="{3E9F141F-C2AF-4AEF-A1F8-D605576B292F}"/>
              </a:ext>
            </a:extLst>
          </p:cNvPr>
          <p:cNvGraphicFramePr>
            <a:graphicFrameLocks noChangeAspect="1"/>
          </p:cNvGraphicFramePr>
          <p:nvPr>
            <p:extLst>
              <p:ext uri="{D42A27DB-BD31-4B8C-83A1-F6EECF244321}">
                <p14:modId xmlns:p14="http://schemas.microsoft.com/office/powerpoint/2010/main" val="564362530"/>
              </p:ext>
            </p:extLst>
          </p:nvPr>
        </p:nvGraphicFramePr>
        <p:xfrm>
          <a:off x="4493919" y="1893850"/>
          <a:ext cx="4165957" cy="1646708"/>
        </p:xfrm>
        <a:graphic>
          <a:graphicData uri="http://schemas.openxmlformats.org/presentationml/2006/ole">
            <mc:AlternateContent xmlns:mc="http://schemas.openxmlformats.org/markup-compatibility/2006">
              <mc:Choice xmlns:v="urn:schemas-microsoft-com:vml" Requires="v">
                <p:oleObj spid="_x0000_s6202" name="Equation" r:id="rId6" imgW="1155600" imgH="457200" progId="Equation.DSMT4">
                  <p:embed/>
                </p:oleObj>
              </mc:Choice>
              <mc:Fallback>
                <p:oleObj name="Equation" r:id="rId6" imgW="1155600" imgH="457200" progId="Equation.DSMT4">
                  <p:embed/>
                  <p:pic>
                    <p:nvPicPr>
                      <p:cNvPr id="17" name="!!Object 16">
                        <a:extLst>
                          <a:ext uri="{FF2B5EF4-FFF2-40B4-BE49-F238E27FC236}">
                            <a16:creationId xmlns:a16="http://schemas.microsoft.com/office/drawing/2014/main" id="{8298DBEA-9788-4349-8301-5DD16CFD5166}"/>
                          </a:ext>
                        </a:extLst>
                      </p:cNvPr>
                      <p:cNvPicPr>
                        <a:picLocks noChangeAspect="1" noChangeArrowheads="1"/>
                      </p:cNvPicPr>
                      <p:nvPr/>
                    </p:nvPicPr>
                    <p:blipFill>
                      <a:blip r:embed="rId7"/>
                      <a:srcRect/>
                      <a:stretch>
                        <a:fillRect/>
                      </a:stretch>
                    </p:blipFill>
                    <p:spPr bwMode="auto">
                      <a:xfrm>
                        <a:off x="4493919" y="1893850"/>
                        <a:ext cx="4165957" cy="1646708"/>
                      </a:xfrm>
                      <a:prstGeom prst="rect">
                        <a:avLst/>
                      </a:prstGeom>
                      <a:noFill/>
                    </p:spPr>
                  </p:pic>
                </p:oleObj>
              </mc:Fallback>
            </mc:AlternateContent>
          </a:graphicData>
        </a:graphic>
      </p:graphicFrame>
      <p:graphicFrame>
        <p:nvGraphicFramePr>
          <p:cNvPr id="17" name="!!Step 2">
            <a:extLst>
              <a:ext uri="{FF2B5EF4-FFF2-40B4-BE49-F238E27FC236}">
                <a16:creationId xmlns:a16="http://schemas.microsoft.com/office/drawing/2014/main" id="{D8FB6162-D9D4-408E-979B-C7E1D1CDEC34}"/>
              </a:ext>
            </a:extLst>
          </p:cNvPr>
          <p:cNvGraphicFramePr>
            <a:graphicFrameLocks noChangeAspect="1"/>
          </p:cNvGraphicFramePr>
          <p:nvPr>
            <p:extLst>
              <p:ext uri="{D42A27DB-BD31-4B8C-83A1-F6EECF244321}">
                <p14:modId xmlns:p14="http://schemas.microsoft.com/office/powerpoint/2010/main" val="2802601833"/>
              </p:ext>
            </p:extLst>
          </p:nvPr>
        </p:nvGraphicFramePr>
        <p:xfrm>
          <a:off x="4493919" y="1894321"/>
          <a:ext cx="4119563" cy="1646237"/>
        </p:xfrm>
        <a:graphic>
          <a:graphicData uri="http://schemas.openxmlformats.org/presentationml/2006/ole">
            <mc:AlternateContent xmlns:mc="http://schemas.openxmlformats.org/markup-compatibility/2006">
              <mc:Choice xmlns:v="urn:schemas-microsoft-com:vml" Requires="v">
                <p:oleObj spid="_x0000_s6203" name="Equation" r:id="rId8" imgW="1143000" imgH="457200" progId="Equation.DSMT4">
                  <p:embed/>
                </p:oleObj>
              </mc:Choice>
              <mc:Fallback>
                <p:oleObj name="Equation" r:id="rId8" imgW="1143000" imgH="457200" progId="Equation.DSMT4">
                  <p:embed/>
                  <p:pic>
                    <p:nvPicPr>
                      <p:cNvPr id="16" name="!!Object 16">
                        <a:extLst>
                          <a:ext uri="{FF2B5EF4-FFF2-40B4-BE49-F238E27FC236}">
                            <a16:creationId xmlns:a16="http://schemas.microsoft.com/office/drawing/2014/main" id="{3E9F141F-C2AF-4AEF-A1F8-D605576B292F}"/>
                          </a:ext>
                        </a:extLst>
                      </p:cNvPr>
                      <p:cNvPicPr>
                        <a:picLocks noChangeAspect="1" noChangeArrowheads="1"/>
                      </p:cNvPicPr>
                      <p:nvPr/>
                    </p:nvPicPr>
                    <p:blipFill>
                      <a:blip r:embed="rId9"/>
                      <a:srcRect/>
                      <a:stretch>
                        <a:fillRect/>
                      </a:stretch>
                    </p:blipFill>
                    <p:spPr bwMode="auto">
                      <a:xfrm>
                        <a:off x="4493919" y="1894321"/>
                        <a:ext cx="4119563" cy="1646237"/>
                      </a:xfrm>
                      <a:prstGeom prst="rect">
                        <a:avLst/>
                      </a:prstGeom>
                      <a:noFill/>
                    </p:spPr>
                  </p:pic>
                </p:oleObj>
              </mc:Fallback>
            </mc:AlternateContent>
          </a:graphicData>
        </a:graphic>
      </p:graphicFrame>
      <p:graphicFrame>
        <p:nvGraphicFramePr>
          <p:cNvPr id="18" name="!!Step 3">
            <a:extLst>
              <a:ext uri="{FF2B5EF4-FFF2-40B4-BE49-F238E27FC236}">
                <a16:creationId xmlns:a16="http://schemas.microsoft.com/office/drawing/2014/main" id="{D2B53439-77C2-4672-8875-33516C527DDF}"/>
              </a:ext>
            </a:extLst>
          </p:cNvPr>
          <p:cNvGraphicFramePr>
            <a:graphicFrameLocks noChangeAspect="1"/>
          </p:cNvGraphicFramePr>
          <p:nvPr>
            <p:extLst>
              <p:ext uri="{D42A27DB-BD31-4B8C-83A1-F6EECF244321}">
                <p14:modId xmlns:p14="http://schemas.microsoft.com/office/powerpoint/2010/main" val="3017835486"/>
              </p:ext>
            </p:extLst>
          </p:nvPr>
        </p:nvGraphicFramePr>
        <p:xfrm>
          <a:off x="4493919" y="1894320"/>
          <a:ext cx="2746375" cy="1646238"/>
        </p:xfrm>
        <a:graphic>
          <a:graphicData uri="http://schemas.openxmlformats.org/presentationml/2006/ole">
            <mc:AlternateContent xmlns:mc="http://schemas.openxmlformats.org/markup-compatibility/2006">
              <mc:Choice xmlns:v="urn:schemas-microsoft-com:vml" Requires="v">
                <p:oleObj spid="_x0000_s6204" name="Equation" r:id="rId10" imgW="761760" imgH="457200" progId="Equation.DSMT4">
                  <p:embed/>
                </p:oleObj>
              </mc:Choice>
              <mc:Fallback>
                <p:oleObj name="Equation" r:id="rId10" imgW="761760" imgH="457200" progId="Equation.DSMT4">
                  <p:embed/>
                  <p:pic>
                    <p:nvPicPr>
                      <p:cNvPr id="17" name="!!Object 16">
                        <a:extLst>
                          <a:ext uri="{FF2B5EF4-FFF2-40B4-BE49-F238E27FC236}">
                            <a16:creationId xmlns:a16="http://schemas.microsoft.com/office/drawing/2014/main" id="{D8FB6162-D9D4-408E-979B-C7E1D1CDEC34}"/>
                          </a:ext>
                        </a:extLst>
                      </p:cNvPr>
                      <p:cNvPicPr>
                        <a:picLocks noChangeAspect="1" noChangeArrowheads="1"/>
                      </p:cNvPicPr>
                      <p:nvPr/>
                    </p:nvPicPr>
                    <p:blipFill>
                      <a:blip r:embed="rId11"/>
                      <a:srcRect/>
                      <a:stretch>
                        <a:fillRect/>
                      </a:stretch>
                    </p:blipFill>
                    <p:spPr bwMode="auto">
                      <a:xfrm>
                        <a:off x="4493919" y="1894320"/>
                        <a:ext cx="2746375" cy="1646238"/>
                      </a:xfrm>
                      <a:prstGeom prst="rect">
                        <a:avLst/>
                      </a:prstGeom>
                      <a:noFill/>
                    </p:spPr>
                  </p:pic>
                </p:oleObj>
              </mc:Fallback>
            </mc:AlternateContent>
          </a:graphicData>
        </a:graphic>
      </p:graphicFrame>
      <p:graphicFrame>
        <p:nvGraphicFramePr>
          <p:cNvPr id="19" name="!!Step 4x">
            <a:extLst>
              <a:ext uri="{FF2B5EF4-FFF2-40B4-BE49-F238E27FC236}">
                <a16:creationId xmlns:a16="http://schemas.microsoft.com/office/drawing/2014/main" id="{FD970C06-349F-4C6C-87A8-3CDF520F1F33}"/>
              </a:ext>
            </a:extLst>
          </p:cNvPr>
          <p:cNvGraphicFramePr>
            <a:graphicFrameLocks noChangeAspect="1"/>
          </p:cNvGraphicFramePr>
          <p:nvPr>
            <p:extLst>
              <p:ext uri="{D42A27DB-BD31-4B8C-83A1-F6EECF244321}">
                <p14:modId xmlns:p14="http://schemas.microsoft.com/office/powerpoint/2010/main" val="1337283160"/>
              </p:ext>
            </p:extLst>
          </p:nvPr>
        </p:nvGraphicFramePr>
        <p:xfrm>
          <a:off x="4749014" y="1948739"/>
          <a:ext cx="1693863" cy="639763"/>
        </p:xfrm>
        <a:graphic>
          <a:graphicData uri="http://schemas.openxmlformats.org/presentationml/2006/ole">
            <mc:AlternateContent xmlns:mc="http://schemas.openxmlformats.org/markup-compatibility/2006">
              <mc:Choice xmlns:v="urn:schemas-microsoft-com:vml" Requires="v">
                <p:oleObj spid="_x0000_s6205" name="Equation" r:id="rId12" imgW="469800" imgH="177480" progId="Equation.DSMT4">
                  <p:embed/>
                </p:oleObj>
              </mc:Choice>
              <mc:Fallback>
                <p:oleObj name="Equation" r:id="rId12" imgW="469800" imgH="177480" progId="Equation.DSMT4">
                  <p:embed/>
                  <p:pic>
                    <p:nvPicPr>
                      <p:cNvPr id="18" name="!!Step 3">
                        <a:extLst>
                          <a:ext uri="{FF2B5EF4-FFF2-40B4-BE49-F238E27FC236}">
                            <a16:creationId xmlns:a16="http://schemas.microsoft.com/office/drawing/2014/main" id="{D2B53439-77C2-4672-8875-33516C527DDF}"/>
                          </a:ext>
                        </a:extLst>
                      </p:cNvPr>
                      <p:cNvPicPr>
                        <a:picLocks noChangeAspect="1" noChangeArrowheads="1"/>
                      </p:cNvPicPr>
                      <p:nvPr/>
                    </p:nvPicPr>
                    <p:blipFill>
                      <a:blip r:embed="rId13"/>
                      <a:srcRect/>
                      <a:stretch>
                        <a:fillRect/>
                      </a:stretch>
                    </p:blipFill>
                    <p:spPr bwMode="auto">
                      <a:xfrm>
                        <a:off x="4749014" y="1948739"/>
                        <a:ext cx="1693863" cy="639763"/>
                      </a:xfrm>
                      <a:prstGeom prst="rect">
                        <a:avLst/>
                      </a:prstGeom>
                      <a:noFill/>
                    </p:spPr>
                  </p:pic>
                </p:oleObj>
              </mc:Fallback>
            </mc:AlternateContent>
          </a:graphicData>
        </a:graphic>
      </p:graphicFrame>
      <p:graphicFrame>
        <p:nvGraphicFramePr>
          <p:cNvPr id="20" name="!!Step 4y">
            <a:extLst>
              <a:ext uri="{FF2B5EF4-FFF2-40B4-BE49-F238E27FC236}">
                <a16:creationId xmlns:a16="http://schemas.microsoft.com/office/drawing/2014/main" id="{24860196-E45F-4F23-B0F2-D43D8B88617C}"/>
              </a:ext>
            </a:extLst>
          </p:cNvPr>
          <p:cNvGraphicFramePr>
            <a:graphicFrameLocks noChangeAspect="1"/>
          </p:cNvGraphicFramePr>
          <p:nvPr>
            <p:extLst>
              <p:ext uri="{D42A27DB-BD31-4B8C-83A1-F6EECF244321}">
                <p14:modId xmlns:p14="http://schemas.microsoft.com/office/powerpoint/2010/main" val="1831322795"/>
              </p:ext>
            </p:extLst>
          </p:nvPr>
        </p:nvGraphicFramePr>
        <p:xfrm>
          <a:off x="4725875" y="2769251"/>
          <a:ext cx="1511300" cy="731837"/>
        </p:xfrm>
        <a:graphic>
          <a:graphicData uri="http://schemas.openxmlformats.org/presentationml/2006/ole">
            <mc:AlternateContent xmlns:mc="http://schemas.openxmlformats.org/markup-compatibility/2006">
              <mc:Choice xmlns:v="urn:schemas-microsoft-com:vml" Requires="v">
                <p:oleObj spid="_x0000_s6206" name="Equation" r:id="rId14" imgW="419040" imgH="203040" progId="Equation.DSMT4">
                  <p:embed/>
                </p:oleObj>
              </mc:Choice>
              <mc:Fallback>
                <p:oleObj name="Equation" r:id="rId14" imgW="419040" imgH="203040" progId="Equation.DSMT4">
                  <p:embed/>
                  <p:pic>
                    <p:nvPicPr>
                      <p:cNvPr id="19" name="!!Step 3">
                        <a:extLst>
                          <a:ext uri="{FF2B5EF4-FFF2-40B4-BE49-F238E27FC236}">
                            <a16:creationId xmlns:a16="http://schemas.microsoft.com/office/drawing/2014/main" id="{FD970C06-349F-4C6C-87A8-3CDF520F1F33}"/>
                          </a:ext>
                        </a:extLst>
                      </p:cNvPr>
                      <p:cNvPicPr>
                        <a:picLocks noChangeAspect="1" noChangeArrowheads="1"/>
                      </p:cNvPicPr>
                      <p:nvPr/>
                    </p:nvPicPr>
                    <p:blipFill>
                      <a:blip r:embed="rId15"/>
                      <a:srcRect/>
                      <a:stretch>
                        <a:fillRect/>
                      </a:stretch>
                    </p:blipFill>
                    <p:spPr bwMode="auto">
                      <a:xfrm>
                        <a:off x="4725875" y="2769251"/>
                        <a:ext cx="1511300" cy="731837"/>
                      </a:xfrm>
                      <a:prstGeom prst="rect">
                        <a:avLst/>
                      </a:prstGeom>
                      <a:noFill/>
                    </p:spPr>
                  </p:pic>
                </p:oleObj>
              </mc:Fallback>
            </mc:AlternateContent>
          </a:graphicData>
        </a:graphic>
      </p:graphicFrame>
      <p:graphicFrame>
        <p:nvGraphicFramePr>
          <p:cNvPr id="21" name="!!Original">
            <a:extLst>
              <a:ext uri="{FF2B5EF4-FFF2-40B4-BE49-F238E27FC236}">
                <a16:creationId xmlns:a16="http://schemas.microsoft.com/office/drawing/2014/main" id="{33B0C709-9D08-4530-8D84-D30FFEBD3C77}"/>
              </a:ext>
            </a:extLst>
          </p:cNvPr>
          <p:cNvGraphicFramePr>
            <a:graphicFrameLocks noChangeAspect="1"/>
          </p:cNvGraphicFramePr>
          <p:nvPr>
            <p:extLst>
              <p:ext uri="{D42A27DB-BD31-4B8C-83A1-F6EECF244321}">
                <p14:modId xmlns:p14="http://schemas.microsoft.com/office/powerpoint/2010/main" val="1639482474"/>
              </p:ext>
            </p:extLst>
          </p:nvPr>
        </p:nvGraphicFramePr>
        <p:xfrm>
          <a:off x="9750412" y="1767085"/>
          <a:ext cx="1511300" cy="822325"/>
        </p:xfrm>
        <a:graphic>
          <a:graphicData uri="http://schemas.openxmlformats.org/presentationml/2006/ole">
            <mc:AlternateContent xmlns:mc="http://schemas.openxmlformats.org/markup-compatibility/2006">
              <mc:Choice xmlns:v="urn:schemas-microsoft-com:vml" Requires="v">
                <p:oleObj spid="_x0000_s6207" name="Equation" r:id="rId16" imgW="419040" imgH="228600" progId="Equation.DSMT4">
                  <p:embed/>
                </p:oleObj>
              </mc:Choice>
              <mc:Fallback>
                <p:oleObj name="Equation" r:id="rId16" imgW="419040" imgH="228600" progId="Equation.DSMT4">
                  <p:embed/>
                  <p:pic>
                    <p:nvPicPr>
                      <p:cNvPr id="19" name="!!Step 4x">
                        <a:extLst>
                          <a:ext uri="{FF2B5EF4-FFF2-40B4-BE49-F238E27FC236}">
                            <a16:creationId xmlns:a16="http://schemas.microsoft.com/office/drawing/2014/main" id="{FD970C06-349F-4C6C-87A8-3CDF520F1F33}"/>
                          </a:ext>
                        </a:extLst>
                      </p:cNvPr>
                      <p:cNvPicPr>
                        <a:picLocks noChangeAspect="1" noChangeArrowheads="1"/>
                      </p:cNvPicPr>
                      <p:nvPr/>
                    </p:nvPicPr>
                    <p:blipFill>
                      <a:blip r:embed="rId17"/>
                      <a:srcRect/>
                      <a:stretch>
                        <a:fillRect/>
                      </a:stretch>
                    </p:blipFill>
                    <p:spPr bwMode="auto">
                      <a:xfrm>
                        <a:off x="9750412" y="1767085"/>
                        <a:ext cx="1511300" cy="822325"/>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89B58163-7B66-4798-9EE2-93994CBD3603}"/>
              </a:ext>
            </a:extLst>
          </p:cNvPr>
          <p:cNvSpPr txBox="1"/>
          <p:nvPr/>
        </p:nvSpPr>
        <p:spPr>
          <a:xfrm>
            <a:off x="9278228" y="1289254"/>
            <a:ext cx="2682124" cy="523220"/>
          </a:xfrm>
          <a:prstGeom prst="rect">
            <a:avLst/>
          </a:prstGeom>
          <a:noFill/>
        </p:spPr>
        <p:txBody>
          <a:bodyPr wrap="square" rtlCol="0">
            <a:spAutoFit/>
          </a:bodyPr>
          <a:lstStyle/>
          <a:p>
            <a:r>
              <a:rPr lang="en-SG" sz="2800" dirty="0">
                <a:latin typeface="Arial Narrow" panose="020B0606020202030204" pitchFamily="34" charset="0"/>
              </a:rPr>
              <a:t>Original Equation: </a:t>
            </a:r>
          </a:p>
        </p:txBody>
      </p:sp>
      <p:sp>
        <p:nvSpPr>
          <p:cNvPr id="22" name="TextBox 21">
            <a:extLst>
              <a:ext uri="{FF2B5EF4-FFF2-40B4-BE49-F238E27FC236}">
                <a16:creationId xmlns:a16="http://schemas.microsoft.com/office/drawing/2014/main" id="{E34B481D-E62F-4E77-B733-4278469CC8D8}"/>
              </a:ext>
            </a:extLst>
          </p:cNvPr>
          <p:cNvSpPr txBox="1"/>
          <p:nvPr/>
        </p:nvSpPr>
        <p:spPr>
          <a:xfrm>
            <a:off x="9278228" y="2825531"/>
            <a:ext cx="2682124" cy="523220"/>
          </a:xfrm>
          <a:prstGeom prst="rect">
            <a:avLst/>
          </a:prstGeom>
          <a:noFill/>
        </p:spPr>
        <p:txBody>
          <a:bodyPr wrap="square" rtlCol="0">
            <a:spAutoFit/>
          </a:bodyPr>
          <a:lstStyle/>
          <a:p>
            <a:r>
              <a:rPr lang="en-SG" sz="2800" dirty="0">
                <a:latin typeface="Arial Narrow" panose="020B0606020202030204" pitchFamily="34" charset="0"/>
              </a:rPr>
              <a:t>Required Equation: </a:t>
            </a:r>
          </a:p>
        </p:txBody>
      </p:sp>
      <p:graphicFrame>
        <p:nvGraphicFramePr>
          <p:cNvPr id="23" name="!!New">
            <a:extLst>
              <a:ext uri="{FF2B5EF4-FFF2-40B4-BE49-F238E27FC236}">
                <a16:creationId xmlns:a16="http://schemas.microsoft.com/office/drawing/2014/main" id="{2A57F932-650A-4D2A-BCB2-EFA29FD7EDFA}"/>
              </a:ext>
            </a:extLst>
          </p:cNvPr>
          <p:cNvGraphicFramePr>
            <a:graphicFrameLocks noChangeAspect="1"/>
          </p:cNvGraphicFramePr>
          <p:nvPr>
            <p:extLst>
              <p:ext uri="{D42A27DB-BD31-4B8C-83A1-F6EECF244321}">
                <p14:modId xmlns:p14="http://schemas.microsoft.com/office/powerpoint/2010/main" val="4150907798"/>
              </p:ext>
            </p:extLst>
          </p:nvPr>
        </p:nvGraphicFramePr>
        <p:xfrm>
          <a:off x="9608300" y="3540558"/>
          <a:ext cx="2152650" cy="730250"/>
        </p:xfrm>
        <a:graphic>
          <a:graphicData uri="http://schemas.openxmlformats.org/presentationml/2006/ole">
            <mc:AlternateContent xmlns:mc="http://schemas.openxmlformats.org/markup-compatibility/2006">
              <mc:Choice xmlns:v="urn:schemas-microsoft-com:vml" Requires="v">
                <p:oleObj spid="_x0000_s6208" name="Equation" r:id="rId18" imgW="596880" imgH="203040" progId="Equation.DSMT4">
                  <p:embed/>
                </p:oleObj>
              </mc:Choice>
              <mc:Fallback>
                <p:oleObj name="Equation" r:id="rId18" imgW="596880" imgH="203040" progId="Equation.DSMT4">
                  <p:embed/>
                  <p:pic>
                    <p:nvPicPr>
                      <p:cNvPr id="21" name="!!Original">
                        <a:extLst>
                          <a:ext uri="{FF2B5EF4-FFF2-40B4-BE49-F238E27FC236}">
                            <a16:creationId xmlns:a16="http://schemas.microsoft.com/office/drawing/2014/main" id="{33B0C709-9D08-4530-8D84-D30FFEBD3C77}"/>
                          </a:ext>
                        </a:extLst>
                      </p:cNvPr>
                      <p:cNvPicPr>
                        <a:picLocks noChangeAspect="1" noChangeArrowheads="1"/>
                      </p:cNvPicPr>
                      <p:nvPr/>
                    </p:nvPicPr>
                    <p:blipFill>
                      <a:blip r:embed="rId19"/>
                      <a:srcRect/>
                      <a:stretch>
                        <a:fillRect/>
                      </a:stretch>
                    </p:blipFill>
                    <p:spPr bwMode="auto">
                      <a:xfrm>
                        <a:off x="9608300" y="3540558"/>
                        <a:ext cx="2152650" cy="730250"/>
                      </a:xfrm>
                      <a:prstGeom prst="rect">
                        <a:avLst/>
                      </a:prstGeom>
                      <a:noFill/>
                    </p:spPr>
                  </p:pic>
                </p:oleObj>
              </mc:Fallback>
            </mc:AlternateContent>
          </a:graphicData>
        </a:graphic>
      </p:graphicFrame>
    </p:spTree>
    <p:extLst>
      <p:ext uri="{BB962C8B-B14F-4D97-AF65-F5344CB8AC3E}">
        <p14:creationId xmlns:p14="http://schemas.microsoft.com/office/powerpoint/2010/main" val="274302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14" name="Group 13">
            <a:extLst>
              <a:ext uri="{FF2B5EF4-FFF2-40B4-BE49-F238E27FC236}">
                <a16:creationId xmlns:a16="http://schemas.microsoft.com/office/drawing/2014/main" id="{EB804287-E22D-4316-908D-26983CC8A1D6}"/>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13" name="Picture 12">
              <a:extLst>
                <a:ext uri="{FF2B5EF4-FFF2-40B4-BE49-F238E27FC236}">
                  <a16:creationId xmlns:a16="http://schemas.microsoft.com/office/drawing/2014/main" id="{350A9B2C-EA42-4C29-95D1-CC7341B93628}"/>
                </a:ext>
              </a:extLst>
            </p:cNvPr>
            <p:cNvPicPr>
              <a:picLocks noChangeAspect="1"/>
            </p:cNvPicPr>
            <p:nvPr/>
          </p:nvPicPr>
          <p:blipFill>
            <a:blip r:embed="rId5"/>
            <a:stretch>
              <a:fillRect/>
            </a:stretch>
          </p:blipFill>
          <p:spPr>
            <a:xfrm>
              <a:off x="634740" y="2045504"/>
              <a:ext cx="1669347" cy="1253651"/>
            </a:xfrm>
            <a:prstGeom prst="rect">
              <a:avLst/>
            </a:prstGeom>
          </p:spPr>
        </p:pic>
      </p:grpSp>
      <p:graphicFrame>
        <p:nvGraphicFramePr>
          <p:cNvPr id="19" name="!!Step 4x">
            <a:extLst>
              <a:ext uri="{FF2B5EF4-FFF2-40B4-BE49-F238E27FC236}">
                <a16:creationId xmlns:a16="http://schemas.microsoft.com/office/drawing/2014/main" id="{FD970C06-349F-4C6C-87A8-3CDF520F1F33}"/>
              </a:ext>
            </a:extLst>
          </p:cNvPr>
          <p:cNvGraphicFramePr>
            <a:graphicFrameLocks noChangeAspect="1"/>
          </p:cNvGraphicFramePr>
          <p:nvPr>
            <p:extLst>
              <p:ext uri="{D42A27DB-BD31-4B8C-83A1-F6EECF244321}">
                <p14:modId xmlns:p14="http://schemas.microsoft.com/office/powerpoint/2010/main" val="384895368"/>
              </p:ext>
            </p:extLst>
          </p:nvPr>
        </p:nvGraphicFramePr>
        <p:xfrm>
          <a:off x="4680942" y="1560513"/>
          <a:ext cx="1509713" cy="1417637"/>
        </p:xfrm>
        <a:graphic>
          <a:graphicData uri="http://schemas.openxmlformats.org/presentationml/2006/ole">
            <mc:AlternateContent xmlns:mc="http://schemas.openxmlformats.org/markup-compatibility/2006">
              <mc:Choice xmlns:v="urn:schemas-microsoft-com:vml" Requires="v">
                <p:oleObj spid="_x0000_s7223" name="Equation" r:id="rId6" imgW="419040" imgH="393480" progId="Equation.DSMT4">
                  <p:embed/>
                </p:oleObj>
              </mc:Choice>
              <mc:Fallback>
                <p:oleObj name="Equation" r:id="rId6" imgW="419040" imgH="393480" progId="Equation.DSMT4">
                  <p:embed/>
                  <p:pic>
                    <p:nvPicPr>
                      <p:cNvPr id="19" name="!!Step 4x">
                        <a:extLst>
                          <a:ext uri="{FF2B5EF4-FFF2-40B4-BE49-F238E27FC236}">
                            <a16:creationId xmlns:a16="http://schemas.microsoft.com/office/drawing/2014/main" id="{FD970C06-349F-4C6C-87A8-3CDF520F1F33}"/>
                          </a:ext>
                        </a:extLst>
                      </p:cNvPr>
                      <p:cNvPicPr>
                        <a:picLocks noChangeAspect="1" noChangeArrowheads="1"/>
                      </p:cNvPicPr>
                      <p:nvPr/>
                    </p:nvPicPr>
                    <p:blipFill>
                      <a:blip r:embed="rId7"/>
                      <a:srcRect/>
                      <a:stretch>
                        <a:fillRect/>
                      </a:stretch>
                    </p:blipFill>
                    <p:spPr bwMode="auto">
                      <a:xfrm>
                        <a:off x="4680942" y="1560513"/>
                        <a:ext cx="1509713" cy="1417637"/>
                      </a:xfrm>
                      <a:prstGeom prst="rect">
                        <a:avLst/>
                      </a:prstGeom>
                      <a:noFill/>
                    </p:spPr>
                  </p:pic>
                </p:oleObj>
              </mc:Fallback>
            </mc:AlternateContent>
          </a:graphicData>
        </a:graphic>
      </p:graphicFrame>
      <p:graphicFrame>
        <p:nvGraphicFramePr>
          <p:cNvPr id="20" name="!!Step 4y">
            <a:extLst>
              <a:ext uri="{FF2B5EF4-FFF2-40B4-BE49-F238E27FC236}">
                <a16:creationId xmlns:a16="http://schemas.microsoft.com/office/drawing/2014/main" id="{24860196-E45F-4F23-B0F2-D43D8B88617C}"/>
              </a:ext>
            </a:extLst>
          </p:cNvPr>
          <p:cNvGraphicFramePr>
            <a:graphicFrameLocks noChangeAspect="1"/>
          </p:cNvGraphicFramePr>
          <p:nvPr>
            <p:extLst>
              <p:ext uri="{D42A27DB-BD31-4B8C-83A1-F6EECF244321}">
                <p14:modId xmlns:p14="http://schemas.microsoft.com/office/powerpoint/2010/main" val="452800138"/>
              </p:ext>
            </p:extLst>
          </p:nvPr>
        </p:nvGraphicFramePr>
        <p:xfrm>
          <a:off x="4725875" y="2769251"/>
          <a:ext cx="1511300" cy="731837"/>
        </p:xfrm>
        <a:graphic>
          <a:graphicData uri="http://schemas.openxmlformats.org/presentationml/2006/ole">
            <mc:AlternateContent xmlns:mc="http://schemas.openxmlformats.org/markup-compatibility/2006">
              <mc:Choice xmlns:v="urn:schemas-microsoft-com:vml" Requires="v">
                <p:oleObj spid="_x0000_s7224" name="Equation" r:id="rId8" imgW="419040" imgH="203040" progId="Equation.DSMT4">
                  <p:embed/>
                </p:oleObj>
              </mc:Choice>
              <mc:Fallback>
                <p:oleObj name="Equation" r:id="rId8" imgW="419040" imgH="203040" progId="Equation.DSMT4">
                  <p:embed/>
                  <p:pic>
                    <p:nvPicPr>
                      <p:cNvPr id="20" name="!!Step 4y">
                        <a:extLst>
                          <a:ext uri="{FF2B5EF4-FFF2-40B4-BE49-F238E27FC236}">
                            <a16:creationId xmlns:a16="http://schemas.microsoft.com/office/drawing/2014/main" id="{24860196-E45F-4F23-B0F2-D43D8B88617C}"/>
                          </a:ext>
                        </a:extLst>
                      </p:cNvPr>
                      <p:cNvPicPr>
                        <a:picLocks noChangeAspect="1" noChangeArrowheads="1"/>
                      </p:cNvPicPr>
                      <p:nvPr/>
                    </p:nvPicPr>
                    <p:blipFill>
                      <a:blip r:embed="rId9"/>
                      <a:srcRect/>
                      <a:stretch>
                        <a:fillRect/>
                      </a:stretch>
                    </p:blipFill>
                    <p:spPr bwMode="auto">
                      <a:xfrm>
                        <a:off x="4725875" y="2769251"/>
                        <a:ext cx="1511300" cy="731837"/>
                      </a:xfrm>
                      <a:prstGeom prst="rect">
                        <a:avLst/>
                      </a:prstGeom>
                      <a:noFill/>
                    </p:spPr>
                  </p:pic>
                </p:oleObj>
              </mc:Fallback>
            </mc:AlternateContent>
          </a:graphicData>
        </a:graphic>
      </p:graphicFrame>
      <p:graphicFrame>
        <p:nvGraphicFramePr>
          <p:cNvPr id="21" name="!!Original">
            <a:extLst>
              <a:ext uri="{FF2B5EF4-FFF2-40B4-BE49-F238E27FC236}">
                <a16:creationId xmlns:a16="http://schemas.microsoft.com/office/drawing/2014/main" id="{33B0C709-9D08-4530-8D84-D30FFEBD3C77}"/>
              </a:ext>
            </a:extLst>
          </p:cNvPr>
          <p:cNvGraphicFramePr>
            <a:graphicFrameLocks noChangeAspect="1"/>
          </p:cNvGraphicFramePr>
          <p:nvPr/>
        </p:nvGraphicFramePr>
        <p:xfrm>
          <a:off x="9750412" y="1767085"/>
          <a:ext cx="1511300" cy="822325"/>
        </p:xfrm>
        <a:graphic>
          <a:graphicData uri="http://schemas.openxmlformats.org/presentationml/2006/ole">
            <mc:AlternateContent xmlns:mc="http://schemas.openxmlformats.org/markup-compatibility/2006">
              <mc:Choice xmlns:v="urn:schemas-microsoft-com:vml" Requires="v">
                <p:oleObj spid="_x0000_s7225" name="Equation" r:id="rId10" imgW="419040" imgH="228600" progId="Equation.DSMT4">
                  <p:embed/>
                </p:oleObj>
              </mc:Choice>
              <mc:Fallback>
                <p:oleObj name="Equation" r:id="rId10" imgW="419040" imgH="228600" progId="Equation.DSMT4">
                  <p:embed/>
                  <p:pic>
                    <p:nvPicPr>
                      <p:cNvPr id="21" name="!!Original">
                        <a:extLst>
                          <a:ext uri="{FF2B5EF4-FFF2-40B4-BE49-F238E27FC236}">
                            <a16:creationId xmlns:a16="http://schemas.microsoft.com/office/drawing/2014/main" id="{33B0C709-9D08-4530-8D84-D30FFEBD3C77}"/>
                          </a:ext>
                        </a:extLst>
                      </p:cNvPr>
                      <p:cNvPicPr>
                        <a:picLocks noChangeAspect="1" noChangeArrowheads="1"/>
                      </p:cNvPicPr>
                      <p:nvPr/>
                    </p:nvPicPr>
                    <p:blipFill>
                      <a:blip r:embed="rId11"/>
                      <a:srcRect/>
                      <a:stretch>
                        <a:fillRect/>
                      </a:stretch>
                    </p:blipFill>
                    <p:spPr bwMode="auto">
                      <a:xfrm>
                        <a:off x="9750412" y="1767085"/>
                        <a:ext cx="1511300" cy="822325"/>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89B58163-7B66-4798-9EE2-93994CBD3603}"/>
              </a:ext>
            </a:extLst>
          </p:cNvPr>
          <p:cNvSpPr txBox="1"/>
          <p:nvPr/>
        </p:nvSpPr>
        <p:spPr>
          <a:xfrm>
            <a:off x="9278228" y="1289254"/>
            <a:ext cx="2682124" cy="523220"/>
          </a:xfrm>
          <a:prstGeom prst="rect">
            <a:avLst/>
          </a:prstGeom>
          <a:noFill/>
        </p:spPr>
        <p:txBody>
          <a:bodyPr wrap="square" rtlCol="0">
            <a:spAutoFit/>
          </a:bodyPr>
          <a:lstStyle/>
          <a:p>
            <a:r>
              <a:rPr lang="en-SG" sz="2800" dirty="0">
                <a:latin typeface="Arial Narrow" panose="020B0606020202030204" pitchFamily="34" charset="0"/>
              </a:rPr>
              <a:t>Original Equation: </a:t>
            </a:r>
          </a:p>
        </p:txBody>
      </p:sp>
      <p:sp>
        <p:nvSpPr>
          <p:cNvPr id="22" name="TextBox 21">
            <a:extLst>
              <a:ext uri="{FF2B5EF4-FFF2-40B4-BE49-F238E27FC236}">
                <a16:creationId xmlns:a16="http://schemas.microsoft.com/office/drawing/2014/main" id="{E34B481D-E62F-4E77-B733-4278469CC8D8}"/>
              </a:ext>
            </a:extLst>
          </p:cNvPr>
          <p:cNvSpPr txBox="1"/>
          <p:nvPr/>
        </p:nvSpPr>
        <p:spPr>
          <a:xfrm>
            <a:off x="9278228" y="2825531"/>
            <a:ext cx="2682124" cy="523220"/>
          </a:xfrm>
          <a:prstGeom prst="rect">
            <a:avLst/>
          </a:prstGeom>
          <a:noFill/>
        </p:spPr>
        <p:txBody>
          <a:bodyPr wrap="square" rtlCol="0">
            <a:spAutoFit/>
          </a:bodyPr>
          <a:lstStyle/>
          <a:p>
            <a:r>
              <a:rPr lang="en-SG" sz="2800" dirty="0">
                <a:latin typeface="Arial Narrow" panose="020B0606020202030204" pitchFamily="34" charset="0"/>
              </a:rPr>
              <a:t>Required Equation: </a:t>
            </a:r>
          </a:p>
        </p:txBody>
      </p:sp>
      <p:graphicFrame>
        <p:nvGraphicFramePr>
          <p:cNvPr id="23" name="!!New">
            <a:extLst>
              <a:ext uri="{FF2B5EF4-FFF2-40B4-BE49-F238E27FC236}">
                <a16:creationId xmlns:a16="http://schemas.microsoft.com/office/drawing/2014/main" id="{2A57F932-650A-4D2A-BCB2-EFA29FD7EDFA}"/>
              </a:ext>
            </a:extLst>
          </p:cNvPr>
          <p:cNvGraphicFramePr>
            <a:graphicFrameLocks noChangeAspect="1"/>
          </p:cNvGraphicFramePr>
          <p:nvPr>
            <p:extLst>
              <p:ext uri="{D42A27DB-BD31-4B8C-83A1-F6EECF244321}">
                <p14:modId xmlns:p14="http://schemas.microsoft.com/office/powerpoint/2010/main" val="1361035051"/>
              </p:ext>
            </p:extLst>
          </p:nvPr>
        </p:nvGraphicFramePr>
        <p:xfrm>
          <a:off x="9629775" y="3540125"/>
          <a:ext cx="2106613" cy="730250"/>
        </p:xfrm>
        <a:graphic>
          <a:graphicData uri="http://schemas.openxmlformats.org/presentationml/2006/ole">
            <mc:AlternateContent xmlns:mc="http://schemas.openxmlformats.org/markup-compatibility/2006">
              <mc:Choice xmlns:v="urn:schemas-microsoft-com:vml" Requires="v">
                <p:oleObj spid="_x0000_s7226" name="Equation" r:id="rId12" imgW="583920" imgH="203040" progId="Equation.DSMT4">
                  <p:embed/>
                </p:oleObj>
              </mc:Choice>
              <mc:Fallback>
                <p:oleObj name="Equation" r:id="rId12" imgW="583920" imgH="203040" progId="Equation.DSMT4">
                  <p:embed/>
                  <p:pic>
                    <p:nvPicPr>
                      <p:cNvPr id="23" name="!!New">
                        <a:extLst>
                          <a:ext uri="{FF2B5EF4-FFF2-40B4-BE49-F238E27FC236}">
                            <a16:creationId xmlns:a16="http://schemas.microsoft.com/office/drawing/2014/main" id="{2A57F932-650A-4D2A-BCB2-EFA29FD7EDFA}"/>
                          </a:ext>
                        </a:extLst>
                      </p:cNvPr>
                      <p:cNvPicPr>
                        <a:picLocks noChangeAspect="1" noChangeArrowheads="1"/>
                      </p:cNvPicPr>
                      <p:nvPr/>
                    </p:nvPicPr>
                    <p:blipFill>
                      <a:blip r:embed="rId13"/>
                      <a:srcRect/>
                      <a:stretch>
                        <a:fillRect/>
                      </a:stretch>
                    </p:blipFill>
                    <p:spPr bwMode="auto">
                      <a:xfrm>
                        <a:off x="9629775" y="3540125"/>
                        <a:ext cx="2106613" cy="730250"/>
                      </a:xfrm>
                      <a:prstGeom prst="rect">
                        <a:avLst/>
                      </a:prstGeom>
                      <a:noFill/>
                    </p:spPr>
                  </p:pic>
                </p:oleObj>
              </mc:Fallback>
            </mc:AlternateContent>
          </a:graphicData>
        </a:graphic>
      </p:graphicFrame>
      <p:graphicFrame>
        <p:nvGraphicFramePr>
          <p:cNvPr id="24" name="!!Step 4y">
            <a:extLst>
              <a:ext uri="{FF2B5EF4-FFF2-40B4-BE49-F238E27FC236}">
                <a16:creationId xmlns:a16="http://schemas.microsoft.com/office/drawing/2014/main" id="{3138070E-AA84-4145-9328-5C725DB74533}"/>
              </a:ext>
            </a:extLst>
          </p:cNvPr>
          <p:cNvGraphicFramePr>
            <a:graphicFrameLocks noChangeAspect="1"/>
          </p:cNvGraphicFramePr>
          <p:nvPr>
            <p:extLst>
              <p:ext uri="{D42A27DB-BD31-4B8C-83A1-F6EECF244321}">
                <p14:modId xmlns:p14="http://schemas.microsoft.com/office/powerpoint/2010/main" val="4061816042"/>
              </p:ext>
            </p:extLst>
          </p:nvPr>
        </p:nvGraphicFramePr>
        <p:xfrm>
          <a:off x="4680942" y="3761728"/>
          <a:ext cx="2427288" cy="1692275"/>
        </p:xfrm>
        <a:graphic>
          <a:graphicData uri="http://schemas.openxmlformats.org/presentationml/2006/ole">
            <mc:AlternateContent xmlns:mc="http://schemas.openxmlformats.org/markup-compatibility/2006">
              <mc:Choice xmlns:v="urn:schemas-microsoft-com:vml" Requires="v">
                <p:oleObj spid="_x0000_s7227" name="Equation" r:id="rId14" imgW="672840" imgH="469800" progId="Equation.DSMT4">
                  <p:embed/>
                </p:oleObj>
              </mc:Choice>
              <mc:Fallback>
                <p:oleObj name="Equation" r:id="rId14" imgW="672840" imgH="469800" progId="Equation.DSMT4">
                  <p:embed/>
                  <p:pic>
                    <p:nvPicPr>
                      <p:cNvPr id="20" name="!!Step 4y">
                        <a:extLst>
                          <a:ext uri="{FF2B5EF4-FFF2-40B4-BE49-F238E27FC236}">
                            <a16:creationId xmlns:a16="http://schemas.microsoft.com/office/drawing/2014/main" id="{24860196-E45F-4F23-B0F2-D43D8B88617C}"/>
                          </a:ext>
                        </a:extLst>
                      </p:cNvPr>
                      <p:cNvPicPr>
                        <a:picLocks noChangeAspect="1" noChangeArrowheads="1"/>
                      </p:cNvPicPr>
                      <p:nvPr/>
                    </p:nvPicPr>
                    <p:blipFill>
                      <a:blip r:embed="rId15"/>
                      <a:srcRect/>
                      <a:stretch>
                        <a:fillRect/>
                      </a:stretch>
                    </p:blipFill>
                    <p:spPr bwMode="auto">
                      <a:xfrm>
                        <a:off x="4680942" y="3761728"/>
                        <a:ext cx="2427288" cy="1692275"/>
                      </a:xfrm>
                      <a:prstGeom prst="rect">
                        <a:avLst/>
                      </a:prstGeom>
                      <a:noFill/>
                    </p:spPr>
                  </p:pic>
                </p:oleObj>
              </mc:Fallback>
            </mc:AlternateContent>
          </a:graphicData>
        </a:graphic>
      </p:graphicFrame>
      <p:graphicFrame>
        <p:nvGraphicFramePr>
          <p:cNvPr id="25" name="!!Step 4y">
            <a:extLst>
              <a:ext uri="{FF2B5EF4-FFF2-40B4-BE49-F238E27FC236}">
                <a16:creationId xmlns:a16="http://schemas.microsoft.com/office/drawing/2014/main" id="{BDA0E575-1188-4867-9F17-6AC1876F8940}"/>
              </a:ext>
            </a:extLst>
          </p:cNvPr>
          <p:cNvGraphicFramePr>
            <a:graphicFrameLocks noChangeAspect="1"/>
          </p:cNvGraphicFramePr>
          <p:nvPr>
            <p:extLst>
              <p:ext uri="{D42A27DB-BD31-4B8C-83A1-F6EECF244321}">
                <p14:modId xmlns:p14="http://schemas.microsoft.com/office/powerpoint/2010/main" val="3414286276"/>
              </p:ext>
            </p:extLst>
          </p:nvPr>
        </p:nvGraphicFramePr>
        <p:xfrm>
          <a:off x="4827448" y="3853008"/>
          <a:ext cx="1647825" cy="1509713"/>
        </p:xfrm>
        <a:graphic>
          <a:graphicData uri="http://schemas.openxmlformats.org/presentationml/2006/ole">
            <mc:AlternateContent xmlns:mc="http://schemas.openxmlformats.org/markup-compatibility/2006">
              <mc:Choice xmlns:v="urn:schemas-microsoft-com:vml" Requires="v">
                <p:oleObj spid="_x0000_s7228" name="Equation" r:id="rId16" imgW="457200" imgH="419040" progId="Equation.DSMT4">
                  <p:embed/>
                </p:oleObj>
              </mc:Choice>
              <mc:Fallback>
                <p:oleObj name="Equation" r:id="rId16" imgW="457200" imgH="419040" progId="Equation.DSMT4">
                  <p:embed/>
                  <p:pic>
                    <p:nvPicPr>
                      <p:cNvPr id="24" name="!!Step 4y">
                        <a:extLst>
                          <a:ext uri="{FF2B5EF4-FFF2-40B4-BE49-F238E27FC236}">
                            <a16:creationId xmlns:a16="http://schemas.microsoft.com/office/drawing/2014/main" id="{3138070E-AA84-4145-9328-5C725DB74533}"/>
                          </a:ext>
                        </a:extLst>
                      </p:cNvPr>
                      <p:cNvPicPr>
                        <a:picLocks noChangeAspect="1" noChangeArrowheads="1"/>
                      </p:cNvPicPr>
                      <p:nvPr/>
                    </p:nvPicPr>
                    <p:blipFill>
                      <a:blip r:embed="rId17"/>
                      <a:srcRect/>
                      <a:stretch>
                        <a:fillRect/>
                      </a:stretch>
                    </p:blipFill>
                    <p:spPr bwMode="auto">
                      <a:xfrm>
                        <a:off x="4827448" y="3853008"/>
                        <a:ext cx="1647825" cy="1509713"/>
                      </a:xfrm>
                      <a:prstGeom prst="rect">
                        <a:avLst/>
                      </a:prstGeom>
                      <a:noFill/>
                    </p:spPr>
                  </p:pic>
                </p:oleObj>
              </mc:Fallback>
            </mc:AlternateContent>
          </a:graphicData>
        </a:graphic>
      </p:graphicFrame>
      <p:graphicFrame>
        <p:nvGraphicFramePr>
          <p:cNvPr id="26" name="!!Step 2">
            <a:extLst>
              <a:ext uri="{FF2B5EF4-FFF2-40B4-BE49-F238E27FC236}">
                <a16:creationId xmlns:a16="http://schemas.microsoft.com/office/drawing/2014/main" id="{D7654C65-5017-42B7-B313-DAAE1B666F21}"/>
              </a:ext>
            </a:extLst>
          </p:cNvPr>
          <p:cNvGraphicFramePr>
            <a:graphicFrameLocks noChangeAspect="1"/>
          </p:cNvGraphicFramePr>
          <p:nvPr>
            <p:extLst>
              <p:ext uri="{D42A27DB-BD31-4B8C-83A1-F6EECF244321}">
                <p14:modId xmlns:p14="http://schemas.microsoft.com/office/powerpoint/2010/main" val="3088083062"/>
              </p:ext>
            </p:extLst>
          </p:nvPr>
        </p:nvGraphicFramePr>
        <p:xfrm>
          <a:off x="4245202" y="1860305"/>
          <a:ext cx="4119563" cy="1646237"/>
        </p:xfrm>
        <a:graphic>
          <a:graphicData uri="http://schemas.openxmlformats.org/presentationml/2006/ole">
            <mc:AlternateContent xmlns:mc="http://schemas.openxmlformats.org/markup-compatibility/2006">
              <mc:Choice xmlns:v="urn:schemas-microsoft-com:vml" Requires="v">
                <p:oleObj spid="_x0000_s7229" name="Equation" r:id="rId18" imgW="1143000" imgH="457200" progId="Equation.DSMT4">
                  <p:embed/>
                </p:oleObj>
              </mc:Choice>
              <mc:Fallback>
                <p:oleObj name="Equation" r:id="rId18" imgW="1143000" imgH="457200" progId="Equation.DSMT4">
                  <p:embed/>
                  <p:pic>
                    <p:nvPicPr>
                      <p:cNvPr id="17" name="!!Step 2">
                        <a:extLst>
                          <a:ext uri="{FF2B5EF4-FFF2-40B4-BE49-F238E27FC236}">
                            <a16:creationId xmlns:a16="http://schemas.microsoft.com/office/drawing/2014/main" id="{D8FB6162-D9D4-408E-979B-C7E1D1CDEC34}"/>
                          </a:ext>
                        </a:extLst>
                      </p:cNvPr>
                      <p:cNvPicPr>
                        <a:picLocks noChangeAspect="1" noChangeArrowheads="1"/>
                      </p:cNvPicPr>
                      <p:nvPr/>
                    </p:nvPicPr>
                    <p:blipFill>
                      <a:blip r:embed="rId19"/>
                      <a:srcRect/>
                      <a:stretch>
                        <a:fillRect/>
                      </a:stretch>
                    </p:blipFill>
                    <p:spPr bwMode="auto">
                      <a:xfrm>
                        <a:off x="4245202" y="1860305"/>
                        <a:ext cx="4119563" cy="1646237"/>
                      </a:xfrm>
                      <a:prstGeom prst="rect">
                        <a:avLst/>
                      </a:prstGeom>
                      <a:noFill/>
                    </p:spPr>
                  </p:pic>
                </p:oleObj>
              </mc:Fallback>
            </mc:AlternateContent>
          </a:graphicData>
        </a:graphic>
      </p:graphicFrame>
    </p:spTree>
    <p:extLst>
      <p:ext uri="{BB962C8B-B14F-4D97-AF65-F5344CB8AC3E}">
        <p14:creationId xmlns:p14="http://schemas.microsoft.com/office/powerpoint/2010/main" val="152501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3" name="Group 2">
            <a:extLst>
              <a:ext uri="{FF2B5EF4-FFF2-40B4-BE49-F238E27FC236}">
                <a16:creationId xmlns:a16="http://schemas.microsoft.com/office/drawing/2014/main" id="{93C18B83-FB06-4344-A219-44955A2973AB}"/>
              </a:ext>
            </a:extLst>
          </p:cNvPr>
          <p:cNvGrpSpPr/>
          <p:nvPr/>
        </p:nvGrpSpPr>
        <p:grpSpPr>
          <a:xfrm>
            <a:off x="166109" y="1602027"/>
            <a:ext cx="2481624" cy="4928645"/>
            <a:chOff x="166109" y="1602027"/>
            <a:chExt cx="2481624" cy="4928645"/>
          </a:xfrm>
        </p:grpSpPr>
        <p:grpSp>
          <p:nvGrpSpPr>
            <p:cNvPr id="14" name="Group 13">
              <a:extLst>
                <a:ext uri="{FF2B5EF4-FFF2-40B4-BE49-F238E27FC236}">
                  <a16:creationId xmlns:a16="http://schemas.microsoft.com/office/drawing/2014/main" id="{EB804287-E22D-4316-908D-26983CC8A1D6}"/>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13" name="Picture 12">
                <a:extLst>
                  <a:ext uri="{FF2B5EF4-FFF2-40B4-BE49-F238E27FC236}">
                    <a16:creationId xmlns:a16="http://schemas.microsoft.com/office/drawing/2014/main" id="{350A9B2C-EA42-4C29-95D1-CC7341B93628}"/>
                  </a:ext>
                </a:extLst>
              </p:cNvPr>
              <p:cNvPicPr>
                <a:picLocks noChangeAspect="1"/>
              </p:cNvPicPr>
              <p:nvPr/>
            </p:nvPicPr>
            <p:blipFill>
              <a:blip r:embed="rId5"/>
              <a:stretch>
                <a:fillRect/>
              </a:stretch>
            </p:blipFill>
            <p:spPr>
              <a:xfrm>
                <a:off x="634740" y="2045504"/>
                <a:ext cx="1669347" cy="1253651"/>
              </a:xfrm>
              <a:prstGeom prst="rect">
                <a:avLst/>
              </a:prstGeom>
            </p:spPr>
          </p:pic>
        </p:grpSp>
        <p:pic>
          <p:nvPicPr>
            <p:cNvPr id="2" name="Picture 1">
              <a:extLst>
                <a:ext uri="{FF2B5EF4-FFF2-40B4-BE49-F238E27FC236}">
                  <a16:creationId xmlns:a16="http://schemas.microsoft.com/office/drawing/2014/main" id="{C6B5C35E-6645-40D3-A72D-18929656A361}"/>
                </a:ext>
              </a:extLst>
            </p:cNvPr>
            <p:cNvPicPr>
              <a:picLocks noChangeAspect="1"/>
            </p:cNvPicPr>
            <p:nvPr/>
          </p:nvPicPr>
          <p:blipFill>
            <a:blip r:embed="rId5"/>
            <a:stretch>
              <a:fillRect/>
            </a:stretch>
          </p:blipFill>
          <p:spPr>
            <a:xfrm>
              <a:off x="639585" y="2045504"/>
              <a:ext cx="1669347" cy="1253651"/>
            </a:xfrm>
            <a:prstGeom prst="rect">
              <a:avLst/>
            </a:prstGeom>
          </p:spPr>
        </p:pic>
      </p:grpSp>
      <p:grpSp>
        <p:nvGrpSpPr>
          <p:cNvPr id="4" name="Group 3">
            <a:extLst>
              <a:ext uri="{FF2B5EF4-FFF2-40B4-BE49-F238E27FC236}">
                <a16:creationId xmlns:a16="http://schemas.microsoft.com/office/drawing/2014/main" id="{338ADFEB-D5B0-4E94-8136-1532A732724A}"/>
              </a:ext>
            </a:extLst>
          </p:cNvPr>
          <p:cNvGrpSpPr/>
          <p:nvPr/>
        </p:nvGrpSpPr>
        <p:grpSpPr>
          <a:xfrm>
            <a:off x="2948808" y="1602027"/>
            <a:ext cx="8967653" cy="3019264"/>
            <a:chOff x="2948808" y="1602027"/>
            <a:chExt cx="8967653" cy="3019264"/>
          </a:xfrm>
        </p:grpSpPr>
        <mc:AlternateContent xmlns:mc="http://schemas.openxmlformats.org/markup-compatibility/2006" xmlns:a14="http://schemas.microsoft.com/office/drawing/2010/main">
          <mc:Choice Requires="a14">
            <p:graphicFrame>
              <p:nvGraphicFramePr>
                <p:cNvPr id="9" name="!!Step 2">
                  <a:extLst>
                    <a:ext uri="{FF2B5EF4-FFF2-40B4-BE49-F238E27FC236}">
                      <a16:creationId xmlns:a16="http://schemas.microsoft.com/office/drawing/2014/main" id="{94DDDFE0-7BE1-4B98-87E3-48B2E0ACC7E3}"/>
                    </a:ext>
                  </a:extLst>
                </p:cNvPr>
                <p:cNvGraphicFramePr>
                  <a:graphicFrameLocks noChangeAspect="1"/>
                </p:cNvGraphicFramePr>
                <p:nvPr>
                  <p:extLst>
                    <p:ext uri="{D42A27DB-BD31-4B8C-83A1-F6EECF244321}">
                      <p14:modId xmlns:p14="http://schemas.microsoft.com/office/powerpoint/2010/main" val="1962486108"/>
                    </p:ext>
                  </p:extLst>
                </p:nvPr>
              </p:nvGraphicFramePr>
              <p:xfrm>
                <a:off x="4429125" y="2270125"/>
                <a:ext cx="3481388" cy="1190625"/>
              </p:xfrm>
              <a:graphic>
                <a:graphicData uri="http://schemas.openxmlformats.org/presentationml/2006/ole">
                  <mc:AlternateContent>
                    <mc:Choice xmlns:v="urn:schemas-microsoft-com:vml" Requires="v">
                      <p:oleObj spid="_x0000_s8203" name="Equation" r:id="rId6" imgW="1409400" imgH="482400" progId="Equation.DSMT4">
                        <p:embed/>
                      </p:oleObj>
                    </mc:Choice>
                    <mc:Fallback>
                      <p:oleObj name="Equation" r:id="rId6" imgW="1409400" imgH="482400" progId="Equation.DSMT4">
                        <p:embed/>
                        <p:pic>
                          <p:nvPicPr>
                            <p:cNvPr id="26" name="!!Step 2">
                              <a:extLst>
                                <a:ext uri="{FF2B5EF4-FFF2-40B4-BE49-F238E27FC236}">
                                  <a16:creationId xmlns:a16="http://schemas.microsoft.com/office/drawing/2014/main" id="{D7654C65-5017-42B7-B313-DAAE1B666F21}"/>
                                </a:ext>
                              </a:extLst>
                            </p:cNvPr>
                            <p:cNvPicPr>
                              <a:picLocks noChangeAspect="1" noChangeArrowheads="1"/>
                            </p:cNvPicPr>
                            <p:nvPr/>
                          </p:nvPicPr>
                          <p:blipFill>
                            <a:blip r:embed="rId7"/>
                            <a:srcRect/>
                            <a:stretch>
                              <a:fillRect/>
                            </a:stretch>
                          </p:blipFill>
                          <p:spPr bwMode="auto">
                            <a:xfrm>
                              <a:off x="4429125" y="2270125"/>
                              <a:ext cx="3481388" cy="1190625"/>
                            </a:xfrm>
                            <a:prstGeom prst="rect">
                              <a:avLst/>
                            </a:prstGeom>
                            <a:noFill/>
                          </p:spPr>
                        </p:pic>
                      </p:oleObj>
                    </mc:Fallback>
                  </mc:AlternateContent>
                </a:graphicData>
              </a:graphic>
            </p:graphicFrame>
          </mc:Choice>
          <mc:Fallback xmlns="">
            <p:graphicFrame>
              <p:nvGraphicFramePr>
                <p:cNvPr id="9" name="!!Step 2">
                  <a:extLst>
                    <a:ext uri="{FF2B5EF4-FFF2-40B4-BE49-F238E27FC236}">
                      <a16:creationId xmlns:a16="http://schemas.microsoft.com/office/drawing/2014/main" id="{94DDDFE0-7BE1-4B98-87E3-48B2E0ACC7E3}"/>
                    </a:ext>
                  </a:extLst>
                </p:cNvPr>
                <p:cNvGraphicFramePr>
                  <a:graphicFrameLocks noChangeAspect="1"/>
                </p:cNvGraphicFramePr>
                <p:nvPr>
                  <p:extLst>
                    <p:ext uri="{D42A27DB-BD31-4B8C-83A1-F6EECF244321}">
                      <p14:modId xmlns:p14="http://schemas.microsoft.com/office/powerpoint/2010/main" val="1962486108"/>
                    </p:ext>
                  </p:extLst>
                </p:nvPr>
              </p:nvGraphicFramePr>
              <p:xfrm>
                <a:off x="4429125" y="2270125"/>
                <a:ext cx="3481388" cy="1190625"/>
              </p:xfrm>
              <a:graphic>
                <a:graphicData uri="http://schemas.openxmlformats.org/presentationml/2006/ole">
                  <mc:AlternateContent>
                    <mc:Choice xmlns:v="urn:schemas-microsoft-com:vml" Requires="v">
                      <p:oleObj spid="_x0000_s8201" name="Equation" r:id="rId9" imgW="1409400" imgH="482400" progId="Equation.DSMT4">
                        <p:embed/>
                      </p:oleObj>
                    </mc:Choice>
                    <mc:Fallback>
                      <p:oleObj name="Equation" r:id="rId9" imgW="1409400" imgH="482400" progId="Equation.DSMT4">
                        <p:embed/>
                        <p:pic>
                          <p:nvPicPr>
                            <p:cNvPr id="26" name="!!Step 2">
                              <a:extLst>
                                <a:ext uri="{FF2B5EF4-FFF2-40B4-BE49-F238E27FC236}">
                                  <a16:creationId xmlns:a16="http://schemas.microsoft.com/office/drawing/2014/main" id="{D7654C65-5017-42B7-B313-DAAE1B666F21}"/>
                                </a:ext>
                              </a:extLst>
                            </p:cNvPr>
                            <p:cNvPicPr>
                              <a:picLocks noChangeAspect="1" noChangeArrowheads="1"/>
                            </p:cNvPicPr>
                            <p:nvPr/>
                          </p:nvPicPr>
                          <p:blipFill>
                            <a:blip r:embed="rId10"/>
                            <a:srcRect/>
                            <a:stretch>
                              <a:fillRect/>
                            </a:stretch>
                          </p:blipFill>
                          <p:spPr bwMode="auto">
                            <a:xfrm>
                              <a:off x="4429125" y="2270125"/>
                              <a:ext cx="3481388" cy="1190625"/>
                            </a:xfrm>
                            <a:prstGeom prst="rect">
                              <a:avLst/>
                            </a:prstGeom>
                            <a:noFill/>
                          </p:spPr>
                        </p:pic>
                      </p:oleObj>
                    </mc:Fallback>
                  </mc:AlternateContent>
                </a:graphicData>
              </a:graphic>
            </p:graphicFrame>
          </mc:Fallback>
        </mc:AlternateContent>
        <p:sp>
          <p:nvSpPr>
            <p:cNvPr id="16" name="!!Question">
              <a:extLst>
                <a:ext uri="{FF2B5EF4-FFF2-40B4-BE49-F238E27FC236}">
                  <a16:creationId xmlns:a16="http://schemas.microsoft.com/office/drawing/2014/main" id="{43F35FEB-C6F2-4974-8331-D360125255F6}"/>
                </a:ext>
              </a:extLst>
            </p:cNvPr>
            <p:cNvSpPr txBox="1"/>
            <p:nvPr/>
          </p:nvSpPr>
          <p:spPr>
            <a:xfrm>
              <a:off x="2948808" y="1602027"/>
              <a:ext cx="8603607" cy="584775"/>
            </a:xfrm>
            <a:prstGeom prst="rect">
              <a:avLst/>
            </a:prstGeom>
            <a:noFill/>
          </p:spPr>
          <p:txBody>
            <a:bodyPr wrap="square" rtlCol="0">
              <a:spAutoFit/>
            </a:bodyPr>
            <a:lstStyle/>
            <a:p>
              <a:r>
                <a:rPr lang="en-SG" sz="3200" dirty="0"/>
                <a:t>Consider the transformation </a:t>
              </a:r>
              <a:r>
                <a:rPr lang="en-SG" sz="3200" i="1" dirty="0"/>
                <a:t>T</a:t>
              </a:r>
              <a:r>
                <a:rPr lang="en-SG" sz="3200" dirty="0"/>
                <a:t>:</a:t>
              </a:r>
            </a:p>
          </p:txBody>
        </p:sp>
        <mc:AlternateContent xmlns:mc="http://schemas.openxmlformats.org/markup-compatibility/2006" xmlns:a14="http://schemas.microsoft.com/office/drawing/2010/main">
          <mc:Choice Requires="a14">
            <p:sp>
              <p:nvSpPr>
                <p:cNvPr id="17" name="!!Question">
                  <a:extLst>
                    <a:ext uri="{FF2B5EF4-FFF2-40B4-BE49-F238E27FC236}">
                      <a16:creationId xmlns:a16="http://schemas.microsoft.com/office/drawing/2014/main" id="{1EE63554-E508-4965-BBF4-6E841F86A165}"/>
                    </a:ext>
                  </a:extLst>
                </p:cNvPr>
                <p:cNvSpPr txBox="1"/>
                <p:nvPr/>
              </p:nvSpPr>
              <p:spPr>
                <a:xfrm>
                  <a:off x="2948808" y="3544073"/>
                  <a:ext cx="8967653" cy="1077218"/>
                </a:xfrm>
                <a:prstGeom prst="rect">
                  <a:avLst/>
                </a:prstGeom>
                <a:noFill/>
              </p:spPr>
              <p:txBody>
                <a:bodyPr wrap="square" rtlCol="0">
                  <a:spAutoFit/>
                </a:bodyPr>
                <a:lstStyle/>
                <a:p>
                  <a:r>
                    <a:rPr lang="en-SG" sz="3200" dirty="0"/>
                    <a:t>The transformation </a:t>
                  </a:r>
                  <a:r>
                    <a:rPr lang="en-SG" sz="3200" i="1" dirty="0"/>
                    <a:t>T </a:t>
                  </a:r>
                  <a:r>
                    <a:rPr lang="en-SG" sz="3200" dirty="0"/>
                    <a:t>maps </a:t>
                  </a:r>
                  <a14:m>
                    <m:oMath xmlns:m="http://schemas.openxmlformats.org/officeDocument/2006/math">
                      <m:r>
                        <a:rPr lang="en-SG" sz="3200" b="0" i="1" smtClean="0">
                          <a:latin typeface="Cambria Math" panose="02040503050406030204" pitchFamily="18" charset="0"/>
                        </a:rPr>
                        <m:t>𝑦</m:t>
                      </m:r>
                      <m:r>
                        <a:rPr lang="en-SG" sz="3200" b="0" i="1" smtClean="0">
                          <a:latin typeface="Cambria Math" panose="02040503050406030204" pitchFamily="18" charset="0"/>
                        </a:rPr>
                        <m:t>=</m:t>
                      </m:r>
                      <m:sSup>
                        <m:sSupPr>
                          <m:ctrlPr>
                            <a:rPr lang="en-SG" sz="3200" b="0" i="1" smtClean="0">
                              <a:latin typeface="Cambria Math" panose="02040503050406030204" pitchFamily="18" charset="0"/>
                            </a:rPr>
                          </m:ctrlPr>
                        </m:sSupPr>
                        <m:e>
                          <m:r>
                            <a:rPr lang="en-SG" sz="3200" b="0" i="1" smtClean="0">
                              <a:latin typeface="Cambria Math" panose="02040503050406030204" pitchFamily="18" charset="0"/>
                            </a:rPr>
                            <m:t>𝑥</m:t>
                          </m:r>
                        </m:e>
                        <m:sup>
                          <m:r>
                            <a:rPr lang="en-SG" sz="3200" b="0" i="1" smtClean="0">
                              <a:latin typeface="Cambria Math" panose="02040503050406030204" pitchFamily="18" charset="0"/>
                            </a:rPr>
                            <m:t>2</m:t>
                          </m:r>
                        </m:sup>
                      </m:sSup>
                    </m:oMath>
                  </a14:m>
                  <a:r>
                    <a:rPr lang="en-SG" sz="3200" dirty="0"/>
                    <a:t> onto </a:t>
                  </a:r>
                  <a14:m>
                    <m:oMath xmlns:m="http://schemas.openxmlformats.org/officeDocument/2006/math">
                      <m:r>
                        <a:rPr lang="en-SG" sz="3200" b="0" i="1" smtClean="0">
                          <a:latin typeface="Cambria Math" panose="02040503050406030204" pitchFamily="18" charset="0"/>
                        </a:rPr>
                        <m:t>𝑔</m:t>
                      </m:r>
                      <m:d>
                        <m:dPr>
                          <m:ctrlPr>
                            <a:rPr lang="en-SG" sz="3200" b="0" i="1" smtClean="0">
                              <a:latin typeface="Cambria Math" panose="02040503050406030204" pitchFamily="18" charset="0"/>
                            </a:rPr>
                          </m:ctrlPr>
                        </m:dPr>
                        <m:e>
                          <m:r>
                            <a:rPr lang="en-SG" sz="3200" b="0" i="1" smtClean="0">
                              <a:latin typeface="Cambria Math" panose="02040503050406030204" pitchFamily="18" charset="0"/>
                            </a:rPr>
                            <m:t>𝑥</m:t>
                          </m:r>
                          <m:r>
                            <a:rPr lang="en-SG" sz="3200" b="0" i="1" smtClean="0">
                              <a:latin typeface="Cambria Math" panose="02040503050406030204" pitchFamily="18" charset="0"/>
                            </a:rPr>
                            <m:t>,</m:t>
                          </m:r>
                          <m:r>
                            <a:rPr lang="en-SG" sz="3200" b="0" i="1" smtClean="0">
                              <a:latin typeface="Cambria Math" panose="02040503050406030204" pitchFamily="18" charset="0"/>
                            </a:rPr>
                            <m:t>𝑦</m:t>
                          </m:r>
                        </m:e>
                      </m:d>
                      <m:r>
                        <a:rPr lang="en-SG" sz="3200" b="0" i="1" smtClean="0">
                          <a:latin typeface="Cambria Math" panose="02040503050406030204" pitchFamily="18" charset="0"/>
                        </a:rPr>
                        <m:t>=0</m:t>
                      </m:r>
                    </m:oMath>
                  </a14:m>
                  <a:r>
                    <a:rPr lang="en-SG" sz="3200" dirty="0"/>
                    <a:t> determine </a:t>
                  </a:r>
                  <a14:m>
                    <m:oMath xmlns:m="http://schemas.openxmlformats.org/officeDocument/2006/math">
                      <m:r>
                        <a:rPr lang="en-SG" sz="3200" b="0" i="1" smtClean="0">
                          <a:latin typeface="Cambria Math" panose="02040503050406030204" pitchFamily="18" charset="0"/>
                        </a:rPr>
                        <m:t>𝑔</m:t>
                      </m:r>
                      <m:r>
                        <a:rPr lang="en-SG" sz="3200" b="0" i="1" smtClean="0">
                          <a:latin typeface="Cambria Math" panose="02040503050406030204" pitchFamily="18" charset="0"/>
                        </a:rPr>
                        <m:t>(</m:t>
                      </m:r>
                      <m:r>
                        <a:rPr lang="en-SG" sz="3200" b="0" i="1" smtClean="0">
                          <a:latin typeface="Cambria Math" panose="02040503050406030204" pitchFamily="18" charset="0"/>
                        </a:rPr>
                        <m:t>𝑥</m:t>
                      </m:r>
                      <m:r>
                        <a:rPr lang="en-SG" sz="3200" b="0" i="1" smtClean="0">
                          <a:latin typeface="Cambria Math" panose="02040503050406030204" pitchFamily="18" charset="0"/>
                        </a:rPr>
                        <m:t>,</m:t>
                      </m:r>
                      <m:r>
                        <a:rPr lang="en-SG" sz="3200" b="0" i="1" smtClean="0">
                          <a:latin typeface="Cambria Math" panose="02040503050406030204" pitchFamily="18" charset="0"/>
                        </a:rPr>
                        <m:t>𝑦</m:t>
                      </m:r>
                      <m:r>
                        <a:rPr lang="en-SG" sz="3200" b="0" i="1" smtClean="0">
                          <a:latin typeface="Cambria Math" panose="02040503050406030204" pitchFamily="18" charset="0"/>
                        </a:rPr>
                        <m:t>)</m:t>
                      </m:r>
                    </m:oMath>
                  </a14:m>
                  <a:r>
                    <a:rPr lang="en-SG" sz="3200" dirty="0"/>
                    <a:t>.</a:t>
                  </a:r>
                </a:p>
              </p:txBody>
            </p:sp>
          </mc:Choice>
          <mc:Fallback xmlns="">
            <p:sp>
              <p:nvSpPr>
                <p:cNvPr id="17" name="!!Question">
                  <a:extLst>
                    <a:ext uri="{FF2B5EF4-FFF2-40B4-BE49-F238E27FC236}">
                      <a16:creationId xmlns:a16="http://schemas.microsoft.com/office/drawing/2014/main" id="{1EE63554-E508-4965-BBF4-6E841F86A165}"/>
                    </a:ext>
                  </a:extLst>
                </p:cNvPr>
                <p:cNvSpPr txBox="1">
                  <a:spLocks noRot="1" noChangeAspect="1" noMove="1" noResize="1" noEditPoints="1" noAdjustHandles="1" noChangeArrowheads="1" noChangeShapeType="1" noTextEdit="1"/>
                </p:cNvSpPr>
                <p:nvPr/>
              </p:nvSpPr>
              <p:spPr>
                <a:xfrm>
                  <a:off x="2948808" y="3544073"/>
                  <a:ext cx="8967653" cy="1077218"/>
                </a:xfrm>
                <a:prstGeom prst="rect">
                  <a:avLst/>
                </a:prstGeom>
                <a:blipFill>
                  <a:blip r:embed="rId11"/>
                  <a:stretch>
                    <a:fillRect l="-1768" t="-6780" b="-18079"/>
                  </a:stretch>
                </a:blipFill>
              </p:spPr>
              <p:txBody>
                <a:bodyPr/>
                <a:lstStyle/>
                <a:p>
                  <a:r>
                    <a:rPr lang="en-SG">
                      <a:noFill/>
                    </a:rPr>
                    <a:t> </a:t>
                  </a:r>
                </a:p>
              </p:txBody>
            </p:sp>
          </mc:Fallback>
        </mc:AlternateContent>
      </p:grpSp>
    </p:spTree>
    <p:extLst>
      <p:ext uri="{BB962C8B-B14F-4D97-AF65-F5344CB8AC3E}">
        <p14:creationId xmlns:p14="http://schemas.microsoft.com/office/powerpoint/2010/main" val="1942969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sp>
        <p:nvSpPr>
          <p:cNvPr id="18" name="!!introduction">
            <a:extLst>
              <a:ext uri="{FF2B5EF4-FFF2-40B4-BE49-F238E27FC236}">
                <a16:creationId xmlns:a16="http://schemas.microsoft.com/office/drawing/2014/main" id="{3A723DA0-1D07-43AF-951A-819215D16DE2}"/>
              </a:ext>
            </a:extLst>
          </p:cNvPr>
          <p:cNvSpPr txBox="1"/>
          <p:nvPr/>
        </p:nvSpPr>
        <p:spPr>
          <a:xfrm>
            <a:off x="202731" y="1564055"/>
            <a:ext cx="11838087" cy="1384995"/>
          </a:xfrm>
          <a:prstGeom prst="rect">
            <a:avLst/>
          </a:prstGeom>
          <a:noFill/>
        </p:spPr>
        <p:txBody>
          <a:bodyPr wrap="square" rtlCol="0">
            <a:spAutoFit/>
          </a:bodyPr>
          <a:lstStyle/>
          <a:p>
            <a:pPr marL="457200" lvl="0" indent="-457200">
              <a:buFont typeface="Arial" panose="020B0604020202020204" pitchFamily="34" charset="0"/>
              <a:buChar char="•"/>
            </a:pPr>
            <a:r>
              <a:rPr lang="en-AU" sz="2800" dirty="0"/>
              <a:t>Invariance of properties under transformation, and the relationship between the determinant of a transformation matrix and the effect of the linear transformation on the area of a bounded region of the plane.</a:t>
            </a:r>
            <a:endParaRPr lang="en-SG" sz="2800" dirty="0"/>
          </a:p>
        </p:txBody>
      </p:sp>
      <p:sp>
        <p:nvSpPr>
          <p:cNvPr id="19" name="!!introduction">
            <a:extLst>
              <a:ext uri="{FF2B5EF4-FFF2-40B4-BE49-F238E27FC236}">
                <a16:creationId xmlns:a16="http://schemas.microsoft.com/office/drawing/2014/main" id="{D440D18A-9EDB-4EF6-BA9E-157E9A76E62D}"/>
              </a:ext>
            </a:extLst>
          </p:cNvPr>
          <p:cNvSpPr txBox="1"/>
          <p:nvPr/>
        </p:nvSpPr>
        <p:spPr>
          <a:xfrm>
            <a:off x="166109" y="3267234"/>
            <a:ext cx="11684468" cy="1384995"/>
          </a:xfrm>
          <a:prstGeom prst="rect">
            <a:avLst/>
          </a:prstGeom>
          <a:noFill/>
        </p:spPr>
        <p:txBody>
          <a:bodyPr wrap="square" rtlCol="0">
            <a:spAutoFit/>
          </a:bodyPr>
          <a:lstStyle/>
          <a:p>
            <a:pPr marL="457200" indent="-457200">
              <a:buFont typeface="Arial" panose="020B0604020202020204" pitchFamily="34" charset="0"/>
              <a:buChar char="•"/>
            </a:pPr>
            <a:r>
              <a:rPr lang="en-AU" sz="2800" dirty="0"/>
              <a:t>The effect of translation, linear transformations and their inverse transformations, and compositions of these transformations on subsets of the plane such as points, lines, shapes and graphs of functions and relations.</a:t>
            </a:r>
            <a:endParaRPr lang="en-SG" sz="2800" dirty="0"/>
          </a:p>
        </p:txBody>
      </p:sp>
    </p:spTree>
    <p:extLst>
      <p:ext uri="{BB962C8B-B14F-4D97-AF65-F5344CB8AC3E}">
        <p14:creationId xmlns:p14="http://schemas.microsoft.com/office/powerpoint/2010/main" val="376262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a:t>
            </a:r>
          </a:p>
        </p:txBody>
      </p:sp>
      <p:grpSp>
        <p:nvGrpSpPr>
          <p:cNvPr id="4" name="Group 3">
            <a:extLst>
              <a:ext uri="{FF2B5EF4-FFF2-40B4-BE49-F238E27FC236}">
                <a16:creationId xmlns:a16="http://schemas.microsoft.com/office/drawing/2014/main" id="{A8385A7B-2A18-45E8-8F30-506346CECB9C}"/>
              </a:ext>
            </a:extLst>
          </p:cNvPr>
          <p:cNvGrpSpPr/>
          <p:nvPr/>
        </p:nvGrpSpPr>
        <p:grpSpPr>
          <a:xfrm>
            <a:off x="166109" y="1602027"/>
            <a:ext cx="2481624" cy="4928645"/>
            <a:chOff x="166109" y="1602027"/>
            <a:chExt cx="2481624" cy="4928645"/>
          </a:xfrm>
        </p:grpSpPr>
        <p:pic>
          <p:nvPicPr>
            <p:cNvPr id="12" name="Picture 11">
              <a:extLst>
                <a:ext uri="{FF2B5EF4-FFF2-40B4-BE49-F238E27FC236}">
                  <a16:creationId xmlns:a16="http://schemas.microsoft.com/office/drawing/2014/main" id="{1BC8E7F5-14F5-4C53-8213-33E3E6F7D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09" y="1602027"/>
              <a:ext cx="2481624" cy="4928645"/>
            </a:xfrm>
            <a:prstGeom prst="rect">
              <a:avLst/>
            </a:prstGeom>
          </p:spPr>
        </p:pic>
        <p:pic>
          <p:nvPicPr>
            <p:cNvPr id="3" name="Picture 2">
              <a:extLst>
                <a:ext uri="{FF2B5EF4-FFF2-40B4-BE49-F238E27FC236}">
                  <a16:creationId xmlns:a16="http://schemas.microsoft.com/office/drawing/2014/main" id="{A8AE73AE-D900-4DCE-8519-6041569A77FF}"/>
                </a:ext>
              </a:extLst>
            </p:cNvPr>
            <p:cNvPicPr>
              <a:picLocks noChangeAspect="1"/>
            </p:cNvPicPr>
            <p:nvPr/>
          </p:nvPicPr>
          <p:blipFill>
            <a:blip r:embed="rId4"/>
            <a:stretch>
              <a:fillRect/>
            </a:stretch>
          </p:blipFill>
          <p:spPr>
            <a:xfrm>
              <a:off x="644846" y="2048257"/>
              <a:ext cx="1675423" cy="1258214"/>
            </a:xfrm>
            <a:prstGeom prst="rect">
              <a:avLst/>
            </a:prstGeom>
          </p:spPr>
        </p:pic>
      </p:grpSp>
      <p:sp>
        <p:nvSpPr>
          <p:cNvPr id="16" name="!!introduction">
            <a:extLst>
              <a:ext uri="{FF2B5EF4-FFF2-40B4-BE49-F238E27FC236}">
                <a16:creationId xmlns:a16="http://schemas.microsoft.com/office/drawing/2014/main" id="{A15380BF-735D-444C-98B0-430BA97045EA}"/>
              </a:ext>
            </a:extLst>
          </p:cNvPr>
          <p:cNvSpPr txBox="1"/>
          <p:nvPr/>
        </p:nvSpPr>
        <p:spPr>
          <a:xfrm>
            <a:off x="2943590" y="1507013"/>
            <a:ext cx="8914348" cy="1815882"/>
          </a:xfrm>
          <a:prstGeom prst="rect">
            <a:avLst/>
          </a:prstGeom>
          <a:noFill/>
        </p:spPr>
        <p:txBody>
          <a:bodyPr wrap="square" rtlCol="0">
            <a:spAutoFit/>
          </a:bodyPr>
          <a:lstStyle/>
          <a:p>
            <a:pPr lvl="0"/>
            <a:r>
              <a:rPr lang="en-AU" sz="2800" dirty="0"/>
              <a:t>Invariance of properties under transformation, and the relationship between the determinant of a transformation matrix and the effect of the linear transformation on the area of a bounded region of the plane.</a:t>
            </a:r>
            <a:endParaRPr lang="en-SG" sz="2800" dirty="0"/>
          </a:p>
        </p:txBody>
      </p:sp>
    </p:spTree>
    <p:extLst>
      <p:ext uri="{BB962C8B-B14F-4D97-AF65-F5344CB8AC3E}">
        <p14:creationId xmlns:p14="http://schemas.microsoft.com/office/powerpoint/2010/main" val="2890272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14" name="!!Subheading">
            <a:extLst>
              <a:ext uri="{FF2B5EF4-FFF2-40B4-BE49-F238E27FC236}">
                <a16:creationId xmlns:a16="http://schemas.microsoft.com/office/drawing/2014/main" id="{4B9C4285-2537-4259-988E-460E8E817408}"/>
              </a:ext>
            </a:extLst>
          </p:cNvPr>
          <p:cNvSpPr txBox="1"/>
          <p:nvPr/>
        </p:nvSpPr>
        <p:spPr>
          <a:xfrm>
            <a:off x="166109" y="914925"/>
            <a:ext cx="7367203" cy="584775"/>
          </a:xfrm>
          <a:prstGeom prst="rect">
            <a:avLst/>
          </a:prstGeom>
          <a:noFill/>
        </p:spPr>
        <p:txBody>
          <a:bodyPr wrap="square" rtlCol="0">
            <a:spAutoFit/>
          </a:bodyPr>
          <a:lstStyle/>
          <a:p>
            <a:r>
              <a:rPr lang="en-SG" sz="3200" dirty="0">
                <a:solidFill>
                  <a:schemeClr val="bg1"/>
                </a:solidFill>
              </a:rPr>
              <a:t>Matrix Transformations</a:t>
            </a:r>
          </a:p>
        </p:txBody>
      </p:sp>
      <p:sp>
        <p:nvSpPr>
          <p:cNvPr id="12" name="!!introduction">
            <a:extLst>
              <a:ext uri="{FF2B5EF4-FFF2-40B4-BE49-F238E27FC236}">
                <a16:creationId xmlns:a16="http://schemas.microsoft.com/office/drawing/2014/main" id="{609F16C2-0B9D-4099-B1E6-C83BAED8E719}"/>
              </a:ext>
            </a:extLst>
          </p:cNvPr>
          <p:cNvSpPr txBox="1"/>
          <p:nvPr/>
        </p:nvSpPr>
        <p:spPr>
          <a:xfrm>
            <a:off x="202733" y="1564055"/>
            <a:ext cx="8346234" cy="954107"/>
          </a:xfrm>
          <a:prstGeom prst="rect">
            <a:avLst/>
          </a:prstGeom>
          <a:noFill/>
        </p:spPr>
        <p:txBody>
          <a:bodyPr wrap="square" rtlCol="0">
            <a:spAutoFit/>
          </a:bodyPr>
          <a:lstStyle/>
          <a:p>
            <a:pPr marL="457200" lvl="0" indent="-457200">
              <a:buFont typeface="Arial" panose="020B0604020202020204" pitchFamily="34" charset="0"/>
              <a:buChar char="•"/>
            </a:pPr>
            <a:r>
              <a:rPr lang="en-AU" sz="2800" dirty="0">
                <a:solidFill>
                  <a:schemeClr val="bg1"/>
                </a:solidFill>
              </a:rPr>
              <a:t>Points in the plane, coordinates and their representation as 2 × 1 matrices (column vectors)</a:t>
            </a:r>
            <a:endParaRPr lang="en-SG" sz="2800" dirty="0">
              <a:solidFill>
                <a:schemeClr val="bg1"/>
              </a:solidFill>
            </a:endParaRPr>
          </a:p>
        </p:txBody>
      </p:sp>
      <p:grpSp>
        <p:nvGrpSpPr>
          <p:cNvPr id="44" name="Group 43">
            <a:extLst>
              <a:ext uri="{FF2B5EF4-FFF2-40B4-BE49-F238E27FC236}">
                <a16:creationId xmlns:a16="http://schemas.microsoft.com/office/drawing/2014/main" id="{C1BC6FF1-998C-4E0D-9DEA-5CFDF4302D79}"/>
              </a:ext>
            </a:extLst>
          </p:cNvPr>
          <p:cNvGrpSpPr/>
          <p:nvPr/>
        </p:nvGrpSpPr>
        <p:grpSpPr>
          <a:xfrm>
            <a:off x="8861579" y="3877690"/>
            <a:ext cx="2981186" cy="2982489"/>
            <a:chOff x="8684753" y="4053748"/>
            <a:chExt cx="3081510" cy="3150358"/>
          </a:xfrm>
        </p:grpSpPr>
        <p:pic>
          <p:nvPicPr>
            <p:cNvPr id="31" name="Picture 30">
              <a:extLst>
                <a:ext uri="{FF2B5EF4-FFF2-40B4-BE49-F238E27FC236}">
                  <a16:creationId xmlns:a16="http://schemas.microsoft.com/office/drawing/2014/main" id="{CCD811F0-B0BF-48D4-8AD6-BB3AAA110AA4}"/>
                </a:ext>
              </a:extLst>
            </p:cNvPr>
            <p:cNvPicPr>
              <a:picLocks noChangeAspect="1"/>
            </p:cNvPicPr>
            <p:nvPr/>
          </p:nvPicPr>
          <p:blipFill rotWithShape="1">
            <a:blip r:embed="rId4">
              <a:extLst>
                <a:ext uri="{28A0092B-C50C-407E-A947-70E740481C1C}">
                  <a14:useLocalDpi xmlns:a14="http://schemas.microsoft.com/office/drawing/2010/main" val="0"/>
                </a:ext>
              </a:extLst>
            </a:blip>
            <a:srcRect b="46612"/>
            <a:stretch/>
          </p:blipFill>
          <p:spPr>
            <a:xfrm>
              <a:off x="8684753" y="4053748"/>
              <a:ext cx="3081510" cy="3150358"/>
            </a:xfrm>
            <a:prstGeom prst="rect">
              <a:avLst/>
            </a:prstGeom>
          </p:spPr>
        </p:pic>
        <p:grpSp>
          <p:nvGrpSpPr>
            <p:cNvPr id="42" name="Group 41">
              <a:extLst>
                <a:ext uri="{FF2B5EF4-FFF2-40B4-BE49-F238E27FC236}">
                  <a16:creationId xmlns:a16="http://schemas.microsoft.com/office/drawing/2014/main" id="{4140D130-2BF2-4E97-93ED-BA1C6FDC062E}"/>
                </a:ext>
              </a:extLst>
            </p:cNvPr>
            <p:cNvGrpSpPr/>
            <p:nvPr/>
          </p:nvGrpSpPr>
          <p:grpSpPr>
            <a:xfrm>
              <a:off x="9246171" y="4563138"/>
              <a:ext cx="2188790" cy="1586244"/>
              <a:chOff x="1756304" y="100642"/>
              <a:chExt cx="8679391" cy="6518075"/>
            </a:xfrm>
          </p:grpSpPr>
          <p:grpSp>
            <p:nvGrpSpPr>
              <p:cNvPr id="32" name="Group 31">
                <a:extLst>
                  <a:ext uri="{FF2B5EF4-FFF2-40B4-BE49-F238E27FC236}">
                    <a16:creationId xmlns:a16="http://schemas.microsoft.com/office/drawing/2014/main" id="{5AB86CB6-F7A7-4FFB-A657-202D6FAB4DD5}"/>
                  </a:ext>
                </a:extLst>
              </p:cNvPr>
              <p:cNvGrpSpPr/>
              <p:nvPr/>
            </p:nvGrpSpPr>
            <p:grpSpPr>
              <a:xfrm>
                <a:off x="1756304" y="100642"/>
                <a:ext cx="8679391" cy="6518075"/>
                <a:chOff x="1756304" y="100642"/>
                <a:chExt cx="8679391" cy="6518075"/>
              </a:xfrm>
            </p:grpSpPr>
            <p:pic>
              <p:nvPicPr>
                <p:cNvPr id="33" name="Picture 32">
                  <a:extLst>
                    <a:ext uri="{FF2B5EF4-FFF2-40B4-BE49-F238E27FC236}">
                      <a16:creationId xmlns:a16="http://schemas.microsoft.com/office/drawing/2014/main" id="{940BDE09-AF30-4D9F-8E8B-4F5A10586972}"/>
                    </a:ext>
                  </a:extLst>
                </p:cNvPr>
                <p:cNvPicPr>
                  <a:picLocks noChangeAspect="1"/>
                </p:cNvPicPr>
                <p:nvPr/>
              </p:nvPicPr>
              <p:blipFill>
                <a:blip r:embed="rId5"/>
                <a:stretch>
                  <a:fillRect/>
                </a:stretch>
              </p:blipFill>
              <p:spPr>
                <a:xfrm>
                  <a:off x="1756304" y="100642"/>
                  <a:ext cx="8679391" cy="6518075"/>
                </a:xfrm>
                <a:prstGeom prst="rect">
                  <a:avLst/>
                </a:prstGeom>
              </p:spPr>
            </p:pic>
            <p:sp>
              <p:nvSpPr>
                <p:cNvPr id="34" name="Rectangle 33">
                  <a:extLst>
                    <a:ext uri="{FF2B5EF4-FFF2-40B4-BE49-F238E27FC236}">
                      <a16:creationId xmlns:a16="http://schemas.microsoft.com/office/drawing/2014/main" id="{DFF144EF-16B7-4AB1-9DB1-FB49AFD966C3}"/>
                    </a:ext>
                  </a:extLst>
                </p:cNvPr>
                <p:cNvSpPr/>
                <p:nvPr/>
              </p:nvSpPr>
              <p:spPr>
                <a:xfrm>
                  <a:off x="1773396" y="846033"/>
                  <a:ext cx="8618290" cy="5764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Hexagon 34">
                  <a:extLst>
                    <a:ext uri="{FF2B5EF4-FFF2-40B4-BE49-F238E27FC236}">
                      <a16:creationId xmlns:a16="http://schemas.microsoft.com/office/drawing/2014/main" id="{42458741-51A3-4777-A349-D7565206AC70}"/>
                    </a:ext>
                  </a:extLst>
                </p:cNvPr>
                <p:cNvSpPr/>
                <p:nvPr/>
              </p:nvSpPr>
              <p:spPr>
                <a:xfrm>
                  <a:off x="2461188"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Hexagon 35">
                  <a:extLst>
                    <a:ext uri="{FF2B5EF4-FFF2-40B4-BE49-F238E27FC236}">
                      <a16:creationId xmlns:a16="http://schemas.microsoft.com/office/drawing/2014/main" id="{41B51C0B-C464-4781-A37E-7F5059B0BCF4}"/>
                    </a:ext>
                  </a:extLst>
                </p:cNvPr>
                <p:cNvSpPr/>
                <p:nvPr/>
              </p:nvSpPr>
              <p:spPr>
                <a:xfrm>
                  <a:off x="3767271" y="293311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Hexagon 36">
                  <a:extLst>
                    <a:ext uri="{FF2B5EF4-FFF2-40B4-BE49-F238E27FC236}">
                      <a16:creationId xmlns:a16="http://schemas.microsoft.com/office/drawing/2014/main" id="{7A9546DD-A078-4449-B129-EFD96C6A42F8}"/>
                    </a:ext>
                  </a:extLst>
                </p:cNvPr>
                <p:cNvSpPr/>
                <p:nvPr/>
              </p:nvSpPr>
              <p:spPr>
                <a:xfrm>
                  <a:off x="5080476"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Hexagon 37">
                  <a:extLst>
                    <a:ext uri="{FF2B5EF4-FFF2-40B4-BE49-F238E27FC236}">
                      <a16:creationId xmlns:a16="http://schemas.microsoft.com/office/drawing/2014/main" id="{28D2A60E-E35C-4191-829A-53BB4D899D0C}"/>
                    </a:ext>
                  </a:extLst>
                </p:cNvPr>
                <p:cNvSpPr/>
                <p:nvPr/>
              </p:nvSpPr>
              <p:spPr>
                <a:xfrm>
                  <a:off x="6393681" y="1442335"/>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Hexagon 38">
                  <a:extLst>
                    <a:ext uri="{FF2B5EF4-FFF2-40B4-BE49-F238E27FC236}">
                      <a16:creationId xmlns:a16="http://schemas.microsoft.com/office/drawing/2014/main" id="{156F7893-80E4-488D-A8A5-23A5A839AFB5}"/>
                    </a:ext>
                  </a:extLst>
                </p:cNvPr>
                <p:cNvSpPr/>
                <p:nvPr/>
              </p:nvSpPr>
              <p:spPr>
                <a:xfrm>
                  <a:off x="7706886" y="219245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41" name="Picture 40">
                <a:extLst>
                  <a:ext uri="{FF2B5EF4-FFF2-40B4-BE49-F238E27FC236}">
                    <a16:creationId xmlns:a16="http://schemas.microsoft.com/office/drawing/2014/main" id="{3E01E233-24A1-4AF3-8DC6-D442CE2A5F08}"/>
                  </a:ext>
                </a:extLst>
              </p:cNvPr>
              <p:cNvPicPr>
                <a:picLocks noChangeAspect="1"/>
              </p:cNvPicPr>
              <p:nvPr/>
            </p:nvPicPr>
            <p:blipFill>
              <a:blip r:embed="rId6"/>
              <a:stretch>
                <a:fillRect/>
              </a:stretch>
            </p:blipFill>
            <p:spPr>
              <a:xfrm>
                <a:off x="2873984" y="5367849"/>
                <a:ext cx="6444031" cy="1249788"/>
              </a:xfrm>
              <a:prstGeom prst="rect">
                <a:avLst/>
              </a:prstGeom>
            </p:spPr>
          </p:pic>
        </p:grpSp>
      </p:grpSp>
      <p:grpSp>
        <p:nvGrpSpPr>
          <p:cNvPr id="52" name="Group 51">
            <a:extLst>
              <a:ext uri="{FF2B5EF4-FFF2-40B4-BE49-F238E27FC236}">
                <a16:creationId xmlns:a16="http://schemas.microsoft.com/office/drawing/2014/main" id="{38F11C4F-90DC-4289-B773-8D2E652B37D5}"/>
              </a:ext>
            </a:extLst>
          </p:cNvPr>
          <p:cNvGrpSpPr/>
          <p:nvPr/>
        </p:nvGrpSpPr>
        <p:grpSpPr>
          <a:xfrm rot="10800000">
            <a:off x="4860405" y="3875994"/>
            <a:ext cx="431175" cy="1266654"/>
            <a:chOff x="1452664" y="3807502"/>
            <a:chExt cx="431175" cy="1266654"/>
          </a:xfrm>
        </p:grpSpPr>
        <p:sp>
          <p:nvSpPr>
            <p:cNvPr id="53" name="Rectangle 52">
              <a:extLst>
                <a:ext uri="{FF2B5EF4-FFF2-40B4-BE49-F238E27FC236}">
                  <a16:creationId xmlns:a16="http://schemas.microsoft.com/office/drawing/2014/main" id="{381EB74A-CDA6-45C9-86EE-33D5454D8B1A}"/>
                </a:ext>
              </a:extLst>
            </p:cNvPr>
            <p:cNvSpPr/>
            <p:nvPr/>
          </p:nvSpPr>
          <p:spPr>
            <a:xfrm>
              <a:off x="1452664" y="3877690"/>
              <a:ext cx="376123" cy="11348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a:extLst>
                <a:ext uri="{FF2B5EF4-FFF2-40B4-BE49-F238E27FC236}">
                  <a16:creationId xmlns:a16="http://schemas.microsoft.com/office/drawing/2014/main" id="{B960B308-276D-4C42-AC2E-7ECCD15CDE08}"/>
                </a:ext>
              </a:extLst>
            </p:cNvPr>
            <p:cNvSpPr/>
            <p:nvPr/>
          </p:nvSpPr>
          <p:spPr>
            <a:xfrm>
              <a:off x="1611443" y="3807502"/>
              <a:ext cx="272396" cy="1266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1" name="Group 10">
            <a:extLst>
              <a:ext uri="{FF2B5EF4-FFF2-40B4-BE49-F238E27FC236}">
                <a16:creationId xmlns:a16="http://schemas.microsoft.com/office/drawing/2014/main" id="{CC26422E-E216-4692-8AC9-95AEDB9B825F}"/>
              </a:ext>
            </a:extLst>
          </p:cNvPr>
          <p:cNvGrpSpPr/>
          <p:nvPr/>
        </p:nvGrpSpPr>
        <p:grpSpPr>
          <a:xfrm>
            <a:off x="4661489" y="3882738"/>
            <a:ext cx="431175" cy="1266654"/>
            <a:chOff x="1452664" y="3807502"/>
            <a:chExt cx="431175" cy="1266654"/>
          </a:xfrm>
        </p:grpSpPr>
        <p:sp>
          <p:nvSpPr>
            <p:cNvPr id="6" name="Rectangle 5">
              <a:extLst>
                <a:ext uri="{FF2B5EF4-FFF2-40B4-BE49-F238E27FC236}">
                  <a16:creationId xmlns:a16="http://schemas.microsoft.com/office/drawing/2014/main" id="{EAF4A98D-5CF3-4FA8-9C3C-4B02BE9869AA}"/>
                </a:ext>
              </a:extLst>
            </p:cNvPr>
            <p:cNvSpPr/>
            <p:nvPr/>
          </p:nvSpPr>
          <p:spPr>
            <a:xfrm>
              <a:off x="1452664" y="3877690"/>
              <a:ext cx="376123" cy="11348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a:extLst>
                <a:ext uri="{FF2B5EF4-FFF2-40B4-BE49-F238E27FC236}">
                  <a16:creationId xmlns:a16="http://schemas.microsoft.com/office/drawing/2014/main" id="{2DC9CB7E-87B8-4778-BACF-5FEA2A094F1D}"/>
                </a:ext>
              </a:extLst>
            </p:cNvPr>
            <p:cNvSpPr/>
            <p:nvPr/>
          </p:nvSpPr>
          <p:spPr>
            <a:xfrm>
              <a:off x="1611443" y="3807502"/>
              <a:ext cx="272396" cy="1266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cxnSp>
        <p:nvCxnSpPr>
          <p:cNvPr id="45" name="Straight Arrow Connector 44">
            <a:extLst>
              <a:ext uri="{FF2B5EF4-FFF2-40B4-BE49-F238E27FC236}">
                <a16:creationId xmlns:a16="http://schemas.microsoft.com/office/drawing/2014/main" id="{471FDFD6-2CC5-4156-A12C-CA1C6BF0C444}"/>
              </a:ext>
            </a:extLst>
          </p:cNvPr>
          <p:cNvCxnSpPr>
            <a:cxnSpLocks/>
          </p:cNvCxnSpPr>
          <p:nvPr/>
        </p:nvCxnSpPr>
        <p:spPr>
          <a:xfrm>
            <a:off x="863125" y="5573466"/>
            <a:ext cx="5494946"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13DFA00-7903-4710-8AF5-D08158F9D24F}"/>
              </a:ext>
            </a:extLst>
          </p:cNvPr>
          <p:cNvCxnSpPr>
            <a:cxnSpLocks/>
          </p:cNvCxnSpPr>
          <p:nvPr/>
        </p:nvCxnSpPr>
        <p:spPr>
          <a:xfrm flipV="1">
            <a:off x="3358498" y="2694325"/>
            <a:ext cx="0" cy="3819969"/>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CAFFFFA-FD4D-4055-8311-066D57156F10}"/>
              </a:ext>
            </a:extLst>
          </p:cNvPr>
          <p:cNvSpPr/>
          <p:nvPr/>
        </p:nvSpPr>
        <p:spPr>
          <a:xfrm>
            <a:off x="4487697" y="4163442"/>
            <a:ext cx="77814" cy="778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C6A6CC6D-1BFF-463F-9F93-FC8CC295B812}"/>
              </a:ext>
            </a:extLst>
          </p:cNvPr>
          <p:cNvSpPr txBox="1"/>
          <p:nvPr/>
        </p:nvSpPr>
        <p:spPr>
          <a:xfrm>
            <a:off x="4761702" y="3909961"/>
            <a:ext cx="693898" cy="584775"/>
          </a:xfrm>
          <a:prstGeom prst="rect">
            <a:avLst/>
          </a:prstGeom>
          <a:noFill/>
        </p:spPr>
        <p:txBody>
          <a:bodyPr wrap="square" rtlCol="0">
            <a:spAutoFit/>
          </a:bodyPr>
          <a:lstStyle/>
          <a:p>
            <a:r>
              <a:rPr lang="en-SG" sz="3200" dirty="0">
                <a:solidFill>
                  <a:schemeClr val="bg1"/>
                </a:solidFill>
              </a:rPr>
              <a:t>3</a:t>
            </a:r>
          </a:p>
        </p:txBody>
      </p:sp>
      <p:sp>
        <p:nvSpPr>
          <p:cNvPr id="47" name="TextBox 46">
            <a:extLst>
              <a:ext uri="{FF2B5EF4-FFF2-40B4-BE49-F238E27FC236}">
                <a16:creationId xmlns:a16="http://schemas.microsoft.com/office/drawing/2014/main" id="{DF902DB0-2E54-4C49-86EA-C6B1E8CC1AC8}"/>
              </a:ext>
            </a:extLst>
          </p:cNvPr>
          <p:cNvSpPr txBox="1"/>
          <p:nvPr/>
        </p:nvSpPr>
        <p:spPr>
          <a:xfrm>
            <a:off x="5197593" y="3909961"/>
            <a:ext cx="693898" cy="584775"/>
          </a:xfrm>
          <a:prstGeom prst="rect">
            <a:avLst/>
          </a:prstGeom>
          <a:noFill/>
        </p:spPr>
        <p:txBody>
          <a:bodyPr wrap="square" rtlCol="0">
            <a:spAutoFit/>
          </a:bodyPr>
          <a:lstStyle/>
          <a:p>
            <a:r>
              <a:rPr lang="en-SG" sz="3200" dirty="0">
                <a:solidFill>
                  <a:schemeClr val="bg1"/>
                </a:solidFill>
              </a:rPr>
              <a:t>4</a:t>
            </a:r>
          </a:p>
        </p:txBody>
      </p:sp>
      <p:sp>
        <p:nvSpPr>
          <p:cNvPr id="48" name="TextBox 47">
            <a:extLst>
              <a:ext uri="{FF2B5EF4-FFF2-40B4-BE49-F238E27FC236}">
                <a16:creationId xmlns:a16="http://schemas.microsoft.com/office/drawing/2014/main" id="{2FD943C3-E5D4-42F9-80FE-9DB581E1C744}"/>
              </a:ext>
            </a:extLst>
          </p:cNvPr>
          <p:cNvSpPr txBox="1"/>
          <p:nvPr/>
        </p:nvSpPr>
        <p:spPr>
          <a:xfrm>
            <a:off x="5034762" y="3909961"/>
            <a:ext cx="693898" cy="584775"/>
          </a:xfrm>
          <a:prstGeom prst="rect">
            <a:avLst/>
          </a:prstGeom>
          <a:noFill/>
        </p:spPr>
        <p:txBody>
          <a:bodyPr wrap="square" rtlCol="0">
            <a:spAutoFit/>
          </a:bodyPr>
          <a:lstStyle/>
          <a:p>
            <a:r>
              <a:rPr lang="en-SG" sz="3200" dirty="0">
                <a:solidFill>
                  <a:schemeClr val="bg1"/>
                </a:solidFill>
              </a:rPr>
              <a:t>,</a:t>
            </a:r>
          </a:p>
        </p:txBody>
      </p:sp>
      <p:sp>
        <p:nvSpPr>
          <p:cNvPr id="49" name="TextBox 48">
            <a:extLst>
              <a:ext uri="{FF2B5EF4-FFF2-40B4-BE49-F238E27FC236}">
                <a16:creationId xmlns:a16="http://schemas.microsoft.com/office/drawing/2014/main" id="{D5303FEC-14B6-403A-A53B-57334F2AE491}"/>
              </a:ext>
            </a:extLst>
          </p:cNvPr>
          <p:cNvSpPr txBox="1"/>
          <p:nvPr/>
        </p:nvSpPr>
        <p:spPr>
          <a:xfrm>
            <a:off x="4598871" y="3909961"/>
            <a:ext cx="693898" cy="584775"/>
          </a:xfrm>
          <a:prstGeom prst="rect">
            <a:avLst/>
          </a:prstGeom>
          <a:noFill/>
        </p:spPr>
        <p:txBody>
          <a:bodyPr wrap="square" rtlCol="0">
            <a:spAutoFit/>
          </a:bodyPr>
          <a:lstStyle/>
          <a:p>
            <a:r>
              <a:rPr lang="en-SG" sz="3200" dirty="0">
                <a:solidFill>
                  <a:schemeClr val="bg1"/>
                </a:solidFill>
              </a:rPr>
              <a:t>(</a:t>
            </a:r>
          </a:p>
        </p:txBody>
      </p:sp>
      <p:sp>
        <p:nvSpPr>
          <p:cNvPr id="50" name="TextBox 49">
            <a:extLst>
              <a:ext uri="{FF2B5EF4-FFF2-40B4-BE49-F238E27FC236}">
                <a16:creationId xmlns:a16="http://schemas.microsoft.com/office/drawing/2014/main" id="{D27C03FA-F9CA-44E9-AF41-5370297CFDA9}"/>
              </a:ext>
            </a:extLst>
          </p:cNvPr>
          <p:cNvSpPr txBox="1"/>
          <p:nvPr/>
        </p:nvSpPr>
        <p:spPr>
          <a:xfrm>
            <a:off x="5455600" y="3909961"/>
            <a:ext cx="693898" cy="584775"/>
          </a:xfrm>
          <a:prstGeom prst="rect">
            <a:avLst/>
          </a:prstGeom>
          <a:noFill/>
        </p:spPr>
        <p:txBody>
          <a:bodyPr wrap="square" rtlCol="0">
            <a:spAutoFit/>
          </a:bodyPr>
          <a:lstStyle/>
          <a:p>
            <a:r>
              <a:rPr lang="en-SG" sz="3200" dirty="0">
                <a:solidFill>
                  <a:schemeClr val="bg1"/>
                </a:solidFill>
              </a:rPr>
              <a:t>)</a:t>
            </a:r>
          </a:p>
        </p:txBody>
      </p:sp>
      <p:sp>
        <p:nvSpPr>
          <p:cNvPr id="13" name="Speech Bubble: Rectangle with Corners Rounded 12">
            <a:extLst>
              <a:ext uri="{FF2B5EF4-FFF2-40B4-BE49-F238E27FC236}">
                <a16:creationId xmlns:a16="http://schemas.microsoft.com/office/drawing/2014/main" id="{F79D3F57-70C9-4C9D-B894-323C7D1FC24B}"/>
              </a:ext>
            </a:extLst>
          </p:cNvPr>
          <p:cNvSpPr/>
          <p:nvPr/>
        </p:nvSpPr>
        <p:spPr>
          <a:xfrm>
            <a:off x="67455" y="2694325"/>
            <a:ext cx="8133907" cy="2146458"/>
          </a:xfrm>
          <a:prstGeom prst="wedgeRoundRectCallout">
            <a:avLst>
              <a:gd name="adj1" fmla="val 57762"/>
              <a:gd name="adj2" fmla="val 35442"/>
              <a:gd name="adj3" fmla="val 16667"/>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SG" sz="3200" dirty="0">
                <a:solidFill>
                  <a:schemeClr val="tx1"/>
                </a:solidFill>
              </a:rPr>
              <a:t>Mathematical Methods (2016 – 2021)</a:t>
            </a:r>
          </a:p>
          <a:p>
            <a:pPr marL="449263" indent="-449263">
              <a:buFont typeface="Arial" panose="020B0604020202020204" pitchFamily="34" charset="0"/>
              <a:buChar char="•"/>
            </a:pPr>
            <a:r>
              <a:rPr lang="en-SG" sz="2800" dirty="0">
                <a:solidFill>
                  <a:schemeClr val="tx1"/>
                </a:solidFill>
              </a:rPr>
              <a:t>Points in the plane, coordinates and their representation as 2 × 1 matrices (column vectors)</a:t>
            </a:r>
          </a:p>
          <a:p>
            <a:pPr algn="ctr"/>
            <a:endParaRPr lang="en-SG" dirty="0"/>
          </a:p>
        </p:txBody>
      </p:sp>
    </p:spTree>
    <p:extLst>
      <p:ext uri="{BB962C8B-B14F-4D97-AF65-F5344CB8AC3E}">
        <p14:creationId xmlns:p14="http://schemas.microsoft.com/office/powerpoint/2010/main" val="108060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4" fill="hold" nodeType="withEffect">
                                  <p:stCondLst>
                                    <p:cond delay="50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2.5E-6 -1.48148E-6 L -0.03581 0.07847 " pathEditMode="relative" rAng="0" ptsTypes="AA">
                                      <p:cBhvr>
                                        <p:cTn id="35" dur="2000" fill="hold"/>
                                        <p:tgtEl>
                                          <p:spTgt spid="47"/>
                                        </p:tgtEl>
                                        <p:attrNameLst>
                                          <p:attrName>ppt_x</p:attrName>
                                          <p:attrName>ppt_y</p:attrName>
                                        </p:attrNameLst>
                                      </p:cBhvr>
                                      <p:rCtr x="-1797" y="3912"/>
                                    </p:animMotion>
                                  </p:childTnLst>
                                </p:cTn>
                              </p:par>
                              <p:par>
                                <p:cTn id="36" presetID="10" presetClass="exit" presetSubtype="0" fill="hold" grpId="1" nodeType="withEffect">
                                  <p:stCondLst>
                                    <p:cond delay="0"/>
                                  </p:stCondLst>
                                  <p:childTnLst>
                                    <p:animEffect transition="out" filter="fad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8" fill="hold" grpId="1" nodeType="clickEffect">
                                  <p:stCondLst>
                                    <p:cond delay="0"/>
                                  </p:stCondLst>
                                  <p:childTnLst>
                                    <p:animEffect transition="out" filter="wipe(left)">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7" grpId="0"/>
      <p:bldP spid="47" grpId="1"/>
      <p:bldP spid="48" grpId="0"/>
      <p:bldP spid="48" grpId="1"/>
      <p:bldP spid="49" grpId="0"/>
      <p:bldP spid="49" grpId="1"/>
      <p:bldP spid="50" grpId="0"/>
      <p:bldP spid="50" grpId="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14" name="!!Subheading">
            <a:extLst>
              <a:ext uri="{FF2B5EF4-FFF2-40B4-BE49-F238E27FC236}">
                <a16:creationId xmlns:a16="http://schemas.microsoft.com/office/drawing/2014/main" id="{4B9C4285-2537-4259-988E-460E8E817408}"/>
              </a:ext>
            </a:extLst>
          </p:cNvPr>
          <p:cNvSpPr txBox="1"/>
          <p:nvPr/>
        </p:nvSpPr>
        <p:spPr>
          <a:xfrm>
            <a:off x="166109" y="914925"/>
            <a:ext cx="7367203" cy="584775"/>
          </a:xfrm>
          <a:prstGeom prst="rect">
            <a:avLst/>
          </a:prstGeom>
          <a:noFill/>
        </p:spPr>
        <p:txBody>
          <a:bodyPr wrap="square" rtlCol="0">
            <a:spAutoFit/>
          </a:bodyPr>
          <a:lstStyle/>
          <a:p>
            <a:r>
              <a:rPr lang="en-SG" sz="3200" dirty="0">
                <a:solidFill>
                  <a:schemeClr val="bg1"/>
                </a:solidFill>
              </a:rPr>
              <a:t>Matrix Transformations</a:t>
            </a:r>
          </a:p>
        </p:txBody>
      </p:sp>
      <p:grpSp>
        <p:nvGrpSpPr>
          <p:cNvPr id="44" name="Group 43">
            <a:extLst>
              <a:ext uri="{FF2B5EF4-FFF2-40B4-BE49-F238E27FC236}">
                <a16:creationId xmlns:a16="http://schemas.microsoft.com/office/drawing/2014/main" id="{C1BC6FF1-998C-4E0D-9DEA-5CFDF4302D79}"/>
              </a:ext>
            </a:extLst>
          </p:cNvPr>
          <p:cNvGrpSpPr/>
          <p:nvPr/>
        </p:nvGrpSpPr>
        <p:grpSpPr>
          <a:xfrm>
            <a:off x="8861579" y="3877690"/>
            <a:ext cx="2981186" cy="2982489"/>
            <a:chOff x="8684753" y="4053748"/>
            <a:chExt cx="3081510" cy="3150358"/>
          </a:xfrm>
        </p:grpSpPr>
        <p:pic>
          <p:nvPicPr>
            <p:cNvPr id="31" name="Picture 30">
              <a:extLst>
                <a:ext uri="{FF2B5EF4-FFF2-40B4-BE49-F238E27FC236}">
                  <a16:creationId xmlns:a16="http://schemas.microsoft.com/office/drawing/2014/main" id="{CCD811F0-B0BF-48D4-8AD6-BB3AAA110AA4}"/>
                </a:ext>
              </a:extLst>
            </p:cNvPr>
            <p:cNvPicPr>
              <a:picLocks noChangeAspect="1"/>
            </p:cNvPicPr>
            <p:nvPr/>
          </p:nvPicPr>
          <p:blipFill rotWithShape="1">
            <a:blip r:embed="rId4">
              <a:extLst>
                <a:ext uri="{28A0092B-C50C-407E-A947-70E740481C1C}">
                  <a14:useLocalDpi xmlns:a14="http://schemas.microsoft.com/office/drawing/2010/main" val="0"/>
                </a:ext>
              </a:extLst>
            </a:blip>
            <a:srcRect b="46612"/>
            <a:stretch/>
          </p:blipFill>
          <p:spPr>
            <a:xfrm>
              <a:off x="8684753" y="4053748"/>
              <a:ext cx="3081510" cy="3150358"/>
            </a:xfrm>
            <a:prstGeom prst="rect">
              <a:avLst/>
            </a:prstGeom>
          </p:spPr>
        </p:pic>
        <p:grpSp>
          <p:nvGrpSpPr>
            <p:cNvPr id="42" name="Group 41">
              <a:extLst>
                <a:ext uri="{FF2B5EF4-FFF2-40B4-BE49-F238E27FC236}">
                  <a16:creationId xmlns:a16="http://schemas.microsoft.com/office/drawing/2014/main" id="{4140D130-2BF2-4E97-93ED-BA1C6FDC062E}"/>
                </a:ext>
              </a:extLst>
            </p:cNvPr>
            <p:cNvGrpSpPr/>
            <p:nvPr/>
          </p:nvGrpSpPr>
          <p:grpSpPr>
            <a:xfrm>
              <a:off x="9246171" y="4563138"/>
              <a:ext cx="2188790" cy="1586244"/>
              <a:chOff x="1756304" y="100642"/>
              <a:chExt cx="8679391" cy="6518075"/>
            </a:xfrm>
          </p:grpSpPr>
          <p:grpSp>
            <p:nvGrpSpPr>
              <p:cNvPr id="32" name="Group 31">
                <a:extLst>
                  <a:ext uri="{FF2B5EF4-FFF2-40B4-BE49-F238E27FC236}">
                    <a16:creationId xmlns:a16="http://schemas.microsoft.com/office/drawing/2014/main" id="{5AB86CB6-F7A7-4FFB-A657-202D6FAB4DD5}"/>
                  </a:ext>
                </a:extLst>
              </p:cNvPr>
              <p:cNvGrpSpPr/>
              <p:nvPr/>
            </p:nvGrpSpPr>
            <p:grpSpPr>
              <a:xfrm>
                <a:off x="1756304" y="100642"/>
                <a:ext cx="8679391" cy="6518075"/>
                <a:chOff x="1756304" y="100642"/>
                <a:chExt cx="8679391" cy="6518075"/>
              </a:xfrm>
            </p:grpSpPr>
            <p:pic>
              <p:nvPicPr>
                <p:cNvPr id="33" name="Picture 32">
                  <a:extLst>
                    <a:ext uri="{FF2B5EF4-FFF2-40B4-BE49-F238E27FC236}">
                      <a16:creationId xmlns:a16="http://schemas.microsoft.com/office/drawing/2014/main" id="{940BDE09-AF30-4D9F-8E8B-4F5A10586972}"/>
                    </a:ext>
                  </a:extLst>
                </p:cNvPr>
                <p:cNvPicPr>
                  <a:picLocks noChangeAspect="1"/>
                </p:cNvPicPr>
                <p:nvPr/>
              </p:nvPicPr>
              <p:blipFill>
                <a:blip r:embed="rId5"/>
                <a:stretch>
                  <a:fillRect/>
                </a:stretch>
              </p:blipFill>
              <p:spPr>
                <a:xfrm>
                  <a:off x="1756304" y="100642"/>
                  <a:ext cx="8679391" cy="6518075"/>
                </a:xfrm>
                <a:prstGeom prst="rect">
                  <a:avLst/>
                </a:prstGeom>
              </p:spPr>
            </p:pic>
            <p:sp>
              <p:nvSpPr>
                <p:cNvPr id="34" name="Rectangle 33">
                  <a:extLst>
                    <a:ext uri="{FF2B5EF4-FFF2-40B4-BE49-F238E27FC236}">
                      <a16:creationId xmlns:a16="http://schemas.microsoft.com/office/drawing/2014/main" id="{DFF144EF-16B7-4AB1-9DB1-FB49AFD966C3}"/>
                    </a:ext>
                  </a:extLst>
                </p:cNvPr>
                <p:cNvSpPr/>
                <p:nvPr/>
              </p:nvSpPr>
              <p:spPr>
                <a:xfrm>
                  <a:off x="1773396" y="846033"/>
                  <a:ext cx="8618290" cy="5764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Hexagon 34">
                  <a:extLst>
                    <a:ext uri="{FF2B5EF4-FFF2-40B4-BE49-F238E27FC236}">
                      <a16:creationId xmlns:a16="http://schemas.microsoft.com/office/drawing/2014/main" id="{42458741-51A3-4777-A349-D7565206AC70}"/>
                    </a:ext>
                  </a:extLst>
                </p:cNvPr>
                <p:cNvSpPr/>
                <p:nvPr/>
              </p:nvSpPr>
              <p:spPr>
                <a:xfrm>
                  <a:off x="2461188"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Hexagon 35">
                  <a:extLst>
                    <a:ext uri="{FF2B5EF4-FFF2-40B4-BE49-F238E27FC236}">
                      <a16:creationId xmlns:a16="http://schemas.microsoft.com/office/drawing/2014/main" id="{41B51C0B-C464-4781-A37E-7F5059B0BCF4}"/>
                    </a:ext>
                  </a:extLst>
                </p:cNvPr>
                <p:cNvSpPr/>
                <p:nvPr/>
              </p:nvSpPr>
              <p:spPr>
                <a:xfrm>
                  <a:off x="3767271" y="293311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Hexagon 36">
                  <a:extLst>
                    <a:ext uri="{FF2B5EF4-FFF2-40B4-BE49-F238E27FC236}">
                      <a16:creationId xmlns:a16="http://schemas.microsoft.com/office/drawing/2014/main" id="{7A9546DD-A078-4449-B129-EFD96C6A42F8}"/>
                    </a:ext>
                  </a:extLst>
                </p:cNvPr>
                <p:cNvSpPr/>
                <p:nvPr/>
              </p:nvSpPr>
              <p:spPr>
                <a:xfrm>
                  <a:off x="5080476"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Hexagon 37">
                  <a:extLst>
                    <a:ext uri="{FF2B5EF4-FFF2-40B4-BE49-F238E27FC236}">
                      <a16:creationId xmlns:a16="http://schemas.microsoft.com/office/drawing/2014/main" id="{28D2A60E-E35C-4191-829A-53BB4D899D0C}"/>
                    </a:ext>
                  </a:extLst>
                </p:cNvPr>
                <p:cNvSpPr/>
                <p:nvPr/>
              </p:nvSpPr>
              <p:spPr>
                <a:xfrm>
                  <a:off x="6393681" y="1442335"/>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Hexagon 38">
                  <a:extLst>
                    <a:ext uri="{FF2B5EF4-FFF2-40B4-BE49-F238E27FC236}">
                      <a16:creationId xmlns:a16="http://schemas.microsoft.com/office/drawing/2014/main" id="{156F7893-80E4-488D-A8A5-23A5A839AFB5}"/>
                    </a:ext>
                  </a:extLst>
                </p:cNvPr>
                <p:cNvSpPr/>
                <p:nvPr/>
              </p:nvSpPr>
              <p:spPr>
                <a:xfrm>
                  <a:off x="7706886" y="219245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41" name="Picture 40">
                <a:extLst>
                  <a:ext uri="{FF2B5EF4-FFF2-40B4-BE49-F238E27FC236}">
                    <a16:creationId xmlns:a16="http://schemas.microsoft.com/office/drawing/2014/main" id="{3E01E233-24A1-4AF3-8DC6-D442CE2A5F08}"/>
                  </a:ext>
                </a:extLst>
              </p:cNvPr>
              <p:cNvPicPr>
                <a:picLocks noChangeAspect="1"/>
              </p:cNvPicPr>
              <p:nvPr/>
            </p:nvPicPr>
            <p:blipFill>
              <a:blip r:embed="rId6"/>
              <a:stretch>
                <a:fillRect/>
              </a:stretch>
            </p:blipFill>
            <p:spPr>
              <a:xfrm>
                <a:off x="2873984" y="5367849"/>
                <a:ext cx="6444031" cy="1249788"/>
              </a:xfrm>
              <a:prstGeom prst="rect">
                <a:avLst/>
              </a:prstGeom>
            </p:spPr>
          </p:pic>
        </p:grpSp>
      </p:grpSp>
      <mc:AlternateContent xmlns:mc="http://schemas.openxmlformats.org/markup-compatibility/2006" xmlns:a14="http://schemas.microsoft.com/office/drawing/2010/main">
        <mc:Choice Requires="a14">
          <p:sp>
            <p:nvSpPr>
              <p:cNvPr id="30" name="!!introduction">
                <a:extLst>
                  <a:ext uri="{FF2B5EF4-FFF2-40B4-BE49-F238E27FC236}">
                    <a16:creationId xmlns:a16="http://schemas.microsoft.com/office/drawing/2014/main" id="{F1316AB4-8D40-418F-8D35-57F6253FA54A}"/>
                  </a:ext>
                </a:extLst>
              </p:cNvPr>
              <p:cNvSpPr txBox="1"/>
              <p:nvPr/>
            </p:nvSpPr>
            <p:spPr>
              <a:xfrm>
                <a:off x="191747" y="1561403"/>
                <a:ext cx="8346234" cy="523220"/>
              </a:xfrm>
              <a:prstGeom prst="rect">
                <a:avLst/>
              </a:prstGeom>
              <a:noFill/>
            </p:spPr>
            <p:txBody>
              <a:bodyPr wrap="square" rtlCol="0">
                <a:spAutoFit/>
              </a:bodyPr>
              <a:lstStyle/>
              <a:p>
                <a:pPr marL="457200" lvl="0" indent="-457200">
                  <a:buFont typeface="Arial" panose="020B0604020202020204" pitchFamily="34" charset="0"/>
                  <a:buChar char="•"/>
                </a:pPr>
                <a:r>
                  <a:rPr lang="en-AU" sz="2800" dirty="0">
                    <a:solidFill>
                      <a:schemeClr val="bg1"/>
                    </a:solidFill>
                  </a:rPr>
                  <a:t>Translations of the plane </a:t>
                </a:r>
                <a14:m>
                  <m:oMath xmlns:m="http://schemas.openxmlformats.org/officeDocument/2006/math">
                    <m:r>
                      <a:rPr lang="en-AU" sz="2800" i="1">
                        <a:solidFill>
                          <a:schemeClr val="bg1"/>
                        </a:solidFill>
                        <a:latin typeface="Cambria Math" panose="02040503050406030204" pitchFamily="18" charset="0"/>
                      </a:rPr>
                      <m:t>𝑇</m:t>
                    </m:r>
                    <m:r>
                      <a:rPr lang="en-AU" sz="2800" i="1">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𝑥</m:t>
                    </m:r>
                    <m:r>
                      <a:rPr lang="en-AU" sz="2800" i="1">
                        <a:solidFill>
                          <a:schemeClr val="bg1"/>
                        </a:solidFill>
                        <a:latin typeface="Cambria Math" panose="02040503050406030204" pitchFamily="18" charset="0"/>
                      </a:rPr>
                      <m:t>, </m:t>
                    </m:r>
                    <m:r>
                      <a:rPr lang="en-AU" sz="2800" i="1">
                        <a:solidFill>
                          <a:schemeClr val="bg1"/>
                        </a:solidFill>
                        <a:latin typeface="Cambria Math" panose="02040503050406030204" pitchFamily="18" charset="0"/>
                      </a:rPr>
                      <m:t>𝑦</m:t>
                    </m:r>
                    <m:r>
                      <a:rPr lang="en-AU" sz="2800" i="1">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𝑥</m:t>
                    </m:r>
                    <m:r>
                      <a:rPr lang="en-AU" sz="2800" i="1">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𝑎</m:t>
                    </m:r>
                    <m:r>
                      <a:rPr lang="en-AU" sz="2800" i="1">
                        <a:solidFill>
                          <a:schemeClr val="bg1"/>
                        </a:solidFill>
                        <a:latin typeface="Cambria Math" panose="02040503050406030204" pitchFamily="18" charset="0"/>
                      </a:rPr>
                      <m:t>, </m:t>
                    </m:r>
                    <m:r>
                      <a:rPr lang="en-AU" sz="2800" i="1">
                        <a:solidFill>
                          <a:schemeClr val="bg1"/>
                        </a:solidFill>
                        <a:latin typeface="Cambria Math" panose="02040503050406030204" pitchFamily="18" charset="0"/>
                      </a:rPr>
                      <m:t>𝑦</m:t>
                    </m:r>
                    <m:r>
                      <a:rPr lang="en-AU" sz="2800" i="1">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𝑏</m:t>
                    </m:r>
                    <m:r>
                      <a:rPr lang="en-AU" sz="2800" i="1">
                        <a:solidFill>
                          <a:schemeClr val="bg1"/>
                        </a:solidFill>
                        <a:latin typeface="Cambria Math" panose="02040503050406030204" pitchFamily="18" charset="0"/>
                      </a:rPr>
                      <m:t>)</m:t>
                    </m:r>
                  </m:oMath>
                </a14:m>
                <a:endParaRPr lang="en-SG" sz="2800" dirty="0">
                  <a:solidFill>
                    <a:schemeClr val="bg1"/>
                  </a:solidFill>
                </a:endParaRPr>
              </a:p>
            </p:txBody>
          </p:sp>
        </mc:Choice>
        <mc:Fallback xmlns="">
          <p:sp>
            <p:nvSpPr>
              <p:cNvPr id="30" name="!!introduction">
                <a:extLst>
                  <a:ext uri="{FF2B5EF4-FFF2-40B4-BE49-F238E27FC236}">
                    <a16:creationId xmlns:a16="http://schemas.microsoft.com/office/drawing/2014/main" id="{F1316AB4-8D40-418F-8D35-57F6253FA54A}"/>
                  </a:ext>
                </a:extLst>
              </p:cNvPr>
              <p:cNvSpPr txBox="1">
                <a:spLocks noRot="1" noChangeAspect="1" noMove="1" noResize="1" noEditPoints="1" noAdjustHandles="1" noChangeArrowheads="1" noChangeShapeType="1" noTextEdit="1"/>
              </p:cNvSpPr>
              <p:nvPr/>
            </p:nvSpPr>
            <p:spPr>
              <a:xfrm>
                <a:off x="191747" y="1561403"/>
                <a:ext cx="8346234" cy="523220"/>
              </a:xfrm>
              <a:prstGeom prst="rect">
                <a:avLst/>
              </a:prstGeom>
              <a:blipFill>
                <a:blip r:embed="rId7"/>
                <a:stretch>
                  <a:fillRect l="-1314" t="-10465" b="-32558"/>
                </a:stretch>
              </a:blipFill>
            </p:spPr>
            <p:txBody>
              <a:bodyPr/>
              <a:lstStyle/>
              <a:p>
                <a:r>
                  <a:rPr lang="en-SG">
                    <a:noFill/>
                  </a:rPr>
                  <a:t> </a:t>
                </a:r>
              </a:p>
            </p:txBody>
          </p:sp>
        </mc:Fallback>
      </mc:AlternateContent>
      <p:cxnSp>
        <p:nvCxnSpPr>
          <p:cNvPr id="5" name="Straight Arrow Connector 4">
            <a:extLst>
              <a:ext uri="{FF2B5EF4-FFF2-40B4-BE49-F238E27FC236}">
                <a16:creationId xmlns:a16="http://schemas.microsoft.com/office/drawing/2014/main" id="{B87569F9-27DA-402D-BD05-776203357284}"/>
              </a:ext>
            </a:extLst>
          </p:cNvPr>
          <p:cNvCxnSpPr>
            <a:cxnSpLocks/>
          </p:cNvCxnSpPr>
          <p:nvPr/>
        </p:nvCxnSpPr>
        <p:spPr>
          <a:xfrm>
            <a:off x="863125" y="5573466"/>
            <a:ext cx="5494946"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4C360E5-4FD7-4B50-9F3B-D19A5AF08A81}"/>
              </a:ext>
            </a:extLst>
          </p:cNvPr>
          <p:cNvCxnSpPr>
            <a:cxnSpLocks/>
          </p:cNvCxnSpPr>
          <p:nvPr/>
        </p:nvCxnSpPr>
        <p:spPr>
          <a:xfrm flipV="1">
            <a:off x="3358498" y="2694325"/>
            <a:ext cx="0" cy="3819969"/>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ransformed Graph">
            <a:extLst>
              <a:ext uri="{FF2B5EF4-FFF2-40B4-BE49-F238E27FC236}">
                <a16:creationId xmlns:a16="http://schemas.microsoft.com/office/drawing/2014/main" id="{EFD7EFE0-3645-4DBE-B005-C0EE2FC41F3F}"/>
              </a:ext>
            </a:extLst>
          </p:cNvPr>
          <p:cNvSpPr/>
          <p:nvPr/>
        </p:nvSpPr>
        <p:spPr>
          <a:xfrm>
            <a:off x="1857015" y="2801799"/>
            <a:ext cx="3016665" cy="2769165"/>
          </a:xfrm>
          <a:custGeom>
            <a:avLst/>
            <a:gdLst>
              <a:gd name="connsiteX0" fmla="*/ 0 w 3016665"/>
              <a:gd name="connsiteY0" fmla="*/ 0 h 2769165"/>
              <a:gd name="connsiteX1" fmla="*/ 1478422 w 3016665"/>
              <a:gd name="connsiteY1" fmla="*/ 2768838 h 2769165"/>
              <a:gd name="connsiteX2" fmla="*/ 3016665 w 3016665"/>
              <a:gd name="connsiteY2" fmla="*/ 145279 h 2769165"/>
            </a:gdLst>
            <a:ahLst/>
            <a:cxnLst>
              <a:cxn ang="0">
                <a:pos x="connsiteX0" y="connsiteY0"/>
              </a:cxn>
              <a:cxn ang="0">
                <a:pos x="connsiteX1" y="connsiteY1"/>
              </a:cxn>
              <a:cxn ang="0">
                <a:pos x="connsiteX2" y="connsiteY2"/>
              </a:cxn>
            </a:cxnLst>
            <a:rect l="l" t="t" r="r" b="b"/>
            <a:pathLst>
              <a:path w="3016665" h="2769165">
                <a:moveTo>
                  <a:pt x="0" y="0"/>
                </a:moveTo>
                <a:cubicBezTo>
                  <a:pt x="487822" y="1372312"/>
                  <a:pt x="975645" y="2744625"/>
                  <a:pt x="1478422" y="2768838"/>
                </a:cubicBezTo>
                <a:cubicBezTo>
                  <a:pt x="1981200" y="2793051"/>
                  <a:pt x="2498932" y="1469165"/>
                  <a:pt x="3016665" y="145279"/>
                </a:cubicBezTo>
              </a:path>
            </a:pathLst>
          </a:custGeom>
          <a:noFill/>
          <a:ln w="158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Original Graph">
            <a:extLst>
              <a:ext uri="{FF2B5EF4-FFF2-40B4-BE49-F238E27FC236}">
                <a16:creationId xmlns:a16="http://schemas.microsoft.com/office/drawing/2014/main" id="{57292AAB-A504-4FF2-919A-8533EBB53BC2}"/>
              </a:ext>
            </a:extLst>
          </p:cNvPr>
          <p:cNvSpPr/>
          <p:nvPr/>
        </p:nvSpPr>
        <p:spPr>
          <a:xfrm>
            <a:off x="1854438" y="2803020"/>
            <a:ext cx="3016665" cy="2769165"/>
          </a:xfrm>
          <a:custGeom>
            <a:avLst/>
            <a:gdLst>
              <a:gd name="connsiteX0" fmla="*/ 0 w 3016665"/>
              <a:gd name="connsiteY0" fmla="*/ 0 h 2769165"/>
              <a:gd name="connsiteX1" fmla="*/ 1478422 w 3016665"/>
              <a:gd name="connsiteY1" fmla="*/ 2768838 h 2769165"/>
              <a:gd name="connsiteX2" fmla="*/ 3016665 w 3016665"/>
              <a:gd name="connsiteY2" fmla="*/ 145279 h 2769165"/>
            </a:gdLst>
            <a:ahLst/>
            <a:cxnLst>
              <a:cxn ang="0">
                <a:pos x="connsiteX0" y="connsiteY0"/>
              </a:cxn>
              <a:cxn ang="0">
                <a:pos x="connsiteX1" y="connsiteY1"/>
              </a:cxn>
              <a:cxn ang="0">
                <a:pos x="connsiteX2" y="connsiteY2"/>
              </a:cxn>
            </a:cxnLst>
            <a:rect l="l" t="t" r="r" b="b"/>
            <a:pathLst>
              <a:path w="3016665" h="2769165">
                <a:moveTo>
                  <a:pt x="0" y="0"/>
                </a:moveTo>
                <a:cubicBezTo>
                  <a:pt x="487822" y="1372312"/>
                  <a:pt x="975645" y="2744625"/>
                  <a:pt x="1478422" y="2768838"/>
                </a:cubicBezTo>
                <a:cubicBezTo>
                  <a:pt x="1981200" y="2793051"/>
                  <a:pt x="2498932" y="1469165"/>
                  <a:pt x="3016665" y="145279"/>
                </a:cubicBezTo>
              </a:path>
            </a:pathLst>
          </a:cu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Speech Bubble: Rectangle with Corners Rounded 39">
            <a:extLst>
              <a:ext uri="{FF2B5EF4-FFF2-40B4-BE49-F238E27FC236}">
                <a16:creationId xmlns:a16="http://schemas.microsoft.com/office/drawing/2014/main" id="{1F7FB6DB-9EDE-4CFD-B524-8F7EEF39187E}"/>
              </a:ext>
            </a:extLst>
          </p:cNvPr>
          <p:cNvSpPr/>
          <p:nvPr/>
        </p:nvSpPr>
        <p:spPr>
          <a:xfrm>
            <a:off x="239428" y="2643021"/>
            <a:ext cx="8133907" cy="3047817"/>
          </a:xfrm>
          <a:prstGeom prst="wedgeRoundRectCallout">
            <a:avLst>
              <a:gd name="adj1" fmla="val 56472"/>
              <a:gd name="adj2" fmla="val -6298"/>
              <a:gd name="adj3" fmla="val 16667"/>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SG" sz="3200" dirty="0">
                <a:solidFill>
                  <a:schemeClr val="tx1"/>
                </a:solidFill>
              </a:rPr>
              <a:t>Mathematical Methods (2016 – 2021)</a:t>
            </a:r>
          </a:p>
          <a:p>
            <a:pPr marL="457200" indent="-457200">
              <a:buFont typeface="Arial" panose="020B0604020202020204" pitchFamily="34" charset="0"/>
              <a:buChar char="•"/>
            </a:pPr>
            <a:r>
              <a:rPr lang="en-SG" sz="2800" dirty="0">
                <a:solidFill>
                  <a:schemeClr val="tx1"/>
                </a:solidFill>
              </a:rPr>
              <a:t>Describe the effect of transformations of the plane on the graphs of the sine, cosine, tangent and exponential functions, and apply matrices to transformations, by hand in simple cases</a:t>
            </a:r>
          </a:p>
        </p:txBody>
      </p:sp>
    </p:spTree>
    <p:extLst>
      <p:ext uri="{BB962C8B-B14F-4D97-AF65-F5344CB8AC3E}">
        <p14:creationId xmlns:p14="http://schemas.microsoft.com/office/powerpoint/2010/main" val="4092132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par>
                          <p:cTn id="13" fill="hold">
                            <p:stCondLst>
                              <p:cond delay="500"/>
                            </p:stCondLst>
                            <p:childTnLst>
                              <p:par>
                                <p:cTn id="14" presetID="42" presetClass="path" presetSubtype="0" accel="50000" decel="50000" fill="hold" grpId="1" nodeType="afterEffect">
                                  <p:stCondLst>
                                    <p:cond delay="0"/>
                                  </p:stCondLst>
                                  <p:childTnLst>
                                    <p:animMotion origin="layout" path="M -1.66667E-6 3.33333E-6 L 0.15182 -0.00023 " pathEditMode="relative" rAng="0" ptsTypes="AA">
                                      <p:cBhvr>
                                        <p:cTn id="15" dur="2000" fill="hold"/>
                                        <p:tgtEl>
                                          <p:spTgt spid="47"/>
                                        </p:tgtEl>
                                        <p:attrNameLst>
                                          <p:attrName>ppt_x</p:attrName>
                                          <p:attrName>ppt_y</p:attrName>
                                        </p:attrNameLst>
                                      </p:cBhvr>
                                      <p:rCtr x="7591" y="-23"/>
                                    </p:animMotion>
                                  </p:childTnLst>
                                </p:cTn>
                              </p:par>
                            </p:childTnLst>
                          </p:cTn>
                        </p:par>
                        <p:par>
                          <p:cTn id="16" fill="hold">
                            <p:stCondLst>
                              <p:cond delay="2500"/>
                            </p:stCondLst>
                            <p:childTnLst>
                              <p:par>
                                <p:cTn id="17" presetID="42" presetClass="path" presetSubtype="0" accel="50000" decel="50000" fill="hold" grpId="2" nodeType="afterEffect">
                                  <p:stCondLst>
                                    <p:cond delay="0"/>
                                  </p:stCondLst>
                                  <p:childTnLst>
                                    <p:animMotion origin="layout" path="M 0.15182 -0.00023 L 0.15182 -0.1507 " pathEditMode="relative" rAng="0" ptsTypes="AA">
                                      <p:cBhvr>
                                        <p:cTn id="18" dur="2000" fill="hold"/>
                                        <p:tgtEl>
                                          <p:spTgt spid="47"/>
                                        </p:tgtEl>
                                        <p:attrNameLst>
                                          <p:attrName>ppt_x</p:attrName>
                                          <p:attrName>ppt_y</p:attrName>
                                        </p:attrNameLst>
                                      </p:cBhvr>
                                      <p:rCtr x="0" y="-7523"/>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13" grpId="0"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14" name="!!Subheading">
            <a:extLst>
              <a:ext uri="{FF2B5EF4-FFF2-40B4-BE49-F238E27FC236}">
                <a16:creationId xmlns:a16="http://schemas.microsoft.com/office/drawing/2014/main" id="{4B9C4285-2537-4259-988E-460E8E817408}"/>
              </a:ext>
            </a:extLst>
          </p:cNvPr>
          <p:cNvSpPr txBox="1"/>
          <p:nvPr/>
        </p:nvSpPr>
        <p:spPr>
          <a:xfrm>
            <a:off x="166109" y="914925"/>
            <a:ext cx="7367203" cy="584775"/>
          </a:xfrm>
          <a:prstGeom prst="rect">
            <a:avLst/>
          </a:prstGeom>
          <a:noFill/>
        </p:spPr>
        <p:txBody>
          <a:bodyPr wrap="square" rtlCol="0">
            <a:spAutoFit/>
          </a:bodyPr>
          <a:lstStyle/>
          <a:p>
            <a:r>
              <a:rPr lang="en-SG" sz="3200" dirty="0">
                <a:solidFill>
                  <a:schemeClr val="bg1"/>
                </a:solidFill>
              </a:rPr>
              <a:t>Matrix Transformations</a:t>
            </a:r>
          </a:p>
        </p:txBody>
      </p:sp>
      <p:grpSp>
        <p:nvGrpSpPr>
          <p:cNvPr id="44" name="Group 43">
            <a:extLst>
              <a:ext uri="{FF2B5EF4-FFF2-40B4-BE49-F238E27FC236}">
                <a16:creationId xmlns:a16="http://schemas.microsoft.com/office/drawing/2014/main" id="{C1BC6FF1-998C-4E0D-9DEA-5CFDF4302D79}"/>
              </a:ext>
            </a:extLst>
          </p:cNvPr>
          <p:cNvGrpSpPr/>
          <p:nvPr/>
        </p:nvGrpSpPr>
        <p:grpSpPr>
          <a:xfrm>
            <a:off x="8861579" y="3877690"/>
            <a:ext cx="2981186" cy="2982489"/>
            <a:chOff x="8684753" y="4053748"/>
            <a:chExt cx="3081510" cy="3150358"/>
          </a:xfrm>
        </p:grpSpPr>
        <p:pic>
          <p:nvPicPr>
            <p:cNvPr id="31" name="Picture 30">
              <a:extLst>
                <a:ext uri="{FF2B5EF4-FFF2-40B4-BE49-F238E27FC236}">
                  <a16:creationId xmlns:a16="http://schemas.microsoft.com/office/drawing/2014/main" id="{CCD811F0-B0BF-48D4-8AD6-BB3AAA110AA4}"/>
                </a:ext>
              </a:extLst>
            </p:cNvPr>
            <p:cNvPicPr>
              <a:picLocks noChangeAspect="1"/>
            </p:cNvPicPr>
            <p:nvPr/>
          </p:nvPicPr>
          <p:blipFill rotWithShape="1">
            <a:blip r:embed="rId4">
              <a:extLst>
                <a:ext uri="{28A0092B-C50C-407E-A947-70E740481C1C}">
                  <a14:useLocalDpi xmlns:a14="http://schemas.microsoft.com/office/drawing/2010/main" val="0"/>
                </a:ext>
              </a:extLst>
            </a:blip>
            <a:srcRect b="46612"/>
            <a:stretch/>
          </p:blipFill>
          <p:spPr>
            <a:xfrm>
              <a:off x="8684753" y="4053748"/>
              <a:ext cx="3081510" cy="3150358"/>
            </a:xfrm>
            <a:prstGeom prst="rect">
              <a:avLst/>
            </a:prstGeom>
          </p:spPr>
        </p:pic>
        <p:grpSp>
          <p:nvGrpSpPr>
            <p:cNvPr id="42" name="Group 41">
              <a:extLst>
                <a:ext uri="{FF2B5EF4-FFF2-40B4-BE49-F238E27FC236}">
                  <a16:creationId xmlns:a16="http://schemas.microsoft.com/office/drawing/2014/main" id="{4140D130-2BF2-4E97-93ED-BA1C6FDC062E}"/>
                </a:ext>
              </a:extLst>
            </p:cNvPr>
            <p:cNvGrpSpPr/>
            <p:nvPr/>
          </p:nvGrpSpPr>
          <p:grpSpPr>
            <a:xfrm>
              <a:off x="9246171" y="4563138"/>
              <a:ext cx="2188790" cy="1586244"/>
              <a:chOff x="1756304" y="100642"/>
              <a:chExt cx="8679391" cy="6518075"/>
            </a:xfrm>
          </p:grpSpPr>
          <p:grpSp>
            <p:nvGrpSpPr>
              <p:cNvPr id="32" name="Group 31">
                <a:extLst>
                  <a:ext uri="{FF2B5EF4-FFF2-40B4-BE49-F238E27FC236}">
                    <a16:creationId xmlns:a16="http://schemas.microsoft.com/office/drawing/2014/main" id="{5AB86CB6-F7A7-4FFB-A657-202D6FAB4DD5}"/>
                  </a:ext>
                </a:extLst>
              </p:cNvPr>
              <p:cNvGrpSpPr/>
              <p:nvPr/>
            </p:nvGrpSpPr>
            <p:grpSpPr>
              <a:xfrm>
                <a:off x="1756304" y="100642"/>
                <a:ext cx="8679391" cy="6518075"/>
                <a:chOff x="1756304" y="100642"/>
                <a:chExt cx="8679391" cy="6518075"/>
              </a:xfrm>
            </p:grpSpPr>
            <p:pic>
              <p:nvPicPr>
                <p:cNvPr id="33" name="Picture 32">
                  <a:extLst>
                    <a:ext uri="{FF2B5EF4-FFF2-40B4-BE49-F238E27FC236}">
                      <a16:creationId xmlns:a16="http://schemas.microsoft.com/office/drawing/2014/main" id="{940BDE09-AF30-4D9F-8E8B-4F5A10586972}"/>
                    </a:ext>
                  </a:extLst>
                </p:cNvPr>
                <p:cNvPicPr>
                  <a:picLocks noChangeAspect="1"/>
                </p:cNvPicPr>
                <p:nvPr/>
              </p:nvPicPr>
              <p:blipFill>
                <a:blip r:embed="rId5"/>
                <a:stretch>
                  <a:fillRect/>
                </a:stretch>
              </p:blipFill>
              <p:spPr>
                <a:xfrm>
                  <a:off x="1756304" y="100642"/>
                  <a:ext cx="8679391" cy="6518075"/>
                </a:xfrm>
                <a:prstGeom prst="rect">
                  <a:avLst/>
                </a:prstGeom>
              </p:spPr>
            </p:pic>
            <p:sp>
              <p:nvSpPr>
                <p:cNvPr id="34" name="Rectangle 33">
                  <a:extLst>
                    <a:ext uri="{FF2B5EF4-FFF2-40B4-BE49-F238E27FC236}">
                      <a16:creationId xmlns:a16="http://schemas.microsoft.com/office/drawing/2014/main" id="{DFF144EF-16B7-4AB1-9DB1-FB49AFD966C3}"/>
                    </a:ext>
                  </a:extLst>
                </p:cNvPr>
                <p:cNvSpPr/>
                <p:nvPr/>
              </p:nvSpPr>
              <p:spPr>
                <a:xfrm>
                  <a:off x="1773396" y="846033"/>
                  <a:ext cx="8618290" cy="5764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Hexagon 34">
                  <a:extLst>
                    <a:ext uri="{FF2B5EF4-FFF2-40B4-BE49-F238E27FC236}">
                      <a16:creationId xmlns:a16="http://schemas.microsoft.com/office/drawing/2014/main" id="{42458741-51A3-4777-A349-D7565206AC70}"/>
                    </a:ext>
                  </a:extLst>
                </p:cNvPr>
                <p:cNvSpPr/>
                <p:nvPr/>
              </p:nvSpPr>
              <p:spPr>
                <a:xfrm>
                  <a:off x="2461188"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Hexagon 35">
                  <a:extLst>
                    <a:ext uri="{FF2B5EF4-FFF2-40B4-BE49-F238E27FC236}">
                      <a16:creationId xmlns:a16="http://schemas.microsoft.com/office/drawing/2014/main" id="{41B51C0B-C464-4781-A37E-7F5059B0BCF4}"/>
                    </a:ext>
                  </a:extLst>
                </p:cNvPr>
                <p:cNvSpPr/>
                <p:nvPr/>
              </p:nvSpPr>
              <p:spPr>
                <a:xfrm>
                  <a:off x="3767271" y="293311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Hexagon 36">
                  <a:extLst>
                    <a:ext uri="{FF2B5EF4-FFF2-40B4-BE49-F238E27FC236}">
                      <a16:creationId xmlns:a16="http://schemas.microsoft.com/office/drawing/2014/main" id="{7A9546DD-A078-4449-B129-EFD96C6A42F8}"/>
                    </a:ext>
                  </a:extLst>
                </p:cNvPr>
                <p:cNvSpPr/>
                <p:nvPr/>
              </p:nvSpPr>
              <p:spPr>
                <a:xfrm>
                  <a:off x="5080476"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Hexagon 37">
                  <a:extLst>
                    <a:ext uri="{FF2B5EF4-FFF2-40B4-BE49-F238E27FC236}">
                      <a16:creationId xmlns:a16="http://schemas.microsoft.com/office/drawing/2014/main" id="{28D2A60E-E35C-4191-829A-53BB4D899D0C}"/>
                    </a:ext>
                  </a:extLst>
                </p:cNvPr>
                <p:cNvSpPr/>
                <p:nvPr/>
              </p:nvSpPr>
              <p:spPr>
                <a:xfrm>
                  <a:off x="6393681" y="1442335"/>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Hexagon 38">
                  <a:extLst>
                    <a:ext uri="{FF2B5EF4-FFF2-40B4-BE49-F238E27FC236}">
                      <a16:creationId xmlns:a16="http://schemas.microsoft.com/office/drawing/2014/main" id="{156F7893-80E4-488D-A8A5-23A5A839AFB5}"/>
                    </a:ext>
                  </a:extLst>
                </p:cNvPr>
                <p:cNvSpPr/>
                <p:nvPr/>
              </p:nvSpPr>
              <p:spPr>
                <a:xfrm>
                  <a:off x="7706886" y="219245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41" name="Picture 40">
                <a:extLst>
                  <a:ext uri="{FF2B5EF4-FFF2-40B4-BE49-F238E27FC236}">
                    <a16:creationId xmlns:a16="http://schemas.microsoft.com/office/drawing/2014/main" id="{3E01E233-24A1-4AF3-8DC6-D442CE2A5F08}"/>
                  </a:ext>
                </a:extLst>
              </p:cNvPr>
              <p:cNvPicPr>
                <a:picLocks noChangeAspect="1"/>
              </p:cNvPicPr>
              <p:nvPr/>
            </p:nvPicPr>
            <p:blipFill>
              <a:blip r:embed="rId6"/>
              <a:stretch>
                <a:fillRect/>
              </a:stretch>
            </p:blipFill>
            <p:spPr>
              <a:xfrm>
                <a:off x="2873984" y="5367849"/>
                <a:ext cx="6444031" cy="1249788"/>
              </a:xfrm>
              <a:prstGeom prst="rect">
                <a:avLst/>
              </a:prstGeom>
            </p:spPr>
          </p:pic>
        </p:grpSp>
      </p:grpSp>
      <mc:AlternateContent xmlns:mc="http://schemas.openxmlformats.org/markup-compatibility/2006" xmlns:a14="http://schemas.microsoft.com/office/drawing/2010/main">
        <mc:Choice Requires="a14">
          <p:sp>
            <p:nvSpPr>
              <p:cNvPr id="40" name="!!introduction">
                <a:extLst>
                  <a:ext uri="{FF2B5EF4-FFF2-40B4-BE49-F238E27FC236}">
                    <a16:creationId xmlns:a16="http://schemas.microsoft.com/office/drawing/2014/main" id="{F61C7FD4-62C7-4305-A696-1E9B5C4D650F}"/>
                  </a:ext>
                </a:extLst>
              </p:cNvPr>
              <p:cNvSpPr txBox="1"/>
              <p:nvPr/>
            </p:nvSpPr>
            <p:spPr>
              <a:xfrm>
                <a:off x="202732" y="1564055"/>
                <a:ext cx="8889374" cy="253312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a:solidFill>
                      <a:schemeClr val="bg1"/>
                    </a:solidFill>
                  </a:rPr>
                  <a:t>Linear transformations of the plane:</a:t>
                </a:r>
                <a:br>
                  <a:rPr lang="en-AU" sz="2800" dirty="0">
                    <a:solidFill>
                      <a:schemeClr val="bg1"/>
                    </a:solidFill>
                  </a:rPr>
                </a:br>
                <a:r>
                  <a:rPr lang="en-AU" sz="2800" dirty="0">
                    <a:solidFill>
                      <a:schemeClr val="bg1"/>
                    </a:solidFill>
                  </a:rPr>
                  <a:t> </a:t>
                </a:r>
                <a14:m>
                  <m:oMath xmlns:m="http://schemas.openxmlformats.org/officeDocument/2006/math">
                    <m:r>
                      <a:rPr lang="en-AU" sz="2800" i="1">
                        <a:solidFill>
                          <a:schemeClr val="bg1"/>
                        </a:solidFill>
                        <a:latin typeface="Cambria Math" panose="02040503050406030204" pitchFamily="18" charset="0"/>
                      </a:rPr>
                      <m:t>𝑇</m:t>
                    </m:r>
                    <m:d>
                      <m:dPr>
                        <m:ctrlPr>
                          <a:rPr lang="en-SG" sz="2800" i="1">
                            <a:solidFill>
                              <a:schemeClr val="bg1"/>
                            </a:solidFill>
                            <a:latin typeface="Cambria Math" panose="02040503050406030204" pitchFamily="18" charset="0"/>
                          </a:rPr>
                        </m:ctrlPr>
                      </m:dPr>
                      <m:e>
                        <m:r>
                          <a:rPr lang="en-AU" sz="2800" i="1">
                            <a:solidFill>
                              <a:schemeClr val="bg1"/>
                            </a:solidFill>
                            <a:latin typeface="Cambria Math" panose="02040503050406030204" pitchFamily="18" charset="0"/>
                          </a:rPr>
                          <m:t>𝑥</m:t>
                        </m:r>
                        <m:r>
                          <a:rPr lang="en-AU" sz="2800">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𝑦</m:t>
                        </m:r>
                      </m:e>
                    </m:d>
                    <m:r>
                      <a:rPr lang="en-AU" sz="2800">
                        <a:solidFill>
                          <a:schemeClr val="bg1"/>
                        </a:solidFill>
                        <a:latin typeface="Cambria Math" panose="02040503050406030204" pitchFamily="18" charset="0"/>
                      </a:rPr>
                      <m:t>→</m:t>
                    </m:r>
                    <m:d>
                      <m:dPr>
                        <m:ctrlPr>
                          <a:rPr lang="en-SG" sz="2800" i="1">
                            <a:solidFill>
                              <a:schemeClr val="bg1"/>
                            </a:solidFill>
                            <a:latin typeface="Cambria Math" panose="02040503050406030204" pitchFamily="18" charset="0"/>
                          </a:rPr>
                        </m:ctrlPr>
                      </m:dPr>
                      <m:e>
                        <m:r>
                          <a:rPr lang="en-AU" sz="2800" i="1">
                            <a:solidFill>
                              <a:schemeClr val="bg1"/>
                            </a:solidFill>
                            <a:latin typeface="Cambria Math" panose="02040503050406030204" pitchFamily="18" charset="0"/>
                          </a:rPr>
                          <m:t>𝑎𝑥</m:t>
                        </m:r>
                        <m:r>
                          <a:rPr lang="en-AU" sz="2800">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𝑏𝑦</m:t>
                        </m:r>
                        <m:r>
                          <a:rPr lang="en-AU" sz="2800">
                            <a:solidFill>
                              <a:schemeClr val="bg1"/>
                            </a:solidFill>
                            <a:latin typeface="Cambria Math" panose="02040503050406030204" pitchFamily="18" charset="0"/>
                          </a:rPr>
                          <m:t>, </m:t>
                        </m:r>
                        <m:r>
                          <a:rPr lang="en-AU" sz="2800" i="1">
                            <a:solidFill>
                              <a:schemeClr val="bg1"/>
                            </a:solidFill>
                            <a:latin typeface="Cambria Math" panose="02040503050406030204" pitchFamily="18" charset="0"/>
                          </a:rPr>
                          <m:t>𝑐𝑥</m:t>
                        </m:r>
                        <m:r>
                          <a:rPr lang="en-AU" sz="2800">
                            <a:solidFill>
                              <a:schemeClr val="bg1"/>
                            </a:solidFill>
                            <a:latin typeface="Cambria Math" panose="02040503050406030204" pitchFamily="18" charset="0"/>
                          </a:rPr>
                          <m:t>+</m:t>
                        </m:r>
                        <m:r>
                          <a:rPr lang="en-AU" sz="2800" i="1">
                            <a:solidFill>
                              <a:schemeClr val="bg1"/>
                            </a:solidFill>
                            <a:latin typeface="Cambria Math" panose="02040503050406030204" pitchFamily="18" charset="0"/>
                          </a:rPr>
                          <m:t>𝑑𝑦</m:t>
                        </m:r>
                      </m:e>
                    </m:d>
                    <m:r>
                      <a:rPr lang="en-AU" sz="2800">
                        <a:solidFill>
                          <a:schemeClr val="bg1"/>
                        </a:solidFill>
                        <a:latin typeface="Cambria Math" panose="02040503050406030204" pitchFamily="18" charset="0"/>
                      </a:rPr>
                      <m:t> </m:t>
                    </m:r>
                    <m:r>
                      <a:rPr lang="en-SG" sz="2800" b="0" i="0" smtClean="0">
                        <a:solidFill>
                          <a:schemeClr val="bg1"/>
                        </a:solidFill>
                        <a:latin typeface="Cambria Math" panose="02040503050406030204" pitchFamily="18" charset="0"/>
                      </a:rPr>
                      <m:t>&amp;</m:t>
                    </m:r>
                    <m:r>
                      <a:rPr lang="en-AU" sz="2800">
                        <a:solidFill>
                          <a:schemeClr val="bg1"/>
                        </a:solidFill>
                        <a:latin typeface="Cambria Math" panose="02040503050406030204" pitchFamily="18" charset="0"/>
                      </a:rPr>
                      <m:t> </m:t>
                    </m:r>
                    <m:r>
                      <a:rPr lang="en-AU" sz="2800" i="1">
                        <a:solidFill>
                          <a:schemeClr val="bg1"/>
                        </a:solidFill>
                        <a:latin typeface="Cambria Math" panose="02040503050406030204" pitchFamily="18" charset="0"/>
                      </a:rPr>
                      <m:t>𝑇</m:t>
                    </m:r>
                    <m:d>
                      <m:dPr>
                        <m:ctrlPr>
                          <a:rPr lang="en-SG" sz="2800" i="1">
                            <a:solidFill>
                              <a:schemeClr val="bg1"/>
                            </a:solidFill>
                            <a:latin typeface="Cambria Math" panose="02040503050406030204" pitchFamily="18" charset="0"/>
                          </a:rPr>
                        </m:ctrlPr>
                      </m:dPr>
                      <m:e>
                        <m:m>
                          <m:mPr>
                            <m:mcs>
                              <m:mc>
                                <m:mcPr>
                                  <m:count m:val="1"/>
                                  <m:mcJc m:val="center"/>
                                </m:mcPr>
                              </m:mc>
                            </m:mcs>
                            <m:ctrlPr>
                              <a:rPr lang="en-SG" sz="2800" i="1">
                                <a:solidFill>
                                  <a:schemeClr val="bg1"/>
                                </a:solidFill>
                                <a:latin typeface="Cambria Math" panose="02040503050406030204" pitchFamily="18" charset="0"/>
                              </a:rPr>
                            </m:ctrlPr>
                          </m:mPr>
                          <m:mr>
                            <m:e>
                              <m:r>
                                <a:rPr lang="en-AU" sz="2800" i="1">
                                  <a:solidFill>
                                    <a:schemeClr val="bg1"/>
                                  </a:solidFill>
                                  <a:latin typeface="Cambria Math" panose="02040503050406030204" pitchFamily="18" charset="0"/>
                                </a:rPr>
                                <m:t>𝑥</m:t>
                              </m:r>
                            </m:e>
                          </m:mr>
                          <m:mr>
                            <m:e>
                              <m:r>
                                <a:rPr lang="en-AU" sz="2800" i="1">
                                  <a:solidFill>
                                    <a:schemeClr val="bg1"/>
                                  </a:solidFill>
                                  <a:latin typeface="Cambria Math" panose="02040503050406030204" pitchFamily="18" charset="0"/>
                                </a:rPr>
                                <m:t>𝑦</m:t>
                              </m:r>
                            </m:e>
                          </m:mr>
                        </m:m>
                      </m:e>
                    </m:d>
                    <m:r>
                      <a:rPr lang="en-AU" sz="2800">
                        <a:solidFill>
                          <a:schemeClr val="bg1"/>
                        </a:solidFill>
                        <a:latin typeface="Cambria Math" panose="02040503050406030204" pitchFamily="18" charset="0"/>
                      </a:rPr>
                      <m:t>=</m:t>
                    </m:r>
                    <m:d>
                      <m:dPr>
                        <m:ctrlPr>
                          <a:rPr lang="en-SG" sz="2800" i="1">
                            <a:solidFill>
                              <a:schemeClr val="bg1"/>
                            </a:solidFill>
                            <a:latin typeface="Cambria Math" panose="02040503050406030204" pitchFamily="18" charset="0"/>
                          </a:rPr>
                        </m:ctrlPr>
                      </m:dPr>
                      <m:e>
                        <m:m>
                          <m:mPr>
                            <m:mcs>
                              <m:mc>
                                <m:mcPr>
                                  <m:count m:val="2"/>
                                  <m:mcJc m:val="center"/>
                                </m:mcPr>
                              </m:mc>
                            </m:mcs>
                            <m:ctrlPr>
                              <a:rPr lang="en-SG" sz="2800" i="1">
                                <a:solidFill>
                                  <a:schemeClr val="bg1"/>
                                </a:solidFill>
                                <a:latin typeface="Cambria Math" panose="02040503050406030204" pitchFamily="18" charset="0"/>
                              </a:rPr>
                            </m:ctrlPr>
                          </m:mPr>
                          <m:mr>
                            <m:e>
                              <m:r>
                                <a:rPr lang="en-AU" sz="2800" i="1">
                                  <a:solidFill>
                                    <a:schemeClr val="bg1"/>
                                  </a:solidFill>
                                  <a:latin typeface="Cambria Math" panose="02040503050406030204" pitchFamily="18" charset="0"/>
                                </a:rPr>
                                <m:t>𝑎</m:t>
                              </m:r>
                            </m:e>
                            <m:e>
                              <m:r>
                                <a:rPr lang="en-AU" sz="2800" i="1">
                                  <a:solidFill>
                                    <a:schemeClr val="bg1"/>
                                  </a:solidFill>
                                  <a:latin typeface="Cambria Math" panose="02040503050406030204" pitchFamily="18" charset="0"/>
                                </a:rPr>
                                <m:t>𝑏</m:t>
                              </m:r>
                            </m:e>
                          </m:mr>
                          <m:mr>
                            <m:e>
                              <m:r>
                                <a:rPr lang="en-AU" sz="2800" i="1">
                                  <a:solidFill>
                                    <a:schemeClr val="bg1"/>
                                  </a:solidFill>
                                  <a:latin typeface="Cambria Math" panose="02040503050406030204" pitchFamily="18" charset="0"/>
                                </a:rPr>
                                <m:t>𝑐</m:t>
                              </m:r>
                            </m:e>
                            <m:e>
                              <m:r>
                                <a:rPr lang="en-AU" sz="2800" i="1">
                                  <a:solidFill>
                                    <a:schemeClr val="bg1"/>
                                  </a:solidFill>
                                  <a:latin typeface="Cambria Math" panose="02040503050406030204" pitchFamily="18" charset="0"/>
                                </a:rPr>
                                <m:t>𝑑</m:t>
                              </m:r>
                            </m:e>
                          </m:mr>
                        </m:m>
                      </m:e>
                    </m:d>
                    <m:d>
                      <m:dPr>
                        <m:ctrlPr>
                          <a:rPr lang="en-SG" sz="2800" i="1">
                            <a:solidFill>
                              <a:schemeClr val="bg1"/>
                            </a:solidFill>
                            <a:latin typeface="Cambria Math" panose="02040503050406030204" pitchFamily="18" charset="0"/>
                          </a:rPr>
                        </m:ctrlPr>
                      </m:dPr>
                      <m:e>
                        <m:m>
                          <m:mPr>
                            <m:mcs>
                              <m:mc>
                                <m:mcPr>
                                  <m:count m:val="1"/>
                                  <m:mcJc m:val="center"/>
                                </m:mcPr>
                              </m:mc>
                            </m:mcs>
                            <m:ctrlPr>
                              <a:rPr lang="en-SG" sz="2800" i="1">
                                <a:solidFill>
                                  <a:schemeClr val="bg1"/>
                                </a:solidFill>
                                <a:latin typeface="Cambria Math" panose="02040503050406030204" pitchFamily="18" charset="0"/>
                              </a:rPr>
                            </m:ctrlPr>
                          </m:mPr>
                          <m:mr>
                            <m:e>
                              <m:r>
                                <a:rPr lang="en-AU" sz="2800" i="1">
                                  <a:solidFill>
                                    <a:schemeClr val="bg1"/>
                                  </a:solidFill>
                                  <a:latin typeface="Cambria Math" panose="02040503050406030204" pitchFamily="18" charset="0"/>
                                </a:rPr>
                                <m:t>𝑥</m:t>
                              </m:r>
                            </m:e>
                          </m:mr>
                          <m:mr>
                            <m:e>
                              <m:r>
                                <a:rPr lang="en-AU" sz="2800" i="1">
                                  <a:solidFill>
                                    <a:schemeClr val="bg1"/>
                                  </a:solidFill>
                                  <a:latin typeface="Cambria Math" panose="02040503050406030204" pitchFamily="18" charset="0"/>
                                </a:rPr>
                                <m:t>𝑦</m:t>
                              </m:r>
                            </m:e>
                          </m:mr>
                        </m:m>
                      </m:e>
                    </m:d>
                  </m:oMath>
                </a14:m>
                <a:br>
                  <a:rPr lang="en-SG" sz="2800" dirty="0">
                    <a:solidFill>
                      <a:schemeClr val="bg1"/>
                    </a:solidFill>
                  </a:rPr>
                </a:br>
                <a14:m>
                  <m:oMath xmlns:m="http://schemas.openxmlformats.org/officeDocument/2006/math">
                    <m:r>
                      <m:rPr>
                        <m:nor/>
                      </m:rPr>
                      <a:rPr lang="en-AU" sz="2800">
                        <a:solidFill>
                          <a:schemeClr val="bg1"/>
                        </a:solidFill>
                      </a:rPr>
                      <m:t>as</m:t>
                    </m:r>
                    <m:r>
                      <m:rPr>
                        <m:nor/>
                      </m:rPr>
                      <a:rPr lang="en-AU" sz="2800">
                        <a:solidFill>
                          <a:schemeClr val="bg1"/>
                        </a:solidFill>
                      </a:rPr>
                      <m:t> </m:t>
                    </m:r>
                    <m:r>
                      <m:rPr>
                        <m:nor/>
                      </m:rPr>
                      <a:rPr lang="en-AU" sz="2800">
                        <a:solidFill>
                          <a:schemeClr val="bg1"/>
                        </a:solidFill>
                      </a:rPr>
                      <m:t>a</m:t>
                    </m:r>
                    <m:r>
                      <m:rPr>
                        <m:nor/>
                      </m:rPr>
                      <a:rPr lang="en-AU" sz="2800">
                        <a:solidFill>
                          <a:schemeClr val="bg1"/>
                        </a:solidFill>
                      </a:rPr>
                      <m:t> </m:t>
                    </m:r>
                    <m:r>
                      <m:rPr>
                        <m:nor/>
                      </m:rPr>
                      <a:rPr lang="en-AU" sz="2800">
                        <a:solidFill>
                          <a:schemeClr val="bg1"/>
                        </a:solidFill>
                      </a:rPr>
                      <m:t>map</m:t>
                    </m:r>
                    <m:r>
                      <m:rPr>
                        <m:nor/>
                      </m:rPr>
                      <a:rPr lang="en-AU" sz="2800">
                        <a:solidFill>
                          <a:schemeClr val="bg1"/>
                        </a:solidFill>
                      </a:rPr>
                      <m:t> </m:t>
                    </m:r>
                    <m:r>
                      <m:rPr>
                        <m:nor/>
                      </m:rPr>
                      <a:rPr lang="en-AU" sz="2800">
                        <a:solidFill>
                          <a:schemeClr val="bg1"/>
                        </a:solidFill>
                      </a:rPr>
                      <m:t>of</m:t>
                    </m:r>
                    <m:r>
                      <m:rPr>
                        <m:nor/>
                      </m:rPr>
                      <a:rPr lang="en-AU" sz="2800">
                        <a:solidFill>
                          <a:schemeClr val="bg1"/>
                        </a:solidFill>
                      </a:rPr>
                      <m:t> </m:t>
                    </m:r>
                    <m:r>
                      <m:rPr>
                        <m:nor/>
                      </m:rPr>
                      <a:rPr lang="en-AU" sz="2800">
                        <a:solidFill>
                          <a:schemeClr val="bg1"/>
                        </a:solidFill>
                      </a:rPr>
                      <m:t>the</m:t>
                    </m:r>
                    <m:r>
                      <m:rPr>
                        <m:nor/>
                      </m:rPr>
                      <a:rPr lang="en-AU" sz="2800">
                        <a:solidFill>
                          <a:schemeClr val="bg1"/>
                        </a:solidFill>
                      </a:rPr>
                      <m:t> </m:t>
                    </m:r>
                    <m:r>
                      <m:rPr>
                        <m:nor/>
                      </m:rPr>
                      <a:rPr lang="en-AU" sz="2800">
                        <a:solidFill>
                          <a:schemeClr val="bg1"/>
                        </a:solidFill>
                      </a:rPr>
                      <m:t>plane</m:t>
                    </m:r>
                    <m:r>
                      <m:rPr>
                        <m:nor/>
                      </m:rPr>
                      <a:rPr lang="en-AU" sz="2800">
                        <a:solidFill>
                          <a:schemeClr val="bg1"/>
                        </a:solidFill>
                      </a:rPr>
                      <m:t> </m:t>
                    </m:r>
                    <m:r>
                      <m:rPr>
                        <m:nor/>
                      </m:rPr>
                      <a:rPr lang="en-AU" sz="2800">
                        <a:solidFill>
                          <a:schemeClr val="bg1"/>
                        </a:solidFill>
                      </a:rPr>
                      <m:t>onto</m:t>
                    </m:r>
                    <m:r>
                      <m:rPr>
                        <m:nor/>
                      </m:rPr>
                      <a:rPr lang="en-AU" sz="2800">
                        <a:solidFill>
                          <a:schemeClr val="bg1"/>
                        </a:solidFill>
                      </a:rPr>
                      <m:t> </m:t>
                    </m:r>
                    <m:r>
                      <m:rPr>
                        <m:nor/>
                      </m:rPr>
                      <a:rPr lang="en-AU" sz="2800">
                        <a:solidFill>
                          <a:schemeClr val="bg1"/>
                        </a:solidFill>
                      </a:rPr>
                      <m:t>itself</m:t>
                    </m:r>
                    <m:r>
                      <m:rPr>
                        <m:nor/>
                      </m:rPr>
                      <a:rPr lang="en-AU" sz="2800">
                        <a:solidFill>
                          <a:schemeClr val="bg1"/>
                        </a:solidFill>
                      </a:rPr>
                      <m:t>, </m:t>
                    </m:r>
                    <m:r>
                      <m:rPr>
                        <m:nor/>
                      </m:rPr>
                      <a:rPr lang="en-AU" sz="2800">
                        <a:solidFill>
                          <a:schemeClr val="bg1"/>
                        </a:solidFill>
                      </a:rPr>
                      <m:t>rotations</m:t>
                    </m:r>
                    <m:r>
                      <m:rPr>
                        <m:nor/>
                      </m:rPr>
                      <a:rPr lang="en-AU" sz="2800">
                        <a:solidFill>
                          <a:schemeClr val="bg1"/>
                        </a:solidFill>
                      </a:rPr>
                      <m:t> </m:t>
                    </m:r>
                    <m:r>
                      <m:rPr>
                        <m:nor/>
                      </m:rPr>
                      <a:rPr lang="en-AU" sz="2800">
                        <a:solidFill>
                          <a:schemeClr val="bg1"/>
                        </a:solidFill>
                      </a:rPr>
                      <m:t>about</m:t>
                    </m:r>
                    <m:r>
                      <m:rPr>
                        <m:nor/>
                      </m:rPr>
                      <a:rPr lang="en-AU" sz="2800">
                        <a:solidFill>
                          <a:schemeClr val="bg1"/>
                        </a:solidFill>
                      </a:rPr>
                      <m:t> </m:t>
                    </m:r>
                    <m:r>
                      <m:rPr>
                        <m:nor/>
                      </m:rPr>
                      <a:rPr lang="en-AU" sz="2800">
                        <a:solidFill>
                          <a:schemeClr val="bg1"/>
                        </a:solidFill>
                      </a:rPr>
                      <m:t>the</m:t>
                    </m:r>
                    <m:r>
                      <m:rPr>
                        <m:nor/>
                      </m:rPr>
                      <a:rPr lang="en-AU" sz="2800">
                        <a:solidFill>
                          <a:schemeClr val="bg1"/>
                        </a:solidFill>
                      </a:rPr>
                      <m:t> </m:t>
                    </m:r>
                    <m:r>
                      <m:rPr>
                        <m:nor/>
                      </m:rPr>
                      <a:rPr lang="en-AU" sz="2800">
                        <a:solidFill>
                          <a:schemeClr val="bg1"/>
                        </a:solidFill>
                      </a:rPr>
                      <m:t>origin</m:t>
                    </m:r>
                    <m:r>
                      <m:rPr>
                        <m:nor/>
                      </m:rPr>
                      <a:rPr lang="en-AU" sz="2800">
                        <a:solidFill>
                          <a:schemeClr val="bg1"/>
                        </a:solidFill>
                      </a:rPr>
                      <m:t> </m:t>
                    </m:r>
                    <m:r>
                      <m:rPr>
                        <m:nor/>
                      </m:rPr>
                      <a:rPr lang="en-AU" sz="2800">
                        <a:solidFill>
                          <a:schemeClr val="bg1"/>
                        </a:solidFill>
                      </a:rPr>
                      <m:t>and</m:t>
                    </m:r>
                    <m:r>
                      <m:rPr>
                        <m:nor/>
                      </m:rPr>
                      <a:rPr lang="en-AU" sz="2800">
                        <a:solidFill>
                          <a:schemeClr val="bg1"/>
                        </a:solidFill>
                      </a:rPr>
                      <m:t> </m:t>
                    </m:r>
                    <m:r>
                      <m:rPr>
                        <m:nor/>
                      </m:rPr>
                      <a:rPr lang="en-AU" sz="2800">
                        <a:solidFill>
                          <a:schemeClr val="bg1"/>
                        </a:solidFill>
                      </a:rPr>
                      <m:t>reflection</m:t>
                    </m:r>
                    <m:r>
                      <m:rPr>
                        <m:nor/>
                      </m:rPr>
                      <a:rPr lang="en-AU" sz="2800">
                        <a:solidFill>
                          <a:schemeClr val="bg1"/>
                        </a:solidFill>
                      </a:rPr>
                      <m:t> </m:t>
                    </m:r>
                    <m:r>
                      <m:rPr>
                        <m:nor/>
                      </m:rPr>
                      <a:rPr lang="en-AU" sz="2800">
                        <a:solidFill>
                          <a:schemeClr val="bg1"/>
                        </a:solidFill>
                      </a:rPr>
                      <m:t>in</m:t>
                    </m:r>
                    <m:r>
                      <m:rPr>
                        <m:nor/>
                      </m:rPr>
                      <a:rPr lang="en-AU" sz="2800">
                        <a:solidFill>
                          <a:schemeClr val="bg1"/>
                        </a:solidFill>
                      </a:rPr>
                      <m:t> </m:t>
                    </m:r>
                    <m:r>
                      <m:rPr>
                        <m:nor/>
                      </m:rPr>
                      <a:rPr lang="en-AU" sz="2800">
                        <a:solidFill>
                          <a:schemeClr val="bg1"/>
                        </a:solidFill>
                      </a:rPr>
                      <m:t>a</m:t>
                    </m:r>
                    <m:r>
                      <m:rPr>
                        <m:nor/>
                      </m:rPr>
                      <a:rPr lang="en-AU" sz="2800">
                        <a:solidFill>
                          <a:schemeClr val="bg1"/>
                        </a:solidFill>
                      </a:rPr>
                      <m:t> </m:t>
                    </m:r>
                    <m:r>
                      <m:rPr>
                        <m:nor/>
                      </m:rPr>
                      <a:rPr lang="en-AU" sz="2800">
                        <a:solidFill>
                          <a:schemeClr val="bg1"/>
                        </a:solidFill>
                      </a:rPr>
                      <m:t>line</m:t>
                    </m:r>
                    <m:r>
                      <m:rPr>
                        <m:nor/>
                      </m:rPr>
                      <a:rPr lang="en-AU" sz="2800">
                        <a:solidFill>
                          <a:schemeClr val="bg1"/>
                        </a:solidFill>
                      </a:rPr>
                      <m:t> </m:t>
                    </m:r>
                    <m:r>
                      <m:rPr>
                        <m:nor/>
                      </m:rPr>
                      <a:rPr lang="en-AU" sz="2800">
                        <a:solidFill>
                          <a:schemeClr val="bg1"/>
                        </a:solidFill>
                      </a:rPr>
                      <m:t>through</m:t>
                    </m:r>
                    <m:r>
                      <m:rPr>
                        <m:nor/>
                      </m:rPr>
                      <a:rPr lang="en-AU" sz="2800">
                        <a:solidFill>
                          <a:schemeClr val="bg1"/>
                        </a:solidFill>
                      </a:rPr>
                      <m:t> </m:t>
                    </m:r>
                    <m:r>
                      <m:rPr>
                        <m:nor/>
                      </m:rPr>
                      <a:rPr lang="en-AU" sz="2800">
                        <a:solidFill>
                          <a:schemeClr val="bg1"/>
                        </a:solidFill>
                      </a:rPr>
                      <m:t>the</m:t>
                    </m:r>
                    <m:r>
                      <m:rPr>
                        <m:nor/>
                      </m:rPr>
                      <a:rPr lang="en-AU" sz="2800">
                        <a:solidFill>
                          <a:schemeClr val="bg1"/>
                        </a:solidFill>
                      </a:rPr>
                      <m:t> </m:t>
                    </m:r>
                    <m:r>
                      <m:rPr>
                        <m:nor/>
                      </m:rPr>
                      <a:rPr lang="en-AU" sz="2800">
                        <a:solidFill>
                          <a:schemeClr val="bg1"/>
                        </a:solidFill>
                      </a:rPr>
                      <m:t>origin</m:t>
                    </m:r>
                  </m:oMath>
                </a14:m>
                <a:r>
                  <a:rPr lang="en-SG" sz="2800" dirty="0">
                    <a:solidFill>
                      <a:schemeClr val="bg1"/>
                    </a:solidFill>
                  </a:rPr>
                  <a:t>.</a:t>
                </a:r>
              </a:p>
              <a:p>
                <a:r>
                  <a:rPr lang="en-SG" sz="2800" dirty="0"/>
                  <a:t>li</a:t>
                </a:r>
                <a:endParaRPr lang="en-SG" sz="2800" dirty="0">
                  <a:solidFill>
                    <a:schemeClr val="bg1"/>
                  </a:solidFill>
                </a:endParaRPr>
              </a:p>
            </p:txBody>
          </p:sp>
        </mc:Choice>
        <mc:Fallback xmlns="">
          <p:sp>
            <p:nvSpPr>
              <p:cNvPr id="40" name="!!introduction">
                <a:extLst>
                  <a:ext uri="{FF2B5EF4-FFF2-40B4-BE49-F238E27FC236}">
                    <a16:creationId xmlns:a16="http://schemas.microsoft.com/office/drawing/2014/main" id="{F61C7FD4-62C7-4305-A696-1E9B5C4D650F}"/>
                  </a:ext>
                </a:extLst>
              </p:cNvPr>
              <p:cNvSpPr txBox="1">
                <a:spLocks noRot="1" noChangeAspect="1" noMove="1" noResize="1" noEditPoints="1" noAdjustHandles="1" noChangeArrowheads="1" noChangeShapeType="1" noTextEdit="1"/>
              </p:cNvSpPr>
              <p:nvPr/>
            </p:nvSpPr>
            <p:spPr>
              <a:xfrm>
                <a:off x="202732" y="1564055"/>
                <a:ext cx="8889374" cy="2533129"/>
              </a:xfrm>
              <a:prstGeom prst="rect">
                <a:avLst/>
              </a:prstGeom>
              <a:blipFill>
                <a:blip r:embed="rId7"/>
                <a:stretch>
                  <a:fillRect l="-1372" t="-2410" b="-6024"/>
                </a:stretch>
              </a:blipFill>
            </p:spPr>
            <p:txBody>
              <a:bodyPr/>
              <a:lstStyle/>
              <a:p>
                <a:r>
                  <a:rPr lang="en-SG">
                    <a:noFill/>
                  </a:rPr>
                  <a:t> </a:t>
                </a:r>
              </a:p>
            </p:txBody>
          </p:sp>
        </mc:Fallback>
      </mc:AlternateContent>
      <p:cxnSp>
        <p:nvCxnSpPr>
          <p:cNvPr id="46" name="Straight Arrow Connector 45">
            <a:extLst>
              <a:ext uri="{FF2B5EF4-FFF2-40B4-BE49-F238E27FC236}">
                <a16:creationId xmlns:a16="http://schemas.microsoft.com/office/drawing/2014/main" id="{5E941BA0-086A-420A-8394-2DEC571EC5D4}"/>
              </a:ext>
            </a:extLst>
          </p:cNvPr>
          <p:cNvCxnSpPr>
            <a:cxnSpLocks/>
          </p:cNvCxnSpPr>
          <p:nvPr/>
        </p:nvCxnSpPr>
        <p:spPr>
          <a:xfrm>
            <a:off x="863125" y="5573466"/>
            <a:ext cx="5494946"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09FAA04-1D35-420D-99F6-92015FDADABE}"/>
              </a:ext>
            </a:extLst>
          </p:cNvPr>
          <p:cNvCxnSpPr>
            <a:cxnSpLocks/>
          </p:cNvCxnSpPr>
          <p:nvPr/>
        </p:nvCxnSpPr>
        <p:spPr>
          <a:xfrm flipV="1">
            <a:off x="3358498" y="3599078"/>
            <a:ext cx="0" cy="2915217"/>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Original Graph">
            <a:extLst>
              <a:ext uri="{FF2B5EF4-FFF2-40B4-BE49-F238E27FC236}">
                <a16:creationId xmlns:a16="http://schemas.microsoft.com/office/drawing/2014/main" id="{AF26B87B-FB20-4348-80C3-BC75697FC02F}"/>
              </a:ext>
            </a:extLst>
          </p:cNvPr>
          <p:cNvSpPr/>
          <p:nvPr/>
        </p:nvSpPr>
        <p:spPr>
          <a:xfrm>
            <a:off x="2363460" y="3676841"/>
            <a:ext cx="2067330" cy="1897716"/>
          </a:xfrm>
          <a:custGeom>
            <a:avLst/>
            <a:gdLst>
              <a:gd name="connsiteX0" fmla="*/ 0 w 3016665"/>
              <a:gd name="connsiteY0" fmla="*/ 0 h 2769165"/>
              <a:gd name="connsiteX1" fmla="*/ 1478422 w 3016665"/>
              <a:gd name="connsiteY1" fmla="*/ 2768838 h 2769165"/>
              <a:gd name="connsiteX2" fmla="*/ 3016665 w 3016665"/>
              <a:gd name="connsiteY2" fmla="*/ 145279 h 2769165"/>
            </a:gdLst>
            <a:ahLst/>
            <a:cxnLst>
              <a:cxn ang="0">
                <a:pos x="connsiteX0" y="connsiteY0"/>
              </a:cxn>
              <a:cxn ang="0">
                <a:pos x="connsiteX1" y="connsiteY1"/>
              </a:cxn>
              <a:cxn ang="0">
                <a:pos x="connsiteX2" y="connsiteY2"/>
              </a:cxn>
            </a:cxnLst>
            <a:rect l="l" t="t" r="r" b="b"/>
            <a:pathLst>
              <a:path w="3016665" h="2769165">
                <a:moveTo>
                  <a:pt x="0" y="0"/>
                </a:moveTo>
                <a:cubicBezTo>
                  <a:pt x="487822" y="1372312"/>
                  <a:pt x="975645" y="2744625"/>
                  <a:pt x="1478422" y="2768838"/>
                </a:cubicBezTo>
                <a:cubicBezTo>
                  <a:pt x="1981200" y="2793051"/>
                  <a:pt x="2498932" y="1469165"/>
                  <a:pt x="3016665" y="145279"/>
                </a:cubicBezTo>
              </a:path>
            </a:pathLst>
          </a:cu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6" name="Group 5">
            <a:extLst>
              <a:ext uri="{FF2B5EF4-FFF2-40B4-BE49-F238E27FC236}">
                <a16:creationId xmlns:a16="http://schemas.microsoft.com/office/drawing/2014/main" id="{B8D8AAD7-75A6-409F-AA40-37301949E679}"/>
              </a:ext>
            </a:extLst>
          </p:cNvPr>
          <p:cNvGrpSpPr/>
          <p:nvPr/>
        </p:nvGrpSpPr>
        <p:grpSpPr>
          <a:xfrm>
            <a:off x="2350471" y="3674662"/>
            <a:ext cx="2080319" cy="3804885"/>
            <a:chOff x="2350471" y="3674662"/>
            <a:chExt cx="2080319" cy="3804885"/>
          </a:xfrm>
        </p:grpSpPr>
        <p:sp>
          <p:nvSpPr>
            <p:cNvPr id="49" name="!!Dilated Graph">
              <a:extLst>
                <a:ext uri="{FF2B5EF4-FFF2-40B4-BE49-F238E27FC236}">
                  <a16:creationId xmlns:a16="http://schemas.microsoft.com/office/drawing/2014/main" id="{F609D331-8161-403D-9142-466BCEECF5DA}"/>
                </a:ext>
              </a:extLst>
            </p:cNvPr>
            <p:cNvSpPr/>
            <p:nvPr/>
          </p:nvSpPr>
          <p:spPr>
            <a:xfrm>
              <a:off x="2363460" y="3674662"/>
              <a:ext cx="2067330" cy="1897716"/>
            </a:xfrm>
            <a:custGeom>
              <a:avLst/>
              <a:gdLst>
                <a:gd name="connsiteX0" fmla="*/ 0 w 3016665"/>
                <a:gd name="connsiteY0" fmla="*/ 0 h 2769165"/>
                <a:gd name="connsiteX1" fmla="*/ 1478422 w 3016665"/>
                <a:gd name="connsiteY1" fmla="*/ 2768838 h 2769165"/>
                <a:gd name="connsiteX2" fmla="*/ 3016665 w 3016665"/>
                <a:gd name="connsiteY2" fmla="*/ 145279 h 2769165"/>
              </a:gdLst>
              <a:ahLst/>
              <a:cxnLst>
                <a:cxn ang="0">
                  <a:pos x="connsiteX0" y="connsiteY0"/>
                </a:cxn>
                <a:cxn ang="0">
                  <a:pos x="connsiteX1" y="connsiteY1"/>
                </a:cxn>
                <a:cxn ang="0">
                  <a:pos x="connsiteX2" y="connsiteY2"/>
                </a:cxn>
              </a:cxnLst>
              <a:rect l="l" t="t" r="r" b="b"/>
              <a:pathLst>
                <a:path w="3016665" h="2769165">
                  <a:moveTo>
                    <a:pt x="0" y="0"/>
                  </a:moveTo>
                  <a:cubicBezTo>
                    <a:pt x="487822" y="1372312"/>
                    <a:pt x="975645" y="2744625"/>
                    <a:pt x="1478422" y="2768838"/>
                  </a:cubicBezTo>
                  <a:cubicBezTo>
                    <a:pt x="1981200" y="2793051"/>
                    <a:pt x="2498932" y="1469165"/>
                    <a:pt x="3016665" y="145279"/>
                  </a:cubicBezTo>
                </a:path>
              </a:pathLst>
            </a:custGeom>
            <a:noFill/>
            <a:ln w="158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0" name="!!Dilated Graph2">
              <a:extLst>
                <a:ext uri="{FF2B5EF4-FFF2-40B4-BE49-F238E27FC236}">
                  <a16:creationId xmlns:a16="http://schemas.microsoft.com/office/drawing/2014/main" id="{7767F02A-32F2-4995-BA7F-B6D069C68449}"/>
                </a:ext>
              </a:extLst>
            </p:cNvPr>
            <p:cNvSpPr/>
            <p:nvPr/>
          </p:nvSpPr>
          <p:spPr>
            <a:xfrm rot="10800000">
              <a:off x="2350471" y="5581831"/>
              <a:ext cx="2067330" cy="1897716"/>
            </a:xfrm>
            <a:custGeom>
              <a:avLst/>
              <a:gdLst>
                <a:gd name="connsiteX0" fmla="*/ 0 w 3016665"/>
                <a:gd name="connsiteY0" fmla="*/ 0 h 2769165"/>
                <a:gd name="connsiteX1" fmla="*/ 1478422 w 3016665"/>
                <a:gd name="connsiteY1" fmla="*/ 2768838 h 2769165"/>
                <a:gd name="connsiteX2" fmla="*/ 3016665 w 3016665"/>
                <a:gd name="connsiteY2" fmla="*/ 145279 h 2769165"/>
              </a:gdLst>
              <a:ahLst/>
              <a:cxnLst>
                <a:cxn ang="0">
                  <a:pos x="connsiteX0" y="connsiteY0"/>
                </a:cxn>
                <a:cxn ang="0">
                  <a:pos x="connsiteX1" y="connsiteY1"/>
                </a:cxn>
                <a:cxn ang="0">
                  <a:pos x="connsiteX2" y="connsiteY2"/>
                </a:cxn>
              </a:cxnLst>
              <a:rect l="l" t="t" r="r" b="b"/>
              <a:pathLst>
                <a:path w="3016665" h="2769165">
                  <a:moveTo>
                    <a:pt x="0" y="0"/>
                  </a:moveTo>
                  <a:cubicBezTo>
                    <a:pt x="487822" y="1372312"/>
                    <a:pt x="975645" y="2744625"/>
                    <a:pt x="1478422" y="2768838"/>
                  </a:cubicBezTo>
                  <a:cubicBezTo>
                    <a:pt x="1981200" y="2793051"/>
                    <a:pt x="2498932" y="1469165"/>
                    <a:pt x="3016665" y="145279"/>
                  </a:cubicBezTo>
                </a:path>
              </a:pathLst>
            </a:custGeom>
            <a:no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43" name="Speech Bubble: Rectangle with Corners Rounded 42">
            <a:extLst>
              <a:ext uri="{FF2B5EF4-FFF2-40B4-BE49-F238E27FC236}">
                <a16:creationId xmlns:a16="http://schemas.microsoft.com/office/drawing/2014/main" id="{45769A23-0DCB-4BDE-A534-0770AF1C49FE}"/>
              </a:ext>
            </a:extLst>
          </p:cNvPr>
          <p:cNvSpPr/>
          <p:nvPr/>
        </p:nvSpPr>
        <p:spPr>
          <a:xfrm>
            <a:off x="240728" y="3630690"/>
            <a:ext cx="8133907" cy="3047817"/>
          </a:xfrm>
          <a:prstGeom prst="wedgeRoundRectCallout">
            <a:avLst>
              <a:gd name="adj1" fmla="val 57025"/>
              <a:gd name="adj2" fmla="val -18594"/>
              <a:gd name="adj3" fmla="val 16667"/>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SG" sz="3200" dirty="0">
                <a:solidFill>
                  <a:schemeClr val="tx1"/>
                </a:solidFill>
              </a:rPr>
              <a:t>Mathematical Methods (2016 – 2021)</a:t>
            </a:r>
          </a:p>
          <a:p>
            <a:pPr marL="457200" indent="-457200">
              <a:buFont typeface="Arial" panose="020B0604020202020204" pitchFamily="34" charset="0"/>
              <a:buChar char="•"/>
            </a:pPr>
            <a:r>
              <a:rPr lang="en-SG" sz="2800" dirty="0">
                <a:solidFill>
                  <a:schemeClr val="tx1"/>
                </a:solidFill>
              </a:rPr>
              <a:t>Linear transformations of the plane:</a:t>
            </a:r>
            <a:br>
              <a:rPr lang="en-SG" sz="2800" dirty="0">
                <a:solidFill>
                  <a:schemeClr val="tx1"/>
                </a:solidFill>
              </a:rPr>
            </a:br>
            <a:r>
              <a:rPr lang="en-SG" sz="2800" dirty="0">
                <a:solidFill>
                  <a:schemeClr val="tx1"/>
                </a:solidFill>
              </a:rPr>
              <a:t> (</a:t>
            </a:r>
            <a:r>
              <a:rPr lang="en-SG" sz="2800" i="1" dirty="0">
                <a:solidFill>
                  <a:schemeClr val="tx1"/>
                </a:solidFill>
              </a:rPr>
              <a:t>x</a:t>
            </a:r>
            <a:r>
              <a:rPr lang="en-SG" sz="2800" dirty="0">
                <a:solidFill>
                  <a:schemeClr val="tx1"/>
                </a:solidFill>
              </a:rPr>
              <a:t>, </a:t>
            </a:r>
            <a:r>
              <a:rPr lang="en-SG" sz="2800" i="1" dirty="0">
                <a:solidFill>
                  <a:schemeClr val="tx1"/>
                </a:solidFill>
              </a:rPr>
              <a:t>y</a:t>
            </a:r>
            <a:r>
              <a:rPr lang="en-SG" sz="2800" dirty="0">
                <a:solidFill>
                  <a:schemeClr val="tx1"/>
                </a:solidFill>
              </a:rPr>
              <a:t>) → (</a:t>
            </a:r>
            <a:r>
              <a:rPr lang="en-SG" sz="2800" i="1" dirty="0" err="1">
                <a:solidFill>
                  <a:schemeClr val="tx1"/>
                </a:solidFill>
              </a:rPr>
              <a:t>ax</a:t>
            </a:r>
            <a:r>
              <a:rPr lang="en-SG" sz="2800" i="1" dirty="0">
                <a:solidFill>
                  <a:schemeClr val="tx1"/>
                </a:solidFill>
              </a:rPr>
              <a:t> </a:t>
            </a:r>
            <a:r>
              <a:rPr lang="en-SG" sz="2800" dirty="0">
                <a:solidFill>
                  <a:schemeClr val="tx1"/>
                </a:solidFill>
              </a:rPr>
              <a:t>+ </a:t>
            </a:r>
            <a:r>
              <a:rPr lang="en-SG" sz="2800" i="1" dirty="0">
                <a:solidFill>
                  <a:schemeClr val="tx1"/>
                </a:solidFill>
              </a:rPr>
              <a:t>by</a:t>
            </a:r>
            <a:r>
              <a:rPr lang="en-SG" sz="2800" dirty="0">
                <a:solidFill>
                  <a:schemeClr val="tx1"/>
                </a:solidFill>
              </a:rPr>
              <a:t>, </a:t>
            </a:r>
            <a:r>
              <a:rPr lang="en-SG" sz="2800" i="1" dirty="0">
                <a:solidFill>
                  <a:schemeClr val="tx1"/>
                </a:solidFill>
              </a:rPr>
              <a:t>cx </a:t>
            </a:r>
            <a:r>
              <a:rPr lang="en-SG" sz="2800" dirty="0">
                <a:solidFill>
                  <a:schemeClr val="tx1"/>
                </a:solidFill>
              </a:rPr>
              <a:t>+ </a:t>
            </a:r>
            <a:r>
              <a:rPr lang="en-SG" sz="2800" i="1" dirty="0" err="1">
                <a:solidFill>
                  <a:schemeClr val="tx1"/>
                </a:solidFill>
              </a:rPr>
              <a:t>dy</a:t>
            </a:r>
            <a:r>
              <a:rPr lang="en-SG" sz="2800" dirty="0">
                <a:solidFill>
                  <a:schemeClr val="tx1"/>
                </a:solidFill>
              </a:rPr>
              <a:t>) </a:t>
            </a:r>
            <a:br>
              <a:rPr lang="en-SG" sz="2800" dirty="0">
                <a:solidFill>
                  <a:schemeClr val="tx1"/>
                </a:solidFill>
              </a:rPr>
            </a:br>
            <a:r>
              <a:rPr lang="en-SG" sz="2800" dirty="0">
                <a:solidFill>
                  <a:schemeClr val="tx1"/>
                </a:solidFill>
              </a:rPr>
              <a:t>as a map of the plane onto itself, dilations rotations about the origin and reflection in a line through the origin ...</a:t>
            </a:r>
          </a:p>
        </p:txBody>
      </p:sp>
    </p:spTree>
    <p:extLst>
      <p:ext uri="{BB962C8B-B14F-4D97-AF65-F5344CB8AC3E}">
        <p14:creationId xmlns:p14="http://schemas.microsoft.com/office/powerpoint/2010/main" val="264900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decel="20000" fill="hold" nodeType="clickEffect">
                                  <p:stCondLst>
                                    <p:cond delay="0"/>
                                  </p:stCondLst>
                                  <p:childTnLst>
                                    <p:animRot by="5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1" nodeType="clickEffect">
                                  <p:stCondLst>
                                    <p:cond delay="0"/>
                                  </p:stCondLst>
                                  <p:childTnLst>
                                    <p:animEffect transition="out" filter="wipe(left)">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14" name="!!Subheading">
            <a:extLst>
              <a:ext uri="{FF2B5EF4-FFF2-40B4-BE49-F238E27FC236}">
                <a16:creationId xmlns:a16="http://schemas.microsoft.com/office/drawing/2014/main" id="{4B9C4285-2537-4259-988E-460E8E817408}"/>
              </a:ext>
            </a:extLst>
          </p:cNvPr>
          <p:cNvSpPr txBox="1"/>
          <p:nvPr/>
        </p:nvSpPr>
        <p:spPr>
          <a:xfrm>
            <a:off x="166109" y="914925"/>
            <a:ext cx="7367203" cy="584775"/>
          </a:xfrm>
          <a:prstGeom prst="rect">
            <a:avLst/>
          </a:prstGeom>
          <a:noFill/>
        </p:spPr>
        <p:txBody>
          <a:bodyPr wrap="square" rtlCol="0">
            <a:spAutoFit/>
          </a:bodyPr>
          <a:lstStyle/>
          <a:p>
            <a:r>
              <a:rPr lang="en-SG" sz="3200" dirty="0">
                <a:solidFill>
                  <a:schemeClr val="bg1"/>
                </a:solidFill>
              </a:rPr>
              <a:t>Matrix Transformations</a:t>
            </a:r>
          </a:p>
        </p:txBody>
      </p:sp>
      <p:grpSp>
        <p:nvGrpSpPr>
          <p:cNvPr id="44" name="Group 43">
            <a:extLst>
              <a:ext uri="{FF2B5EF4-FFF2-40B4-BE49-F238E27FC236}">
                <a16:creationId xmlns:a16="http://schemas.microsoft.com/office/drawing/2014/main" id="{C1BC6FF1-998C-4E0D-9DEA-5CFDF4302D79}"/>
              </a:ext>
            </a:extLst>
          </p:cNvPr>
          <p:cNvGrpSpPr/>
          <p:nvPr/>
        </p:nvGrpSpPr>
        <p:grpSpPr>
          <a:xfrm>
            <a:off x="8861579" y="3877690"/>
            <a:ext cx="2981186" cy="2982489"/>
            <a:chOff x="8684753" y="4053748"/>
            <a:chExt cx="3081510" cy="3150358"/>
          </a:xfrm>
        </p:grpSpPr>
        <p:pic>
          <p:nvPicPr>
            <p:cNvPr id="31" name="Picture 30">
              <a:extLst>
                <a:ext uri="{FF2B5EF4-FFF2-40B4-BE49-F238E27FC236}">
                  <a16:creationId xmlns:a16="http://schemas.microsoft.com/office/drawing/2014/main" id="{CCD811F0-B0BF-48D4-8AD6-BB3AAA110AA4}"/>
                </a:ext>
              </a:extLst>
            </p:cNvPr>
            <p:cNvPicPr>
              <a:picLocks noChangeAspect="1"/>
            </p:cNvPicPr>
            <p:nvPr/>
          </p:nvPicPr>
          <p:blipFill rotWithShape="1">
            <a:blip r:embed="rId4">
              <a:extLst>
                <a:ext uri="{28A0092B-C50C-407E-A947-70E740481C1C}">
                  <a14:useLocalDpi xmlns:a14="http://schemas.microsoft.com/office/drawing/2010/main" val="0"/>
                </a:ext>
              </a:extLst>
            </a:blip>
            <a:srcRect b="46612"/>
            <a:stretch/>
          </p:blipFill>
          <p:spPr>
            <a:xfrm>
              <a:off x="8684753" y="4053748"/>
              <a:ext cx="3081510" cy="3150358"/>
            </a:xfrm>
            <a:prstGeom prst="rect">
              <a:avLst/>
            </a:prstGeom>
          </p:spPr>
        </p:pic>
        <p:grpSp>
          <p:nvGrpSpPr>
            <p:cNvPr id="42" name="Group 41">
              <a:extLst>
                <a:ext uri="{FF2B5EF4-FFF2-40B4-BE49-F238E27FC236}">
                  <a16:creationId xmlns:a16="http://schemas.microsoft.com/office/drawing/2014/main" id="{4140D130-2BF2-4E97-93ED-BA1C6FDC062E}"/>
                </a:ext>
              </a:extLst>
            </p:cNvPr>
            <p:cNvGrpSpPr/>
            <p:nvPr/>
          </p:nvGrpSpPr>
          <p:grpSpPr>
            <a:xfrm>
              <a:off x="9246171" y="4563138"/>
              <a:ext cx="2188790" cy="1586244"/>
              <a:chOff x="1756304" y="100642"/>
              <a:chExt cx="8679391" cy="6518075"/>
            </a:xfrm>
          </p:grpSpPr>
          <p:grpSp>
            <p:nvGrpSpPr>
              <p:cNvPr id="32" name="Group 31">
                <a:extLst>
                  <a:ext uri="{FF2B5EF4-FFF2-40B4-BE49-F238E27FC236}">
                    <a16:creationId xmlns:a16="http://schemas.microsoft.com/office/drawing/2014/main" id="{5AB86CB6-F7A7-4FFB-A657-202D6FAB4DD5}"/>
                  </a:ext>
                </a:extLst>
              </p:cNvPr>
              <p:cNvGrpSpPr/>
              <p:nvPr/>
            </p:nvGrpSpPr>
            <p:grpSpPr>
              <a:xfrm>
                <a:off x="1756304" y="100642"/>
                <a:ext cx="8679391" cy="6518075"/>
                <a:chOff x="1756304" y="100642"/>
                <a:chExt cx="8679391" cy="6518075"/>
              </a:xfrm>
            </p:grpSpPr>
            <p:pic>
              <p:nvPicPr>
                <p:cNvPr id="33" name="Picture 32">
                  <a:extLst>
                    <a:ext uri="{FF2B5EF4-FFF2-40B4-BE49-F238E27FC236}">
                      <a16:creationId xmlns:a16="http://schemas.microsoft.com/office/drawing/2014/main" id="{940BDE09-AF30-4D9F-8E8B-4F5A10586972}"/>
                    </a:ext>
                  </a:extLst>
                </p:cNvPr>
                <p:cNvPicPr>
                  <a:picLocks noChangeAspect="1"/>
                </p:cNvPicPr>
                <p:nvPr/>
              </p:nvPicPr>
              <p:blipFill>
                <a:blip r:embed="rId5"/>
                <a:stretch>
                  <a:fillRect/>
                </a:stretch>
              </p:blipFill>
              <p:spPr>
                <a:xfrm>
                  <a:off x="1756304" y="100642"/>
                  <a:ext cx="8679391" cy="6518075"/>
                </a:xfrm>
                <a:prstGeom prst="rect">
                  <a:avLst/>
                </a:prstGeom>
              </p:spPr>
            </p:pic>
            <p:sp>
              <p:nvSpPr>
                <p:cNvPr id="34" name="Rectangle 33">
                  <a:extLst>
                    <a:ext uri="{FF2B5EF4-FFF2-40B4-BE49-F238E27FC236}">
                      <a16:creationId xmlns:a16="http://schemas.microsoft.com/office/drawing/2014/main" id="{DFF144EF-16B7-4AB1-9DB1-FB49AFD966C3}"/>
                    </a:ext>
                  </a:extLst>
                </p:cNvPr>
                <p:cNvSpPr/>
                <p:nvPr/>
              </p:nvSpPr>
              <p:spPr>
                <a:xfrm>
                  <a:off x="1773396" y="846033"/>
                  <a:ext cx="8618290" cy="5764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Hexagon 34">
                  <a:extLst>
                    <a:ext uri="{FF2B5EF4-FFF2-40B4-BE49-F238E27FC236}">
                      <a16:creationId xmlns:a16="http://schemas.microsoft.com/office/drawing/2014/main" id="{42458741-51A3-4777-A349-D7565206AC70}"/>
                    </a:ext>
                  </a:extLst>
                </p:cNvPr>
                <p:cNvSpPr/>
                <p:nvPr/>
              </p:nvSpPr>
              <p:spPr>
                <a:xfrm>
                  <a:off x="2461188"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Hexagon 35">
                  <a:extLst>
                    <a:ext uri="{FF2B5EF4-FFF2-40B4-BE49-F238E27FC236}">
                      <a16:creationId xmlns:a16="http://schemas.microsoft.com/office/drawing/2014/main" id="{41B51C0B-C464-4781-A37E-7F5059B0BCF4}"/>
                    </a:ext>
                  </a:extLst>
                </p:cNvPr>
                <p:cNvSpPr/>
                <p:nvPr/>
              </p:nvSpPr>
              <p:spPr>
                <a:xfrm>
                  <a:off x="3767271" y="293311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Hexagon 36">
                  <a:extLst>
                    <a:ext uri="{FF2B5EF4-FFF2-40B4-BE49-F238E27FC236}">
                      <a16:creationId xmlns:a16="http://schemas.microsoft.com/office/drawing/2014/main" id="{7A9546DD-A078-4449-B129-EFD96C6A42F8}"/>
                    </a:ext>
                  </a:extLst>
                </p:cNvPr>
                <p:cNvSpPr/>
                <p:nvPr/>
              </p:nvSpPr>
              <p:spPr>
                <a:xfrm>
                  <a:off x="5080476"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Hexagon 37">
                  <a:extLst>
                    <a:ext uri="{FF2B5EF4-FFF2-40B4-BE49-F238E27FC236}">
                      <a16:creationId xmlns:a16="http://schemas.microsoft.com/office/drawing/2014/main" id="{28D2A60E-E35C-4191-829A-53BB4D899D0C}"/>
                    </a:ext>
                  </a:extLst>
                </p:cNvPr>
                <p:cNvSpPr/>
                <p:nvPr/>
              </p:nvSpPr>
              <p:spPr>
                <a:xfrm>
                  <a:off x="6393681" y="1442335"/>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Hexagon 38">
                  <a:extLst>
                    <a:ext uri="{FF2B5EF4-FFF2-40B4-BE49-F238E27FC236}">
                      <a16:creationId xmlns:a16="http://schemas.microsoft.com/office/drawing/2014/main" id="{156F7893-80E4-488D-A8A5-23A5A839AFB5}"/>
                    </a:ext>
                  </a:extLst>
                </p:cNvPr>
                <p:cNvSpPr/>
                <p:nvPr/>
              </p:nvSpPr>
              <p:spPr>
                <a:xfrm>
                  <a:off x="7706886" y="219245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41" name="Picture 40">
                <a:extLst>
                  <a:ext uri="{FF2B5EF4-FFF2-40B4-BE49-F238E27FC236}">
                    <a16:creationId xmlns:a16="http://schemas.microsoft.com/office/drawing/2014/main" id="{3E01E233-24A1-4AF3-8DC6-D442CE2A5F08}"/>
                  </a:ext>
                </a:extLst>
              </p:cNvPr>
              <p:cNvPicPr>
                <a:picLocks noChangeAspect="1"/>
              </p:cNvPicPr>
              <p:nvPr/>
            </p:nvPicPr>
            <p:blipFill>
              <a:blip r:embed="rId6"/>
              <a:stretch>
                <a:fillRect/>
              </a:stretch>
            </p:blipFill>
            <p:spPr>
              <a:xfrm>
                <a:off x="2873984" y="5367849"/>
                <a:ext cx="6444031" cy="1249788"/>
              </a:xfrm>
              <a:prstGeom prst="rect">
                <a:avLst/>
              </a:prstGeom>
            </p:spPr>
          </p:pic>
        </p:grpSp>
      </p:grpSp>
      <p:sp>
        <p:nvSpPr>
          <p:cNvPr id="40" name="!!introduction">
            <a:extLst>
              <a:ext uri="{FF2B5EF4-FFF2-40B4-BE49-F238E27FC236}">
                <a16:creationId xmlns:a16="http://schemas.microsoft.com/office/drawing/2014/main" id="{F61C7FD4-62C7-4305-A696-1E9B5C4D650F}"/>
              </a:ext>
            </a:extLst>
          </p:cNvPr>
          <p:cNvSpPr txBox="1"/>
          <p:nvPr/>
        </p:nvSpPr>
        <p:spPr>
          <a:xfrm>
            <a:off x="202732" y="1564055"/>
            <a:ext cx="830961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a:solidFill>
                  <a:schemeClr val="bg1"/>
                </a:solidFill>
              </a:rPr>
              <a:t>The effect of translation, linear transformations and their inverse transformations, and compositions of these transformations on subsets of the plane such as points, lines, shapes and graphs of functions and relations.</a:t>
            </a:r>
            <a:endParaRPr lang="en-SG" sz="2800" dirty="0">
              <a:solidFill>
                <a:schemeClr val="bg1"/>
              </a:solidFill>
            </a:endParaRPr>
          </a:p>
        </p:txBody>
      </p:sp>
      <p:cxnSp>
        <p:nvCxnSpPr>
          <p:cNvPr id="30" name="Straight Arrow Connector 29">
            <a:extLst>
              <a:ext uri="{FF2B5EF4-FFF2-40B4-BE49-F238E27FC236}">
                <a16:creationId xmlns:a16="http://schemas.microsoft.com/office/drawing/2014/main" id="{0AABA042-11D8-4F6C-A702-D337E8B0A4B2}"/>
              </a:ext>
            </a:extLst>
          </p:cNvPr>
          <p:cNvCxnSpPr>
            <a:cxnSpLocks/>
          </p:cNvCxnSpPr>
          <p:nvPr/>
        </p:nvCxnSpPr>
        <p:spPr>
          <a:xfrm>
            <a:off x="863125" y="5573466"/>
            <a:ext cx="5494946"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4812027-9352-4E36-ACF0-CD04418F0121}"/>
              </a:ext>
            </a:extLst>
          </p:cNvPr>
          <p:cNvCxnSpPr>
            <a:cxnSpLocks/>
          </p:cNvCxnSpPr>
          <p:nvPr/>
        </p:nvCxnSpPr>
        <p:spPr>
          <a:xfrm flipV="1">
            <a:off x="3358498" y="3599078"/>
            <a:ext cx="0" cy="2915217"/>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Hexagon 3">
            <a:extLst>
              <a:ext uri="{FF2B5EF4-FFF2-40B4-BE49-F238E27FC236}">
                <a16:creationId xmlns:a16="http://schemas.microsoft.com/office/drawing/2014/main" id="{F86A7D9B-4579-47A8-9971-B371EC393198}"/>
              </a:ext>
            </a:extLst>
          </p:cNvPr>
          <p:cNvSpPr/>
          <p:nvPr/>
        </p:nvSpPr>
        <p:spPr>
          <a:xfrm>
            <a:off x="2597922" y="4898299"/>
            <a:ext cx="1521151" cy="1350333"/>
          </a:xfrm>
          <a:prstGeom prst="hexagon">
            <a:avLst/>
          </a:prstGeom>
          <a:noFill/>
          <a:ln w="34925">
            <a:solidFill>
              <a:srgbClr val="50C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Hexagon 44">
            <a:extLst>
              <a:ext uri="{FF2B5EF4-FFF2-40B4-BE49-F238E27FC236}">
                <a16:creationId xmlns:a16="http://schemas.microsoft.com/office/drawing/2014/main" id="{83570C96-D9AE-4358-B3F0-B08BA718CEC4}"/>
              </a:ext>
            </a:extLst>
          </p:cNvPr>
          <p:cNvSpPr/>
          <p:nvPr/>
        </p:nvSpPr>
        <p:spPr>
          <a:xfrm>
            <a:off x="2595731" y="4896120"/>
            <a:ext cx="1521151" cy="1350333"/>
          </a:xfrm>
          <a:prstGeom prst="hexagon">
            <a:avLst/>
          </a:prstGeom>
          <a:noFill/>
          <a:ln w="34925">
            <a:solidFill>
              <a:srgbClr val="50C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452219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1" nodeType="clickEffect">
                                  <p:stCondLst>
                                    <p:cond delay="0"/>
                                  </p:stCondLst>
                                  <p:childTnLst>
                                    <p:animRot by="1620000">
                                      <p:cBhvr>
                                        <p:cTn id="14" dur="2000" fill="hold"/>
                                        <p:tgtEl>
                                          <p:spTgt spid="45"/>
                                        </p:tgtEl>
                                        <p:attrNameLst>
                                          <p:attrName>r</p:attrName>
                                        </p:attrNameLst>
                                      </p:cBhvr>
                                    </p:animRot>
                                  </p:childTnLst>
                                </p:cTn>
                              </p:par>
                            </p:childTnLst>
                          </p:cTn>
                        </p:par>
                        <p:par>
                          <p:cTn id="15" fill="hold">
                            <p:stCondLst>
                              <p:cond delay="2000"/>
                            </p:stCondLst>
                            <p:childTnLst>
                              <p:par>
                                <p:cTn id="16" presetID="42" presetClass="path" presetSubtype="0" accel="50000" decel="50000" fill="hold" grpId="2" nodeType="afterEffect">
                                  <p:stCondLst>
                                    <p:cond delay="0"/>
                                  </p:stCondLst>
                                  <p:childTnLst>
                                    <p:animMotion origin="layout" path="M -4.16667E-7 1.48148E-6 L 0.1138 0.00046 " pathEditMode="relative" rAng="0" ptsTypes="AA">
                                      <p:cBhvr>
                                        <p:cTn id="17" dur="2000" fill="hold"/>
                                        <p:tgtEl>
                                          <p:spTgt spid="45"/>
                                        </p:tgtEl>
                                        <p:attrNameLst>
                                          <p:attrName>ppt_x</p:attrName>
                                          <p:attrName>ppt_y</p:attrName>
                                        </p:attrNameLst>
                                      </p:cBhvr>
                                      <p:rCtr x="569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5" grpId="1" animBg="1"/>
      <p:bldP spid="4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0739E-3C73-4B4B-919A-513265DC8C53}"/>
              </a:ext>
            </a:extLst>
          </p:cNvPr>
          <p:cNvSpPr/>
          <p:nvPr/>
        </p:nvSpPr>
        <p:spPr>
          <a:xfrm>
            <a:off x="0" y="-2781"/>
            <a:ext cx="12192000" cy="6860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hidden="1">
            <a:extLst>
              <a:ext uri="{FF2B5EF4-FFF2-40B4-BE49-F238E27FC236}">
                <a16:creationId xmlns:a16="http://schemas.microsoft.com/office/drawing/2014/main" id="{2F8681AC-30AE-4D0A-B19A-47D10B4EFE0B}"/>
              </a:ext>
            </a:extLst>
          </p:cNvPr>
          <p:cNvPicPr>
            <a:picLocks noChangeAspect="1"/>
          </p:cNvPicPr>
          <p:nvPr/>
        </p:nvPicPr>
        <p:blipFill rotWithShape="1">
          <a:blip r:embed="rId2"/>
          <a:srcRect t="24938" r="10888" b="42040"/>
          <a:stretch/>
        </p:blipFill>
        <p:spPr>
          <a:xfrm>
            <a:off x="21660" y="1634368"/>
            <a:ext cx="10864569" cy="2213609"/>
          </a:xfrm>
          <a:prstGeom prst="rect">
            <a:avLst/>
          </a:prstGeom>
        </p:spPr>
      </p:pic>
      <p:pic>
        <p:nvPicPr>
          <p:cNvPr id="8" name="Picture 7">
            <a:extLst>
              <a:ext uri="{FF2B5EF4-FFF2-40B4-BE49-F238E27FC236}">
                <a16:creationId xmlns:a16="http://schemas.microsoft.com/office/drawing/2014/main" id="{309947A2-4683-4D35-9D15-807EAD05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75" y="232229"/>
            <a:ext cx="2590550" cy="322092"/>
          </a:xfrm>
          <a:prstGeom prst="rect">
            <a:avLst/>
          </a:prstGeom>
        </p:spPr>
      </p:pic>
      <p:sp>
        <p:nvSpPr>
          <p:cNvPr id="14" name="!!Subheading">
            <a:extLst>
              <a:ext uri="{FF2B5EF4-FFF2-40B4-BE49-F238E27FC236}">
                <a16:creationId xmlns:a16="http://schemas.microsoft.com/office/drawing/2014/main" id="{4B9C4285-2537-4259-988E-460E8E817408}"/>
              </a:ext>
            </a:extLst>
          </p:cNvPr>
          <p:cNvSpPr txBox="1"/>
          <p:nvPr/>
        </p:nvSpPr>
        <p:spPr>
          <a:xfrm>
            <a:off x="166109" y="914925"/>
            <a:ext cx="7367203" cy="584775"/>
          </a:xfrm>
          <a:prstGeom prst="rect">
            <a:avLst/>
          </a:prstGeom>
          <a:noFill/>
        </p:spPr>
        <p:txBody>
          <a:bodyPr wrap="square" rtlCol="0">
            <a:spAutoFit/>
          </a:bodyPr>
          <a:lstStyle/>
          <a:p>
            <a:r>
              <a:rPr lang="en-SG" sz="3200" dirty="0">
                <a:solidFill>
                  <a:schemeClr val="bg1"/>
                </a:solidFill>
              </a:rPr>
              <a:t>Matrix Transformations</a:t>
            </a:r>
          </a:p>
        </p:txBody>
      </p:sp>
      <p:grpSp>
        <p:nvGrpSpPr>
          <p:cNvPr id="44" name="Group 43">
            <a:extLst>
              <a:ext uri="{FF2B5EF4-FFF2-40B4-BE49-F238E27FC236}">
                <a16:creationId xmlns:a16="http://schemas.microsoft.com/office/drawing/2014/main" id="{C1BC6FF1-998C-4E0D-9DEA-5CFDF4302D79}"/>
              </a:ext>
            </a:extLst>
          </p:cNvPr>
          <p:cNvGrpSpPr/>
          <p:nvPr/>
        </p:nvGrpSpPr>
        <p:grpSpPr>
          <a:xfrm>
            <a:off x="8861579" y="3877690"/>
            <a:ext cx="2981186" cy="2982489"/>
            <a:chOff x="8684753" y="4053748"/>
            <a:chExt cx="3081510" cy="3150358"/>
          </a:xfrm>
        </p:grpSpPr>
        <p:pic>
          <p:nvPicPr>
            <p:cNvPr id="31" name="Picture 30">
              <a:extLst>
                <a:ext uri="{FF2B5EF4-FFF2-40B4-BE49-F238E27FC236}">
                  <a16:creationId xmlns:a16="http://schemas.microsoft.com/office/drawing/2014/main" id="{CCD811F0-B0BF-48D4-8AD6-BB3AAA110AA4}"/>
                </a:ext>
              </a:extLst>
            </p:cNvPr>
            <p:cNvPicPr>
              <a:picLocks noChangeAspect="1"/>
            </p:cNvPicPr>
            <p:nvPr/>
          </p:nvPicPr>
          <p:blipFill rotWithShape="1">
            <a:blip r:embed="rId4">
              <a:extLst>
                <a:ext uri="{28A0092B-C50C-407E-A947-70E740481C1C}">
                  <a14:useLocalDpi xmlns:a14="http://schemas.microsoft.com/office/drawing/2010/main" val="0"/>
                </a:ext>
              </a:extLst>
            </a:blip>
            <a:srcRect b="46612"/>
            <a:stretch/>
          </p:blipFill>
          <p:spPr>
            <a:xfrm>
              <a:off x="8684753" y="4053748"/>
              <a:ext cx="3081510" cy="3150358"/>
            </a:xfrm>
            <a:prstGeom prst="rect">
              <a:avLst/>
            </a:prstGeom>
          </p:spPr>
        </p:pic>
        <p:grpSp>
          <p:nvGrpSpPr>
            <p:cNvPr id="42" name="Group 41">
              <a:extLst>
                <a:ext uri="{FF2B5EF4-FFF2-40B4-BE49-F238E27FC236}">
                  <a16:creationId xmlns:a16="http://schemas.microsoft.com/office/drawing/2014/main" id="{4140D130-2BF2-4E97-93ED-BA1C6FDC062E}"/>
                </a:ext>
              </a:extLst>
            </p:cNvPr>
            <p:cNvGrpSpPr/>
            <p:nvPr/>
          </p:nvGrpSpPr>
          <p:grpSpPr>
            <a:xfrm>
              <a:off x="9246171" y="4563138"/>
              <a:ext cx="2188790" cy="1586244"/>
              <a:chOff x="1756304" y="100642"/>
              <a:chExt cx="8679391" cy="6518075"/>
            </a:xfrm>
          </p:grpSpPr>
          <p:grpSp>
            <p:nvGrpSpPr>
              <p:cNvPr id="32" name="Group 31">
                <a:extLst>
                  <a:ext uri="{FF2B5EF4-FFF2-40B4-BE49-F238E27FC236}">
                    <a16:creationId xmlns:a16="http://schemas.microsoft.com/office/drawing/2014/main" id="{5AB86CB6-F7A7-4FFB-A657-202D6FAB4DD5}"/>
                  </a:ext>
                </a:extLst>
              </p:cNvPr>
              <p:cNvGrpSpPr/>
              <p:nvPr/>
            </p:nvGrpSpPr>
            <p:grpSpPr>
              <a:xfrm>
                <a:off x="1756304" y="100642"/>
                <a:ext cx="8679391" cy="6518075"/>
                <a:chOff x="1756304" y="100642"/>
                <a:chExt cx="8679391" cy="6518075"/>
              </a:xfrm>
            </p:grpSpPr>
            <p:pic>
              <p:nvPicPr>
                <p:cNvPr id="33" name="Picture 32">
                  <a:extLst>
                    <a:ext uri="{FF2B5EF4-FFF2-40B4-BE49-F238E27FC236}">
                      <a16:creationId xmlns:a16="http://schemas.microsoft.com/office/drawing/2014/main" id="{940BDE09-AF30-4D9F-8E8B-4F5A10586972}"/>
                    </a:ext>
                  </a:extLst>
                </p:cNvPr>
                <p:cNvPicPr>
                  <a:picLocks noChangeAspect="1"/>
                </p:cNvPicPr>
                <p:nvPr/>
              </p:nvPicPr>
              <p:blipFill>
                <a:blip r:embed="rId5"/>
                <a:stretch>
                  <a:fillRect/>
                </a:stretch>
              </p:blipFill>
              <p:spPr>
                <a:xfrm>
                  <a:off x="1756304" y="100642"/>
                  <a:ext cx="8679391" cy="6518075"/>
                </a:xfrm>
                <a:prstGeom prst="rect">
                  <a:avLst/>
                </a:prstGeom>
              </p:spPr>
            </p:pic>
            <p:sp>
              <p:nvSpPr>
                <p:cNvPr id="34" name="Rectangle 33">
                  <a:extLst>
                    <a:ext uri="{FF2B5EF4-FFF2-40B4-BE49-F238E27FC236}">
                      <a16:creationId xmlns:a16="http://schemas.microsoft.com/office/drawing/2014/main" id="{DFF144EF-16B7-4AB1-9DB1-FB49AFD966C3}"/>
                    </a:ext>
                  </a:extLst>
                </p:cNvPr>
                <p:cNvSpPr/>
                <p:nvPr/>
              </p:nvSpPr>
              <p:spPr>
                <a:xfrm>
                  <a:off x="1773396" y="846033"/>
                  <a:ext cx="8618290" cy="5764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Hexagon 34">
                  <a:extLst>
                    <a:ext uri="{FF2B5EF4-FFF2-40B4-BE49-F238E27FC236}">
                      <a16:creationId xmlns:a16="http://schemas.microsoft.com/office/drawing/2014/main" id="{42458741-51A3-4777-A349-D7565206AC70}"/>
                    </a:ext>
                  </a:extLst>
                </p:cNvPr>
                <p:cNvSpPr/>
                <p:nvPr/>
              </p:nvSpPr>
              <p:spPr>
                <a:xfrm>
                  <a:off x="2461188"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Hexagon 35">
                  <a:extLst>
                    <a:ext uri="{FF2B5EF4-FFF2-40B4-BE49-F238E27FC236}">
                      <a16:creationId xmlns:a16="http://schemas.microsoft.com/office/drawing/2014/main" id="{41B51C0B-C464-4781-A37E-7F5059B0BCF4}"/>
                    </a:ext>
                  </a:extLst>
                </p:cNvPr>
                <p:cNvSpPr/>
                <p:nvPr/>
              </p:nvSpPr>
              <p:spPr>
                <a:xfrm>
                  <a:off x="3767271" y="293311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Hexagon 36">
                  <a:extLst>
                    <a:ext uri="{FF2B5EF4-FFF2-40B4-BE49-F238E27FC236}">
                      <a16:creationId xmlns:a16="http://schemas.microsoft.com/office/drawing/2014/main" id="{7A9546DD-A078-4449-B129-EFD96C6A42F8}"/>
                    </a:ext>
                  </a:extLst>
                </p:cNvPr>
                <p:cNvSpPr/>
                <p:nvPr/>
              </p:nvSpPr>
              <p:spPr>
                <a:xfrm>
                  <a:off x="5080476" y="2187726"/>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Hexagon 37">
                  <a:extLst>
                    <a:ext uri="{FF2B5EF4-FFF2-40B4-BE49-F238E27FC236}">
                      <a16:creationId xmlns:a16="http://schemas.microsoft.com/office/drawing/2014/main" id="{28D2A60E-E35C-4191-829A-53BB4D899D0C}"/>
                    </a:ext>
                  </a:extLst>
                </p:cNvPr>
                <p:cNvSpPr/>
                <p:nvPr/>
              </p:nvSpPr>
              <p:spPr>
                <a:xfrm>
                  <a:off x="6393681" y="1442335"/>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Hexagon 38">
                  <a:extLst>
                    <a:ext uri="{FF2B5EF4-FFF2-40B4-BE49-F238E27FC236}">
                      <a16:creationId xmlns:a16="http://schemas.microsoft.com/office/drawing/2014/main" id="{156F7893-80E4-488D-A8A5-23A5A839AFB5}"/>
                    </a:ext>
                  </a:extLst>
                </p:cNvPr>
                <p:cNvSpPr/>
                <p:nvPr/>
              </p:nvSpPr>
              <p:spPr>
                <a:xfrm>
                  <a:off x="7706886" y="2192457"/>
                  <a:ext cx="1692067" cy="1504059"/>
                </a:xfrm>
                <a:prstGeom prst="hexagon">
                  <a:avLst/>
                </a:prstGeom>
                <a:noFill/>
                <a:ln w="34925">
                  <a:gradFill>
                    <a:gsLst>
                      <a:gs pos="21000">
                        <a:srgbClr val="50C55F"/>
                      </a:gs>
                      <a:gs pos="0">
                        <a:schemeClr val="tx1"/>
                      </a:gs>
                      <a:gs pos="100000">
                        <a:schemeClr val="bg1"/>
                      </a:gs>
                    </a:gsLst>
                    <a:lin ang="5400000" scaled="1"/>
                  </a:gradFill>
                </a:ln>
                <a:effectLst>
                  <a:glow rad="101600">
                    <a:schemeClr val="accent6">
                      <a:satMod val="175000"/>
                      <a:alpha val="40000"/>
                    </a:schemeClr>
                  </a:glo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41" name="Picture 40">
                <a:extLst>
                  <a:ext uri="{FF2B5EF4-FFF2-40B4-BE49-F238E27FC236}">
                    <a16:creationId xmlns:a16="http://schemas.microsoft.com/office/drawing/2014/main" id="{3E01E233-24A1-4AF3-8DC6-D442CE2A5F08}"/>
                  </a:ext>
                </a:extLst>
              </p:cNvPr>
              <p:cNvPicPr>
                <a:picLocks noChangeAspect="1"/>
              </p:cNvPicPr>
              <p:nvPr/>
            </p:nvPicPr>
            <p:blipFill>
              <a:blip r:embed="rId6"/>
              <a:stretch>
                <a:fillRect/>
              </a:stretch>
            </p:blipFill>
            <p:spPr>
              <a:xfrm>
                <a:off x="2873984" y="5367849"/>
                <a:ext cx="6444031" cy="1249788"/>
              </a:xfrm>
              <a:prstGeom prst="rect">
                <a:avLst/>
              </a:prstGeom>
            </p:spPr>
          </p:pic>
        </p:grpSp>
      </p:grpSp>
      <p:sp>
        <p:nvSpPr>
          <p:cNvPr id="40" name="!!introduction">
            <a:extLst>
              <a:ext uri="{FF2B5EF4-FFF2-40B4-BE49-F238E27FC236}">
                <a16:creationId xmlns:a16="http://schemas.microsoft.com/office/drawing/2014/main" id="{F61C7FD4-62C7-4305-A696-1E9B5C4D650F}"/>
              </a:ext>
            </a:extLst>
          </p:cNvPr>
          <p:cNvSpPr txBox="1"/>
          <p:nvPr/>
        </p:nvSpPr>
        <p:spPr>
          <a:xfrm>
            <a:off x="202732" y="1564055"/>
            <a:ext cx="8172147" cy="3046988"/>
          </a:xfrm>
          <a:prstGeom prst="rect">
            <a:avLst/>
          </a:prstGeom>
          <a:noFill/>
        </p:spPr>
        <p:txBody>
          <a:bodyPr wrap="square" rtlCol="0">
            <a:spAutoFit/>
          </a:bodyPr>
          <a:lstStyle/>
          <a:p>
            <a:pPr marL="457200" lvl="0" indent="-457200">
              <a:buFont typeface="Arial" panose="020B0604020202020204" pitchFamily="34" charset="0"/>
              <a:buChar char="•"/>
            </a:pPr>
            <a:r>
              <a:rPr lang="en-AU" sz="3200" dirty="0">
                <a:solidFill>
                  <a:schemeClr val="bg1"/>
                </a:solidFill>
              </a:rPr>
              <a:t>Invariance of properties under transformation, and the relationship between the determinant of a transformation matrix and the effect of the linear transformation on the area of a bounded region of the plane.</a:t>
            </a:r>
            <a:endParaRPr lang="en-SG" sz="3200" dirty="0">
              <a:solidFill>
                <a:schemeClr val="bg1"/>
              </a:solidFill>
            </a:endParaRPr>
          </a:p>
        </p:txBody>
      </p:sp>
    </p:spTree>
    <p:extLst>
      <p:ext uri="{BB962C8B-B14F-4D97-AF65-F5344CB8AC3E}">
        <p14:creationId xmlns:p14="http://schemas.microsoft.com/office/powerpoint/2010/main" val="341410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2020 Exam 2</a:t>
            </a:r>
          </a:p>
        </p:txBody>
      </p:sp>
      <p:pic>
        <p:nvPicPr>
          <p:cNvPr id="12" name="Picture 11">
            <a:extLst>
              <a:ext uri="{FF2B5EF4-FFF2-40B4-BE49-F238E27FC236}">
                <a16:creationId xmlns:a16="http://schemas.microsoft.com/office/drawing/2014/main" id="{7132E0F0-034A-4234-A631-407D60958399}"/>
              </a:ext>
            </a:extLst>
          </p:cNvPr>
          <p:cNvPicPr>
            <a:picLocks noChangeAspect="1"/>
          </p:cNvPicPr>
          <p:nvPr/>
        </p:nvPicPr>
        <p:blipFill>
          <a:blip r:embed="rId3"/>
          <a:stretch>
            <a:fillRect/>
          </a:stretch>
        </p:blipFill>
        <p:spPr>
          <a:xfrm>
            <a:off x="190290" y="1653736"/>
            <a:ext cx="6940832" cy="4157246"/>
          </a:xfrm>
          <a:prstGeom prst="rect">
            <a:avLst/>
          </a:prstGeom>
        </p:spPr>
      </p:pic>
      <p:pic>
        <p:nvPicPr>
          <p:cNvPr id="13" name="Picture 12">
            <a:extLst>
              <a:ext uri="{FF2B5EF4-FFF2-40B4-BE49-F238E27FC236}">
                <a16:creationId xmlns:a16="http://schemas.microsoft.com/office/drawing/2014/main" id="{4C525BB9-3D70-42E4-9492-1AE4753ED669}"/>
              </a:ext>
            </a:extLst>
          </p:cNvPr>
          <p:cNvPicPr>
            <a:picLocks noChangeAspect="1"/>
          </p:cNvPicPr>
          <p:nvPr/>
        </p:nvPicPr>
        <p:blipFill>
          <a:blip r:embed="rId4"/>
          <a:stretch>
            <a:fillRect/>
          </a:stretch>
        </p:blipFill>
        <p:spPr>
          <a:xfrm>
            <a:off x="5117065" y="4100397"/>
            <a:ext cx="6168760" cy="1737948"/>
          </a:xfrm>
          <a:prstGeom prst="rect">
            <a:avLst/>
          </a:prstGeom>
        </p:spPr>
      </p:pic>
      <p:graphicFrame>
        <p:nvGraphicFramePr>
          <p:cNvPr id="14" name="Table 13">
            <a:extLst>
              <a:ext uri="{FF2B5EF4-FFF2-40B4-BE49-F238E27FC236}">
                <a16:creationId xmlns:a16="http://schemas.microsoft.com/office/drawing/2014/main" id="{A3A08BE7-4BE6-4B90-8F12-70EAFAFB2F3A}"/>
              </a:ext>
            </a:extLst>
          </p:cNvPr>
          <p:cNvGraphicFramePr>
            <a:graphicFrameLocks noGrp="1"/>
          </p:cNvGraphicFramePr>
          <p:nvPr>
            <p:extLst>
              <p:ext uri="{D42A27DB-BD31-4B8C-83A1-F6EECF244321}">
                <p14:modId xmlns:p14="http://schemas.microsoft.com/office/powerpoint/2010/main" val="383836814"/>
              </p:ext>
            </p:extLst>
          </p:nvPr>
        </p:nvGraphicFramePr>
        <p:xfrm>
          <a:off x="5132673" y="3761982"/>
          <a:ext cx="6129577" cy="370840"/>
        </p:xfrm>
        <a:graphic>
          <a:graphicData uri="http://schemas.openxmlformats.org/drawingml/2006/table">
            <a:tbl>
              <a:tblPr firstRow="1" bandRow="1">
                <a:tableStyleId>{F5AB1C69-6EDB-4FF4-983F-18BD219EF322}</a:tableStyleId>
              </a:tblPr>
              <a:tblGrid>
                <a:gridCol w="722630">
                  <a:extLst>
                    <a:ext uri="{9D8B030D-6E8A-4147-A177-3AD203B41FA5}">
                      <a16:colId xmlns:a16="http://schemas.microsoft.com/office/drawing/2014/main" val="4170322504"/>
                    </a:ext>
                  </a:extLst>
                </a:gridCol>
                <a:gridCol w="360427">
                  <a:extLst>
                    <a:ext uri="{9D8B030D-6E8A-4147-A177-3AD203B41FA5}">
                      <a16:colId xmlns:a16="http://schemas.microsoft.com/office/drawing/2014/main" val="2497132052"/>
                    </a:ext>
                  </a:extLst>
                </a:gridCol>
                <a:gridCol w="354639">
                  <a:extLst>
                    <a:ext uri="{9D8B030D-6E8A-4147-A177-3AD203B41FA5}">
                      <a16:colId xmlns:a16="http://schemas.microsoft.com/office/drawing/2014/main" val="4055067301"/>
                    </a:ext>
                  </a:extLst>
                </a:gridCol>
                <a:gridCol w="362938">
                  <a:extLst>
                    <a:ext uri="{9D8B030D-6E8A-4147-A177-3AD203B41FA5}">
                      <a16:colId xmlns:a16="http://schemas.microsoft.com/office/drawing/2014/main" val="271422726"/>
                    </a:ext>
                  </a:extLst>
                </a:gridCol>
                <a:gridCol w="368736">
                  <a:extLst>
                    <a:ext uri="{9D8B030D-6E8A-4147-A177-3AD203B41FA5}">
                      <a16:colId xmlns:a16="http://schemas.microsoft.com/office/drawing/2014/main" val="2363470949"/>
                    </a:ext>
                  </a:extLst>
                </a:gridCol>
                <a:gridCol w="365102">
                  <a:extLst>
                    <a:ext uri="{9D8B030D-6E8A-4147-A177-3AD203B41FA5}">
                      <a16:colId xmlns:a16="http://schemas.microsoft.com/office/drawing/2014/main" val="2735547669"/>
                    </a:ext>
                  </a:extLst>
                </a:gridCol>
                <a:gridCol w="348656">
                  <a:extLst>
                    <a:ext uri="{9D8B030D-6E8A-4147-A177-3AD203B41FA5}">
                      <a16:colId xmlns:a16="http://schemas.microsoft.com/office/drawing/2014/main" val="3288766880"/>
                    </a:ext>
                  </a:extLst>
                </a:gridCol>
                <a:gridCol w="3246449">
                  <a:extLst>
                    <a:ext uri="{9D8B030D-6E8A-4147-A177-3AD203B41FA5}">
                      <a16:colId xmlns:a16="http://schemas.microsoft.com/office/drawing/2014/main" val="590448283"/>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068465"/>
                  </a:ext>
                </a:extLst>
              </a:tr>
            </a:tbl>
          </a:graphicData>
        </a:graphic>
      </p:graphicFrame>
    </p:spTree>
    <p:extLst>
      <p:ext uri="{BB962C8B-B14F-4D97-AF65-F5344CB8AC3E}">
        <p14:creationId xmlns:p14="http://schemas.microsoft.com/office/powerpoint/2010/main" val="2866761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065A7A-EE6C-4DF8-9B82-301C7337F763}"/>
              </a:ext>
            </a:extLst>
          </p:cNvPr>
          <p:cNvPicPr>
            <a:picLocks noChangeAspect="1"/>
          </p:cNvPicPr>
          <p:nvPr/>
        </p:nvPicPr>
        <p:blipFill>
          <a:blip r:embed="rId2"/>
          <a:stretch>
            <a:fillRect/>
          </a:stretch>
        </p:blipFill>
        <p:spPr>
          <a:xfrm>
            <a:off x="166110" y="1720039"/>
            <a:ext cx="6129578" cy="4461220"/>
          </a:xfrm>
          <a:prstGeom prst="rect">
            <a:avLst/>
          </a:prstGeom>
        </p:spPr>
      </p:pic>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2018 Exam 2</a:t>
            </a:r>
          </a:p>
        </p:txBody>
      </p:sp>
      <p:pic>
        <p:nvPicPr>
          <p:cNvPr id="14" name="Picture 13">
            <a:extLst>
              <a:ext uri="{FF2B5EF4-FFF2-40B4-BE49-F238E27FC236}">
                <a16:creationId xmlns:a16="http://schemas.microsoft.com/office/drawing/2014/main" id="{79ABBA0E-CA1D-4830-BC96-2DDF22EDE765}"/>
              </a:ext>
            </a:extLst>
          </p:cNvPr>
          <p:cNvPicPr>
            <a:picLocks noChangeAspect="1"/>
          </p:cNvPicPr>
          <p:nvPr/>
        </p:nvPicPr>
        <p:blipFill>
          <a:blip r:embed="rId4"/>
          <a:stretch>
            <a:fillRect/>
          </a:stretch>
        </p:blipFill>
        <p:spPr>
          <a:xfrm>
            <a:off x="5117065" y="4132822"/>
            <a:ext cx="6150044" cy="1850456"/>
          </a:xfrm>
          <a:prstGeom prst="rect">
            <a:avLst/>
          </a:prstGeom>
        </p:spPr>
      </p:pic>
      <p:graphicFrame>
        <p:nvGraphicFramePr>
          <p:cNvPr id="5" name="Table 4">
            <a:extLst>
              <a:ext uri="{FF2B5EF4-FFF2-40B4-BE49-F238E27FC236}">
                <a16:creationId xmlns:a16="http://schemas.microsoft.com/office/drawing/2014/main" id="{2A5AF864-7DA5-455C-9F7B-615C7E8A8EC7}"/>
              </a:ext>
            </a:extLst>
          </p:cNvPr>
          <p:cNvGraphicFramePr>
            <a:graphicFrameLocks noGrp="1"/>
          </p:cNvGraphicFramePr>
          <p:nvPr>
            <p:extLst>
              <p:ext uri="{D42A27DB-BD31-4B8C-83A1-F6EECF244321}">
                <p14:modId xmlns:p14="http://schemas.microsoft.com/office/powerpoint/2010/main" val="68141422"/>
              </p:ext>
            </p:extLst>
          </p:nvPr>
        </p:nvGraphicFramePr>
        <p:xfrm>
          <a:off x="5122538" y="3761982"/>
          <a:ext cx="6129577" cy="370840"/>
        </p:xfrm>
        <a:graphic>
          <a:graphicData uri="http://schemas.openxmlformats.org/drawingml/2006/table">
            <a:tbl>
              <a:tblPr firstRow="1" bandRow="1">
                <a:tableStyleId>{F5AB1C69-6EDB-4FF4-983F-18BD219EF322}</a:tableStyleId>
              </a:tblPr>
              <a:tblGrid>
                <a:gridCol w="597948">
                  <a:extLst>
                    <a:ext uri="{9D8B030D-6E8A-4147-A177-3AD203B41FA5}">
                      <a16:colId xmlns:a16="http://schemas.microsoft.com/office/drawing/2014/main" val="765088767"/>
                    </a:ext>
                  </a:extLst>
                </a:gridCol>
                <a:gridCol w="482804">
                  <a:extLst>
                    <a:ext uri="{9D8B030D-6E8A-4147-A177-3AD203B41FA5}">
                      <a16:colId xmlns:a16="http://schemas.microsoft.com/office/drawing/2014/main" val="2377210906"/>
                    </a:ext>
                  </a:extLst>
                </a:gridCol>
                <a:gridCol w="468172">
                  <a:extLst>
                    <a:ext uri="{9D8B030D-6E8A-4147-A177-3AD203B41FA5}">
                      <a16:colId xmlns:a16="http://schemas.microsoft.com/office/drawing/2014/main" val="945482213"/>
                    </a:ext>
                  </a:extLst>
                </a:gridCol>
                <a:gridCol w="468173">
                  <a:extLst>
                    <a:ext uri="{9D8B030D-6E8A-4147-A177-3AD203B41FA5}">
                      <a16:colId xmlns:a16="http://schemas.microsoft.com/office/drawing/2014/main" val="1795508621"/>
                    </a:ext>
                  </a:extLst>
                </a:gridCol>
                <a:gridCol w="475488">
                  <a:extLst>
                    <a:ext uri="{9D8B030D-6E8A-4147-A177-3AD203B41FA5}">
                      <a16:colId xmlns:a16="http://schemas.microsoft.com/office/drawing/2014/main" val="3926027319"/>
                    </a:ext>
                  </a:extLst>
                </a:gridCol>
                <a:gridCol w="468173">
                  <a:extLst>
                    <a:ext uri="{9D8B030D-6E8A-4147-A177-3AD203B41FA5}">
                      <a16:colId xmlns:a16="http://schemas.microsoft.com/office/drawing/2014/main" val="1872535742"/>
                    </a:ext>
                  </a:extLst>
                </a:gridCol>
                <a:gridCol w="475488">
                  <a:extLst>
                    <a:ext uri="{9D8B030D-6E8A-4147-A177-3AD203B41FA5}">
                      <a16:colId xmlns:a16="http://schemas.microsoft.com/office/drawing/2014/main" val="3142189218"/>
                    </a:ext>
                  </a:extLst>
                </a:gridCol>
                <a:gridCol w="2693331">
                  <a:extLst>
                    <a:ext uri="{9D8B030D-6E8A-4147-A177-3AD203B41FA5}">
                      <a16:colId xmlns:a16="http://schemas.microsoft.com/office/drawing/2014/main" val="1461680007"/>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117251"/>
                  </a:ext>
                </a:extLst>
              </a:tr>
            </a:tbl>
          </a:graphicData>
        </a:graphic>
      </p:graphicFrame>
    </p:spTree>
    <p:extLst>
      <p:ext uri="{BB962C8B-B14F-4D97-AF65-F5344CB8AC3E}">
        <p14:creationId xmlns:p14="http://schemas.microsoft.com/office/powerpoint/2010/main" val="4183015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CDEF51-3192-4E10-8F2B-785B7DC8C36A}"/>
              </a:ext>
            </a:extLst>
          </p:cNvPr>
          <p:cNvPicPr>
            <a:picLocks noChangeAspect="1"/>
          </p:cNvPicPr>
          <p:nvPr/>
        </p:nvPicPr>
        <p:blipFill>
          <a:blip r:embed="rId2"/>
          <a:stretch>
            <a:fillRect/>
          </a:stretch>
        </p:blipFill>
        <p:spPr>
          <a:xfrm>
            <a:off x="228814" y="1720039"/>
            <a:ext cx="5859871" cy="3743678"/>
          </a:xfrm>
          <a:prstGeom prst="rect">
            <a:avLst/>
          </a:prstGeom>
        </p:spPr>
      </p:pic>
      <p:pic>
        <p:nvPicPr>
          <p:cNvPr id="11" name="Picture 10">
            <a:extLst>
              <a:ext uri="{FF2B5EF4-FFF2-40B4-BE49-F238E27FC236}">
                <a16:creationId xmlns:a16="http://schemas.microsoft.com/office/drawing/2014/main" id="{3EB018E7-B6B0-4697-88AB-96AD75D0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0" y="232229"/>
            <a:ext cx="2590550" cy="322091"/>
          </a:xfrm>
          <a:prstGeom prst="rect">
            <a:avLst/>
          </a:prstGeom>
        </p:spPr>
      </p:pic>
      <p:sp>
        <p:nvSpPr>
          <p:cNvPr id="4" name="Freeform: Shape 3">
            <a:extLst>
              <a:ext uri="{FF2B5EF4-FFF2-40B4-BE49-F238E27FC236}">
                <a16:creationId xmlns:a16="http://schemas.microsoft.com/office/drawing/2014/main" id="{0C1CBCDF-7D0B-41DE-973B-0549D1851979}"/>
              </a:ext>
            </a:extLst>
          </p:cNvPr>
          <p:cNvSpPr/>
          <p:nvPr/>
        </p:nvSpPr>
        <p:spPr>
          <a:xfrm>
            <a:off x="342345" y="6103583"/>
            <a:ext cx="558899" cy="595346"/>
          </a:xfrm>
          <a:custGeom>
            <a:avLst/>
            <a:gdLst>
              <a:gd name="connsiteX0" fmla="*/ 944380 w 2226039"/>
              <a:gd name="connsiteY0" fmla="*/ 1326629 h 1836295"/>
              <a:gd name="connsiteX1" fmla="*/ 2031167 w 2226039"/>
              <a:gd name="connsiteY1" fmla="*/ 0 h 1836295"/>
              <a:gd name="connsiteX2" fmla="*/ 2226039 w 2226039"/>
              <a:gd name="connsiteY2" fmla="*/ 232347 h 1836295"/>
              <a:gd name="connsiteX3" fmla="*/ 959370 w 2226039"/>
              <a:gd name="connsiteY3" fmla="*/ 1836295 h 1836295"/>
              <a:gd name="connsiteX4" fmla="*/ 0 w 2226039"/>
              <a:gd name="connsiteY4" fmla="*/ 659567 h 1836295"/>
              <a:gd name="connsiteX5" fmla="*/ 382249 w 2226039"/>
              <a:gd name="connsiteY5" fmla="*/ 659567 h 1836295"/>
              <a:gd name="connsiteX6" fmla="*/ 944380 w 2226039"/>
              <a:gd name="connsiteY6" fmla="*/ 1326629 h 18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039" h="1836295">
                <a:moveTo>
                  <a:pt x="944380" y="1326629"/>
                </a:moveTo>
                <a:lnTo>
                  <a:pt x="2031167" y="0"/>
                </a:lnTo>
                <a:lnTo>
                  <a:pt x="2226039" y="232347"/>
                </a:lnTo>
                <a:lnTo>
                  <a:pt x="959370" y="1836295"/>
                </a:lnTo>
                <a:lnTo>
                  <a:pt x="0" y="659567"/>
                </a:lnTo>
                <a:lnTo>
                  <a:pt x="382249" y="659567"/>
                </a:lnTo>
                <a:lnTo>
                  <a:pt x="944380" y="1326629"/>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reeform: Shape 5">
            <a:extLst>
              <a:ext uri="{FF2B5EF4-FFF2-40B4-BE49-F238E27FC236}">
                <a16:creationId xmlns:a16="http://schemas.microsoft.com/office/drawing/2014/main" id="{A2928CCB-2D2B-49E5-8E8D-46E8F595CE5E}"/>
              </a:ext>
            </a:extLst>
          </p:cNvPr>
          <p:cNvSpPr/>
          <p:nvPr/>
        </p:nvSpPr>
        <p:spPr>
          <a:xfrm>
            <a:off x="183978" y="6242149"/>
            <a:ext cx="490802" cy="456780"/>
          </a:xfrm>
          <a:custGeom>
            <a:avLst/>
            <a:gdLst>
              <a:gd name="connsiteX0" fmla="*/ 659567 w 1963711"/>
              <a:gd name="connsiteY0" fmla="*/ 299803 h 1514007"/>
              <a:gd name="connsiteX1" fmla="*/ 1618937 w 1963711"/>
              <a:gd name="connsiteY1" fmla="*/ 1506512 h 1514007"/>
              <a:gd name="connsiteX2" fmla="*/ 1206708 w 1963711"/>
              <a:gd name="connsiteY2" fmla="*/ 1514007 h 1514007"/>
              <a:gd name="connsiteX3" fmla="*/ 0 w 1963711"/>
              <a:gd name="connsiteY3" fmla="*/ 0 h 1514007"/>
              <a:gd name="connsiteX4" fmla="*/ 1963711 w 1963711"/>
              <a:gd name="connsiteY4" fmla="*/ 0 h 1514007"/>
              <a:gd name="connsiteX5" fmla="*/ 1738859 w 1963711"/>
              <a:gd name="connsiteY5" fmla="*/ 292308 h 1514007"/>
              <a:gd name="connsiteX6" fmla="*/ 659567 w 1963711"/>
              <a:gd name="connsiteY6" fmla="*/ 299803 h 151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11" h="1514007">
                <a:moveTo>
                  <a:pt x="659567" y="299803"/>
                </a:moveTo>
                <a:lnTo>
                  <a:pt x="1618937" y="1506512"/>
                </a:lnTo>
                <a:lnTo>
                  <a:pt x="1206708" y="1514007"/>
                </a:lnTo>
                <a:lnTo>
                  <a:pt x="0" y="0"/>
                </a:lnTo>
                <a:lnTo>
                  <a:pt x="1963711" y="0"/>
                </a:lnTo>
                <a:lnTo>
                  <a:pt x="1738859" y="292308"/>
                </a:lnTo>
                <a:lnTo>
                  <a:pt x="659567" y="299803"/>
                </a:lnTo>
                <a:close/>
              </a:path>
            </a:pathLst>
          </a:cu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861D5E4E-649E-4E62-8B3E-63C94E5FECA1}"/>
              </a:ext>
            </a:extLst>
          </p:cNvPr>
          <p:cNvSpPr txBox="1"/>
          <p:nvPr/>
        </p:nvSpPr>
        <p:spPr>
          <a:xfrm>
            <a:off x="279630" y="6237264"/>
            <a:ext cx="3935466" cy="461665"/>
          </a:xfrm>
          <a:prstGeom prst="rect">
            <a:avLst/>
          </a:prstGeom>
          <a:noFill/>
        </p:spPr>
        <p:txBody>
          <a:bodyPr wrap="square" rtlCol="0">
            <a:spAutoFit/>
          </a:bodyPr>
          <a:lstStyle/>
          <a:p>
            <a:pPr algn="ctr"/>
            <a:r>
              <a:rPr lang="en-SG" sz="1200" spc="300" dirty="0">
                <a:solidFill>
                  <a:srgbClr val="989898"/>
                </a:solidFill>
                <a:latin typeface="Arial Narrow" panose="020B0606020202030204" pitchFamily="34" charset="0"/>
              </a:rPr>
              <a:t>VICTORIAN CURRICULUM</a:t>
            </a:r>
          </a:p>
          <a:p>
            <a:pPr algn="ctr"/>
            <a:r>
              <a:rPr lang="en-SG" sz="1200" spc="300" dirty="0">
                <a:solidFill>
                  <a:srgbClr val="989898"/>
                </a:solidFill>
                <a:latin typeface="Arial Narrow" panose="020B0606020202030204" pitchFamily="34" charset="0"/>
              </a:rPr>
              <a:t>AND ASSESSMENT AUTHORITY</a:t>
            </a:r>
          </a:p>
        </p:txBody>
      </p:sp>
      <p:sp>
        <p:nvSpPr>
          <p:cNvPr id="10" name="!!Subheading">
            <a:extLst>
              <a:ext uri="{FF2B5EF4-FFF2-40B4-BE49-F238E27FC236}">
                <a16:creationId xmlns:a16="http://schemas.microsoft.com/office/drawing/2014/main" id="{40201E68-72C0-4206-B432-21F77B5A1B52}"/>
              </a:ext>
            </a:extLst>
          </p:cNvPr>
          <p:cNvSpPr txBox="1"/>
          <p:nvPr/>
        </p:nvSpPr>
        <p:spPr>
          <a:xfrm>
            <a:off x="166109" y="914925"/>
            <a:ext cx="11293074" cy="584775"/>
          </a:xfrm>
          <a:prstGeom prst="rect">
            <a:avLst/>
          </a:prstGeom>
          <a:noFill/>
        </p:spPr>
        <p:txBody>
          <a:bodyPr wrap="square" rtlCol="0">
            <a:spAutoFit/>
          </a:bodyPr>
          <a:lstStyle/>
          <a:p>
            <a:r>
              <a:rPr lang="en-SG" sz="3200" dirty="0"/>
              <a:t>Matrix Transformations:  VCE Mathematical Methods 2016 Exam 2</a:t>
            </a:r>
          </a:p>
        </p:txBody>
      </p:sp>
      <p:graphicFrame>
        <p:nvGraphicFramePr>
          <p:cNvPr id="3" name="Table 2">
            <a:extLst>
              <a:ext uri="{FF2B5EF4-FFF2-40B4-BE49-F238E27FC236}">
                <a16:creationId xmlns:a16="http://schemas.microsoft.com/office/drawing/2014/main" id="{0EC13E70-059F-4AB8-8079-C74D5B9CE872}"/>
              </a:ext>
            </a:extLst>
          </p:cNvPr>
          <p:cNvGraphicFramePr>
            <a:graphicFrameLocks noGrp="1"/>
          </p:cNvGraphicFramePr>
          <p:nvPr>
            <p:extLst>
              <p:ext uri="{D42A27DB-BD31-4B8C-83A1-F6EECF244321}">
                <p14:modId xmlns:p14="http://schemas.microsoft.com/office/powerpoint/2010/main" val="3675436155"/>
              </p:ext>
            </p:extLst>
          </p:nvPr>
        </p:nvGraphicFramePr>
        <p:xfrm>
          <a:off x="5117065" y="3761982"/>
          <a:ext cx="6129577" cy="370840"/>
        </p:xfrm>
        <a:graphic>
          <a:graphicData uri="http://schemas.openxmlformats.org/drawingml/2006/table">
            <a:tbl>
              <a:tblPr firstRow="1" bandRow="1">
                <a:tableStyleId>{F5AB1C69-6EDB-4FF4-983F-18BD219EF322}</a:tableStyleId>
              </a:tblPr>
              <a:tblGrid>
                <a:gridCol w="661943">
                  <a:extLst>
                    <a:ext uri="{9D8B030D-6E8A-4147-A177-3AD203B41FA5}">
                      <a16:colId xmlns:a16="http://schemas.microsoft.com/office/drawing/2014/main" val="2775259717"/>
                    </a:ext>
                  </a:extLst>
                </a:gridCol>
                <a:gridCol w="475488">
                  <a:extLst>
                    <a:ext uri="{9D8B030D-6E8A-4147-A177-3AD203B41FA5}">
                      <a16:colId xmlns:a16="http://schemas.microsoft.com/office/drawing/2014/main" val="1888502059"/>
                    </a:ext>
                  </a:extLst>
                </a:gridCol>
                <a:gridCol w="519379">
                  <a:extLst>
                    <a:ext uri="{9D8B030D-6E8A-4147-A177-3AD203B41FA5}">
                      <a16:colId xmlns:a16="http://schemas.microsoft.com/office/drawing/2014/main" val="2434987307"/>
                    </a:ext>
                  </a:extLst>
                </a:gridCol>
                <a:gridCol w="519379">
                  <a:extLst>
                    <a:ext uri="{9D8B030D-6E8A-4147-A177-3AD203B41FA5}">
                      <a16:colId xmlns:a16="http://schemas.microsoft.com/office/drawing/2014/main" val="2158245840"/>
                    </a:ext>
                  </a:extLst>
                </a:gridCol>
                <a:gridCol w="504749">
                  <a:extLst>
                    <a:ext uri="{9D8B030D-6E8A-4147-A177-3AD203B41FA5}">
                      <a16:colId xmlns:a16="http://schemas.microsoft.com/office/drawing/2014/main" val="1395183652"/>
                    </a:ext>
                  </a:extLst>
                </a:gridCol>
                <a:gridCol w="519379">
                  <a:extLst>
                    <a:ext uri="{9D8B030D-6E8A-4147-A177-3AD203B41FA5}">
                      <a16:colId xmlns:a16="http://schemas.microsoft.com/office/drawing/2014/main" val="576588322"/>
                    </a:ext>
                  </a:extLst>
                </a:gridCol>
                <a:gridCol w="512064">
                  <a:extLst>
                    <a:ext uri="{9D8B030D-6E8A-4147-A177-3AD203B41FA5}">
                      <a16:colId xmlns:a16="http://schemas.microsoft.com/office/drawing/2014/main" val="855088212"/>
                    </a:ext>
                  </a:extLst>
                </a:gridCol>
                <a:gridCol w="2417196">
                  <a:extLst>
                    <a:ext uri="{9D8B030D-6E8A-4147-A177-3AD203B41FA5}">
                      <a16:colId xmlns:a16="http://schemas.microsoft.com/office/drawing/2014/main" val="813202156"/>
                    </a:ext>
                  </a:extLst>
                </a:gridCol>
              </a:tblGrid>
              <a:tr h="370840">
                <a:tc>
                  <a:txBody>
                    <a:bodyPr/>
                    <a:lstStyle/>
                    <a:p>
                      <a:pPr algn="ctr"/>
                      <a:r>
                        <a:rPr lang="en-SG" dirty="0">
                          <a:latin typeface="Arial Narrow" panose="020B0606020202030204" pitchFamily="34" charset="0"/>
                        </a:rPr>
                        <a:t>Q.</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SG" dirty="0">
                          <a:latin typeface="Arial Narrow" panose="020B0606020202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SG" dirty="0">
                          <a:latin typeface="Arial Narrow" panose="020B0606020202030204" pitchFamily="34" charset="0"/>
                        </a:rPr>
                        <a:t>Examiner’s Comments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596623"/>
                  </a:ext>
                </a:extLst>
              </a:tr>
            </a:tbl>
          </a:graphicData>
        </a:graphic>
      </p:graphicFrame>
      <p:pic>
        <p:nvPicPr>
          <p:cNvPr id="8" name="Picture 7">
            <a:extLst>
              <a:ext uri="{FF2B5EF4-FFF2-40B4-BE49-F238E27FC236}">
                <a16:creationId xmlns:a16="http://schemas.microsoft.com/office/drawing/2014/main" id="{AB9DC1C9-D02B-486B-B312-27EE032F8C4F}"/>
              </a:ext>
            </a:extLst>
          </p:cNvPr>
          <p:cNvPicPr>
            <a:picLocks noChangeAspect="1"/>
          </p:cNvPicPr>
          <p:nvPr/>
        </p:nvPicPr>
        <p:blipFill>
          <a:blip r:embed="rId4"/>
          <a:stretch>
            <a:fillRect/>
          </a:stretch>
        </p:blipFill>
        <p:spPr>
          <a:xfrm>
            <a:off x="5117065" y="4132822"/>
            <a:ext cx="6129577" cy="2679416"/>
          </a:xfrm>
          <a:prstGeom prst="rect">
            <a:avLst/>
          </a:prstGeom>
        </p:spPr>
      </p:pic>
    </p:spTree>
    <p:extLst>
      <p:ext uri="{BB962C8B-B14F-4D97-AF65-F5344CB8AC3E}">
        <p14:creationId xmlns:p14="http://schemas.microsoft.com/office/powerpoint/2010/main" val="276392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4940</TotalTime>
  <Words>667</Words>
  <Application>Microsoft Office PowerPoint</Application>
  <PresentationFormat>Widescreen</PresentationFormat>
  <Paragraphs>108</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Arial Narrow</vt:lpstr>
      <vt:lpstr>Calibri</vt:lpstr>
      <vt:lpstr>Calibri Light</vt:lpstr>
      <vt:lpstr>Cambria Math</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Peter</dc:creator>
  <cp:lastModifiedBy>Fox, Peter</cp:lastModifiedBy>
  <cp:revision>122</cp:revision>
  <dcterms:created xsi:type="dcterms:W3CDTF">2022-03-14T22:12:34Z</dcterms:created>
  <dcterms:modified xsi:type="dcterms:W3CDTF">2022-10-14T00:28:53Z</dcterms:modified>
</cp:coreProperties>
</file>